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r:id="rId1" id="2147488350"/>
  </p:sldMasterIdLst>
  <p:notesMasterIdLst>
    <p:notesMasterId r:id="rId2"/>
  </p:notesMasterIdLst>
  <p:handoutMasterIdLst>
    <p:handoutMasterId r:id="rId3"/>
  </p:handoutMasterIdLst>
  <p:sldIdLst>
    <p:sldId r:id="rId4" id="438"/>
    <p:sldId r:id="rId5" id="664"/>
    <p:sldId r:id="rId6" id="422"/>
    <p:sldId r:id="rId7" id="836"/>
    <p:sldId r:id="rId8" id="654"/>
    <p:sldId r:id="rId9" id="629"/>
    <p:sldId r:id="rId10" id="816"/>
    <p:sldId r:id="rId11" id="817"/>
    <p:sldId r:id="rId12" id="792"/>
    <p:sldId r:id="rId13" id="794"/>
    <p:sldId r:id="rId14" id="830"/>
    <p:sldId r:id="rId15" id="831"/>
    <p:sldId r:id="rId16" id="800"/>
    <p:sldId r:id="rId17" id="837"/>
    <p:sldId r:id="rId18" id="818"/>
    <p:sldId r:id="rId19" id="801"/>
    <p:sldId r:id="rId20" id="802"/>
    <p:sldId r:id="rId21" id="835"/>
    <p:sldId r:id="rId22" id="819"/>
    <p:sldId r:id="rId23" id="832"/>
    <p:sldId r:id="rId24" id="833"/>
    <p:sldId r:id="rId25" id="827"/>
    <p:sldId r:id="rId26" id="803"/>
    <p:sldId r:id="rId27" id="784"/>
    <p:sldId r:id="rId28" id="785"/>
    <p:sldId r:id="rId29" id="822"/>
    <p:sldId r:id="rId30" id="786"/>
    <p:sldId r:id="rId31" id="787"/>
    <p:sldId r:id="rId32" id="823"/>
    <p:sldId r:id="rId33" id="824"/>
    <p:sldId r:id="rId34" id="828"/>
    <p:sldId r:id="rId35" id="838"/>
    <p:sldId r:id="rId36" id="839"/>
    <p:sldId r:id="rId37" id="840"/>
    <p:sldId r:id="rId38" id="841"/>
  </p:sldIdLst>
  <p:sldSz cx="9144000" cy="5143500" type="screen16x9"/>
  <p:notesSz cx="6858000" cy="9144000"/>
  <p:custDataLst>
    <p:tags r:id="rId39"/>
  </p:custDataLst>
  <p:defaultTextStyle>
    <a:defPPr>
      <a:defRPr lang="zh-CN"/>
    </a:defPPr>
    <a:lvl1pPr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81" autoAdjust="0"/>
    <p:restoredTop sz="50000" autoAdjust="0"/>
  </p:normalViewPr>
  <p:slideViewPr>
    <p:cSldViewPr>
      <p:cViewPr varScale="1">
        <p:scale>
          <a:sx n="121" d="100"/>
          <a:sy n="121" d="100"/>
        </p:scale>
        <p:origin x="408" y="126"/>
      </p:cViewPr>
      <p:guideLst>
        <p:guide orient="horz" pos="15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tags" Target="tags/tag1.xml" /><Relationship Id="rId4" Type="http://schemas.openxmlformats.org/officeDocument/2006/relationships/slide" Target="slides/slide1.xml" /><Relationship Id="rId40" Type="http://schemas.openxmlformats.org/officeDocument/2006/relationships/presProps" Target="presProps.xml" /><Relationship Id="rId41" Type="http://schemas.openxmlformats.org/officeDocument/2006/relationships/viewProps" Target="viewProps.xml" /><Relationship Id="rId42" Type="http://schemas.openxmlformats.org/officeDocument/2006/relationships/theme" Target="theme/theme1.xml" /><Relationship Id="rId43" Type="http://schemas.openxmlformats.org/officeDocument/2006/relationships/tableStyles" Target="tableStyles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41F1E85-FD80-47D8-8FCE-8665FA26E2C0}" type="datetimeFigureOut">
              <a:rPr lang="zh-CN" altLang="en-US"/>
              <a:t>2025/4/24</a:t>
            </a:fld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/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r">
              <a:defRPr sz="1200"/>
            </a:lvl1pPr>
          </a:lstStyle>
          <a:p>
            <a:fld id="{471648DE-C617-4908-BA64-EBC48689400D}" type="slidenum">
              <a:rPr lang="zh-CN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349500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AD5CC9B-0D8F-4F0D-9104-35473C272876}" type="datetimeFigureOut">
              <a:rPr lang="zh-CN" altLang="en-US"/>
              <a:t>2025/4/24</a:t>
            </a:fld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/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en-US" noProof="0" dirty="1"/>
              <a:t>单击此处编辑母版文本样式</a:t>
            </a:r>
          </a:p>
          <a:p>
            <a:pPr lvl="1"/>
            <a:r>
              <a:rPr lang="zh-CN" altLang="en-US" noProof="0" dirty="1"/>
              <a:t>第二级</a:t>
            </a:r>
          </a:p>
          <a:p>
            <a:pPr lvl="2"/>
            <a:r>
              <a:rPr lang="zh-CN" altLang="en-US" noProof="0" dirty="1"/>
              <a:t>第三级</a:t>
            </a:r>
          </a:p>
          <a:p>
            <a:pPr lvl="3"/>
            <a:r>
              <a:rPr lang="zh-CN" altLang="en-US" noProof="0" dirty="1"/>
              <a:t>第四级</a:t>
            </a:r>
          </a:p>
          <a:p>
            <a:pPr lvl="4"/>
            <a:r>
              <a:rPr lang="zh-CN" altLang="en-US" noProof="0" dirty="1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r">
              <a:defRPr sz="1200"/>
            </a:lvl1pPr>
          </a:lstStyle>
          <a:p>
            <a:fld id="{6E6EDBD5-C22D-46FB-8D71-317746398A16}" type="slidenum">
              <a:rPr lang="zh-CN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172604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822309"/>
      </p:ext>
    </p:extLst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>
  <p:cSld name="正文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29377"/>
      </p:ext>
    </p:extLst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8708" r:id="rId1"/>
    <p:sldLayoutId id="2147488693" r:id="rId2"/>
  </p:sldLayoutIdLst>
  <p:transition spd="slow">
    <p:blinds dir="vert"/>
  </p:transition>
  <p:timing>
    <p:tnLst>
      <p:par>
        <p:cTn id="1" restart="never" nodeType="tmRoot"/>
      </p:par>
    </p:tnLst>
  </p:timing>
  <p:txStyles>
    <p:titleStyle>
      <a:lvl1pPr algn="ctr" defTabSz="685800" fontAlgn="base" rtl="0" eaLnBrk="0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85800" fontAlgn="base" rtl="0" eaLnBrk="0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2pPr>
      <a:lvl3pPr algn="ctr" defTabSz="685800" fontAlgn="base" rtl="0" eaLnBrk="0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3pPr>
      <a:lvl4pPr algn="ctr" defTabSz="685800" fontAlgn="base" rtl="0" eaLnBrk="0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4pPr>
      <a:lvl5pPr algn="ctr" defTabSz="685800" fontAlgn="base" rtl="0" eaLnBrk="0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5pPr>
      <a:lvl6pPr marL="457200" algn="ctr" defTabSz="685800" fontAlgn="base" rtl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6pPr>
      <a:lvl7pPr marL="914400" algn="ctr" defTabSz="685800" fontAlgn="base" rtl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7pPr>
      <a:lvl8pPr marL="1371600" algn="ctr" defTabSz="685800" fontAlgn="base" rtl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8pPr>
      <a:lvl9pPr marL="1828800" algn="ctr" defTabSz="685800" fontAlgn="base" rtl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Impact" panose="020b0806030902050204" pitchFamily="34" charset="0"/>
          <a:ea typeface="微软雅黑" panose="020b0503020204020204" pitchFamily="34" charset="-122"/>
        </a:defRPr>
      </a:lvl9pPr>
    </p:titleStyle>
    <p:bodyStyle>
      <a:lvl1pPr marL="257175" indent="-257175" algn="l" defTabSz="685800" fontAlgn="base" rtl="0" ea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fontAlgn="base" rtl="0" ea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fontAlgn="base" rtl="0" ea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fontAlgn="base" rtl="0" ea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fontAlgn="base" rtl="0" ea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 49"/>
          <p:cNvSpPr txBox="1">
            <a:spLocks noChangeArrowheads="1"/>
          </p:cNvSpPr>
          <p:nvPr/>
        </p:nvSpPr>
        <p:spPr>
          <a:xfrm>
            <a:off x="677862" y="1491630"/>
            <a:ext cx="7788275" cy="83099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4800" b="1" dirty="1" smtClean="0">
                <a:solidFill>
                  <a:srgbClr val="271864"/>
                </a:solidFill>
                <a:latin typeface="+mj-ea"/>
                <a:ea typeface="+mj-ea"/>
                <a:cs typeface="Kaiti SC"/>
              </a:rPr>
              <a:t>第</a:t>
            </a:r>
            <a:r>
              <a:rPr lang="en-US" altLang="zh-CN" sz="4800" b="1" dirty="1" smtClean="0">
                <a:solidFill>
                  <a:srgbClr val="271864"/>
                </a:solidFill>
                <a:latin typeface="+mj-ea"/>
                <a:ea typeface="+mj-ea"/>
                <a:cs typeface="Kaiti SC"/>
              </a:rPr>
              <a:t>5</a:t>
            </a:r>
            <a:r>
              <a:rPr lang="zh-CN" altLang="en-US" sz="4800" b="1" dirty="1" smtClean="0">
                <a:solidFill>
                  <a:srgbClr val="271864"/>
                </a:solidFill>
                <a:latin typeface="+mj-ea"/>
                <a:ea typeface="+mj-ea"/>
                <a:cs typeface="Kaiti SC"/>
              </a:rPr>
              <a:t>单元  写作</a:t>
            </a:r>
            <a:endParaRPr lang="zh-CN" altLang="en-US" sz="4800" b="1">
              <a:solidFill>
                <a:srgbClr val="271864"/>
              </a:solidFill>
              <a:latin typeface="+mj-ea"/>
              <a:ea typeface="+mj-ea"/>
              <a:cs typeface="Kaiti SC"/>
            </a:endParaRPr>
          </a:p>
        </p:txBody>
      </p:sp>
      <p:sp>
        <p:nvSpPr>
          <p:cNvPr id="12" name="矩形 13"/>
          <p:cNvSpPr>
            <a:spLocks noChangeArrowheads="1"/>
          </p:cNvSpPr>
          <p:nvPr/>
        </p:nvSpPr>
        <p:spPr>
          <a:xfrm>
            <a:off x="2310607" y="2565450"/>
            <a:ext cx="4522787" cy="923330"/>
          </a:xfrm>
          <a:prstGeom prst="rect"/>
          <a:noFill/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5400" b="1" dirty="1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论证要合理</a:t>
            </a:r>
            <a:endParaRPr lang="zh-CN" altLang="zh-CN" sz="5400" b="1">
              <a:solidFill>
                <a:schemeClr val="tx1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99"/>
          <p:cNvSpPr txBox="1">
            <a:spLocks noChangeArrowheads="1"/>
          </p:cNvSpPr>
          <p:nvPr/>
        </p:nvSpPr>
        <p:spPr>
          <a:xfrm>
            <a:off x="323850" y="1046163"/>
            <a:ext cx="8326438" cy="364648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33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做学问不要盲从或迷信，要有怀疑精神。</a:t>
            </a:r>
            <a:r>
              <a:rPr lang="zh-CN" altLang="en-US" sz="2200" b="1" dirty="1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（开门见山，提出观点。）</a:t>
            </a: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高尔基有言：“要想把问题弄清楚，就不要急着去相信，知识的力量就在于怀疑。”</a:t>
            </a:r>
            <a:r>
              <a:rPr lang="zh-CN" altLang="en-US" sz="2200" b="1" dirty="1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（引用名言，增强说服力。）</a:t>
            </a: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如果没有怀疑精神，笛卡儿屈从于权威，就不会在科学和哲学领域取得辉煌成绩；如果没有怀疑精神，伽利略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indent="0" algn="just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不会在比萨斜塔做两个铁球同时着地的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indent="0" algn="just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实验，就不会揭开物体运动的秘密；</a:t>
            </a:r>
            <a:endParaRPr lang="zh-CN" altLang="en-US" sz="2200" b="1" smtClean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18435" name="图片 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19100" y="668338"/>
            <a:ext cx="1116013" cy="46196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文本框 2"/>
          <p:cNvSpPr txBox="1">
            <a:spLocks noChangeArrowheads="1"/>
          </p:cNvSpPr>
          <p:nvPr/>
        </p:nvSpPr>
        <p:spPr>
          <a:xfrm>
            <a:off x="390525" y="676275"/>
            <a:ext cx="1125538" cy="3698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 dirty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优秀例文</a:t>
            </a:r>
            <a:endParaRPr lang="zh-CN" altLang="en-US" sz="1700" b="1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/>
          <a:srcRect/>
          <a:stretch>
            <a:fillRect/>
          </a:stretch>
        </p:blipFill>
        <p:spPr>
          <a:xfrm>
            <a:off x="6156325" y="3148013"/>
            <a:ext cx="1971675" cy="14351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99"/>
          <p:cNvSpPr txBox="1">
            <a:spLocks noChangeArrowheads="1"/>
          </p:cNvSpPr>
          <p:nvPr/>
        </p:nvSpPr>
        <p:spPr>
          <a:xfrm>
            <a:off x="604838" y="842963"/>
            <a:ext cx="7783512" cy="3140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如果没有怀疑精神，爱因斯坦就不会大胆质疑牛顿经典力学，也就不会有“相对论”的提出。</a:t>
            </a:r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（举例论证。从反面以假设的形式列举三个事例，形成排比，有力地论证了观点。）</a:t>
            </a: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怀疑精神对于治学就如氧气之于生命，失去了怀疑，学问也就失去了进步的可能。</a:t>
            </a:r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（类比论证。将怀疑与学问类比于氧气和生命，令人信服。）</a:t>
            </a: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20483" name="组合 1"/>
          <p:cNvGrpSpPr/>
          <p:nvPr/>
        </p:nvGrpSpPr>
        <p:grpSpPr>
          <a:xfrm>
            <a:off x="900113" y="906463"/>
            <a:ext cx="7480300" cy="2678112"/>
            <a:chOff x="547216" y="678631"/>
            <a:chExt cx="7481512" cy="2676275"/>
          </a:xfrm>
        </p:grpSpPr>
        <p:sp>
          <p:nvSpPr>
            <p:cNvPr id="13314" name="文本框 99"/>
            <p:cNvSpPr txBox="1">
              <a:spLocks noChangeArrowheads="1"/>
            </p:cNvSpPr>
            <p:nvPr/>
          </p:nvSpPr>
          <p:spPr>
            <a:xfrm>
              <a:off x="612314" y="678631"/>
              <a:ext cx="7416414" cy="2676275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631825" indent="-631825">
                <a:lnSpc>
                  <a:spcPct val="150000"/>
                </a:lnSpc>
                <a:defRPr/>
              </a:pPr>
              <a:r>
                <a:rPr lang="zh-CN" altLang="en-US" sz="2400" b="1" noProof="1" dirty="1" smtClean="0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点拨：</a:t>
              </a:r>
            </a:p>
            <a:p>
              <a:pPr indent="631825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这段文字紧紧围绕“做学问不要盲从或迷信，要有怀疑的精神”的观点展开论证</a:t>
              </a:r>
              <a:r>
                <a:rPr lang="zh-CN" altLang="en-US" sz="2200" b="1" noProof="1" dirty="1" smtClean="0">
                  <a:solidFill>
                    <a:srgbClr val="000000"/>
                  </a:solidFill>
                  <a:latin typeface="宋体" panose="02010600030101010101" pitchFamily="2" charset="-122"/>
                </a:rPr>
                <a:t>，既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讲道理，又摆事实，字数虽少，但有理有据，论证结构合理，思路清晰，论证方法多样</a:t>
              </a:r>
              <a:r>
                <a:rPr lang="zh-CN" altLang="en-US" sz="2200" b="1" noProof="1" dirty="1" smtClean="0">
                  <a:solidFill>
                    <a:srgbClr val="000000"/>
                  </a:solidFill>
                  <a:latin typeface="宋体" panose="02010600030101010101" pitchFamily="2" charset="-122"/>
                </a:rPr>
                <a:t>，令人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信服。</a:t>
              </a:r>
              <a:endParaRPr lang="en-US" altLang="zh-CN" sz="2200" b="1" noProof="1" smtClean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547216" y="712674"/>
              <a:ext cx="956146" cy="614108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99"/>
          <p:cNvSpPr txBox="1">
            <a:spLocks noChangeArrowheads="1"/>
          </p:cNvSpPr>
          <p:nvPr/>
        </p:nvSpPr>
        <p:spPr>
          <a:xfrm>
            <a:off x="468313" y="842963"/>
            <a:ext cx="7989887" cy="318611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631825">
              <a:lnSpc>
                <a:spcPct val="150000"/>
              </a:lnSpc>
              <a:defRPr/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在撰写这篇短文的过程中，小智对议论文的写作精髓进行了深刻的反思与提炼，如今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，他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已蓄势待发，准备在文字的海洋里畅游，展现自己的独特见解。</a:t>
            </a:r>
          </a:p>
          <a:p>
            <a:pPr marL="450850" indent="-450850">
              <a:lnSpc>
                <a:spcPct val="150000"/>
              </a:lnSpc>
              <a:defRPr/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二 俗话说：“知足常乐。”有的人却说：“知足未必常乐。”试围绕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“知足与快乐”这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一话题，自定立意，自拟标题，写一篇议论文。不少于</a:t>
            </a: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600 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字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endParaRPr lang="zh-CN" altLang="en-US" sz="2400" b="1" noProof="1" smtClean="0">
              <a:solidFill>
                <a:srgbClr val="C00000"/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99"/>
          <p:cNvSpPr txBox="1">
            <a:spLocks noChangeArrowheads="1"/>
          </p:cNvSpPr>
          <p:nvPr/>
        </p:nvSpPr>
        <p:spPr>
          <a:xfrm>
            <a:off x="971550" y="987425"/>
            <a:ext cx="7200900" cy="26781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318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noProof="1" dirty="1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rPr>
              <a:t>提示</a:t>
            </a:r>
          </a:p>
          <a:p>
            <a:pPr>
              <a:lnSpc>
                <a:spcPct val="150000"/>
              </a:lnSpc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①在标题或者文章的开头，明确表达自己的观点。②恰当安排论证的结构，注意层次清晰，逻辑严密。③注意对运用的材料进行分析，突出材料对观点的支撑或证明作用。</a:t>
            </a:r>
            <a:endParaRPr lang="zh-CN" altLang="zh-CN" sz="2200" b="1" noProof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503362" y="1131590"/>
            <a:ext cx="973138" cy="400563"/>
          </a:xfrm>
          <a:prstGeom prst="ellipse"/>
          <a:grpFill/>
          <a:ln w="12700">
            <a:solidFill>
              <a:srgbClr val="0070C0"/>
            </a:solidFill>
          </a:ln>
          <a:effectLst>
            <a:outerShdw blurRad="444500" dir="8100000" dist="254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23555" name="组合 13"/>
          <p:cNvGrpSpPr/>
          <p:nvPr/>
        </p:nvGrpSpPr>
        <p:grpSpPr>
          <a:xfrm>
            <a:off x="611188" y="747713"/>
            <a:ext cx="7900987" cy="3840162"/>
            <a:chOff x="611560" y="748293"/>
            <a:chExt cx="7900936" cy="3839681"/>
          </a:xfrm>
        </p:grpSpPr>
        <p:sp>
          <p:nvSpPr>
            <p:cNvPr id="23556" name="文本框 99"/>
            <p:cNvSpPr txBox="1">
              <a:spLocks noChangeArrowheads="1"/>
            </p:cNvSpPr>
            <p:nvPr/>
          </p:nvSpPr>
          <p:spPr>
            <a:xfrm>
              <a:off x="652736" y="748293"/>
              <a:ext cx="2759472" cy="646331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631825" indent="-6318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400" b="1" noProof="1" dirty="1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思路点拨：</a:t>
              </a:r>
            </a:p>
          </p:txBody>
        </p:sp>
        <p:sp>
          <p:nvSpPr>
            <p:cNvPr id="7" name="椭圆 6"/>
            <p:cNvSpPr/>
            <p:nvPr/>
          </p:nvSpPr>
          <p:spPr>
            <a:xfrm>
              <a:off x="611560" y="782336"/>
              <a:ext cx="1504504" cy="614108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23558" name="文本框 99"/>
            <p:cNvSpPr txBox="1">
              <a:spLocks noChangeArrowheads="1"/>
            </p:cNvSpPr>
            <p:nvPr/>
          </p:nvSpPr>
          <p:spPr>
            <a:xfrm>
              <a:off x="963936" y="1676003"/>
              <a:ext cx="1512168" cy="520848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定论点</a:t>
              </a:r>
              <a:endParaRPr lang="zh-CN" altLang="zh-CN" sz="2200" b="1" noProof="1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8" name="文本框 99"/>
            <p:cNvSpPr txBox="1">
              <a:spLocks noChangeArrowheads="1"/>
            </p:cNvSpPr>
            <p:nvPr/>
          </p:nvSpPr>
          <p:spPr>
            <a:xfrm>
              <a:off x="2259374" y="1448292"/>
              <a:ext cx="6253122" cy="3139682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正面立论：知足常乐。</a:t>
              </a: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反面立论：知足者未必常乐</a:t>
              </a:r>
              <a:r>
                <a:rPr lang="en-US" altLang="zh-CN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/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不知足者也常乐</a:t>
              </a:r>
              <a:r>
                <a:rPr lang="zh-CN" altLang="en-US" sz="2200" b="1" noProof="1" dirty="1" smtClean="0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。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可以是典型事例，也可以是名人名言，联系实际进行论述</a:t>
              </a:r>
              <a:r>
                <a:rPr lang="zh-CN" altLang="en-US" sz="2200" b="1" noProof="1" dirty="1" smtClean="0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。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①观点明确：开头或结尾点明观点。</a:t>
              </a: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②论证合理：设分论点，层层深入。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</p:txBody>
        </p:sp>
        <p:sp>
          <p:nvSpPr>
            <p:cNvPr id="2" name="左大括号 1"/>
            <p:cNvSpPr/>
            <p:nvPr/>
          </p:nvSpPr>
          <p:spPr>
            <a:xfrm>
              <a:off x="2043476" y="1675277"/>
              <a:ext cx="288923" cy="68095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9" name="左大括号 8"/>
            <p:cNvSpPr/>
            <p:nvPr/>
          </p:nvSpPr>
          <p:spPr>
            <a:xfrm>
              <a:off x="2053001" y="3692736"/>
              <a:ext cx="287335" cy="679365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3562" name="文本框 99"/>
            <p:cNvSpPr txBox="1">
              <a:spLocks noChangeArrowheads="1"/>
            </p:cNvSpPr>
            <p:nvPr/>
          </p:nvSpPr>
          <p:spPr>
            <a:xfrm>
              <a:off x="963936" y="2715766"/>
              <a:ext cx="1512168" cy="520848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选论据</a:t>
              </a:r>
              <a:endParaRPr lang="zh-CN" altLang="zh-CN" sz="2200" b="1" noProof="1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23563" name="文本框 99"/>
            <p:cNvSpPr txBox="1">
              <a:spLocks noChangeArrowheads="1"/>
            </p:cNvSpPr>
            <p:nvPr/>
          </p:nvSpPr>
          <p:spPr>
            <a:xfrm>
              <a:off x="963936" y="3723878"/>
              <a:ext cx="1512168" cy="600164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明思路</a:t>
              </a:r>
              <a:endParaRPr lang="zh-CN" altLang="zh-CN" sz="2200" b="1" noProof="1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1972038" y="3003847"/>
              <a:ext cx="468310" cy="0"/>
            </a:xfrm>
            <a:prstGeom prst="line"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99"/>
          <p:cNvSpPr txBox="1">
            <a:spLocks noChangeArrowheads="1"/>
          </p:cNvSpPr>
          <p:nvPr/>
        </p:nvSpPr>
        <p:spPr>
          <a:xfrm>
            <a:off x="749300" y="585788"/>
            <a:ext cx="7423150" cy="364648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38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0" algn="ctr">
              <a:lnSpc>
                <a:spcPct val="150000"/>
              </a:lnSpc>
              <a:defRPr/>
            </a:pPr>
            <a:r>
              <a:rPr lang="zh-CN" altLang="en-US" sz="2200" b="1" dirty="1">
                <a:solidFill>
                  <a:srgbClr val="000000"/>
                </a:solidFill>
                <a:latin typeface="黑体" pitchFamily="49" charset="-122"/>
                <a:ea typeface="黑体" panose="02010609060101010101" pitchFamily="49" charset="-122"/>
              </a:rPr>
              <a:t>不</a:t>
            </a:r>
            <a:r>
              <a:rPr lang="zh-CN" altLang="en-US" sz="2200" b="1" dirty="1" smtClean="0">
                <a:solidFill>
                  <a:srgbClr val="000000"/>
                </a:solidFill>
                <a:latin typeface="黑体" pitchFamily="49" charset="-122"/>
                <a:ea typeface="黑体" panose="02010609060101010101" pitchFamily="49" charset="-122"/>
              </a:rPr>
              <a:t>知足常乐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俗话说：“知足常乐。”有乐足矣，何需更多？虽然这句话时常萦绕耳际，但一颗不知足的心还是让我对此颇为怀疑。我认为这句话只不过是懦弱者的挡箭牌和懒惰者的借口。“知足”是停滞，是安于现状，是甘于平庸；而“不知足”才能够以一种持久不灭的热情勇往直前，才能够时时鞭策警示自己，不断进取，不断收获。</a:t>
            </a:r>
          </a:p>
        </p:txBody>
      </p:sp>
      <p:pic>
        <p:nvPicPr>
          <p:cNvPr id="24579" name="图片 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19100" y="668338"/>
            <a:ext cx="1116013" cy="46196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文本框 2"/>
          <p:cNvSpPr txBox="1">
            <a:spLocks noChangeArrowheads="1"/>
          </p:cNvSpPr>
          <p:nvPr/>
        </p:nvSpPr>
        <p:spPr>
          <a:xfrm>
            <a:off x="390525" y="676275"/>
            <a:ext cx="1125538" cy="3698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 dirty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优秀</a:t>
            </a:r>
            <a:r>
              <a:rPr lang="zh-CN" altLang="en-US" sz="1700" b="1" dirty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例文</a:t>
            </a: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>
          <a:xfrm>
            <a:off x="1784350" y="4156075"/>
            <a:ext cx="5575300" cy="4302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（开篇破题，反弹琵琶，论点非常鲜明。）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99"/>
          <p:cNvSpPr txBox="1">
            <a:spLocks noChangeArrowheads="1"/>
          </p:cNvSpPr>
          <p:nvPr/>
        </p:nvSpPr>
        <p:spPr>
          <a:xfrm>
            <a:off x="971550" y="915988"/>
            <a:ext cx="7200900" cy="313848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38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人生得意须尽欢，莫使金樽空对月。”“五花马，千金裘，呼儿将出换美酒，与尔同销万古愁。”借酒消愁，以醉为乐，那酒醒之后呢？又将陷入无边无际的忧愁中⋯⋯知足者，乐一时。“与天奋斗，其乐无穷！与地奋斗，其乐无穷！与人奋斗，其乐无穷！”不知足者，常乐也。</a:t>
            </a: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99"/>
          <p:cNvSpPr txBox="1">
            <a:spLocks noChangeArrowheads="1"/>
          </p:cNvSpPr>
          <p:nvPr/>
        </p:nvSpPr>
        <p:spPr>
          <a:xfrm>
            <a:off x="827088" y="592138"/>
            <a:ext cx="7489825" cy="2124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登东山而小鲁，登泰山而小天下。”如果你满足于登上东山，看到的是有限的鲁地，怎比得上登上泰山之巅把天下尽收眼底，让心胸变得无比宽阔呢？不知足，是一种挑战生活的执着追求，是始终如一的人生信念。</a:t>
            </a: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>
          <a:xfrm>
            <a:off x="1784350" y="2689225"/>
            <a:ext cx="5575300" cy="4302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（连续引证，批驳“知足常乐”的观点。）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3708400" y="3119438"/>
            <a:ext cx="1601788" cy="151606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文本框 99"/>
          <p:cNvSpPr txBox="1">
            <a:spLocks noChangeArrowheads="1"/>
          </p:cNvSpPr>
          <p:nvPr/>
        </p:nvSpPr>
        <p:spPr>
          <a:xfrm>
            <a:off x="323850" y="576263"/>
            <a:ext cx="8280400" cy="4156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541338" algn="just" eaLnBrk="1" hangingPunct="1">
              <a:lnSpc>
                <a:spcPct val="150000"/>
              </a:lnSpc>
              <a:defRPr/>
            </a:pP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楷体" pitchFamily="49" charset="-122"/>
              </a:rPr>
              <a:t>我们伟大民族的历史进程的推进，就是因为有无数次的不满足，有了这些不</a:t>
            </a:r>
            <a:r>
              <a:rPr lang="zh-CN" altLang="en-US" sz="2200" b="1" dirty="1" smtClean="0">
                <a:solidFill>
                  <a:srgbClr val="000000"/>
                </a:solidFill>
                <a:latin typeface="+mn-lt"/>
                <a:ea typeface="楷体" pitchFamily="49" charset="-122"/>
              </a:rPr>
              <a:t>满足</a:t>
            </a: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楷体" pitchFamily="49" charset="-122"/>
              </a:rPr>
              <a:t>，才有了无数次的改革，无数次的完善。倘若总是知足，我们今天或许还在</a:t>
            </a:r>
            <a:r>
              <a:rPr lang="zh-CN" altLang="en-US" sz="2200" b="1" dirty="1" smtClean="0">
                <a:solidFill>
                  <a:srgbClr val="000000"/>
                </a:solidFill>
                <a:latin typeface="+mn-lt"/>
                <a:ea typeface="楷体" pitchFamily="49" charset="-122"/>
              </a:rPr>
              <a:t>刀耕火种</a:t>
            </a: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楷体" pitchFamily="49" charset="-122"/>
              </a:rPr>
              <a:t>。</a:t>
            </a:r>
          </a:p>
          <a:p>
            <a:pPr indent="541338" algn="just" eaLnBrk="1" hangingPunct="1">
              <a:lnSpc>
                <a:spcPct val="150000"/>
              </a:lnSpc>
              <a:defRPr/>
            </a:pP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楷体" pitchFamily="49" charset="-122"/>
              </a:rPr>
              <a:t>追求的过程是快乐的，尽管有坎坷有风雨，但我们总是在不断向前走着，败而无憾。世间，没有哪项伟绩会从天而降，没有哪种人生能一帆风顺。荀子曰：“不登高山，不知天之高也；不临深溪，不知地之厚也。”只有怀揣一颗不知足的心不懈追求，才能常乐。</a:t>
            </a:r>
            <a:endParaRPr lang="en-US" altLang="zh-CN" sz="2200" b="1">
              <a:solidFill>
                <a:srgbClr val="000000"/>
              </a:solidFill>
              <a:latin typeface="+mn-lt"/>
              <a:ea typeface="楷体" pitchFamily="49" charset="-122"/>
            </a:endParaRP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>
          <a:xfrm>
            <a:off x="2014538" y="3960813"/>
            <a:ext cx="5149850" cy="76993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(</a:t>
            </a:r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引用荀子的名言恰当、准确地论述了人</a:t>
            </a:r>
            <a:endParaRPr lang="en-US" altLang="zh-CN" sz="2200" b="1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应该有“不知足”之心。</a:t>
            </a:r>
            <a:r>
              <a:rPr lang="en-US" altLang="zh-CN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)</a:t>
            </a:r>
            <a:endParaRPr lang="zh-CN" altLang="en-US" sz="2200" b="1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6"/>
          <p:cNvSpPr txBox="1">
            <a:spLocks noChangeArrowheads="1"/>
          </p:cNvSpPr>
          <p:nvPr/>
        </p:nvSpPr>
        <p:spPr>
          <a:xfrm>
            <a:off x="666750" y="17363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rgbClr val="0070C0"/>
                </a:solidFill>
                <a:latin typeface="+mn-ea"/>
                <a:ea typeface="+mn-ea"/>
              </a:rPr>
              <a:t>写作目标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92113" y="1419225"/>
          <a:ext cx="8283575" cy="17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671"/>
                <a:gridCol w="6906904"/>
              </a:tblGrid>
              <a:tr h="493798"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总体目标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36" marR="91436" marT="45726" marB="45726" anchor="ctr"/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论证要合情合理。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36" marR="91436" marT="45726" marB="45726" anchor="ctr"/>
                </a:tc>
              </a:tr>
              <a:tr h="1298490"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具体目标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36" marR="91436" marT="45726" marB="45726" anchor="ctr"/>
                </a:tc>
                <a:tc>
                  <a:txBody>
                    <a:bodyPr vert="horz" wrap="square" anchorCtr="0"/>
                    <a:lstStyle/>
                    <a:p>
                      <a:pPr marL="355600" indent="-355600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1. </a:t>
                      </a: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学写议论文，观点要统一，论证要严密。</a:t>
                      </a:r>
                    </a:p>
                    <a:p>
                      <a:pPr marL="355600" indent="-355600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2. </a:t>
                      </a: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明确观点和材料的联系，使用的材料要能支持观点。</a:t>
                      </a:r>
                    </a:p>
                    <a:p>
                      <a:pPr marL="355600" indent="-355600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3. </a:t>
                      </a: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学会运用多种论证方法，使文章结构合理。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36" marR="91436" marT="45726" marB="45726"/>
                </a:tc>
              </a:tr>
            </a:tbl>
          </a:graphicData>
        </a:graphic>
      </p:graphicFrame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文本框 99"/>
          <p:cNvSpPr txBox="1">
            <a:spLocks noChangeArrowheads="1"/>
          </p:cNvSpPr>
          <p:nvPr/>
        </p:nvSpPr>
        <p:spPr>
          <a:xfrm>
            <a:off x="127000" y="627063"/>
            <a:ext cx="8674100" cy="3648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723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贾岛吟诗，反复推敲。正因为不知足，才呕心沥血地斟酌锤炼，才有了千古绝唱传诵至今。爱迪生一生有一千多项发明专利，正因为他不知足，才不断地钻研。一位奥运会田径老将花十年苦苦训练，仅仅加快了</a:t>
            </a:r>
            <a:r>
              <a:rPr lang="en-US" altLang="zh-CN" sz="2200" b="1" dirty="1">
                <a:solidFill>
                  <a:srgbClr val="000000"/>
                </a:solidFill>
                <a:ea typeface="楷体" pitchFamily="49" charset="-122"/>
              </a:rPr>
              <a:t>1</a:t>
            </a: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秒多。这微不足道的</a:t>
            </a:r>
            <a:r>
              <a:rPr lang="en-US" altLang="zh-CN" sz="2200" b="1" dirty="1">
                <a:solidFill>
                  <a:srgbClr val="000000"/>
                </a:solidFill>
                <a:ea typeface="楷体" pitchFamily="49" charset="-122"/>
              </a:rPr>
              <a:t>1</a:t>
            </a: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秒多看似不值得一提，但却成就了一位冠军。跑道上</a:t>
            </a:r>
            <a:r>
              <a:rPr lang="en-US" altLang="zh-CN" sz="2200" b="1" dirty="1">
                <a:solidFill>
                  <a:srgbClr val="000000"/>
                </a:solidFill>
                <a:ea typeface="楷体" pitchFamily="49" charset="-122"/>
              </a:rPr>
              <a:t>1</a:t>
            </a: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秒多的刹那正是用十年不知足的精神底蕴磨砺出的。不要停止追寻的脚步，不要熄灭梦想的火花。沧海桑田，世事变迁，山外更有山，楼外还有楼，只有永不满足，历史的车轮才能滚滚向前。</a:t>
            </a:r>
            <a:endParaRPr lang="en-US" altLang="zh-CN" sz="2200" b="1">
              <a:solidFill>
                <a:srgbClr val="000000"/>
              </a:solidFill>
              <a:ea typeface="楷体" pitchFamily="49" charset="-122"/>
            </a:endParaRP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>
          <a:xfrm>
            <a:off x="1258888" y="4059238"/>
            <a:ext cx="6426200" cy="76993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（所举事例从诗歌文学到科技发明再到竞技体育，</a:t>
            </a:r>
            <a:endParaRPr lang="en-US" altLang="zh-CN" sz="2200" b="1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思路开阔，事例丰富多彩，增强了可信度。）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文本框 99"/>
          <p:cNvSpPr txBox="1">
            <a:spLocks noChangeArrowheads="1"/>
          </p:cNvSpPr>
          <p:nvPr/>
        </p:nvSpPr>
        <p:spPr>
          <a:xfrm>
            <a:off x="395288" y="982663"/>
            <a:ext cx="8280400" cy="30734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723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知足者，目光短浅；知足者，故步自封。知足，使人停滞，消磨斗志，给人带来“常忧”而不是“常乐”。 “夜郎自大”者、“井底之蛙”和鲁迅笔下的阿</a:t>
            </a:r>
            <a:r>
              <a:rPr lang="en-US" altLang="zh-CN" sz="2200" b="1" dirty="1">
                <a:solidFill>
                  <a:srgbClr val="000000"/>
                </a:solidFill>
                <a:ea typeface="楷体" pitchFamily="49" charset="-122"/>
              </a:rPr>
              <a:t>Q</a:t>
            </a: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不都是“知足者”吗？这种“知足”造成了无知。人，只有不知足，才能超越；心灵，只有不知足，才能达到新的高度，进入新的境界。</a:t>
            </a:r>
          </a:p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ea typeface="楷体" pitchFamily="49" charset="-122"/>
              </a:rPr>
              <a:t>前面是一片未知空间，不知足者常乐，不知足才能常进步。</a:t>
            </a: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>
          <a:xfrm>
            <a:off x="2124075" y="700088"/>
            <a:ext cx="5006975" cy="43021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（句子简洁，再次点题，掷地有声。）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>
          <a:xfrm>
            <a:off x="1835150" y="4046538"/>
            <a:ext cx="4724400" cy="4318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（结尾简洁有力，让人无可辩驳。）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6" grpId="1" uiExpand="0" advAuto="indefinite" build="whol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0723" name="组合 1"/>
          <p:cNvGrpSpPr/>
          <p:nvPr/>
        </p:nvGrpSpPr>
        <p:grpSpPr>
          <a:xfrm>
            <a:off x="611188" y="906463"/>
            <a:ext cx="7921625" cy="2678112"/>
            <a:chOff x="547216" y="678631"/>
            <a:chExt cx="7921643" cy="2676734"/>
          </a:xfrm>
        </p:grpSpPr>
        <p:sp>
          <p:nvSpPr>
            <p:cNvPr id="13314" name="文本框 99"/>
            <p:cNvSpPr txBox="1">
              <a:spLocks noChangeArrowheads="1"/>
            </p:cNvSpPr>
            <p:nvPr/>
          </p:nvSpPr>
          <p:spPr>
            <a:xfrm>
              <a:off x="612303" y="678631"/>
              <a:ext cx="7856556" cy="2676734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631825" indent="-631825">
                <a:lnSpc>
                  <a:spcPct val="150000"/>
                </a:lnSpc>
                <a:defRPr/>
              </a:pPr>
              <a:r>
                <a:rPr lang="zh-CN" altLang="en-US" sz="2400" b="1" noProof="1" dirty="1" smtClean="0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点拨</a:t>
              </a:r>
            </a:p>
            <a:p>
              <a:pPr indent="631825">
                <a:lnSpc>
                  <a:spcPct val="150000"/>
                </a:lnSpc>
                <a:defRPr/>
              </a:pPr>
              <a:r>
                <a:rPr lang="zh-CN" altLang="en-US" sz="2200" b="1" noProof="1" dirty="1" smtClean="0">
                  <a:solidFill>
                    <a:srgbClr val="000000"/>
                  </a:solidFill>
                  <a:latin typeface="宋体" panose="02010600030101010101" pitchFamily="2" charset="-122"/>
                </a:rPr>
                <a:t>本文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显示出作者极强的语言驾驭能力和逻辑思维能力。作者开篇便直戳靶子观点的深层含义，接着列举类似的看法、观点，三言两语便一一破解。选取的几个事实论据也非常典型，分析论证见解独到。整篇读完，有振聋发聩之感。</a:t>
              </a:r>
              <a:endParaRPr lang="en-US" altLang="zh-CN" sz="2200" b="1" noProof="1" smtClean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547216" y="712674"/>
              <a:ext cx="956146" cy="614108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99"/>
          <p:cNvSpPr txBox="1">
            <a:spLocks noChangeArrowheads="1"/>
          </p:cNvSpPr>
          <p:nvPr/>
        </p:nvSpPr>
        <p:spPr>
          <a:xfrm>
            <a:off x="611188" y="987425"/>
            <a:ext cx="7632700" cy="31369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在成功运用写作技巧完成一篇佳作后，小智并未止步，而是马不停蹄地准备运用驳论的方法，再次挥毫泼墨，为我们带来一篇观点鲜明、论证有力的新作品。</a:t>
            </a:r>
          </a:p>
          <a:p>
            <a:pPr marL="533400" indent="-533400">
              <a:lnSpc>
                <a:spcPct val="150000"/>
              </a:lnSpc>
              <a:defRPr/>
            </a:pP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三 中国有句俗话，叫“近朱者赤，近墨者黑”，强调环境对人成长的影响。对此，你怎么看？请自定立意，自拟题目，写一篇驳论文。不少于</a:t>
            </a:r>
            <a:r>
              <a:rPr lang="en-US" altLang="zh-CN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600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字。</a:t>
            </a: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2771" name="矩形 2"/>
          <p:cNvSpPr>
            <a:spLocks noChangeArrowheads="1"/>
          </p:cNvSpPr>
          <p:nvPr/>
        </p:nvSpPr>
        <p:spPr>
          <a:xfrm>
            <a:off x="931863" y="771525"/>
            <a:ext cx="1071562" cy="58102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zh-CN" sz="2400" b="1" dirty="1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rPr>
              <a:t>提示</a:t>
            </a:r>
            <a:r>
              <a:rPr lang="en-US" altLang="zh-CN" sz="2400" b="1" dirty="1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rPr>
              <a:t> : </a:t>
            </a:r>
            <a:endParaRPr lang="zh-CN" altLang="zh-CN" sz="2400" b="1">
              <a:solidFill>
                <a:srgbClr val="C00000"/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64468" y="813578"/>
            <a:ext cx="973138" cy="581025"/>
          </a:xfrm>
          <a:prstGeom prst="ellipse"/>
          <a:grpFill/>
          <a:ln w="12700">
            <a:solidFill>
              <a:srgbClr val="0070C0"/>
            </a:solidFill>
          </a:ln>
          <a:effectLst>
            <a:outerShdw blurRad="444500" dir="8100000" dist="254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32773" name="文本框 99"/>
          <p:cNvSpPr txBox="1">
            <a:spLocks noChangeArrowheads="1"/>
          </p:cNvSpPr>
          <p:nvPr/>
        </p:nvSpPr>
        <p:spPr>
          <a:xfrm>
            <a:off x="931863" y="1404938"/>
            <a:ext cx="7312025" cy="2632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①梳理驳论的写法，选择一个合适的角度来批驳，同时要表明自己的观点，言之成理。②选择与观点一致的材料，最好有事实论据，也有道理论据。③根据你的观点和材料列一个提纲，与同学交流，互相补充论据，在此基础上完成作文。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3795" name="组合 5"/>
          <p:cNvGrpSpPr/>
          <p:nvPr/>
        </p:nvGrpSpPr>
        <p:grpSpPr>
          <a:xfrm>
            <a:off x="755650" y="747713"/>
            <a:ext cx="7488238" cy="3695700"/>
            <a:chOff x="323528" y="748293"/>
            <a:chExt cx="7488832" cy="3695665"/>
          </a:xfrm>
        </p:grpSpPr>
        <p:sp>
          <p:nvSpPr>
            <p:cNvPr id="33796" name="文本框 99"/>
            <p:cNvSpPr txBox="1">
              <a:spLocks noChangeArrowheads="1"/>
            </p:cNvSpPr>
            <p:nvPr/>
          </p:nvSpPr>
          <p:spPr>
            <a:xfrm>
              <a:off x="444376" y="748293"/>
              <a:ext cx="2759472" cy="646331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631825" indent="-6318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400" b="1" noProof="1" dirty="1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思路点拨：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403200" y="782336"/>
              <a:ext cx="1504504" cy="614108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33798" name="文本框 99"/>
            <p:cNvSpPr txBox="1">
              <a:spLocks noChangeArrowheads="1"/>
            </p:cNvSpPr>
            <p:nvPr/>
          </p:nvSpPr>
          <p:spPr>
            <a:xfrm>
              <a:off x="323528" y="2036043"/>
              <a:ext cx="1440160" cy="1615827"/>
            </a:xfrm>
            <a:prstGeom prst="rect"/>
            <a:noFill/>
            <a:ln w="9525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驳“近朱者赤，近墨者黑”</a:t>
              </a:r>
              <a:endParaRPr lang="zh-CN" altLang="zh-CN" sz="2200" b="1" noProof="1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0" name="文本框 99"/>
            <p:cNvSpPr txBox="1">
              <a:spLocks noChangeArrowheads="1"/>
            </p:cNvSpPr>
            <p:nvPr/>
          </p:nvSpPr>
          <p:spPr>
            <a:xfrm>
              <a:off x="1979422" y="1303913"/>
              <a:ext cx="5832938" cy="3140045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树起靶子，有的放矢 → 近朱者赤，近墨者黑</a:t>
              </a: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ea typeface="楷体" pitchFamily="49" charset="-122"/>
                </a:rPr>
                <a:t>直接驳论，针锋相对 </a:t>
              </a:r>
              <a:endParaRPr lang="en-US" altLang="zh-CN" sz="2200" b="1" noProof="1" smtClean="0">
                <a:solidFill>
                  <a:srgbClr val="000000"/>
                </a:solidFill>
                <a:ea typeface="楷体" pitchFamily="49" charset="-122"/>
              </a:endParaRPr>
            </a:p>
            <a:p>
              <a:pPr algn="r">
                <a:lnSpc>
                  <a:spcPct val="150000"/>
                </a:lnSpc>
                <a:defRPr/>
              </a:pPr>
              <a:r>
                <a:rPr lang="zh-CN" altLang="en-US" sz="2200" b="1" noProof="1" dirty="1" smtClean="0">
                  <a:solidFill>
                    <a:srgbClr val="000000"/>
                  </a:solidFill>
                  <a:ea typeface="楷体" pitchFamily="49" charset="-122"/>
                </a:rPr>
                <a:t>→ </a:t>
              </a:r>
              <a:r>
                <a:rPr lang="zh-CN" altLang="en-US" sz="2200" b="1" noProof="1" dirty="1">
                  <a:solidFill>
                    <a:srgbClr val="000000"/>
                  </a:solidFill>
                  <a:ea typeface="楷体" pitchFamily="49" charset="-122"/>
                </a:rPr>
                <a:t>近朱者未必赤，近墨者未必</a:t>
              </a:r>
              <a:r>
                <a:rPr lang="zh-CN" altLang="en-US" sz="2200" b="1" noProof="1" dirty="1" smtClean="0">
                  <a:solidFill>
                    <a:srgbClr val="000000"/>
                  </a:solidFill>
                  <a:ea typeface="楷体" pitchFamily="49" charset="-122"/>
                </a:rPr>
                <a:t>黑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 smtClean="0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选择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论据，论证自己观点的合理性 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  <a:p>
              <a:pPr algn="r">
                <a:lnSpc>
                  <a:spcPct val="150000"/>
                </a:lnSpc>
                <a:defRPr/>
              </a:pPr>
              <a:r>
                <a:rPr lang="zh-CN" altLang="en-US" sz="2200" b="1" noProof="1" dirty="1" smtClean="0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→ 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事实论据、道理论据</a:t>
              </a:r>
            </a:p>
            <a:p>
              <a:pPr algn="just">
                <a:lnSpc>
                  <a:spcPct val="150000"/>
                </a:lnSpc>
                <a:defRPr/>
              </a:pPr>
              <a:r>
                <a:rPr lang="zh-CN" altLang="en-US" sz="2200" b="1" noProof="1" dirty="1" smtClean="0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发出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+mn-lt"/>
                  <a:ea typeface="楷体" pitchFamily="49" charset="-122"/>
                </a:rPr>
                <a:t>号召 → 近墨而不黑</a:t>
              </a:r>
              <a:endParaRPr lang="en-US" altLang="zh-CN" sz="2200" b="1" noProof="1" smtClean="0">
                <a:solidFill>
                  <a:srgbClr val="000000"/>
                </a:solidFill>
                <a:latin typeface="+mn-lt"/>
                <a:ea typeface="楷体" pitchFamily="49" charset="-122"/>
              </a:endParaRPr>
            </a:p>
          </p:txBody>
        </p:sp>
        <p:sp>
          <p:nvSpPr>
            <p:cNvPr id="11" name="左大括号 10"/>
            <p:cNvSpPr/>
            <p:nvPr/>
          </p:nvSpPr>
          <p:spPr>
            <a:xfrm>
              <a:off x="1834948" y="1491236"/>
              <a:ext cx="209567" cy="276857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文本框 1"/>
          <p:cNvSpPr txBox="1">
            <a:spLocks noChangeArrowheads="1"/>
          </p:cNvSpPr>
          <p:nvPr/>
        </p:nvSpPr>
        <p:spPr>
          <a:xfrm>
            <a:off x="536575" y="941388"/>
            <a:ext cx="8283575" cy="388461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sz="2200" b="1" dirty="1">
                <a:solidFill>
                  <a:srgbClr val="231F20"/>
                </a:solidFill>
                <a:latin typeface="宋体" panose="02010600030101010101" pitchFamily="2" charset="-122"/>
              </a:rPr>
              <a:t>第一部分： 直接点出“近朱者赤，近墨者黑”的观点有失偏颇，引出自己的观点“近朱者未必赤，近墨者未必黑”。</a:t>
            </a:r>
          </a:p>
          <a:p>
            <a:pPr>
              <a:lnSpc>
                <a:spcPct val="140000"/>
              </a:lnSpc>
            </a:pPr>
            <a:r>
              <a:rPr lang="zh-CN" altLang="en-US" sz="2200" b="1" dirty="1">
                <a:solidFill>
                  <a:srgbClr val="231F20"/>
                </a:solidFill>
                <a:latin typeface="宋体" panose="02010600030101010101" pitchFamily="2" charset="-122"/>
              </a:rPr>
              <a:t>第二部分： 通过莲花“出淤泥而不染”的事例，批驳“近墨者黑”的观点，然后分析“近墨者不黑”的原因，引出屈原的例子，深入批驳“近墨者黑”的观点。接着通过李陵、苏武的事例对比，再次批驳“近墨者黑”的观点，点明“赤”“黑”与否，关键看其本质。</a:t>
            </a:r>
          </a:p>
          <a:p>
            <a:pPr>
              <a:lnSpc>
                <a:spcPct val="140000"/>
              </a:lnSpc>
            </a:pPr>
            <a:r>
              <a:rPr lang="zh-CN" altLang="en-US" sz="2200" b="1" dirty="1">
                <a:solidFill>
                  <a:srgbClr val="231F20"/>
                </a:solidFill>
                <a:latin typeface="宋体" panose="02010600030101010101" pitchFamily="2" charset="-122"/>
              </a:rPr>
              <a:t>第三部分：总结如何做到“近墨而不黑”，并提出希望。</a:t>
            </a:r>
          </a:p>
        </p:txBody>
      </p:sp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4820" name="组合 1"/>
          <p:cNvGrpSpPr/>
          <p:nvPr/>
        </p:nvGrpSpPr>
        <p:grpSpPr>
          <a:xfrm>
            <a:off x="684213" y="436563"/>
            <a:ext cx="1420812" cy="622300"/>
            <a:chOff x="528794" y="525463"/>
            <a:chExt cx="1420656" cy="622992"/>
          </a:xfrm>
        </p:grpSpPr>
        <p:sp>
          <p:nvSpPr>
            <p:cNvPr id="34821" name="矩形 2"/>
            <p:cNvSpPr>
              <a:spLocks noChangeArrowheads="1"/>
            </p:cNvSpPr>
            <p:nvPr/>
          </p:nvSpPr>
          <p:spPr>
            <a:xfrm>
              <a:off x="533400" y="525463"/>
              <a:ext cx="1416050" cy="581025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CN" altLang="en-US" sz="2400" b="1" dirty="1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写作提纲</a:t>
              </a:r>
              <a:endParaRPr lang="zh-CN" altLang="zh-CN" sz="2400" b="1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528794" y="567430"/>
              <a:ext cx="1420316" cy="581025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99"/>
          <p:cNvSpPr txBox="1">
            <a:spLocks noChangeArrowheads="1"/>
          </p:cNvSpPr>
          <p:nvPr/>
        </p:nvSpPr>
        <p:spPr>
          <a:xfrm>
            <a:off x="784225" y="876300"/>
            <a:ext cx="7532688" cy="2632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zh-CN" altLang="en-US" sz="2200" b="1" dirty="1">
                <a:latin typeface="黑体" pitchFamily="49" charset="-122"/>
                <a:ea typeface="黑体" panose="02010609060101010101" pitchFamily="49" charset="-122"/>
              </a:rPr>
              <a:t>近朱者未必赤，近墨者</a:t>
            </a:r>
            <a:r>
              <a:rPr lang="zh-CN" altLang="en-US" sz="2200" b="1" dirty="1" smtClean="0">
                <a:latin typeface="黑体" pitchFamily="49" charset="-122"/>
                <a:ea typeface="黑体" panose="02010609060101010101" pitchFamily="49" charset="-122"/>
              </a:rPr>
              <a:t>未必黑</a:t>
            </a:r>
            <a:endParaRPr lang="zh-CN" altLang="en-US" sz="2200" b="1">
              <a:latin typeface="黑体" pitchFamily="49" charset="-122"/>
              <a:ea typeface="黑体" panose="02010609060101010101" pitchFamily="49" charset="-122"/>
            </a:endParaRPr>
          </a:p>
          <a:p>
            <a:pPr indent="538163" algn="just">
              <a:lnSpc>
                <a:spcPct val="150000"/>
              </a:lnSpc>
              <a:defRPr/>
            </a:pP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“近朱者赤，近墨者黑”似乎</a:t>
            </a:r>
            <a:r>
              <a:rPr lang="zh-CN" altLang="en-US" sz="2200" b="1" dirty="1" smtClean="0">
                <a:latin typeface="楷体" pitchFamily="49" charset="-122"/>
                <a:ea typeface="楷体" pitchFamily="49" charset="-122"/>
              </a:rPr>
              <a:t>已经成为</a:t>
            </a: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千古名训，其主要强调的是环境</a:t>
            </a:r>
            <a:r>
              <a:rPr lang="zh-CN" altLang="en-US" sz="2200" b="1" dirty="1" smtClean="0">
                <a:latin typeface="楷体" pitchFamily="49" charset="-122"/>
                <a:ea typeface="楷体" pitchFamily="49" charset="-122"/>
              </a:rPr>
              <a:t>对人</a:t>
            </a: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的影响。然而只要我们细加思考，</a:t>
            </a:r>
            <a:r>
              <a:rPr lang="zh-CN" altLang="en-US" sz="2200" b="1" dirty="1" smtClean="0">
                <a:latin typeface="楷体" pitchFamily="49" charset="-122"/>
                <a:ea typeface="楷体" pitchFamily="49" charset="-122"/>
              </a:rPr>
              <a:t>就不难</a:t>
            </a: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发现这句话有失偏颇，它忽略了</a:t>
            </a:r>
            <a:r>
              <a:rPr lang="zh-CN" altLang="en-US" sz="2200" b="1" dirty="1" smtClean="0">
                <a:latin typeface="楷体" pitchFamily="49" charset="-122"/>
                <a:ea typeface="楷体" pitchFamily="49" charset="-122"/>
              </a:rPr>
              <a:t>人的</a:t>
            </a: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主观能动性，因为有些人是“近朱</a:t>
            </a:r>
            <a:r>
              <a:rPr lang="zh-CN" altLang="en-US" sz="2200" b="1" dirty="1" smtClean="0">
                <a:latin typeface="楷体" pitchFamily="49" charset="-122"/>
                <a:ea typeface="楷体" pitchFamily="49" charset="-122"/>
              </a:rPr>
              <a:t>者未必</a:t>
            </a:r>
            <a:r>
              <a:rPr lang="zh-CN" altLang="en-US" sz="2200" b="1" dirty="1">
                <a:latin typeface="楷体" pitchFamily="49" charset="-122"/>
                <a:ea typeface="楷体" pitchFamily="49" charset="-122"/>
              </a:rPr>
              <a:t>赤，近墨者未必黑”。</a:t>
            </a:r>
          </a:p>
        </p:txBody>
      </p:sp>
      <p:pic>
        <p:nvPicPr>
          <p:cNvPr id="35843" name="图片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19100" y="668338"/>
            <a:ext cx="1116013" cy="46196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文本框 2"/>
          <p:cNvSpPr txBox="1">
            <a:spLocks noChangeArrowheads="1"/>
          </p:cNvSpPr>
          <p:nvPr/>
        </p:nvSpPr>
        <p:spPr>
          <a:xfrm>
            <a:off x="390525" y="676275"/>
            <a:ext cx="1125538" cy="3698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 dirty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优秀</a:t>
            </a:r>
            <a:r>
              <a:rPr lang="zh-CN" altLang="en-US" sz="1700" b="1" dirty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例文</a:t>
            </a: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9713" name="TextBox 11"/>
          <p:cNvSpPr txBox="1">
            <a:spLocks noChangeArrowheads="1"/>
          </p:cNvSpPr>
          <p:nvPr/>
        </p:nvSpPr>
        <p:spPr>
          <a:xfrm>
            <a:off x="3240088" y="3508375"/>
            <a:ext cx="4440237" cy="4302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直接批驳对方的观点，开门见山。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 uiExpand="0" advAuto="indefinite" build="whol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1"/>
          <p:cNvSpPr txBox="1">
            <a:spLocks noChangeArrowheads="1"/>
          </p:cNvSpPr>
          <p:nvPr/>
        </p:nvSpPr>
        <p:spPr>
          <a:xfrm>
            <a:off x="671513" y="514350"/>
            <a:ext cx="7761287" cy="41544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38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无论你是否读过周敦颐的</a:t>
            </a:r>
            <a:r>
              <a:rPr lang="en-US" altLang="zh-CN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爱莲说</a:t>
            </a:r>
            <a:r>
              <a:rPr lang="en-US" altLang="zh-CN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，都会被莲花“出淤泥而不染，濯清涟而不妖”的品质深深打动。莲花可谓“近墨者”了，但它却冰清玉洁，亭亭玉立，被人们千古称颂。它静静扎根在淤泥之中，却没有与其同流合污。可见，近墨者未必黑。</a:t>
            </a:r>
            <a:endParaRPr lang="en-US" altLang="zh-CN" sz="2200" b="1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那么，为什么会有近墨而不“黑”者呢？黑与不黑，关键在于近墨者本身的素质。莲花之所以“不黑”，在于它内在的纯洁。</a:t>
            </a:r>
          </a:p>
        </p:txBody>
      </p:sp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168525" y="985838"/>
            <a:ext cx="6426200" cy="2057400"/>
            <a:chOff x="2268538" y="944141"/>
            <a:chExt cx="6426759" cy="2058093"/>
          </a:xfrm>
        </p:grpSpPr>
        <p:grpSp>
          <p:nvGrpSpPr>
            <p:cNvPr id="36869" name="组合 11"/>
            <p:cNvGrpSpPr/>
            <p:nvPr/>
          </p:nvGrpSpPr>
          <p:grpSpPr>
            <a:xfrm>
              <a:off x="2268538" y="985857"/>
              <a:ext cx="6426759" cy="2016377"/>
              <a:chOff x="2087300" y="1993393"/>
              <a:chExt cx="6427318" cy="2017646"/>
            </a:xfrm>
          </p:grpSpPr>
          <p:cxnSp>
            <p:nvCxnSpPr>
              <p:cNvPr id="21" name="曲线连接符 20"/>
              <p:cNvCxnSpPr/>
              <p:nvPr/>
            </p:nvCxnSpPr>
            <p:spPr>
              <a:xfrm rot="16200000" flipH="1">
                <a:off x="3869319" y="2723662"/>
                <a:ext cx="1540537" cy="80000"/>
              </a:xfrm>
              <a:prstGeom prst="curvedConnector3">
                <a:avLst>
                  <a:gd name="adj1" fmla="val 50000"/>
                </a:avLst>
              </a:prstGeom>
              <a:grpFill/>
              <a:ln w="12700">
                <a:solidFill>
                  <a:srgbClr val="0070C0"/>
                </a:solidFill>
                <a:tailEnd type="triangle"/>
              </a:ln>
              <a:effectLst>
                <a:outerShdw blurRad="444500" dir="8100000" dist="254000" algn="tr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6873" name="TextBox 21"/>
              <p:cNvSpPr txBox="1">
                <a:spLocks noChangeArrowheads="1"/>
              </p:cNvSpPr>
              <p:nvPr/>
            </p:nvSpPr>
            <p:spPr>
              <a:xfrm>
                <a:off x="2087300" y="3579881"/>
                <a:ext cx="6427318" cy="431158"/>
              </a:xfrm>
              <a:prstGeom prst="rect"/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 eaLnBrk="0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 eaLnBrk="0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 eaLnBrk="0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 eaLnBrk="0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200" b="1" dirty="1">
                    <a:solidFill>
                      <a:srgbClr val="0070C0"/>
                    </a:solidFill>
                    <a:latin typeface="楷体" pitchFamily="49" charset="-122"/>
                    <a:ea typeface="楷体" pitchFamily="49" charset="-122"/>
                  </a:rPr>
                  <a:t>以脍炙人口的</a:t>
                </a:r>
                <a:r>
                  <a:rPr lang="en-US" altLang="zh-CN" sz="2200" b="1" dirty="1">
                    <a:solidFill>
                      <a:srgbClr val="0070C0"/>
                    </a:solidFill>
                    <a:latin typeface="楷体" pitchFamily="49" charset="-122"/>
                    <a:ea typeface="楷体" pitchFamily="49" charset="-122"/>
                  </a:rPr>
                  <a:t>《</a:t>
                </a:r>
                <a:r>
                  <a:rPr lang="zh-CN" altLang="en-US" sz="2200" b="1" dirty="1">
                    <a:solidFill>
                      <a:srgbClr val="0070C0"/>
                    </a:solidFill>
                    <a:latin typeface="楷体" pitchFamily="49" charset="-122"/>
                    <a:ea typeface="楷体" pitchFamily="49" charset="-122"/>
                  </a:rPr>
                  <a:t>爱莲说</a:t>
                </a:r>
                <a:r>
                  <a:rPr lang="en-US" altLang="zh-CN" sz="2200" b="1" dirty="1">
                    <a:solidFill>
                      <a:srgbClr val="0070C0"/>
                    </a:solidFill>
                    <a:latin typeface="楷体" pitchFamily="49" charset="-122"/>
                    <a:ea typeface="楷体" pitchFamily="49" charset="-122"/>
                  </a:rPr>
                  <a:t>》</a:t>
                </a:r>
                <a:r>
                  <a:rPr lang="zh-CN" altLang="en-US" sz="2200" b="1" dirty="1">
                    <a:solidFill>
                      <a:srgbClr val="0070C0"/>
                    </a:solidFill>
                    <a:latin typeface="楷体" pitchFamily="49" charset="-122"/>
                    <a:ea typeface="楷体" pitchFamily="49" charset="-122"/>
                  </a:rPr>
                  <a:t>为例，论证自己的观点。</a:t>
                </a:r>
              </a:p>
            </p:txBody>
          </p:sp>
        </p:grpSp>
        <p:cxnSp>
          <p:nvCxnSpPr>
            <p:cNvPr id="6" name="直接连接符 5"/>
            <p:cNvCxnSpPr/>
            <p:nvPr/>
          </p:nvCxnSpPr>
          <p:spPr>
            <a:xfrm>
              <a:off x="4780181" y="944141"/>
              <a:ext cx="944645" cy="0"/>
            </a:xfrm>
            <a:prstGeom prst="line"/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4780181" y="985430"/>
              <a:ext cx="944645" cy="0"/>
            </a:xfrm>
            <a:prstGeom prst="line"/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本框 1"/>
          <p:cNvSpPr txBox="1">
            <a:spLocks noChangeArrowheads="1"/>
          </p:cNvSpPr>
          <p:nvPr/>
        </p:nvSpPr>
        <p:spPr>
          <a:xfrm>
            <a:off x="468313" y="652463"/>
            <a:ext cx="7632700" cy="364648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由此可见，“墨”只是外部环境，而近墨者最终是否会变黑，起决定作用的，是其自身素质的高低，即内因起主导作用。试想，一身浩然正气者，近朱也好，近墨也罢，必定总是满身正气，使“朱者”赞叹，令“墨者”自惭。战国时期的屈原，在“腥臊并御”的环境之中，仍保持自己的节操，宁可“固将愁苦而终穷”，也要为实现人民安居乐业的目标“上下而求索”。在他的身上，就体现出近墨不黑者的品质。</a:t>
            </a:r>
          </a:p>
        </p:txBody>
      </p:sp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8040688" y="1131888"/>
            <a:ext cx="849312" cy="2614612"/>
            <a:chOff x="8039997" y="1324796"/>
            <a:chExt cx="850395" cy="2615546"/>
          </a:xfrm>
        </p:grpSpPr>
        <p:sp>
          <p:nvSpPr>
            <p:cNvPr id="37893" name="TextBox 21"/>
            <p:cNvSpPr txBox="1">
              <a:spLocks noChangeArrowheads="1"/>
            </p:cNvSpPr>
            <p:nvPr/>
          </p:nvSpPr>
          <p:spPr>
            <a:xfrm>
              <a:off x="8212588" y="1324796"/>
              <a:ext cx="492443" cy="598882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1">
                  <a:solidFill>
                    <a:srgbClr val="0070C0"/>
                  </a:solidFill>
                  <a:latin typeface="楷体" pitchFamily="49" charset="-122"/>
                  <a:ea typeface="楷体" pitchFamily="49" charset="-122"/>
                </a:rPr>
                <a:t>莲花</a:t>
              </a:r>
            </a:p>
          </p:txBody>
        </p:sp>
        <p:sp>
          <p:nvSpPr>
            <p:cNvPr id="37894" name="TextBox 21"/>
            <p:cNvSpPr txBox="1">
              <a:spLocks noChangeArrowheads="1"/>
            </p:cNvSpPr>
            <p:nvPr/>
          </p:nvSpPr>
          <p:spPr>
            <a:xfrm>
              <a:off x="8039997" y="2067694"/>
              <a:ext cx="492443" cy="1105431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1">
                  <a:solidFill>
                    <a:srgbClr val="0070C0"/>
                  </a:solidFill>
                  <a:latin typeface="楷体" pitchFamily="49" charset="-122"/>
                  <a:ea typeface="楷体" pitchFamily="49" charset="-122"/>
                </a:rPr>
                <a:t>由物到人</a:t>
              </a:r>
            </a:p>
          </p:txBody>
        </p:sp>
        <p:sp>
          <p:nvSpPr>
            <p:cNvPr id="37895" name="TextBox 21"/>
            <p:cNvSpPr txBox="1">
              <a:spLocks noChangeArrowheads="1"/>
            </p:cNvSpPr>
            <p:nvPr/>
          </p:nvSpPr>
          <p:spPr>
            <a:xfrm>
              <a:off x="8397949" y="2051908"/>
              <a:ext cx="492443" cy="1105431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1">
                  <a:solidFill>
                    <a:srgbClr val="0070C0"/>
                  </a:solidFill>
                  <a:latin typeface="楷体" pitchFamily="49" charset="-122"/>
                  <a:ea typeface="楷体" pitchFamily="49" charset="-122"/>
                </a:rPr>
                <a:t>近墨不黑</a:t>
              </a:r>
            </a:p>
          </p:txBody>
        </p:sp>
        <p:sp>
          <p:nvSpPr>
            <p:cNvPr id="37896" name="TextBox 21"/>
            <p:cNvSpPr txBox="1">
              <a:spLocks noChangeArrowheads="1"/>
            </p:cNvSpPr>
            <p:nvPr/>
          </p:nvSpPr>
          <p:spPr>
            <a:xfrm>
              <a:off x="8202599" y="3341460"/>
              <a:ext cx="492443" cy="598882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1">
                  <a:solidFill>
                    <a:srgbClr val="0070C0"/>
                  </a:solidFill>
                  <a:latin typeface="楷体" pitchFamily="49" charset="-122"/>
                  <a:ea typeface="楷体" pitchFamily="49" charset="-122"/>
                </a:rPr>
                <a:t>屈原</a:t>
              </a:r>
            </a:p>
          </p:txBody>
        </p:sp>
        <p:cxnSp>
          <p:nvCxnSpPr>
            <p:cNvPr id="8" name="直接箭头连接符 7"/>
            <p:cNvCxnSpPr/>
            <p:nvPr/>
          </p:nvCxnSpPr>
          <p:spPr>
            <a:xfrm flipH="1">
              <a:off x="8448504" y="1969551"/>
              <a:ext cx="0" cy="1311743"/>
            </a:xfrm>
            <a:prstGeom prst="straightConnector1"/>
            <a:ln w="127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17363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rgbClr val="0070C0"/>
                </a:solidFill>
                <a:latin typeface="+mn-ea"/>
                <a:ea typeface="+mn-ea"/>
              </a:rPr>
              <a:t>情境导入</a:t>
            </a:r>
          </a:p>
        </p:txBody>
      </p:sp>
      <p:sp>
        <p:nvSpPr>
          <p:cNvPr id="11267" name="文本框 100"/>
          <p:cNvSpPr txBox="1">
            <a:spLocks noChangeArrowheads="1"/>
          </p:cNvSpPr>
          <p:nvPr/>
        </p:nvSpPr>
        <p:spPr>
          <a:xfrm>
            <a:off x="909638" y="1106488"/>
            <a:ext cx="7262812" cy="15367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校学生会正筹备一期以“探索真理”为主题的专刊，诚挚邀请九年级的同学们为其中的“真理”栏目贡献数篇见解独到、思维深刻的议论文。同学们都跃跃欲试。</a:t>
            </a:r>
            <a:endParaRPr lang="en-US" altLang="zh-CN" sz="2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文本框 1"/>
          <p:cNvSpPr txBox="1">
            <a:spLocks noChangeArrowheads="1"/>
          </p:cNvSpPr>
          <p:nvPr/>
        </p:nvSpPr>
        <p:spPr>
          <a:xfrm>
            <a:off x="468313" y="428625"/>
            <a:ext cx="7977187" cy="4664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538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因此，近朱者是否“赤”，近墨者是否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indent="0" algn="just" eaLnBrk="1" hangingPunct="1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“黑”，非“朱” “墨”所决定。汉代的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indent="0" algn="just" eaLnBrk="1" hangingPunct="1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李陵、苏武，同是官员，面对匈奴的劝降，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indent="0" algn="just" eaLnBrk="1" hangingPunct="1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李陵动摇了，最终身败名裂；苏武坚贞不屈，誓死不同流合污，从而流芳千古。可见，赤与不赤，黑与不黑，关键看其本质。</a:t>
            </a: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algn="just" eaLnBrk="1" hangingPunct="1">
              <a:defRPr/>
            </a:pPr>
            <a:endParaRPr lang="en-US" altLang="zh-CN" sz="2200" b="1" smtClean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zh-CN" altLang="en-US" sz="2200" b="1" dirty="1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如何能做到近墨而不黑呢？只要有清醒的头脑，坚定的意志，就能近墨而不黑。愿我们无论何时都能保持自己的坚定信念，永不变色。</a:t>
            </a:r>
          </a:p>
        </p:txBody>
      </p:sp>
      <p:sp>
        <p:nvSpPr>
          <p:cNvPr id="3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2775" name="TextBox 12"/>
          <p:cNvSpPr txBox="1">
            <a:spLocks noChangeArrowheads="1"/>
          </p:cNvSpPr>
          <p:nvPr/>
        </p:nvSpPr>
        <p:spPr>
          <a:xfrm>
            <a:off x="3524250" y="2933700"/>
            <a:ext cx="5008563" cy="4302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列举名人事例，明确问题的关键所在。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>
          <a:xfrm>
            <a:off x="3341688" y="4300538"/>
            <a:ext cx="2454275" cy="43021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200" b="1" dirty="1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发出有力的号召。</a:t>
            </a: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5919788" y="554038"/>
            <a:ext cx="2084387" cy="1439862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uiExpand="0" advAuto="indefinite" build="whole"/>
      <p:bldP spid="10" grpId="1" uiExpand="0" advAuto="indefinite" build="whol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9939" name="组合 1"/>
          <p:cNvGrpSpPr/>
          <p:nvPr/>
        </p:nvGrpSpPr>
        <p:grpSpPr>
          <a:xfrm>
            <a:off x="547688" y="830263"/>
            <a:ext cx="7912100" cy="2678112"/>
            <a:chOff x="547216" y="678631"/>
            <a:chExt cx="7913216" cy="2676746"/>
          </a:xfrm>
        </p:grpSpPr>
        <p:sp>
          <p:nvSpPr>
            <p:cNvPr id="13314" name="文本框 99"/>
            <p:cNvSpPr txBox="1">
              <a:spLocks noChangeArrowheads="1"/>
            </p:cNvSpPr>
            <p:nvPr/>
          </p:nvSpPr>
          <p:spPr>
            <a:xfrm>
              <a:off x="612312" y="678631"/>
              <a:ext cx="7848120" cy="2676746"/>
            </a:xfrm>
            <a:prstGeom prst="rect"/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 eaLnBrk="0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631825" indent="-631825">
                <a:lnSpc>
                  <a:spcPct val="150000"/>
                </a:lnSpc>
                <a:defRPr/>
              </a:pPr>
              <a:r>
                <a:rPr lang="zh-CN" altLang="en-US" sz="2400" b="1" noProof="1" dirty="1">
                  <a:solidFill>
                    <a:srgbClr val="C00000"/>
                  </a:solidFill>
                  <a:latin typeface="微软雅黑" pitchFamily="34" charset="-122"/>
                  <a:ea typeface="微软雅黑" panose="020b0503020204020204" pitchFamily="34" charset="-122"/>
                </a:rPr>
                <a:t>点拨</a:t>
              </a:r>
            </a:p>
            <a:p>
              <a:pPr indent="631825">
                <a:lnSpc>
                  <a:spcPct val="150000"/>
                </a:lnSpc>
                <a:defRPr/>
              </a:pP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文章开篇在批驳“近朱者赤，近墨者黑”的基础上，确立自己的观点</a:t>
              </a:r>
              <a:r>
                <a:rPr lang="en-US" altLang="zh-CN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——</a:t>
              </a:r>
              <a:r>
                <a:rPr lang="zh-CN" altLang="en-US" sz="2200" b="1" noProof="1" dirty="1">
                  <a:solidFill>
                    <a:srgbClr val="000000"/>
                  </a:solidFill>
                  <a:latin typeface="宋体" panose="02010600030101010101" pitchFamily="2" charset="-122"/>
                </a:rPr>
                <a:t>近朱者未必赤，近墨者未必黑；然后文章采用举例论证、对比论证等论证方法，证明自己的观点；最后提出希望，收束全文。</a:t>
              </a:r>
              <a:endParaRPr lang="en-US" altLang="zh-CN" sz="2200" b="1" noProof="1" smtClean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547216" y="712674"/>
              <a:ext cx="956146" cy="614108"/>
            </a:xfrm>
            <a:prstGeom prst="ellipse"/>
            <a:grpFill/>
            <a:ln w="12700">
              <a:solidFill>
                <a:srgbClr val="0070C0"/>
              </a:solidFill>
            </a:ln>
            <a:effectLst>
              <a:outerShdw blurRad="444500" dir="8100000" dist="254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17363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rgbClr val="0070C0"/>
                </a:solidFill>
                <a:latin typeface="+mn-ea"/>
                <a:ea typeface="+mn-ea"/>
              </a:rPr>
              <a:t>成果评价</a:t>
            </a:r>
          </a:p>
        </p:txBody>
      </p:sp>
      <p:sp>
        <p:nvSpPr>
          <p:cNvPr id="40963" name="文本框 99"/>
          <p:cNvSpPr txBox="1">
            <a:spLocks noChangeArrowheads="1"/>
          </p:cNvSpPr>
          <p:nvPr/>
        </p:nvSpPr>
        <p:spPr>
          <a:xfrm>
            <a:off x="757238" y="1103313"/>
            <a:ext cx="7559675" cy="2124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318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小智满怀激动与期待地向“真理”专栏投稿，一字一句都凝聚了他对真理的深刻思考和对知识的无限向往。他衷心希望这几篇文章能够触动读者的心灵，引发更多关于真理、关于成长、关于生活真谛的讨论与思考。</a:t>
            </a:r>
            <a:endParaRPr lang="zh-CN" altLang="zh-CN" sz="2200" b="1" noProof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成果评价</a:t>
            </a:r>
          </a:p>
        </p:txBody>
      </p:sp>
      <p:sp>
        <p:nvSpPr>
          <p:cNvPr id="13314" name="文本框 99"/>
          <p:cNvSpPr txBox="1">
            <a:spLocks noChangeArrowheads="1"/>
          </p:cNvSpPr>
          <p:nvPr/>
        </p:nvSpPr>
        <p:spPr>
          <a:xfrm>
            <a:off x="612775" y="830263"/>
            <a:ext cx="7847013" cy="3140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△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黑体" pitchFamily="49" charset="-122"/>
                <a:ea typeface="黑体" panose="02010609060101010101" pitchFamily="49" charset="-122"/>
              </a:rPr>
              <a:t>自我诊断 </a:t>
            </a:r>
            <a:endParaRPr lang="en-US" altLang="zh-CN" sz="2200" b="1" noProof="1" smtClean="0">
              <a:solidFill>
                <a:srgbClr val="000000"/>
              </a:solidFill>
              <a:latin typeface="黑体" pitchFamily="49" charset="-122"/>
              <a:ea typeface="黑体" panose="02010609060101010101" pitchFamily="49" charset="-122"/>
            </a:endParaRPr>
          </a:p>
          <a:p>
            <a:pPr indent="355600">
              <a:lnSpc>
                <a:spcPct val="150000"/>
              </a:lnSpc>
              <a:defRPr/>
            </a:pP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仔细阅读自己写的片段</a:t>
            </a:r>
            <a:r>
              <a:rPr lang="en-US" altLang="zh-CN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/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文章，诊断一下有没有以下问题。</a:t>
            </a:r>
            <a:endParaRPr lang="en-US" altLang="zh-CN" sz="2200" b="1" noProof="1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是否有标点符号使用错误？几个？将其改正过来。</a:t>
            </a:r>
          </a:p>
          <a:p>
            <a:pPr indent="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是否有错别字？几个？将其改正过来。</a:t>
            </a:r>
          </a:p>
          <a:p>
            <a:pPr indent="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是否有语病？几处？将其改正过来。</a:t>
            </a:r>
          </a:p>
          <a:p>
            <a:pPr indent="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4.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中心是否明确？叙述是否清楚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？</a:t>
            </a:r>
            <a:endParaRPr lang="en-US" altLang="zh-CN" sz="2200" b="1" noProof="1" smtClean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成果评价</a:t>
            </a:r>
          </a:p>
        </p:txBody>
      </p:sp>
      <p:sp>
        <p:nvSpPr>
          <p:cNvPr id="13314" name="文本框 99"/>
          <p:cNvSpPr txBox="1">
            <a:spLocks noChangeArrowheads="1"/>
          </p:cNvSpPr>
          <p:nvPr/>
        </p:nvSpPr>
        <p:spPr>
          <a:xfrm>
            <a:off x="900113" y="1095375"/>
            <a:ext cx="7272337" cy="2124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55600" indent="-355600">
              <a:lnSpc>
                <a:spcPct val="150000"/>
              </a:lnSpc>
              <a:defRPr/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△</a:t>
            </a:r>
            <a:r>
              <a:rPr lang="zh-CN" altLang="en-US" sz="2200" b="1" noProof="1" dirty="1">
                <a:solidFill>
                  <a:srgbClr val="000000"/>
                </a:solidFill>
                <a:latin typeface="黑体" pitchFamily="49" charset="-122"/>
                <a:ea typeface="黑体" panose="02010609060101010101" pitchFamily="49" charset="-122"/>
              </a:rPr>
              <a:t>超级点评</a:t>
            </a:r>
          </a:p>
          <a:p>
            <a:pPr marL="723900" indent="-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谈谈自己的写作体会：如何立意？如何选材？如何组织材料？有什么心得？</a:t>
            </a:r>
          </a:p>
          <a:p>
            <a:pPr marL="723900" indent="-355600">
              <a:lnSpc>
                <a:spcPct val="150000"/>
              </a:lnSpc>
              <a:defRPr/>
            </a:pP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听听同学、老师或家长的评价。</a:t>
            </a:r>
            <a:endParaRPr lang="en-US" altLang="zh-CN" sz="2200" b="1" noProof="1" smtClean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成果评价</a:t>
            </a:r>
          </a:p>
        </p:txBody>
      </p:sp>
      <p:sp>
        <p:nvSpPr>
          <p:cNvPr id="44035" name="文本框 99"/>
          <p:cNvSpPr txBox="1">
            <a:spLocks noChangeArrowheads="1"/>
          </p:cNvSpPr>
          <p:nvPr/>
        </p:nvSpPr>
        <p:spPr>
          <a:xfrm>
            <a:off x="327025" y="484188"/>
            <a:ext cx="7559675" cy="5207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△</a:t>
            </a:r>
            <a:r>
              <a:rPr lang="zh-CN" altLang="en-US" sz="2200" b="1" noProof="1" dirty="1">
                <a:solidFill>
                  <a:srgbClr val="000000"/>
                </a:solidFill>
                <a:latin typeface="黑体" pitchFamily="49" charset="-122"/>
                <a:ea typeface="黑体" panose="02010609060101010101" pitchFamily="49" charset="-122"/>
              </a:rPr>
              <a:t>自主评价表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74650" y="1031875"/>
          <a:ext cx="8374063" cy="3584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9088"/>
                <a:gridCol w="905105"/>
                <a:gridCol w="1376552"/>
                <a:gridCol w="1376552"/>
                <a:gridCol w="1376552"/>
                <a:gridCol w="1095589"/>
                <a:gridCol w="814625"/>
              </a:tblGrid>
              <a:tr h="896144">
                <a:tc>
                  <a:txBody>
                    <a:bodyPr vert="horz" wrap="square" anchorCtr="0"/>
                    <a:lstStyle/>
                    <a:p>
                      <a:pPr algn="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等级</a:t>
                      </a: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一等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二等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三等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四等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五等</a:t>
                      </a: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marL="0" marR="0" indent="0" algn="l" defTabSz="685800" fontAlgn="auto" rtl="0" eaLnBrk="1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总分</a:t>
                      </a:r>
                    </a:p>
                  </a:txBody>
                  <a:tcPr marL="91426" marR="91426" marT="45699" marB="45699" anchor="ctr"/>
                </a:tc>
              </a:tr>
              <a:tr h="896144"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内容</a:t>
                      </a: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20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充实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20-19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比较充实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18-15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基本充实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14-11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不太充实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10-7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空洞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6-2</a:t>
                      </a:r>
                      <a:endParaRPr lang="zh-CN" altLang="en-US" sz="2200" b="1" smtClean="0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>
                        <a:lnSpc>
                          <a:spcPct val="120000"/>
                        </a:lnSpc>
                      </a:pP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</a:tr>
              <a:tr h="896144"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语言</a:t>
                      </a: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20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通顺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20-19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比较通顺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18-15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基本通顺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14-11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marR="0" indent="-355600" algn="ctr" defTabSz="685800" fontAlgn="auto" rtl="0" eaLnBrk="1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不太通顺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marR="0" indent="-355600" algn="ctr" defTabSz="685800" fontAlgn="auto" rtl="0" eaLnBrk="1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10-7</a:t>
                      </a:r>
                      <a:endParaRPr lang="zh-CN" altLang="en-US" sz="2200" b="1" smtClean="0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不通顺</a:t>
                      </a: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6-2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>
                        <a:lnSpc>
                          <a:spcPct val="120000"/>
                        </a:lnSpc>
                      </a:pP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</a:tr>
              <a:tr h="896144">
                <a:tc>
                  <a:txBody>
                    <a:bodyPr vert="horz" wrap="square" anchorCtr="0"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条理</a:t>
                      </a: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10</a:t>
                      </a: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 anchor="ctr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清楚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比较清楚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9-8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基本清楚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7-6</a:t>
                      </a:r>
                      <a:endParaRPr lang="zh-CN" altLang="en-US" sz="2200" b="1" smtClean="0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不太清楚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indent="-355600" algn="ctr">
                        <a:lnSpc>
                          <a:spcPct val="120000"/>
                        </a:lnSpc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5-4</a:t>
                      </a: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marR="0" indent="-355600" algn="ctr" defTabSz="685800" fontAlgn="auto" rtl="0" eaLnBrk="1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200" b="1" dirty="1" smtClean="0">
                          <a:latin typeface="+mn-lt"/>
                          <a:ea typeface="宋体" panose="02010600030101010101" pitchFamily="2" charset="-122"/>
                        </a:rPr>
                        <a:t>混乱</a:t>
                      </a:r>
                      <a:endParaRPr lang="en-US" altLang="zh-CN" sz="2200" b="1" smtClean="0"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355600" marR="0" indent="-355600" algn="ctr" defTabSz="685800" fontAlgn="auto" rtl="0" eaLnBrk="1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200" b="1" dirty="1" smtClean="0">
                          <a:latin typeface="+mn-lt"/>
                          <a:ea typeface="宋体" panose="02010600030101010101" pitchFamily="2" charset="-122"/>
                        </a:rPr>
                        <a:t>3-1</a:t>
                      </a:r>
                      <a:endParaRPr lang="zh-CN" altLang="en-US" sz="2200" b="1" smtClean="0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 vert="horz" wrap="square" anchorCtr="0"/>
                    <a:lstStyle/>
                    <a:p>
                      <a:pPr marL="355600" indent="-355600">
                        <a:lnSpc>
                          <a:spcPct val="120000"/>
                        </a:lnSpc>
                      </a:pPr>
                      <a:endParaRPr lang="zh-CN" altLang="en-US" sz="2200" b="1"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1426" marR="91426" marT="45699" marB="45699"/>
                </a:tc>
              </a:tr>
            </a:tbl>
          </a:graphicData>
        </a:graphic>
      </p:graphicFrame>
      <p:cxnSp>
        <p:nvCxnSpPr>
          <p:cNvPr id="7" name="直接连接符 6"/>
          <p:cNvCxnSpPr/>
          <p:nvPr/>
        </p:nvCxnSpPr>
        <p:spPr>
          <a:xfrm>
            <a:off x="395288" y="1068388"/>
            <a:ext cx="1368425" cy="863600"/>
          </a:xfrm>
          <a:prstGeom prst="line"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17363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rgbClr val="0070C0"/>
                </a:solidFill>
                <a:latin typeface="+mn-ea"/>
                <a:ea typeface="+mn-ea"/>
              </a:rPr>
              <a:t>写作</a:t>
            </a:r>
            <a:r>
              <a:rPr lang="zh-CN" altLang="en-US" sz="2900" b="1" dirty="1">
                <a:solidFill>
                  <a:srgbClr val="0070C0"/>
                </a:solidFill>
                <a:latin typeface="+mn-ea"/>
                <a:ea typeface="+mn-ea"/>
              </a:rPr>
              <a:t>指导</a:t>
            </a:r>
          </a:p>
        </p:txBody>
      </p:sp>
      <p:sp>
        <p:nvSpPr>
          <p:cNvPr id="12291" name="文本框 100"/>
          <p:cNvSpPr txBox="1">
            <a:spLocks noChangeArrowheads="1"/>
          </p:cNvSpPr>
          <p:nvPr/>
        </p:nvSpPr>
        <p:spPr>
          <a:xfrm>
            <a:off x="827088" y="842963"/>
            <a:ext cx="7262812" cy="3648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为了撰写出更加出色的文章，小智同学精心搜集并整理了一系列高效实用的写作方法，旨在与大家共同进步，让我们一同踏入这段学习之旅。</a:t>
            </a:r>
            <a:endParaRPr lang="en-US" altLang="zh-CN" sz="22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写议论文，不管是立论还是驳论，都要摆事实、讲道理，使人信服你的观点，也就是要进行论证。论证，就是围绕观点，把经过选择的论据组织起来，使二者有机结合，从而推导出令人信服的合理结论。方法如下：</a:t>
            </a:r>
            <a:endParaRPr lang="en-US" altLang="zh-CN" sz="2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00"/>
          <p:cNvSpPr txBox="1">
            <a:spLocks noChangeArrowheads="1"/>
          </p:cNvSpPr>
          <p:nvPr/>
        </p:nvSpPr>
        <p:spPr>
          <a:xfrm>
            <a:off x="765175" y="1163638"/>
            <a:ext cx="7407275" cy="2632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66700" indent="-266700" algn="just" eaLnBrk="1" hangingPunct="1">
              <a:lnSpc>
                <a:spcPct val="150000"/>
              </a:lnSpc>
              <a:defRPr/>
            </a:pPr>
            <a:r>
              <a:rPr lang="en-US" altLang="zh-CN" sz="2200" b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论证要合乎逻辑，观点</a:t>
            </a:r>
            <a:r>
              <a:rPr lang="zh-CN" altLang="en-US" sz="2200" b="1" dirty="1" smtClean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要一致</a:t>
            </a:r>
            <a:r>
              <a:rPr lang="zh-CN" altLang="en-US" sz="2200" b="1" dirty="1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，概念要统一</a:t>
            </a:r>
            <a:r>
              <a:rPr lang="zh-CN" altLang="en-US" sz="2200" b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endParaRPr lang="en-US" altLang="zh-CN" sz="2200" b="1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266700" indent="627063" algn="just" eaLnBrk="1" hangingPunct="1">
              <a:lnSpc>
                <a:spcPct val="150000"/>
              </a:lnSpc>
              <a:defRPr/>
            </a:pP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论证是使用道理和事实对观点进行证明，必须符合逻辑规律。在论证过程中，</a:t>
            </a:r>
            <a:r>
              <a:rPr lang="zh-CN" altLang="en-US" sz="2200" b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观点</a:t>
            </a: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要确定，并保持自身的统一性，不得随意变更。例如，在</a:t>
            </a:r>
            <a:r>
              <a:rPr lang="en-US" altLang="zh-CN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怀疑与学问</a:t>
            </a:r>
            <a:r>
              <a:rPr lang="en-US" altLang="zh-CN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一文中</a:t>
            </a:r>
            <a:r>
              <a:rPr lang="zh-CN" altLang="en-US" sz="2200" b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，中心</a:t>
            </a:r>
            <a:r>
              <a:rPr lang="zh-CN" altLang="en-US" sz="2200" b="1" dirty="1">
                <a:solidFill>
                  <a:srgbClr val="000000"/>
                </a:solidFill>
                <a:latin typeface="宋体" panose="02010600030101010101" pitchFamily="2" charset="-122"/>
              </a:rPr>
              <a:t>观点始终是：治学必须有怀疑精神。</a:t>
            </a:r>
            <a:endParaRPr lang="zh-CN" altLang="en-US" sz="2200" b="1" smtClean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</a:t>
            </a: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指导</a:t>
            </a: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00"/>
          <p:cNvSpPr txBox="1">
            <a:spLocks noChangeArrowheads="1"/>
          </p:cNvSpPr>
          <p:nvPr/>
        </p:nvSpPr>
        <p:spPr>
          <a:xfrm>
            <a:off x="827088" y="987425"/>
            <a:ext cx="7272337" cy="31400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266700" indent="-266700" algn="just" eaLnBrk="1" hangingPunct="1">
              <a:lnSpc>
                <a:spcPct val="150000"/>
              </a:lnSpc>
              <a:defRPr sz="2200" b="1">
                <a:solidFill>
                  <a:srgbClr val="000000"/>
                </a:solidFill>
                <a:latin typeface="宋体" panose="02010600030101010101" pitchFamily="2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en-US" altLang="zh-CN" b="1" dirty="1" smtClean="0"/>
              <a:t>2.</a:t>
            </a:r>
            <a:r>
              <a:rPr lang="zh-CN" altLang="en-US" b="1" dirty="1">
                <a:latin typeface="+mn-lt"/>
                <a:ea typeface="黑体" panose="02010609060101010101" pitchFamily="49" charset="-122"/>
              </a:rPr>
              <a:t>明确观点和材料的联系，使用的</a:t>
            </a:r>
            <a:r>
              <a:rPr lang="zh-CN" altLang="en-US" b="1" dirty="1" smtClean="0">
                <a:latin typeface="+mn-lt"/>
                <a:ea typeface="黑体" panose="02010609060101010101" pitchFamily="49" charset="-122"/>
              </a:rPr>
              <a:t>材料要</a:t>
            </a:r>
            <a:r>
              <a:rPr lang="zh-CN" altLang="en-US" b="1" dirty="1">
                <a:latin typeface="+mn-lt"/>
                <a:ea typeface="黑体" panose="02010609060101010101" pitchFamily="49" charset="-122"/>
              </a:rPr>
              <a:t>能支持观点</a:t>
            </a:r>
            <a:r>
              <a:rPr lang="zh-CN" altLang="en-US" b="1" dirty="1" smtClean="0"/>
              <a:t>。</a:t>
            </a:r>
            <a:endParaRPr lang="en-US" altLang="zh-CN" b="1" smtClean="0"/>
          </a:p>
          <a:p>
            <a:pPr indent="534988">
              <a:defRPr/>
            </a:pPr>
            <a:r>
              <a:rPr lang="zh-CN" altLang="en-US" b="1" dirty="1"/>
              <a:t>材料是为观点服务的，因此材料必须与观点之间有必然、合理、充分的联系。</a:t>
            </a:r>
            <a:r>
              <a:rPr lang="zh-CN" altLang="en-US" b="1" dirty="1" smtClean="0"/>
              <a:t>如果材料</a:t>
            </a:r>
            <a:r>
              <a:rPr lang="zh-CN" altLang="en-US" b="1" dirty="1"/>
              <a:t>和观点不相干或论据不足，则会出现论证不合理的问题。例如，在论证</a:t>
            </a:r>
            <a:r>
              <a:rPr lang="zh-CN" altLang="en-US" b="1" dirty="1" smtClean="0"/>
              <a:t>“知足常乐”这</a:t>
            </a:r>
            <a:r>
              <a:rPr lang="zh-CN" altLang="en-US" b="1" dirty="1"/>
              <a:t>一观点时，引用陶渊明的事例则可充分论证观点，若引用三国时期刘备的事例则</a:t>
            </a:r>
            <a:r>
              <a:rPr lang="zh-CN" altLang="en-US" b="1" dirty="1" smtClean="0"/>
              <a:t>脱离了</a:t>
            </a:r>
            <a:r>
              <a:rPr lang="zh-CN" altLang="en-US" b="1" dirty="1"/>
              <a:t>观点。</a:t>
            </a:r>
            <a:endParaRPr lang="zh-CN" altLang="en-US" b="1" smtClean="0"/>
          </a:p>
        </p:txBody>
      </p:sp>
      <p:sp>
        <p:nvSpPr>
          <p:cNvPr id="4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</a:t>
            </a: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指导</a:t>
            </a: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00"/>
          <p:cNvSpPr txBox="1">
            <a:spLocks noChangeArrowheads="1"/>
          </p:cNvSpPr>
          <p:nvPr/>
        </p:nvSpPr>
        <p:spPr>
          <a:xfrm>
            <a:off x="179388" y="360363"/>
            <a:ext cx="8640762" cy="451008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266700" indent="-266700" algn="just" eaLnBrk="1" hangingPunct="1">
              <a:lnSpc>
                <a:spcPct val="150000"/>
              </a:lnSpc>
              <a:defRPr sz="2200" b="1">
                <a:solidFill>
                  <a:srgbClr val="000000"/>
                </a:solidFill>
                <a:latin typeface="宋体" panose="02010600030101010101" pitchFamily="2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lnSpc>
                <a:spcPct val="145000"/>
              </a:lnSpc>
              <a:defRPr/>
            </a:pPr>
            <a:r>
              <a:rPr lang="en-US" altLang="zh-CN" b="1" dirty="1" smtClean="0"/>
              <a:t>3.</a:t>
            </a:r>
            <a:r>
              <a:rPr lang="zh-CN" altLang="en-US" b="1" dirty="1">
                <a:latin typeface="+mn-lt"/>
                <a:ea typeface="黑体" panose="02010609060101010101" pitchFamily="49" charset="-122"/>
              </a:rPr>
              <a:t>运用多种论证方法，选择恰当的</a:t>
            </a:r>
            <a:r>
              <a:rPr lang="zh-CN" altLang="en-US" b="1" dirty="1" smtClean="0">
                <a:latin typeface="+mn-lt"/>
                <a:ea typeface="黑体" panose="02010609060101010101" pitchFamily="49" charset="-122"/>
              </a:rPr>
              <a:t>论证方法</a:t>
            </a:r>
            <a:r>
              <a:rPr lang="zh-CN" altLang="en-US" b="1" dirty="1" smtClean="0"/>
              <a:t>。</a:t>
            </a:r>
            <a:endParaRPr lang="en-US" altLang="zh-CN" b="1" smtClean="0"/>
          </a:p>
          <a:p>
            <a:pPr indent="534988">
              <a:lnSpc>
                <a:spcPct val="145000"/>
              </a:lnSpc>
              <a:defRPr/>
            </a:pPr>
            <a:r>
              <a:rPr lang="zh-CN" altLang="en-US" b="1" dirty="1"/>
              <a:t>初学写作议论文，常常简单地采用观点加例子的论证方式，方法较为单一。实际上</a:t>
            </a:r>
            <a:r>
              <a:rPr lang="zh-CN" altLang="en-US" b="1" dirty="1" smtClean="0"/>
              <a:t>，论证</a:t>
            </a:r>
            <a:r>
              <a:rPr lang="zh-CN" altLang="en-US" b="1" dirty="1"/>
              <a:t>方法有很多种，除了举例论证和道理论证之外，还有对比论证、比喻论证、</a:t>
            </a:r>
            <a:r>
              <a:rPr lang="zh-CN" altLang="en-US" b="1" dirty="1" smtClean="0"/>
              <a:t>类比论证</a:t>
            </a:r>
            <a:r>
              <a:rPr lang="zh-CN" altLang="en-US" b="1" dirty="1"/>
              <a:t>等。根据内容的需要，选择合理的论证方法，能够增强说服力，增加表达的丰富性。</a:t>
            </a:r>
          </a:p>
          <a:p>
            <a:pPr indent="534988">
              <a:lnSpc>
                <a:spcPct val="145000"/>
              </a:lnSpc>
              <a:defRPr/>
            </a:pPr>
            <a:r>
              <a:rPr lang="zh-CN" altLang="en-US" b="1" dirty="1"/>
              <a:t>例如，在</a:t>
            </a:r>
            <a:r>
              <a:rPr lang="en-US" altLang="zh-CN" b="1" dirty="1"/>
              <a:t>《</a:t>
            </a:r>
            <a:r>
              <a:rPr lang="zh-CN" altLang="en-US" b="1" dirty="1"/>
              <a:t>怀疑与学问</a:t>
            </a:r>
            <a:r>
              <a:rPr lang="en-US" altLang="zh-CN" b="1" dirty="1"/>
              <a:t>》</a:t>
            </a:r>
            <a:r>
              <a:rPr lang="zh-CN" altLang="en-US" b="1" dirty="1"/>
              <a:t>一文中，作者从国难危急时各地的口头消息不一定可靠</a:t>
            </a:r>
            <a:r>
              <a:rPr lang="zh-CN" altLang="en-US" b="1" dirty="1" smtClean="0"/>
              <a:t>，不</a:t>
            </a:r>
            <a:r>
              <a:rPr lang="zh-CN" altLang="en-US" b="1" dirty="1"/>
              <a:t>应当随随便便相信，推导出做学问也是如此，要对书本上的知识有怀疑精神。</a:t>
            </a:r>
            <a:r>
              <a:rPr lang="zh-CN" altLang="en-US" b="1" dirty="1" smtClean="0"/>
              <a:t>这样从</a:t>
            </a:r>
            <a:r>
              <a:rPr lang="zh-CN" altLang="en-US" b="1" dirty="1"/>
              <a:t>生活中的事例出发，运用类比论证，更容易让人信服。</a:t>
            </a:r>
            <a:endParaRPr lang="zh-CN" altLang="en-US" b="1" smtClean="0"/>
          </a:p>
        </p:txBody>
      </p:sp>
      <p:sp>
        <p:nvSpPr>
          <p:cNvPr id="4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</a:t>
            </a: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指导</a:t>
            </a: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00"/>
          <p:cNvSpPr txBox="1">
            <a:spLocks noChangeArrowheads="1"/>
          </p:cNvSpPr>
          <p:nvPr/>
        </p:nvSpPr>
        <p:spPr>
          <a:xfrm>
            <a:off x="827088" y="873125"/>
            <a:ext cx="7272337" cy="3138488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266700" indent="-266700" algn="just" eaLnBrk="1" hangingPunct="1">
              <a:lnSpc>
                <a:spcPct val="150000"/>
              </a:lnSpc>
              <a:defRPr sz="2200" b="1">
                <a:solidFill>
                  <a:srgbClr val="000000"/>
                </a:solidFill>
                <a:latin typeface="宋体" panose="02010600030101010101" pitchFamily="2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en-US" altLang="zh-CN" b="1" dirty="1" smtClean="0"/>
              <a:t>4.</a:t>
            </a:r>
            <a:r>
              <a:rPr lang="zh-CN" altLang="en-US" b="1" dirty="1">
                <a:latin typeface="+mn-lt"/>
                <a:ea typeface="黑体" panose="02010609060101010101" pitchFamily="49" charset="-122"/>
              </a:rPr>
              <a:t>论证要结构合理，思路清晰</a:t>
            </a:r>
            <a:r>
              <a:rPr lang="zh-CN" altLang="en-US" b="1" dirty="1" smtClean="0"/>
              <a:t>。</a:t>
            </a:r>
          </a:p>
          <a:p>
            <a:pPr indent="627063">
              <a:defRPr/>
            </a:pPr>
            <a:r>
              <a:rPr lang="zh-CN" altLang="en-US" b="1" dirty="1"/>
              <a:t>为了使论证的结构合理，可以采取设置分论点的形式，从多方面、多角度展开</a:t>
            </a:r>
            <a:r>
              <a:rPr lang="zh-CN" altLang="en-US" b="1" dirty="1" smtClean="0"/>
              <a:t>论证</a:t>
            </a:r>
            <a:r>
              <a:rPr lang="zh-CN" altLang="en-US" b="1" dirty="1"/>
              <a:t>；也可以采用“提出问题</a:t>
            </a:r>
            <a:r>
              <a:rPr lang="en-US" altLang="zh-CN" b="1" dirty="1"/>
              <a:t>——</a:t>
            </a:r>
            <a:r>
              <a:rPr lang="zh-CN" altLang="en-US" b="1" dirty="1"/>
              <a:t>分析问题</a:t>
            </a:r>
            <a:r>
              <a:rPr lang="en-US" altLang="zh-CN" b="1" dirty="1"/>
              <a:t>——</a:t>
            </a:r>
            <a:r>
              <a:rPr lang="zh-CN" altLang="en-US" b="1" dirty="1"/>
              <a:t>解决问题”的结构，层层深入展开论证</a:t>
            </a:r>
            <a:r>
              <a:rPr lang="zh-CN" altLang="en-US" b="1" dirty="1" smtClean="0"/>
              <a:t>。同时</a:t>
            </a:r>
            <a:r>
              <a:rPr lang="zh-CN" altLang="en-US" b="1" dirty="1"/>
              <a:t>，还要做到行文思路清晰，开头、中间、结尾衔接自然，详略安排得当，全文</a:t>
            </a:r>
            <a:r>
              <a:rPr lang="zh-CN" altLang="en-US" b="1" dirty="1" smtClean="0"/>
              <a:t>结构</a:t>
            </a:r>
            <a:r>
              <a:rPr lang="zh-CN" altLang="en-US" b="1" dirty="1"/>
              <a:t>严密完整。</a:t>
            </a:r>
            <a:endParaRPr lang="en-US" altLang="zh-CN" b="1"/>
          </a:p>
        </p:txBody>
      </p:sp>
      <p:sp>
        <p:nvSpPr>
          <p:cNvPr id="4" name="文本框 6"/>
          <p:cNvSpPr txBox="1">
            <a:spLocks noChangeArrowheads="1"/>
          </p:cNvSpPr>
          <p:nvPr/>
        </p:nvSpPr>
        <p:spPr>
          <a:xfrm>
            <a:off x="666750" y="-50800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chemeClr val="bg1"/>
                </a:solidFill>
                <a:latin typeface="+mn-ea"/>
                <a:ea typeface="+mn-ea"/>
              </a:rPr>
              <a:t>写作</a:t>
            </a:r>
            <a:r>
              <a:rPr lang="zh-CN" altLang="en-US" sz="2900" b="1" dirty="1">
                <a:solidFill>
                  <a:schemeClr val="bg1"/>
                </a:solidFill>
                <a:latin typeface="+mn-ea"/>
                <a:ea typeface="+mn-ea"/>
              </a:rPr>
              <a:t>指导</a:t>
            </a: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99"/>
          <p:cNvSpPr txBox="1">
            <a:spLocks noChangeArrowheads="1"/>
          </p:cNvSpPr>
          <p:nvPr/>
        </p:nvSpPr>
        <p:spPr>
          <a:xfrm>
            <a:off x="395288" y="771525"/>
            <a:ext cx="8280400" cy="36941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跃跃欲试的小智，决定先以一篇精练的短文作为试水，尝试将所学方法融入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实践之中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</a:p>
          <a:p>
            <a:pPr marL="541338" indent="-541338">
              <a:lnSpc>
                <a:spcPct val="150000"/>
              </a:lnSpc>
              <a:defRPr/>
            </a:pP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一 </a:t>
            </a: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怀疑与学问</a:t>
            </a: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一文中指出，做学问不要盲从或迷信，要有怀疑的精神。请你也写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一段文字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论证这个观点。</a:t>
            </a: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200 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字左右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endParaRPr lang="en-US" altLang="zh-CN" sz="2200" b="1" noProof="1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marL="541338" indent="711200">
              <a:lnSpc>
                <a:spcPct val="150000"/>
              </a:lnSpc>
              <a:defRPr/>
            </a:pPr>
            <a:r>
              <a:rPr lang="zh-CN" altLang="zh-CN" sz="2400" b="1" dirty="1" smtClean="0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rPr>
              <a:t>提示</a:t>
            </a:r>
            <a:r>
              <a:rPr lang="en-US" altLang="zh-CN" sz="2400" b="1" dirty="1" smtClean="0">
                <a:solidFill>
                  <a:srgbClr val="C00000"/>
                </a:solidFill>
                <a:latin typeface="微软雅黑" pitchFamily="34" charset="-122"/>
                <a:ea typeface="微软雅黑" panose="020b0503020204020204" pitchFamily="34" charset="-122"/>
              </a:rPr>
              <a:t> :  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①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可以用相关事例、名言等材料作为论据，论证题目中的观点。②要对所用的材料进行具体</a:t>
            </a:r>
            <a:r>
              <a:rPr lang="zh-CN" altLang="en-US" sz="2200" b="1" noProof="1" dirty="1" smtClean="0">
                <a:solidFill>
                  <a:srgbClr val="000000"/>
                </a:solidFill>
                <a:latin typeface="宋体" panose="02010600030101010101" pitchFamily="2" charset="-122"/>
              </a:rPr>
              <a:t>分析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，不要只是简单的“观点</a:t>
            </a:r>
            <a:r>
              <a:rPr lang="en-US" altLang="zh-CN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+ </a:t>
            </a:r>
            <a:r>
              <a:rPr lang="zh-CN" altLang="en-US" sz="2200" b="1" noProof="1" dirty="1">
                <a:solidFill>
                  <a:srgbClr val="000000"/>
                </a:solidFill>
                <a:latin typeface="宋体" panose="02010600030101010101" pitchFamily="2" charset="-122"/>
              </a:rPr>
              <a:t>材料”。</a:t>
            </a:r>
            <a:endParaRPr lang="en-US" altLang="zh-CN" sz="2200" b="1" noProof="1" smtClean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>
          <a:xfrm>
            <a:off x="666750" y="17363"/>
            <a:ext cx="1673225" cy="53816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2900" b="1" dirty="1" smtClean="0">
                <a:solidFill>
                  <a:srgbClr val="0070C0"/>
                </a:solidFill>
                <a:latin typeface="+mn-ea"/>
                <a:ea typeface="+mn-ea"/>
              </a:rPr>
              <a:t>写作实践</a:t>
            </a:r>
            <a:endParaRPr lang="zh-CN" altLang="en-US" sz="2900" b="1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619672" y="2859782"/>
            <a:ext cx="971550" cy="581025"/>
          </a:xfrm>
          <a:prstGeom prst="ellipse"/>
          <a:grpFill/>
          <a:ln w="12700">
            <a:solidFill>
              <a:srgbClr val="0070C0"/>
            </a:solidFill>
          </a:ln>
          <a:effectLst>
            <a:outerShdw blurRad="444500" dir="8100000" dist="254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课件模板">
  <a:themeElements>
    <a:clrScheme name="奥斯汀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自定义 3">
      <a:majorFont>
        <a:latin typeface="Impact"/>
        <a:ea typeface="微软雅黑"/>
        <a:cs typeface="Arial"/>
      </a:majorFont>
      <a:minorFont>
        <a:latin typeface="Times New Roman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grpFill/>
        <a:ln>
          <a:noFill/>
        </a:ln>
        <a:effectLst>
          <a:outerShdw blurRad="444500" dist="254000" dir="8100000" algn="tr" rotWithShape="0">
            <a:prstClr val="black">
              <a:alpha val="5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Slides>35</Slides>
  <TotalTime>0</TotalTime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2025-04-24T13:26:45Z</cp:lastPrinted>
  <dcterms:created xsi:type="dcterms:W3CDTF">2025-04-24T13:26:45.0000000Z</dcterms:created>
  <dcterms:modified xsi:type="dcterms:W3CDTF">2025-08-28T01:26:16.7216123Z</dcterms:modified>
</cp:coreProperties>
</file>