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7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429" r:id="rId35"/>
    <p:sldId id="430" r:id="rId36"/>
    <p:sldId id="414" r:id="rId37"/>
    <p:sldId id="415" r:id="rId38"/>
    <p:sldId id="416" r:id="rId39"/>
    <p:sldId id="417" r:id="rId40"/>
    <p:sldId id="418" r:id="rId41"/>
    <p:sldId id="419" r:id="rId42"/>
    <p:sldId id="420" r:id="rId43"/>
    <p:sldId id="421" r:id="rId44"/>
    <p:sldId id="422" r:id="rId45"/>
    <p:sldId id="423" r:id="rId46"/>
    <p:sldId id="424" r:id="rId47"/>
    <p:sldId id="425" r:id="rId48"/>
    <p:sldId id="426" r:id="rId49"/>
    <p:sldId id="427" r:id="rId50"/>
    <p:sldId id="428" r:id="rId5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7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235DDB-D724-4B57-89C5-3828324DC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1C357CA-39D3-4E5A-A791-6633BE412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B72439-436B-4394-9DE4-8321F2FA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69CD16-82EC-4600-A5A8-5EA6E083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308EDB-39DF-4A63-B5FD-3E4CA693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89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B5DAD8-E405-426B-917B-FE249DFD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FBCB29-D1EA-4092-A2B7-25628F74F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FE702E-52C5-4329-9444-5DEE72913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F973AD-B151-422C-B8BB-5096D9A88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DC55CF-AC25-4A83-932B-383A9B34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0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1634DFC-7F21-40DB-9D69-37D7178ED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A3E9FE-5E89-4CE9-BC50-38224A72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1E57F3-DAEA-40EB-BCB7-DB5A6D55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9F0EB3-A7DB-419B-9B1E-17050125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852D0E-C246-4037-BA4F-07D8EDCC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68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3B9F5A-1D38-478F-AC5E-31DF79E1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73BF62-9299-43C0-9434-BF1F810B2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45E599-F1C3-4B7F-AB4D-FC92EF4B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AAC414-FDBD-4221-A143-5ED9813F4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302576-4AAA-4D4A-AE30-BB178CC5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80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C4C005-8823-40D4-9EFB-1D5E16CE5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23ADBC-A532-4D58-A895-D7C4888B1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560DBC-0D31-477A-AF00-9ECF0D357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06D571-43E9-4537-B7F3-DEF3B0DC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0B3B4-CEBC-4446-8B7E-89A39A032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676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6D8453-1827-4032-87B7-6218D43EF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B65AEF-9C34-4A7E-A92F-5B5036227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4B9F475-3FCF-4F47-8E23-1DFA0934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6226E9-DA0A-4E55-941E-FB1FBC9C8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C98182-541E-4B48-B480-0DD05DE5D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2225227-3173-4275-98A2-17CE9E54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649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BCE4A7-85F9-48EF-8FED-DA2984222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E7B17A7-ABE9-4037-8F8F-DAE8A234B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015F50-2C85-47DD-970E-9511956DD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47B4A8F-6904-4968-B20C-B7D438D9F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B7569C9-2414-48E0-BEDC-EFBD6EEDE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D30C3E2-3647-41C5-AE07-A23ADF526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02E2C7F-71FA-4F07-B369-845313D4E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58A4676-A090-4CD6-9FAF-158B0472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20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FBD0BC-D65A-4E39-A8D0-A83DEE76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2521BA-86E4-4615-9679-D7897936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DB26600-119D-4CF7-8F25-BA1A118E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D65F022-BA0C-455F-A245-D77E2C74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02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5439098-43E7-49FA-B190-438D672A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1AF8068-CC5A-4CEA-923A-5D261CEC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F623DA-5C57-48A6-92DB-A5E174EE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34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21BC5B-6A54-4B15-A304-B056CAC7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D170E1-D7EE-489D-A695-5267F1B1C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45630C-2767-44E3-B968-95871B322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40ECAC-CFE9-4E0B-B486-6A4990337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E4A71C-D0F2-4413-B5DA-7AD8FAC6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A5B574-4C03-4814-B3E6-D2E16D5E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69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A15C4A-5095-477D-9248-3D8DAA443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F75B8BF-7D3D-4917-91C8-AA1188259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26F9BE4-CECE-4EA2-9C2B-D0EF7AB05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31D1A4-D420-43BE-A895-63B66499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4F4706D-2446-442B-BEA0-81726DDD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F0C7A4-FC3A-44BC-8CE6-48C7E0F4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61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A7D6D48-C375-4653-B489-2600ED85E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89F715-F849-42D6-9C67-7843A89D7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633587-37E1-4B45-91F3-6659D66A3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D945A-4644-4C92-805F-9E4987AAD792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D1DC98-541B-4ABD-9988-C1C001B94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4B5B1C-303E-496C-8621-ED55569F9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A4DEC-565C-44BC-A075-DE85E8292D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29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9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oleObject" Target="../embeddings/oleObject11.bin"/><Relationship Id="rId3" Type="http://schemas.openxmlformats.org/officeDocument/2006/relationships/image" Target="../media/image19.png"/><Relationship Id="rId7" Type="http://schemas.openxmlformats.org/officeDocument/2006/relationships/image" Target="../media/image21.wmf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20.wmf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22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png"/><Relationship Id="rId5" Type="http://schemas.openxmlformats.org/officeDocument/2006/relationships/image" Target="../media/image19.png"/><Relationship Id="rId10" Type="http://schemas.openxmlformats.org/officeDocument/2006/relationships/image" Target="../media/image29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33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0.wmf"/><Relationship Id="rId10" Type="http://schemas.openxmlformats.org/officeDocument/2006/relationships/image" Target="../media/image34.png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85055" y="1140021"/>
            <a:ext cx="6821890" cy="4257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000" b="1" dirty="0">
                <a:solidFill>
                  <a:srgbClr val="FF0000"/>
                </a:solidFill>
              </a:rPr>
              <a:t>                              </a:t>
            </a:r>
            <a:endParaRPr lang="en-US" altLang="zh-CN" sz="4800" b="1" dirty="0">
              <a:solidFill>
                <a:srgbClr val="FF0000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zh-CN" altLang="en-US" sz="5400" b="1" dirty="0">
                <a:solidFill>
                  <a:srgbClr val="C00000"/>
                </a:solidFill>
              </a:rPr>
              <a:t>一轮复习备考策略</a:t>
            </a:r>
            <a:r>
              <a:rPr lang="en-US" altLang="zh-CN" sz="5400" b="1" dirty="0">
                <a:solidFill>
                  <a:srgbClr val="C00000"/>
                </a:solidFill>
              </a:rPr>
              <a:t> </a:t>
            </a:r>
          </a:p>
          <a:p>
            <a:pPr algn="ctr">
              <a:lnSpc>
                <a:spcPct val="200000"/>
              </a:lnSpc>
            </a:pPr>
            <a:r>
              <a:rPr lang="zh-CN" altLang="en-US" sz="4800" b="1" dirty="0">
                <a:solidFill>
                  <a:srgbClr val="C00000"/>
                </a:solidFill>
              </a:rPr>
              <a:t>          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08663" y="333376"/>
            <a:ext cx="4640262" cy="3743325"/>
          </a:xfrm>
          <a:prstGeom prst="rect">
            <a:avLst/>
          </a:prstGeom>
          <a:noFill/>
          <a:ln w="9525">
            <a:noFill/>
            <a:miter lim="800000"/>
          </a:ln>
        </p:spPr>
      </p:pic>
      <p:cxnSp>
        <p:nvCxnSpPr>
          <p:cNvPr id="6" name="直接箭头连接符 5"/>
          <p:cNvCxnSpPr/>
          <p:nvPr/>
        </p:nvCxnSpPr>
        <p:spPr>
          <a:xfrm flipH="1">
            <a:off x="6527800" y="1557338"/>
            <a:ext cx="863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7391400" y="1557338"/>
            <a:ext cx="0" cy="863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00826" y="2420938"/>
            <a:ext cx="79057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6527800" y="1557338"/>
            <a:ext cx="0" cy="85566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96000" y="1341438"/>
            <a:ext cx="41549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b="1" i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</a:t>
            </a:r>
            <a:r>
              <a:rPr lang="en-US" altLang="zh-CN" sz="2000" b="1" i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endParaRPr lang="zh-CN" altLang="en-US" sz="2000" b="1" i="1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248525" y="2276475"/>
            <a:ext cx="401072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b="1" i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</a:t>
            </a:r>
            <a:r>
              <a:rPr lang="en-US" altLang="zh-CN" sz="2000" b="1" i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y</a:t>
            </a:r>
            <a:endParaRPr lang="zh-CN" altLang="en-US" sz="2000" b="1" i="1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992314" y="836614"/>
            <a:ext cx="3430587" cy="3324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如图时刻，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水平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分速度和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竖直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分速度相等，但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速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度最小，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动能最小。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错。</a:t>
            </a:r>
            <a:endParaRPr lang="zh-CN" altLang="en-US" sz="280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087938" y="5229226"/>
            <a:ext cx="17653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答案：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BD</a:t>
            </a:r>
            <a:endParaRPr lang="zh-CN" altLang="en-US" sz="2800" b="1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62163" y="552450"/>
            <a:ext cx="8476874" cy="611691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TextBox 4"/>
          <p:cNvSpPr txBox="1"/>
          <p:nvPr/>
        </p:nvSpPr>
        <p:spPr>
          <a:xfrm>
            <a:off x="3503713" y="0"/>
            <a:ext cx="3788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湖北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高考物理试题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807969" y="4077072"/>
            <a:ext cx="4416629" cy="1944216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83633" y="332656"/>
            <a:ext cx="6748665" cy="4896544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23993" y="4581128"/>
            <a:ext cx="4416629" cy="1944216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57311" y="861149"/>
            <a:ext cx="2910255" cy="2376264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3" name="矩形 2"/>
          <p:cNvSpPr/>
          <p:nvPr/>
        </p:nvSpPr>
        <p:spPr>
          <a:xfrm>
            <a:off x="2522895" y="541141"/>
            <a:ext cx="47516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解析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altLang="zh-CN" sz="2800" b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&lt;90°.</a:t>
            </a:r>
            <a:r>
              <a:rPr lang="zh-CN" altLang="zh-CN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当导体棒</a:t>
            </a: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加速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合力向右</a:t>
            </a:r>
            <a:r>
              <a:rPr lang="en-US" altLang="zh-CN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最小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，即压力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最小，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加速度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最大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CN" alt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1619" name="Object 3"/>
          <p:cNvGraphicFramePr>
            <a:graphicFrameLocks noChangeAspect="1"/>
          </p:cNvGraphicFramePr>
          <p:nvPr/>
        </p:nvGraphicFramePr>
        <p:xfrm>
          <a:off x="2495600" y="2584661"/>
          <a:ext cx="536858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2044440" imgH="431640" progId="Equation.DSMT4">
                  <p:embed/>
                </p:oleObj>
              </mc:Choice>
              <mc:Fallback>
                <p:oleObj name="Equation" r:id="rId4" imgW="2044440" imgH="431640" progId="Equation.DSMT4">
                  <p:embed/>
                  <p:pic>
                    <p:nvPicPr>
                      <p:cNvPr id="111619" name="Object 3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95600" y="2584661"/>
                        <a:ext cx="5368580" cy="1152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1623" name="Object 7"/>
          <p:cNvGraphicFramePr>
            <a:graphicFrameLocks noChangeAspect="1"/>
          </p:cNvGraphicFramePr>
          <p:nvPr/>
        </p:nvGraphicFramePr>
        <p:xfrm>
          <a:off x="2464535" y="3444988"/>
          <a:ext cx="7401634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6" imgW="2793960" imgH="1168200" progId="Equation.DSMT4">
                  <p:embed/>
                </p:oleObj>
              </mc:Choice>
              <mc:Fallback>
                <p:oleObj name="Equation" r:id="rId6" imgW="2793960" imgH="1168200" progId="Equation.DSMT4">
                  <p:embed/>
                  <p:pic>
                    <p:nvPicPr>
                      <p:cNvPr id="111623" name="Object 7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64535" y="3444988"/>
                        <a:ext cx="7401634" cy="30963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4" name="Object 8"/>
          <p:cNvGraphicFramePr>
            <a:graphicFrameLocks noChangeAspect="1"/>
          </p:cNvGraphicFramePr>
          <p:nvPr/>
        </p:nvGraphicFramePr>
        <p:xfrm>
          <a:off x="9781748" y="1090821"/>
          <a:ext cx="88625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8" imgW="406080" imgH="164880" progId="Equation.DSMT4">
                  <p:embed/>
                </p:oleObj>
              </mc:Choice>
              <mc:Fallback>
                <p:oleObj name="Equation" r:id="rId8" imgW="406080" imgH="164880" progId="Equation.DSMT4">
                  <p:embed/>
                  <p:pic>
                    <p:nvPicPr>
                      <p:cNvPr id="111624" name="Object 8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781748" y="1090821"/>
                        <a:ext cx="886253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960097" y="687498"/>
            <a:ext cx="2998445" cy="2448272"/>
          </a:xfrm>
          <a:prstGeom prst="rect">
            <a:avLst/>
          </a:prstGeom>
          <a:noFill/>
          <a:ln w="9525">
            <a:noFill/>
            <a:miter lim="800000"/>
          </a:ln>
        </p:spPr>
      </p:pic>
      <p:graphicFrame>
        <p:nvGraphicFramePr>
          <p:cNvPr id="115714" name="Object 2"/>
          <p:cNvGraphicFramePr>
            <a:graphicFrameLocks noChangeAspect="1"/>
          </p:cNvGraphicFramePr>
          <p:nvPr/>
        </p:nvGraphicFramePr>
        <p:xfrm>
          <a:off x="2639616" y="620688"/>
          <a:ext cx="35258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1409400" imgH="863280" progId="Equation.DSMT4">
                  <p:embed/>
                </p:oleObj>
              </mc:Choice>
              <mc:Fallback>
                <p:oleObj name="Equation" r:id="rId4" imgW="1409400" imgH="863280" progId="Equation.DSMT4">
                  <p:embed/>
                  <p:pic>
                    <p:nvPicPr>
                      <p:cNvPr id="115714" name="Object 2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39616" y="620688"/>
                        <a:ext cx="3525838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9534969" y="907291"/>
          <a:ext cx="734951" cy="29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406080" imgH="164880" progId="Equation.DSMT4">
                  <p:embed/>
                </p:oleObj>
              </mc:Choice>
              <mc:Fallback>
                <p:oleObj name="Equation" r:id="rId6" imgW="406080" imgH="164880" progId="Equation.DSMT4">
                  <p:embed/>
                  <p:pic>
                    <p:nvPicPr>
                      <p:cNvPr id="115715" name="Object 3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534969" y="907291"/>
                        <a:ext cx="734951" cy="298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2495600" y="2924945"/>
            <a:ext cx="4572000" cy="13167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当导体棒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减</a:t>
            </a: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速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合力向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左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，加速度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最大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。如图所示。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6744073" y="3026588"/>
            <a:ext cx="3691975" cy="230566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2639617" y="4509121"/>
          <a:ext cx="4824537" cy="608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9" imgW="2044700" imgH="254000" progId="Equation.DSMT4">
                  <p:embed/>
                </p:oleObj>
              </mc:Choice>
              <mc:Fallback>
                <p:oleObj name="Equation" r:id="rId9" imgW="2044700" imgH="254000" progId="Equation.DSMT4">
                  <p:embed/>
                  <p:pic>
                    <p:nvPicPr>
                      <p:cNvPr id="115717" name="Object 5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39617" y="4509121"/>
                        <a:ext cx="4824537" cy="6087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9" name="Object 7"/>
          <p:cNvGraphicFramePr>
            <a:graphicFrameLocks noChangeAspect="1"/>
          </p:cNvGraphicFramePr>
          <p:nvPr/>
        </p:nvGraphicFramePr>
        <p:xfrm>
          <a:off x="2567608" y="5229200"/>
          <a:ext cx="4320480" cy="59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1" imgW="1663560" imgH="228600" progId="Equation.DSMT4">
                  <p:embed/>
                </p:oleObj>
              </mc:Choice>
              <mc:Fallback>
                <p:oleObj name="Equation" r:id="rId11" imgW="1663560" imgH="228600" progId="Equation.DSMT4">
                  <p:embed/>
                  <p:pic>
                    <p:nvPicPr>
                      <p:cNvPr id="115719" name="Object 7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67608" y="5229200"/>
                        <a:ext cx="4320480" cy="593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0" name="Object 8"/>
          <p:cNvGraphicFramePr>
            <a:graphicFrameLocks noChangeAspect="1"/>
          </p:cNvGraphicFramePr>
          <p:nvPr/>
        </p:nvGraphicFramePr>
        <p:xfrm>
          <a:off x="2567608" y="5949281"/>
          <a:ext cx="2736304" cy="590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3" imgW="1117440" imgH="241200" progId="Equation.DSMT4">
                  <p:embed/>
                </p:oleObj>
              </mc:Choice>
              <mc:Fallback>
                <p:oleObj name="Equation" r:id="rId13" imgW="1117440" imgH="241200" progId="Equation.DSMT4">
                  <p:embed/>
                  <p:pic>
                    <p:nvPicPr>
                      <p:cNvPr id="115720" name="Object 8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67608" y="5949281"/>
                        <a:ext cx="2736304" cy="5907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28049" y="602128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</a:rPr>
              <a:t>联立解得</a:t>
            </a:r>
          </a:p>
        </p:txBody>
      </p:sp>
      <p:graphicFrame>
        <p:nvGraphicFramePr>
          <p:cNvPr id="115721" name="Object 9"/>
          <p:cNvGraphicFramePr>
            <a:graphicFrameLocks noChangeAspect="1"/>
          </p:cNvGraphicFramePr>
          <p:nvPr/>
        </p:nvGraphicFramePr>
        <p:xfrm>
          <a:off x="8328248" y="5628845"/>
          <a:ext cx="1191920" cy="1013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5" imgW="507960" imgH="431640" progId="Equation.DSMT4">
                  <p:embed/>
                </p:oleObj>
              </mc:Choice>
              <mc:Fallback>
                <p:oleObj name="Equation" r:id="rId15" imgW="507960" imgH="431640" progId="Equation.DSMT4">
                  <p:embed/>
                  <p:pic>
                    <p:nvPicPr>
                      <p:cNvPr id="115721" name="Object 9"/>
                      <p:cNvPicPr/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328248" y="5628845"/>
                        <a:ext cx="1191920" cy="1013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3476418" y="975529"/>
          <a:ext cx="2328739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977760" imgH="634680" progId="Equation.DSMT4">
                  <p:embed/>
                </p:oleObj>
              </mc:Choice>
              <mc:Fallback>
                <p:oleObj name="Equation" r:id="rId3" imgW="977760" imgH="634680" progId="Equation.DSMT4">
                  <p:embed/>
                  <p:pic>
                    <p:nvPicPr>
                      <p:cNvPr id="116738" name="Object 2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76418" y="975529"/>
                        <a:ext cx="2328739" cy="1512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6932802" y="714793"/>
            <a:ext cx="2998445" cy="244827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6609936" y="3211547"/>
            <a:ext cx="3691975" cy="2305660"/>
          </a:xfrm>
          <a:prstGeom prst="rect">
            <a:avLst/>
          </a:prstGeom>
          <a:noFill/>
          <a:ln w="9525">
            <a:noFill/>
            <a:miter lim="800000"/>
          </a:ln>
        </p:spPr>
      </p:pic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3390762" y="2806795"/>
          <a:ext cx="334953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7" imgW="1307880" imgH="393480" progId="Equation.DSMT4">
                  <p:embed/>
                </p:oleObj>
              </mc:Choice>
              <mc:Fallback>
                <p:oleObj name="Equation" r:id="rId7" imgW="1307880" imgH="393480" progId="Equation.DSMT4">
                  <p:embed/>
                  <p:pic>
                    <p:nvPicPr>
                      <p:cNvPr id="116739" name="Object 3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90762" y="2806795"/>
                        <a:ext cx="3349533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任意多边形 6"/>
          <p:cNvSpPr/>
          <p:nvPr/>
        </p:nvSpPr>
        <p:spPr>
          <a:xfrm>
            <a:off x="8853949" y="3790335"/>
            <a:ext cx="357071" cy="191730"/>
          </a:xfrm>
          <a:custGeom>
            <a:avLst/>
            <a:gdLst>
              <a:gd name="connsiteX0" fmla="*/ 0 w 357071"/>
              <a:gd name="connsiteY0" fmla="*/ 0 h 191730"/>
              <a:gd name="connsiteX1" fmla="*/ 206478 w 357071"/>
              <a:gd name="connsiteY1" fmla="*/ 29497 h 191730"/>
              <a:gd name="connsiteX2" fmla="*/ 250723 w 357071"/>
              <a:gd name="connsiteY2" fmla="*/ 44246 h 191730"/>
              <a:gd name="connsiteX3" fmla="*/ 339213 w 357071"/>
              <a:gd name="connsiteY3" fmla="*/ 117988 h 191730"/>
              <a:gd name="connsiteX4" fmla="*/ 353962 w 357071"/>
              <a:gd name="connsiteY4" fmla="*/ 191730 h 191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071" h="191730">
                <a:moveTo>
                  <a:pt x="0" y="0"/>
                </a:moveTo>
                <a:cubicBezTo>
                  <a:pt x="117519" y="11752"/>
                  <a:pt x="120121" y="4823"/>
                  <a:pt x="206478" y="29497"/>
                </a:cubicBezTo>
                <a:cubicBezTo>
                  <a:pt x="221426" y="33768"/>
                  <a:pt x="236818" y="37294"/>
                  <a:pt x="250723" y="44246"/>
                </a:cubicBezTo>
                <a:cubicBezTo>
                  <a:pt x="291792" y="64781"/>
                  <a:pt x="306593" y="85367"/>
                  <a:pt x="339213" y="117988"/>
                </a:cubicBezTo>
                <a:cubicBezTo>
                  <a:pt x="357071" y="171561"/>
                  <a:pt x="353962" y="146687"/>
                  <a:pt x="353962" y="19173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9120336" y="3573016"/>
          <a:ext cx="656456" cy="389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9" imgW="304560" imgH="203040" progId="Equation.DSMT4">
                  <p:embed/>
                </p:oleObj>
              </mc:Choice>
              <mc:Fallback>
                <p:oleObj name="Equation" r:id="rId9" imgW="304560" imgH="203040" progId="Equation.DSMT4">
                  <p:embed/>
                  <p:pic>
                    <p:nvPicPr>
                      <p:cNvPr id="116740" name="Object 4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120336" y="3573016"/>
                        <a:ext cx="656456" cy="389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007769" y="5157192"/>
            <a:ext cx="1765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答案：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lang="zh-CN" alt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2423592" y="1370938"/>
            <a:ext cx="7201330" cy="2677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6193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【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经典题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】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质量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为</a:t>
            </a:r>
            <a:r>
              <a:rPr lang="en-US" altLang="zh-CN" sz="2800" b="1" i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的木块与水平地面间的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indent="26193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动摩擦因数为</a:t>
            </a:r>
            <a:r>
              <a:rPr lang="en-US" altLang="zh-CN" sz="2800" b="1" i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μ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，一人欲用最小的拉力</a:t>
            </a:r>
            <a:r>
              <a:rPr lang="en-US" altLang="zh-CN" sz="2800" b="1" i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</a:t>
            </a:r>
          </a:p>
          <a:p>
            <a:pPr indent="26193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使木块做匀速运动，则此最小作用力的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indent="26193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大小和方向应如何？</a:t>
            </a:r>
            <a:endParaRPr lang="zh-CN" altLang="en-US" sz="2800" b="1">
              <a:solidFill>
                <a:srgbClr val="002060"/>
              </a:solidFill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76120" y="4077072"/>
            <a:ext cx="648072" cy="5040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248128" y="364502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zh-CN" alt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6600056" y="4581128"/>
            <a:ext cx="223224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92145" y="332657"/>
            <a:ext cx="2898427" cy="29732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3" name="矩形 4"/>
          <p:cNvSpPr>
            <a:spLocks noChangeArrowheads="1"/>
          </p:cNvSpPr>
          <p:nvPr/>
        </p:nvSpPr>
        <p:spPr bwMode="auto">
          <a:xfrm>
            <a:off x="2999656" y="764704"/>
            <a:ext cx="14750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训练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1-4.</a:t>
            </a:r>
            <a:endParaRPr lang="zh-CN" altLang="en-US" sz="2800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3071665" y="1484784"/>
          <a:ext cx="3356681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1282680" imgH="660240" progId="Equation.DSMT4">
                  <p:embed/>
                </p:oleObj>
              </mc:Choice>
              <mc:Fallback>
                <p:oleObj name="Equation" r:id="rId4" imgW="1282680" imgH="660240" progId="Equation.DSMT4">
                  <p:embed/>
                  <p:pic>
                    <p:nvPicPr>
                      <p:cNvPr id="122883" name="Object 3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71665" y="1484784"/>
                        <a:ext cx="3356681" cy="1728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071665" y="3501009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联立解得：</a:t>
            </a:r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4727849" y="3068960"/>
          <a:ext cx="3281819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6" imgW="1193760" imgH="419040" progId="Equation.DSMT4">
                  <p:embed/>
                </p:oleObj>
              </mc:Choice>
              <mc:Fallback>
                <p:oleObj name="Equation" r:id="rId6" imgW="1193760" imgH="419040" progId="Equation.DSMT4">
                  <p:embed/>
                  <p:pic>
                    <p:nvPicPr>
                      <p:cNvPr id="122884" name="Object 4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727849" y="3068960"/>
                        <a:ext cx="3281819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5" name="Object 5"/>
          <p:cNvGraphicFramePr>
            <a:graphicFrameLocks noChangeAspect="1"/>
          </p:cNvGraphicFramePr>
          <p:nvPr/>
        </p:nvGraphicFramePr>
        <p:xfrm>
          <a:off x="2711625" y="4797153"/>
          <a:ext cx="636587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8" imgW="2654280" imgH="660240" progId="Equation.DSMT4">
                  <p:embed/>
                </p:oleObj>
              </mc:Choice>
              <mc:Fallback>
                <p:oleObj name="Equation" r:id="rId8" imgW="2654280" imgH="660240" progId="Equation.DSMT4">
                  <p:embed/>
                  <p:pic>
                    <p:nvPicPr>
                      <p:cNvPr id="122885" name="Object 5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11625" y="4797153"/>
                        <a:ext cx="6365875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886" name="Picture 6"/>
          <p:cNvPicPr>
            <a:picLocks noChangeAspect="1" noChangeArrowheads="1"/>
          </p:cNvPicPr>
          <p:nvPr/>
        </p:nvPicPr>
        <p:blipFill>
          <a:blip r:embed="rId10"/>
          <a:stretch>
            <a:fillRect/>
          </a:stretch>
        </p:blipFill>
        <p:spPr bwMode="auto">
          <a:xfrm>
            <a:off x="8256240" y="3356992"/>
            <a:ext cx="1800200" cy="1584176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2999657" y="836712"/>
          <a:ext cx="5624409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2158920" imgH="939600" progId="Equation.DSMT4">
                  <p:embed/>
                </p:oleObj>
              </mc:Choice>
              <mc:Fallback>
                <p:oleObj name="Equation" r:id="rId3" imgW="2158920" imgH="939600" progId="Equation.DSMT4">
                  <p:embed/>
                  <p:pic>
                    <p:nvPicPr>
                      <p:cNvPr id="123906" name="Object 2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999657" y="836712"/>
                        <a:ext cx="5624409" cy="2448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3215680" y="3573015"/>
          <a:ext cx="2232248" cy="2333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838080" imgH="876240" progId="Equation.DSMT4">
                  <p:embed/>
                </p:oleObj>
              </mc:Choice>
              <mc:Fallback>
                <p:oleObj name="Equation" r:id="rId5" imgW="838080" imgH="876240" progId="Equation.DSMT4">
                  <p:embed/>
                  <p:pic>
                    <p:nvPicPr>
                      <p:cNvPr id="123907" name="Object 3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15680" y="3573015"/>
                        <a:ext cx="2232248" cy="2333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6600056" y="3501008"/>
          <a:ext cx="2808312" cy="2300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7" imgW="1054080" imgH="863280" progId="Equation.DSMT4">
                  <p:embed/>
                </p:oleObj>
              </mc:Choice>
              <mc:Fallback>
                <p:oleObj name="Equation" r:id="rId7" imgW="1054080" imgH="863280" progId="Equation.DSMT4">
                  <p:embed/>
                  <p:pic>
                    <p:nvPicPr>
                      <p:cNvPr id="123908" name="Object 4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600056" y="3501008"/>
                        <a:ext cx="2808312" cy="23007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417483" y="2597399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</a:rPr>
              <a:t>             对新情境、新设问、新模型的问题，在</a:t>
            </a:r>
            <a:endParaRPr lang="en-US" altLang="zh-CN" sz="2800" b="1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zh-CN" sz="2800" b="1">
                <a:solidFill>
                  <a:srgbClr val="000066"/>
                </a:solidFill>
              </a:rPr>
              <a:t>    </a:t>
            </a:r>
            <a:r>
              <a:rPr lang="zh-CN" altLang="en-US" sz="2800" b="1">
                <a:solidFill>
                  <a:srgbClr val="000066"/>
                </a:solidFill>
              </a:rPr>
              <a:t>训练想象情境、构建模型、提升能力、消除</a:t>
            </a:r>
            <a:endParaRPr lang="en-US" altLang="zh-CN" sz="2800" b="1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</a:rPr>
              <a:t>    思维定势等方面有独到价值。</a:t>
            </a:r>
            <a:endParaRPr lang="zh-CN" altLang="en-US" sz="2800"/>
          </a:p>
        </p:txBody>
      </p:sp>
      <p:sp>
        <p:nvSpPr>
          <p:cNvPr id="4" name="矩形 3"/>
          <p:cNvSpPr/>
          <p:nvPr/>
        </p:nvSpPr>
        <p:spPr>
          <a:xfrm>
            <a:off x="2608553" y="1096019"/>
            <a:ext cx="71577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三）解决</a:t>
            </a:r>
            <a:r>
              <a:rPr lang="zh-CN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真实情境问题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，提升物理学科素养</a:t>
            </a:r>
            <a:endParaRPr lang="zh-CN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23592" y="1700809"/>
            <a:ext cx="7632848" cy="67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</a:rPr>
              <a:t>             </a:t>
            </a:r>
            <a:r>
              <a:rPr lang="zh-CN" altLang="en-US" sz="2800" b="1">
                <a:solidFill>
                  <a:srgbClr val="C00000"/>
                </a:solidFill>
              </a:rPr>
              <a:t>无情境，不成题；无思维，不命题。</a:t>
            </a:r>
            <a:endParaRPr lang="zh-CN" altLang="en-US" sz="280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95600" y="2420888"/>
            <a:ext cx="7667484" cy="19495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要认清知识→能力→素养的关系，必备知识，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理解到位，关键能力，训练提升，核心素养，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水到渠成。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1256" y="932247"/>
            <a:ext cx="6747360" cy="1319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</a:rPr>
              <a:t>一 、依据新课标和教材，深化理解知识，</a:t>
            </a:r>
            <a:endParaRPr lang="en-US" altLang="zh-CN" sz="2800" b="1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          </a:t>
            </a:r>
            <a:r>
              <a:rPr lang="zh-CN" altLang="en-US" sz="2800" b="1">
                <a:solidFill>
                  <a:srgbClr val="FF0000"/>
                </a:solidFill>
              </a:rPr>
              <a:t>培养关键能力，提升学科素养。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79576" y="1556793"/>
            <a:ext cx="8183562" cy="33239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ea typeface="宋体" charset="-122"/>
              </a:rPr>
              <a:t>          情境题题干较长，阅读量大，边阅读边理解。</a:t>
            </a:r>
            <a:endParaRPr lang="en-US" altLang="zh-CN" sz="2800" b="1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ea typeface="宋体" charset="-122"/>
              </a:rPr>
              <a:t>不要字斟句酌，搞清每句话。要透过现象看本质，</a:t>
            </a:r>
            <a:endParaRPr lang="en-US" altLang="zh-CN" sz="2800" b="1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ea typeface="宋体" charset="-122"/>
              </a:rPr>
              <a:t>要迅速抓住关键词，快速建立模型，找到解题的</a:t>
            </a:r>
            <a:endParaRPr lang="en-US" altLang="zh-CN" sz="2800" b="1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ea typeface="宋体" charset="-122"/>
              </a:rPr>
              <a:t>突破口和切入点，进而由遵循的定理、定律解决。</a:t>
            </a:r>
            <a:endParaRPr lang="en-US" altLang="zh-CN" sz="2800" b="1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2060"/>
                </a:solidFill>
                <a:ea typeface="宋体" charset="-122"/>
              </a:rPr>
              <a:t>          </a:t>
            </a:r>
            <a:r>
              <a:rPr lang="zh-CN" altLang="en-US" sz="2800" b="1">
                <a:solidFill>
                  <a:srgbClr val="002060"/>
                </a:solidFill>
                <a:ea typeface="宋体" charset="-122"/>
              </a:rPr>
              <a:t>情境题考查学以致用。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47528" y="692696"/>
            <a:ext cx="831641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150000"/>
              </a:lnSpc>
            </a:pPr>
            <a:r>
              <a:rPr lang="en-US" altLang="zh-CN" sz="2800" b="1">
                <a:solidFill>
                  <a:srgbClr val="002060"/>
                </a:solidFill>
              </a:rPr>
              <a:t>         </a:t>
            </a:r>
            <a:r>
              <a:rPr lang="zh-CN" altLang="zh-CN" sz="2800" b="1">
                <a:solidFill>
                  <a:srgbClr val="002060"/>
                </a:solidFill>
              </a:rPr>
              <a:t>扫描隧道显微镜（</a:t>
            </a:r>
            <a:r>
              <a:rPr lang="en-US" altLang="zh-CN" sz="2800" b="1">
                <a:solidFill>
                  <a:srgbClr val="002060"/>
                </a:solidFill>
              </a:rPr>
              <a:t>STM</a:t>
            </a:r>
            <a:r>
              <a:rPr lang="zh-CN" altLang="zh-CN" sz="2800" b="1">
                <a:solidFill>
                  <a:srgbClr val="002060"/>
                </a:solidFill>
              </a:rPr>
              <a:t>）可用来探测样品表面原子尺度上的形貌。为了有效隔离外界振动对</a:t>
            </a:r>
            <a:r>
              <a:rPr lang="en-US" altLang="zh-CN" sz="2800" b="1">
                <a:solidFill>
                  <a:srgbClr val="002060"/>
                </a:solidFill>
              </a:rPr>
              <a:t>STM</a:t>
            </a:r>
            <a:r>
              <a:rPr lang="zh-CN" altLang="zh-CN" sz="2800" b="1">
                <a:solidFill>
                  <a:srgbClr val="002060"/>
                </a:solidFill>
              </a:rPr>
              <a:t>的扰动，在圆底盘周边沿其径向对称地安装若干对紫铜薄板，并施加磁场来快速衰减其微小振动，如图所示。无扰动时，按下列四种方案对紫铜薄板施</a:t>
            </a:r>
            <a:r>
              <a:rPr lang="zh-CN" altLang="zh-CN" sz="2800" b="1">
                <a:solidFill>
                  <a:srgbClr val="C00000"/>
                </a:solidFill>
              </a:rPr>
              <a:t>加</a:t>
            </a:r>
            <a:r>
              <a:rPr lang="zh-CN" altLang="zh-CN" sz="2800" b="1">
                <a:solidFill>
                  <a:srgbClr val="002060"/>
                </a:solidFill>
              </a:rPr>
              <a:t>恒</a:t>
            </a:r>
            <a:r>
              <a:rPr lang="zh-CN" altLang="zh-CN" sz="2800" b="1">
                <a:solidFill>
                  <a:srgbClr val="C00000"/>
                </a:solidFill>
              </a:rPr>
              <a:t>磁场</a:t>
            </a:r>
            <a:r>
              <a:rPr lang="zh-CN" altLang="zh-CN" sz="2800" b="1">
                <a:solidFill>
                  <a:srgbClr val="002060"/>
                </a:solidFill>
              </a:rPr>
              <a:t>；出现扰动后，对于紫铜薄</a:t>
            </a:r>
            <a:endParaRPr lang="en-US" altLang="zh-CN" sz="2800" b="1">
              <a:solidFill>
                <a:srgbClr val="002060"/>
              </a:solidFill>
            </a:endParaRPr>
          </a:p>
          <a:p>
            <a:pPr lvl="0" fontAlgn="auto">
              <a:lnSpc>
                <a:spcPct val="150000"/>
              </a:lnSpc>
            </a:pPr>
            <a:r>
              <a:rPr lang="zh-CN" altLang="zh-CN" sz="2800" b="1">
                <a:solidFill>
                  <a:srgbClr val="002060"/>
                </a:solidFill>
              </a:rPr>
              <a:t>板上下及左右振动的</a:t>
            </a:r>
            <a:r>
              <a:rPr lang="zh-CN" altLang="zh-CN" sz="2800" b="1">
                <a:solidFill>
                  <a:srgbClr val="C00000"/>
                </a:solidFill>
              </a:rPr>
              <a:t>衰减</a:t>
            </a:r>
            <a:r>
              <a:rPr lang="zh-CN" altLang="zh-CN" sz="2800" b="1">
                <a:solidFill>
                  <a:srgbClr val="002060"/>
                </a:solidFill>
              </a:rPr>
              <a:t>最有效的是</a:t>
            </a:r>
            <a:endParaRPr lang="zh-CN" altLang="zh-CN" sz="2800"/>
          </a:p>
        </p:txBody>
      </p:sp>
      <p:pic>
        <p:nvPicPr>
          <p:cNvPr id="1026" name="图片 10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896200" y="3861048"/>
            <a:ext cx="2509823" cy="172819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7" name="图片 20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063552" y="5517232"/>
            <a:ext cx="6336704" cy="134076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TextBox 4"/>
          <p:cNvSpPr txBox="1"/>
          <p:nvPr/>
        </p:nvSpPr>
        <p:spPr>
          <a:xfrm>
            <a:off x="3791745" y="188640"/>
            <a:ext cx="4286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年高考全国</a:t>
            </a:r>
            <a:r>
              <a:rPr lang="en-US" altLang="zh-CN" sz="2800" b="1">
                <a:latin typeface="Times New Roman" pitchFamily="18" charset="0"/>
                <a:cs typeface="Times New Roman" pitchFamily="18" charset="0"/>
              </a:rPr>
              <a:t>Ⅰ</a:t>
            </a:r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物理</a:t>
            </a:r>
            <a:r>
              <a:rPr lang="en-US" altLang="zh-CN" sz="2800" b="1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题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83632" y="980728"/>
            <a:ext cx="5864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课中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培养学生读题、审题的能力</a:t>
            </a:r>
          </a:p>
        </p:txBody>
      </p:sp>
      <p:sp>
        <p:nvSpPr>
          <p:cNvPr id="3" name="矩形 2"/>
          <p:cNvSpPr/>
          <p:nvPr/>
        </p:nvSpPr>
        <p:spPr>
          <a:xfrm>
            <a:off x="2999656" y="1772816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要独立限时读题、审题，不解释，不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暗示，不包办代替；单独提问，尤其是隐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含条件的挖掘。坚持不懈，久而久之，学生读题、审题的能力就会大幅提高。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71664" y="764704"/>
            <a:ext cx="6912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2.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培养学生熟练运用规律、定理、定律解决问题。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99657" y="2204864"/>
            <a:ext cx="7398179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学生的能力与过程方法是分不开的，能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力必须通过一定的科学方法训练才能形成。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新教材教学中，在新知识的探究学习过程中，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要通过提出问题，大胆假设，科学求证，得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出结论，从而领悟科学探究方法，体验科学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探究的乐趣。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495601" y="836713"/>
            <a:ext cx="7398179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要通过对学生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物理思维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的训练，引导学生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尊重实事和证据，重实证，轻表象，重理性，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轻感性，重定量，轻定性。</a:t>
            </a:r>
          </a:p>
        </p:txBody>
      </p:sp>
      <p:sp>
        <p:nvSpPr>
          <p:cNvPr id="6" name="矩形 5"/>
          <p:cNvSpPr/>
          <p:nvPr/>
        </p:nvSpPr>
        <p:spPr>
          <a:xfrm>
            <a:off x="2423592" y="3501008"/>
            <a:ext cx="734481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在思路明确的前提下，分析物理过程所遵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循的物理规律，选择所学定理、定律解决问题，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逻辑思维清晰，定量推导严谨，结论结果正确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71664" y="764704"/>
            <a:ext cx="6912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培养学生认真规范的答题效果，养成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正确科学的态度。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83632" y="2204865"/>
            <a:ext cx="691276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规范答题要养成落在纸上的习惯。老师要做好示范，学生要规范训练。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答卷要“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像诗歌，不要像散文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要训练学生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结果运算准确无误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，要充分认识结果造成失分的严重性。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71664" y="836712"/>
            <a:ext cx="6912768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培养学生练后感悟、反思、改进的习惯。</a:t>
            </a:r>
          </a:p>
        </p:txBody>
      </p:sp>
      <p:sp>
        <p:nvSpPr>
          <p:cNvPr id="3" name="内容占位符 2"/>
          <p:cNvSpPr txBox="1"/>
          <p:nvPr/>
        </p:nvSpPr>
        <p:spPr>
          <a:xfrm>
            <a:off x="2095500" y="1571626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002060"/>
                </a:solidFill>
              </a:rPr>
              <a:t>             </a:t>
            </a:r>
            <a:r>
              <a:rPr lang="en-US" altLang="zh-CN" sz="2800" b="1">
                <a:solidFill>
                  <a:srgbClr val="002060"/>
                </a:solidFill>
              </a:rPr>
              <a:t>“</a:t>
            </a:r>
            <a:r>
              <a:rPr lang="zh-CN" altLang="en-US" sz="2800" b="1">
                <a:solidFill>
                  <a:srgbClr val="002060"/>
                </a:solidFill>
              </a:rPr>
              <a:t>机械刷题”是以量取胜，学生忙于完成数量，自然侵占学生的深度思考与理解的时间。学生疲于应付，缺少归纳和总结，没有时间反思和补救，没有</a:t>
            </a:r>
            <a:r>
              <a:rPr lang="en-US" sz="2800" b="1">
                <a:solidFill>
                  <a:srgbClr val="002060"/>
                </a:solidFill>
                <a:ea typeface="宋体" pitchFamily="2" charset="-122"/>
              </a:rPr>
              <a:t>“</a:t>
            </a:r>
            <a:r>
              <a:rPr lang="zh-CN" altLang="en-US" sz="2800" b="1">
                <a:solidFill>
                  <a:srgbClr val="002060"/>
                </a:solidFill>
              </a:rPr>
              <a:t>提炼</a:t>
            </a:r>
            <a:r>
              <a:rPr lang="en-US" sz="2800" b="1">
                <a:solidFill>
                  <a:srgbClr val="002060"/>
                </a:solidFill>
                <a:ea typeface="宋体" pitchFamily="2" charset="-122"/>
              </a:rPr>
              <a:t>”</a:t>
            </a:r>
            <a:r>
              <a:rPr lang="zh-CN" altLang="en-US" sz="2800" b="1">
                <a:solidFill>
                  <a:srgbClr val="002060"/>
                </a:solidFill>
              </a:rPr>
              <a:t>，哪来的</a:t>
            </a:r>
            <a:r>
              <a:rPr lang="en-US" sz="2800" b="1">
                <a:solidFill>
                  <a:srgbClr val="002060"/>
                </a:solidFill>
                <a:ea typeface="宋体" pitchFamily="2" charset="-122"/>
              </a:rPr>
              <a:t>“</a:t>
            </a:r>
            <a:r>
              <a:rPr lang="zh-CN" altLang="en-US" sz="2800" b="1">
                <a:solidFill>
                  <a:srgbClr val="002060"/>
                </a:solidFill>
              </a:rPr>
              <a:t>提升</a:t>
            </a:r>
            <a:r>
              <a:rPr lang="en-US" sz="2800" b="1">
                <a:solidFill>
                  <a:srgbClr val="002060"/>
                </a:solidFill>
                <a:ea typeface="宋体" pitchFamily="2" charset="-122"/>
              </a:rPr>
              <a:t>”</a:t>
            </a:r>
            <a:r>
              <a:rPr lang="zh-CN" altLang="en-US" sz="2800" b="1">
                <a:solidFill>
                  <a:srgbClr val="002060"/>
                </a:solidFill>
              </a:rPr>
              <a:t>？</a:t>
            </a:r>
            <a:endParaRPr lang="en-US" altLang="zh-CN" sz="2800" b="1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</a:rPr>
              <a:t>             </a:t>
            </a:r>
            <a:r>
              <a:rPr lang="zh-CN" altLang="en-US" sz="3200" b="1">
                <a:solidFill>
                  <a:srgbClr val="C00000"/>
                </a:solidFill>
              </a:rPr>
              <a:t>能力提升的环节：</a:t>
            </a:r>
            <a:endParaRPr lang="en-US" altLang="zh-CN" sz="3200" b="1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3200" b="1">
                <a:solidFill>
                  <a:srgbClr val="FF0000"/>
                </a:solidFill>
              </a:rPr>
              <a:t>             体验</a:t>
            </a:r>
            <a:r>
              <a:rPr lang="en-US" altLang="zh-CN" sz="3200" b="1">
                <a:solidFill>
                  <a:schemeClr val="tx2"/>
                </a:solidFill>
              </a:rPr>
              <a:t>→</a:t>
            </a:r>
            <a:r>
              <a:rPr lang="zh-CN" altLang="en-US" sz="3200" b="1">
                <a:solidFill>
                  <a:srgbClr val="FF0000"/>
                </a:solidFill>
              </a:rPr>
              <a:t>感悟 </a:t>
            </a:r>
            <a:r>
              <a:rPr lang="en-US" altLang="zh-CN" sz="3200" b="1">
                <a:solidFill>
                  <a:schemeClr val="tx2"/>
                </a:solidFill>
              </a:rPr>
              <a:t>→</a:t>
            </a:r>
            <a:r>
              <a:rPr lang="zh-CN" altLang="en-US" sz="3200" b="1">
                <a:solidFill>
                  <a:srgbClr val="FF0000"/>
                </a:solidFill>
              </a:rPr>
              <a:t>反思</a:t>
            </a:r>
            <a:r>
              <a:rPr lang="en-US" altLang="zh-CN" sz="3200" b="1">
                <a:solidFill>
                  <a:schemeClr val="tx2"/>
                </a:solidFill>
              </a:rPr>
              <a:t>→</a:t>
            </a:r>
            <a:r>
              <a:rPr lang="zh-CN" altLang="en-US" sz="3200" b="1">
                <a:solidFill>
                  <a:srgbClr val="FF0000"/>
                </a:solidFill>
              </a:rPr>
              <a:t>改进</a:t>
            </a:r>
            <a:r>
              <a:rPr lang="en-US" altLang="zh-CN" sz="3200" b="1">
                <a:solidFill>
                  <a:schemeClr val="tx2"/>
                </a:solidFill>
              </a:rPr>
              <a:t>→</a:t>
            </a:r>
            <a:r>
              <a:rPr lang="zh-CN" altLang="en-US" sz="3200" b="1">
                <a:solidFill>
                  <a:srgbClr val="FF0000"/>
                </a:solidFill>
              </a:rPr>
              <a:t>提高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defRPr/>
            </a:pPr>
            <a:endParaRPr lang="zh-CN" altLang="en-US" sz="3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02375" y="333792"/>
            <a:ext cx="59522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（四）新高考备考抓实三个环节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01680" y="1065179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1.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要做好研题、选题。</a:t>
            </a:r>
          </a:p>
        </p:txBody>
      </p:sp>
      <p:sp>
        <p:nvSpPr>
          <p:cNvPr id="4" name="Rectangle 3"/>
          <p:cNvSpPr txBox="1"/>
          <p:nvPr/>
        </p:nvSpPr>
        <p:spPr>
          <a:xfrm>
            <a:off x="1709591" y="1641244"/>
            <a:ext cx="9155054" cy="5400675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C00000"/>
                </a:solidFill>
                <a:ea typeface="宋体" charset="-122"/>
                <a:cs typeface="Times New Roman" pitchFamily="18" charset="0"/>
              </a:rPr>
              <a:t>                选题对考名牌大学至关重要</a:t>
            </a:r>
            <a:r>
              <a:rPr lang="zh-CN" altLang="en-US" sz="2800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。</a:t>
            </a:r>
            <a:r>
              <a:rPr lang="zh-CN" altLang="en-US" sz="2400" b="1">
                <a:solidFill>
                  <a:srgbClr val="FF0000"/>
                </a:solidFill>
                <a:ea typeface="微软雅黑" pitchFamily="34" charset="-122"/>
                <a:cs typeface="Times New Roman" pitchFamily="18" charset="0"/>
              </a:rPr>
              <a:t>                       </a:t>
            </a:r>
            <a:endParaRPr lang="en-US" altLang="zh-CN" sz="2400" b="1">
              <a:solidFill>
                <a:srgbClr val="FF0000"/>
              </a:solidFill>
              <a:ea typeface="微软雅黑" pitchFamily="34" charset="-122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400" b="1">
                <a:solidFill>
                  <a:srgbClr val="FF0000"/>
                </a:solidFill>
                <a:ea typeface="微软雅黑" pitchFamily="34" charset="-122"/>
                <a:cs typeface="Times New Roman" pitchFamily="18" charset="0"/>
              </a:rPr>
              <a:t>       </a:t>
            </a:r>
            <a:r>
              <a:rPr lang="zh-CN" altLang="en-US" sz="2400" b="1">
                <a:solidFill>
                  <a:srgbClr val="FF0000"/>
                </a:solidFill>
                <a:ea typeface="微软雅黑" pitchFamily="34" charset="-122"/>
                <a:cs typeface="Times New Roman" pitchFamily="18" charset="0"/>
              </a:rPr>
              <a:t>           </a:t>
            </a:r>
            <a:r>
              <a:rPr lang="zh-CN" altLang="en-US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深化研题选题，把握</a:t>
            </a:r>
            <a:r>
              <a:rPr lang="zh-CN" altLang="en-US" sz="2800" b="1">
                <a:solidFill>
                  <a:srgbClr val="C00000"/>
                </a:solidFill>
                <a:latin typeface="宋体" charset="-122"/>
                <a:ea typeface="宋体" charset="-122"/>
                <a:cs typeface="Times New Roman" pitchFamily="18" charset="0"/>
              </a:rPr>
              <a:t>知识</a:t>
            </a:r>
            <a:r>
              <a:rPr lang="zh-CN" altLang="en-US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、</a:t>
            </a:r>
            <a:r>
              <a:rPr lang="zh-CN" altLang="en-US" sz="2800" b="1">
                <a:solidFill>
                  <a:srgbClr val="C00000"/>
                </a:solidFill>
                <a:latin typeface="宋体" charset="-122"/>
                <a:ea typeface="宋体" charset="-122"/>
                <a:cs typeface="Times New Roman" pitchFamily="18" charset="0"/>
              </a:rPr>
              <a:t>能力</a:t>
            </a:r>
            <a:r>
              <a:rPr lang="zh-CN" altLang="en-US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、</a:t>
            </a:r>
            <a:r>
              <a:rPr lang="zh-CN" altLang="en-US" sz="2800" b="1">
                <a:solidFill>
                  <a:srgbClr val="C00000"/>
                </a:solidFill>
                <a:latin typeface="宋体" charset="-122"/>
                <a:ea typeface="宋体" charset="-122"/>
                <a:cs typeface="Times New Roman" pitchFamily="18" charset="0"/>
              </a:rPr>
              <a:t>学科素养</a:t>
            </a:r>
            <a:endParaRPr lang="en-US" altLang="zh-CN" sz="2800" b="1">
              <a:solidFill>
                <a:srgbClr val="C00000"/>
              </a:solidFill>
              <a:latin typeface="宋体" charset="-122"/>
              <a:ea typeface="宋体" charset="-122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   </a:t>
            </a:r>
            <a:r>
              <a:rPr lang="zh-CN" altLang="en-US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的关系，确保训练的效度。</a:t>
            </a:r>
            <a:endParaRPr lang="en-US" altLang="zh-CN" sz="2800" b="1">
              <a:solidFill>
                <a:srgbClr val="000066"/>
              </a:solidFill>
              <a:latin typeface="宋体" charset="-122"/>
              <a:ea typeface="宋体" charset="-122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       </a:t>
            </a:r>
            <a:r>
              <a:rPr lang="zh-CN" altLang="en-US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选题必须有明确的目标指向。</a:t>
            </a:r>
            <a:r>
              <a:rPr lang="zh-CN" altLang="en-US" sz="2800" b="1">
                <a:solidFill>
                  <a:srgbClr val="002060"/>
                </a:solidFill>
              </a:rPr>
              <a:t>选题的关键</a:t>
            </a:r>
            <a:endParaRPr lang="en-US" altLang="zh-CN" sz="2800" b="1">
              <a:solidFill>
                <a:srgbClr val="002060"/>
              </a:solidFill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2800" b="1">
                <a:solidFill>
                  <a:srgbClr val="002060"/>
                </a:solidFill>
              </a:rPr>
              <a:t>       </a:t>
            </a:r>
            <a:r>
              <a:rPr lang="zh-CN" altLang="en-US" sz="2800" b="1">
                <a:solidFill>
                  <a:srgbClr val="002060"/>
                </a:solidFill>
              </a:rPr>
              <a:t>是考虑精选的题目能够对学生的知识训练、方法感悟、能力提升的有哪些方面的意义。</a:t>
            </a:r>
            <a:endParaRPr lang="en-US" altLang="zh-CN" sz="2800" b="1">
              <a:solidFill>
                <a:srgbClr val="000066"/>
              </a:solidFill>
              <a:latin typeface="宋体" charset="-122"/>
              <a:ea typeface="宋体" charset="-122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800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       </a:t>
            </a:r>
            <a:r>
              <a:rPr lang="zh-CN" altLang="en-US" sz="2800" b="1">
                <a:latin typeface="宋体" charset="-122"/>
                <a:ea typeface="宋体" charset="-122"/>
                <a:cs typeface="Times New Roman" pitchFamily="18" charset="0"/>
              </a:rPr>
              <a:t>       </a:t>
            </a:r>
            <a:endParaRPr lang="en-US" altLang="zh-CN" sz="2800" b="1">
              <a:ea typeface="宋体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内容占位符 2"/>
          <p:cNvSpPr>
            <a:spLocks noGrp="1"/>
          </p:cNvSpPr>
          <p:nvPr>
            <p:ph idx="1"/>
          </p:nvPr>
        </p:nvSpPr>
        <p:spPr>
          <a:xfrm>
            <a:off x="2208213" y="11969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            选题时不要将兴奋点放在</a:t>
            </a:r>
            <a:r>
              <a:rPr lang="en-US" altLang="zh-CN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</a:t>
            </a:r>
            <a:r>
              <a:rPr lang="zh-CN" altLang="en-US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解题的技巧上，</a:t>
            </a:r>
            <a:r>
              <a:rPr lang="en-US" altLang="zh-CN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   </a:t>
            </a:r>
            <a:r>
              <a:rPr lang="zh-CN" altLang="en-US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也不能放在偏、怪、难的题目上。要重视方</a:t>
            </a:r>
            <a:endParaRPr lang="en-US" altLang="zh-CN" b="1">
              <a:solidFill>
                <a:srgbClr val="002060"/>
              </a:solidFill>
              <a:ea typeface="宋体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   </a:t>
            </a:r>
            <a:r>
              <a:rPr lang="zh-CN" altLang="en-US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法通用性强、有一定思维含量、模型典型化</a:t>
            </a:r>
            <a:endParaRPr lang="en-US" altLang="zh-CN" b="1">
              <a:solidFill>
                <a:srgbClr val="002060"/>
              </a:solidFill>
              <a:ea typeface="宋体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   </a:t>
            </a:r>
            <a:r>
              <a:rPr lang="zh-CN" altLang="en-US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的题目训练，起到理解知识、提升能力、培</a:t>
            </a:r>
            <a:endParaRPr lang="en-US" altLang="zh-CN" b="1">
              <a:solidFill>
                <a:srgbClr val="002060"/>
              </a:solidFill>
              <a:ea typeface="宋体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    </a:t>
            </a:r>
            <a:r>
              <a:rPr lang="zh-CN" altLang="en-US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养学科素养的作用。</a:t>
            </a:r>
            <a:endParaRPr lang="en-US" altLang="zh-CN" b="1">
              <a:solidFill>
                <a:srgbClr val="002060"/>
              </a:solidFill>
              <a:ea typeface="宋体" charset="-122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Times New Roman" pitchFamily="18" charset="0"/>
              </a:rPr>
              <a:t>      </a:t>
            </a:r>
            <a:r>
              <a:rPr lang="zh-CN" altLang="en-US" b="1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方向比方法重要，方法比技巧重要。</a:t>
            </a:r>
            <a:r>
              <a:rPr lang="en-US" altLang="zh-CN" b="1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        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       </a:t>
            </a:r>
            <a:endParaRPr lang="zh-CN" altLang="en-US">
              <a:ea typeface="宋体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内容占位符 2"/>
          <p:cNvSpPr>
            <a:spLocks noGrp="1"/>
          </p:cNvSpPr>
          <p:nvPr>
            <p:ph idx="1"/>
          </p:nvPr>
        </p:nvSpPr>
        <p:spPr>
          <a:xfrm>
            <a:off x="1991544" y="2564904"/>
            <a:ext cx="8381488" cy="452596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 dirty="0">
                <a:solidFill>
                  <a:srgbClr val="FF3300"/>
                </a:solidFill>
                <a:ea typeface="宋体" charset="-122"/>
              </a:rPr>
              <a:t>            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对冲击名牌大学的尖子学生要研究近年</a:t>
            </a:r>
            <a:endParaRPr lang="en-US" altLang="zh-CN" b="1" dirty="0">
              <a:solidFill>
                <a:srgbClr val="002060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 dirty="0">
                <a:solidFill>
                  <a:srgbClr val="002060"/>
                </a:solidFill>
                <a:ea typeface="宋体" charset="-122"/>
              </a:rPr>
              <a:t>    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高考卷中难度较大的“</a:t>
            </a:r>
            <a:r>
              <a:rPr lang="zh-CN" altLang="en-US" b="1" dirty="0">
                <a:solidFill>
                  <a:srgbClr val="C00000"/>
                </a:solidFill>
                <a:ea typeface="宋体" charset="-122"/>
              </a:rPr>
              <a:t>压轴题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”和</a:t>
            </a:r>
            <a:r>
              <a:rPr lang="zh-CN" altLang="en-US" b="1" dirty="0">
                <a:solidFill>
                  <a:srgbClr val="C00000"/>
                </a:solidFill>
                <a:ea typeface="宋体" charset="-122"/>
              </a:rPr>
              <a:t>北大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、</a:t>
            </a:r>
            <a:r>
              <a:rPr lang="zh-CN" altLang="en-US" b="1" dirty="0">
                <a:solidFill>
                  <a:srgbClr val="C00000"/>
                </a:solidFill>
                <a:ea typeface="宋体" charset="-122"/>
              </a:rPr>
              <a:t>清</a:t>
            </a:r>
            <a:endParaRPr lang="en-US" altLang="zh-CN" b="1" dirty="0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    </a:t>
            </a:r>
            <a:r>
              <a:rPr lang="zh-CN" altLang="en-US" b="1" dirty="0">
                <a:solidFill>
                  <a:srgbClr val="C00000"/>
                </a:solidFill>
                <a:ea typeface="宋体" charset="-122"/>
              </a:rPr>
              <a:t>华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等名牌大学的</a:t>
            </a:r>
            <a:r>
              <a:rPr lang="zh-CN" altLang="en-US" b="1" dirty="0">
                <a:solidFill>
                  <a:srgbClr val="C00000"/>
                </a:solidFill>
                <a:ea typeface="宋体" charset="-122"/>
              </a:rPr>
              <a:t>校考试题 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，以取得更好的成</a:t>
            </a:r>
            <a:endParaRPr lang="en-US" altLang="zh-CN" b="1" dirty="0">
              <a:solidFill>
                <a:srgbClr val="002060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 dirty="0">
                <a:solidFill>
                  <a:srgbClr val="002060"/>
                </a:solidFill>
                <a:ea typeface="宋体" charset="-122"/>
              </a:rPr>
              <a:t>    </a:t>
            </a:r>
            <a:r>
              <a:rPr lang="zh-CN" altLang="en-US" b="1" dirty="0">
                <a:solidFill>
                  <a:srgbClr val="002060"/>
                </a:solidFill>
                <a:ea typeface="宋体" charset="-122"/>
              </a:rPr>
              <a:t>绩。</a:t>
            </a:r>
            <a:endParaRPr lang="en-US" altLang="zh-CN" b="1" dirty="0">
              <a:solidFill>
                <a:srgbClr val="002060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       </a:t>
            </a:r>
            <a:endParaRPr lang="zh-CN" altLang="en-US" b="1" dirty="0">
              <a:solidFill>
                <a:srgbClr val="FF3300"/>
              </a:solidFill>
              <a:ea typeface="宋体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35560" y="620688"/>
            <a:ext cx="7632848" cy="1957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</a:rPr>
              <a:t>             对新情景、新设问、新模型的问题，在</a:t>
            </a:r>
            <a:endParaRPr lang="en-US" altLang="zh-CN" sz="2800" b="1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zh-CN" sz="2800" b="1">
                <a:solidFill>
                  <a:srgbClr val="000066"/>
                </a:solidFill>
              </a:rPr>
              <a:t>    </a:t>
            </a:r>
            <a:r>
              <a:rPr lang="zh-CN" altLang="en-US" sz="2800" b="1">
                <a:solidFill>
                  <a:srgbClr val="000066"/>
                </a:solidFill>
              </a:rPr>
              <a:t>训练学生想象情景、构建模型、提升能力、</a:t>
            </a:r>
            <a:endParaRPr lang="en-US" altLang="zh-CN" sz="2800" b="1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zh-CN" sz="2800" b="1">
                <a:solidFill>
                  <a:srgbClr val="000066"/>
                </a:solidFill>
              </a:rPr>
              <a:t>    </a:t>
            </a:r>
            <a:r>
              <a:rPr lang="zh-CN" altLang="en-US" sz="2800" b="1">
                <a:solidFill>
                  <a:srgbClr val="000066"/>
                </a:solidFill>
              </a:rPr>
              <a:t>消除定势思维等方面有独到价值。</a:t>
            </a:r>
            <a:endParaRPr lang="zh-CN" altLang="en-US" sz="28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3309600" y="114046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8214" y="949326"/>
            <a:ext cx="8154987" cy="5908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2.</a:t>
            </a:r>
            <a:r>
              <a:rPr lang="zh-CN" altLang="en-US" sz="2800" b="1">
                <a:solidFill>
                  <a:srgbClr val="FF0000"/>
                </a:solidFill>
              </a:rPr>
              <a:t>习题训练以</a:t>
            </a:r>
            <a:r>
              <a:rPr lang="zh-CN" altLang="en-US" sz="2800" b="1">
                <a:solidFill>
                  <a:srgbClr val="002060"/>
                </a:solidFill>
              </a:rPr>
              <a:t>常规题，典型题为主，实践证明以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常规典型的问题作为培养能力的切入点，由浅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入深，循序渐进，既有利于学生对知识的掌握，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又有利于在有效的参与过程</a:t>
            </a:r>
            <a:r>
              <a:rPr lang="en-US" altLang="zh-CN" sz="2800" b="1">
                <a:solidFill>
                  <a:srgbClr val="002060"/>
                </a:solidFill>
              </a:rPr>
              <a:t> </a:t>
            </a:r>
            <a:r>
              <a:rPr lang="zh-CN" altLang="en-US" sz="2800" b="1">
                <a:solidFill>
                  <a:srgbClr val="002060"/>
                </a:solidFill>
              </a:rPr>
              <a:t>中获得宝贵经验，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将这些经验在难易问题之间、不同的问题之间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迁移，从而形成能力。当学生从常规典型问题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的处理中得到了有效训练和方法与思想感悟，原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002060"/>
                </a:solidFill>
              </a:rPr>
              <a:t>    </a:t>
            </a:r>
            <a:r>
              <a:rPr lang="zh-CN" altLang="en-US" sz="2800" b="1">
                <a:solidFill>
                  <a:srgbClr val="002060"/>
                </a:solidFill>
              </a:rPr>
              <a:t>来所谓的难题也可以攻克。</a:t>
            </a:r>
          </a:p>
          <a:p>
            <a:pPr>
              <a:lnSpc>
                <a:spcPct val="150000"/>
              </a:lnSpc>
            </a:pPr>
            <a:endParaRPr lang="en-US" altLang="zh-CN" sz="28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87689" y="1700808"/>
            <a:ext cx="5070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要做到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“先学后教，先做再讲”</a:t>
            </a:r>
          </a:p>
        </p:txBody>
      </p:sp>
      <p:sp>
        <p:nvSpPr>
          <p:cNvPr id="3" name="矩形 2"/>
          <p:cNvSpPr/>
          <p:nvPr/>
        </p:nvSpPr>
        <p:spPr>
          <a:xfrm>
            <a:off x="3143672" y="2492896"/>
            <a:ext cx="60486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ea typeface="宋体" charset="-122"/>
              </a:rPr>
              <a:t>          要提前发放导学案和训练题，要求学生限时完成。尽量</a:t>
            </a:r>
            <a:r>
              <a:rPr lang="zh-CN" altLang="en-US" sz="2800" b="1">
                <a:solidFill>
                  <a:srgbClr val="C00000"/>
                </a:solidFill>
                <a:ea typeface="宋体" charset="-122"/>
              </a:rPr>
              <a:t>避免</a:t>
            </a:r>
            <a:r>
              <a:rPr lang="zh-CN" altLang="en-US" sz="2800" b="1">
                <a:solidFill>
                  <a:srgbClr val="002060"/>
                </a:solidFill>
                <a:ea typeface="宋体" charset="-122"/>
              </a:rPr>
              <a:t>“</a:t>
            </a:r>
            <a:r>
              <a:rPr lang="zh-CN" altLang="en-US" sz="2800" b="1">
                <a:solidFill>
                  <a:srgbClr val="C00000"/>
                </a:solidFill>
                <a:ea typeface="宋体" charset="-122"/>
              </a:rPr>
              <a:t>当堂练、当堂反馈、当堂讲</a:t>
            </a:r>
            <a:r>
              <a:rPr lang="zh-CN" altLang="en-US" sz="2800" b="1">
                <a:solidFill>
                  <a:srgbClr val="002060"/>
                </a:solidFill>
                <a:ea typeface="宋体" charset="-122"/>
              </a:rPr>
              <a:t>”的课堂模式，以提高课堂效率。</a:t>
            </a:r>
            <a:endParaRPr lang="zh-CN" altLang="en-US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43064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b="1">
                <a:solidFill>
                  <a:srgbClr val="0000FF"/>
                </a:solidFill>
                <a:latin typeface="宋体" pitchFamily="2" charset="-122"/>
              </a:rPr>
              <a:t>       </a:t>
            </a:r>
            <a:r>
              <a:rPr lang="zh-CN" altLang="en-US" sz="2800" b="1">
                <a:solidFill>
                  <a:srgbClr val="000066"/>
                </a:solidFill>
              </a:rPr>
              <a:t>先学是指学生依据学案或老师布置的任务先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</a:rPr>
              <a:t> 进行自主学习，</a:t>
            </a:r>
            <a:r>
              <a:rPr lang="zh-CN" altLang="en-US" sz="2800" b="1">
                <a:solidFill>
                  <a:srgbClr val="000066"/>
                </a:solidFill>
                <a:latin typeface="宋体" pitchFamily="2" charset="-122"/>
              </a:rPr>
              <a:t>老师根据学生学习的信息反馈，</a:t>
            </a:r>
            <a:endParaRPr lang="en-US" altLang="zh-CN" sz="2800" b="1">
              <a:solidFill>
                <a:srgbClr val="000066"/>
              </a:solidFill>
              <a:latin typeface="宋体" pitchFamily="2" charset="-122"/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  <a:latin typeface="宋体" pitchFamily="2" charset="-122"/>
              </a:rPr>
              <a:t>准确把握学情后再实施教学。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</a:rPr>
              <a:t>        在后教中，教师不是凭自己的经验确定教什么，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</a:rPr>
              <a:t>也不刻板的按照教案确定教的内容；因为，教案是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</a:rPr>
              <a:t>经验的总结，它落后于课堂，而课堂是新的、动态</a:t>
            </a:r>
            <a:endParaRPr lang="en-US" altLang="zh-CN" sz="2800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</a:rPr>
              <a:t>的。教师教的内容应该完全依据学生学习过程中反</a:t>
            </a:r>
            <a:endParaRPr lang="en-US" altLang="zh-CN" sz="2800" b="1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</a:rPr>
              <a:t>馈的问题来确定。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>
                <a:solidFill>
                  <a:srgbClr val="000099"/>
                </a:solidFill>
                <a:latin typeface="宋体" pitchFamily="2" charset="-122"/>
              </a:rPr>
              <a:t>  </a:t>
            </a:r>
            <a:endParaRPr lang="zh-CN" altLang="en-US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58714" y="831513"/>
            <a:ext cx="5070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要了解学情，做到“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以学定教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3" name="Rectangle 3"/>
          <p:cNvSpPr txBox="1"/>
          <p:nvPr/>
        </p:nvSpPr>
        <p:spPr>
          <a:xfrm>
            <a:off x="1987775" y="817867"/>
            <a:ext cx="8229600" cy="521811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000066"/>
                </a:solidFill>
                <a:latin typeface="楷体_GB2312" pitchFamily="49" charset="-122"/>
                <a:ea typeface="楷体_GB2312" pitchFamily="49" charset="-122"/>
              </a:rPr>
              <a:t>      </a:t>
            </a:r>
            <a:endParaRPr lang="zh-CN" altLang="en-US" sz="2800" b="1">
              <a:solidFill>
                <a:srgbClr val="000066"/>
              </a:solidFill>
              <a:latin typeface="宋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000066"/>
                </a:solidFill>
                <a:latin typeface="宋体" pitchFamily="2" charset="-122"/>
              </a:rPr>
              <a:t>      用学生的问题控制老师的教学策略，这是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000066"/>
                </a:solidFill>
                <a:latin typeface="宋体" pitchFamily="2" charset="-122"/>
              </a:rPr>
              <a:t>  最基本，也是最有效的教学原则。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>
                <a:solidFill>
                  <a:srgbClr val="CC0000"/>
                </a:solidFill>
                <a:latin typeface="宋体" pitchFamily="2" charset="-122"/>
              </a:rPr>
              <a:t>      </a:t>
            </a:r>
            <a:r>
              <a:rPr lang="zh-CN" altLang="en-US" sz="2800" b="1">
                <a:solidFill>
                  <a:srgbClr val="000066"/>
                </a:solidFill>
                <a:latin typeface="宋体" pitchFamily="2" charset="-122"/>
              </a:rPr>
              <a:t>学情分析是教学的切入点，一切教学活动      都必须针对学情的需要性和适应性展开，离开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000066"/>
                </a:solidFill>
                <a:latin typeface="宋体" pitchFamily="2" charset="-122"/>
              </a:rPr>
              <a:t>  了学情的针对性就谈不上教学的高效性。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3200" b="1">
                <a:solidFill>
                  <a:srgbClr val="000066"/>
                </a:solidFill>
              </a:rPr>
              <a:t>            </a:t>
            </a:r>
            <a:r>
              <a:rPr lang="zh-CN" altLang="en-US" sz="2800" b="1">
                <a:solidFill>
                  <a:srgbClr val="000066"/>
                </a:solidFill>
              </a:rPr>
              <a:t>老师讲的必须是学生的错误症结所在，这样的讲才是学生最需要的，也是最高效的。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>
          <a:xfrm>
            <a:off x="1991544" y="1124744"/>
            <a:ext cx="8229600" cy="525621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b="1"/>
              <a:t>            </a:t>
            </a:r>
            <a:r>
              <a:rPr lang="zh-CN" altLang="en-US" b="1">
                <a:solidFill>
                  <a:srgbClr val="000066"/>
                </a:solidFill>
              </a:rPr>
              <a:t>教的前提是对学情的了解，而</a:t>
            </a:r>
            <a:r>
              <a:rPr lang="zh-CN" altLang="en-US" b="1">
                <a:solidFill>
                  <a:srgbClr val="C00000"/>
                </a:solidFill>
              </a:rPr>
              <a:t>学情的把握</a:t>
            </a:r>
            <a:endParaRPr lang="en-US" altLang="zh-CN" b="1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zh-CN" b="1">
                <a:solidFill>
                  <a:srgbClr val="C00000"/>
                </a:solidFill>
              </a:rPr>
              <a:t>    </a:t>
            </a:r>
            <a:r>
              <a:rPr lang="zh-CN" altLang="en-US" b="1">
                <a:solidFill>
                  <a:srgbClr val="C00000"/>
                </a:solidFill>
              </a:rPr>
              <a:t>最直接、最准确的来源是批改</a:t>
            </a:r>
            <a:r>
              <a:rPr lang="zh-CN" altLang="en-US" b="1">
                <a:solidFill>
                  <a:srgbClr val="000066"/>
                </a:solidFill>
              </a:rPr>
              <a:t>，这是找到学生</a:t>
            </a:r>
            <a:endParaRPr lang="en-US" altLang="zh-CN" b="1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zh-CN" b="1">
                <a:solidFill>
                  <a:srgbClr val="000066"/>
                </a:solidFill>
              </a:rPr>
              <a:t>    </a:t>
            </a:r>
            <a:r>
              <a:rPr lang="zh-CN" altLang="en-US" b="1">
                <a:solidFill>
                  <a:srgbClr val="000066"/>
                </a:solidFill>
              </a:rPr>
              <a:t>错误的“病根”和“病因”，从而“对症下药”的最有效的途径。</a:t>
            </a:r>
            <a:endParaRPr lang="en-US" altLang="zh-CN" b="1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b="1">
                <a:solidFill>
                  <a:srgbClr val="CC3300"/>
                </a:solidFill>
              </a:rPr>
              <a:t>              </a:t>
            </a:r>
            <a:r>
              <a:rPr lang="zh-CN" altLang="en-US" b="1">
                <a:solidFill>
                  <a:srgbClr val="C00000"/>
                </a:solidFill>
              </a:rPr>
              <a:t>有发必收，有收必批，</a:t>
            </a:r>
            <a:endParaRPr lang="en-US" altLang="zh-CN" b="1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>
                <a:solidFill>
                  <a:srgbClr val="C00000"/>
                </a:solidFill>
              </a:rPr>
              <a:t>              </a:t>
            </a:r>
            <a:r>
              <a:rPr lang="zh-CN" altLang="en-US" b="1">
                <a:solidFill>
                  <a:srgbClr val="C00000"/>
                </a:solidFill>
              </a:rPr>
              <a:t>有批必评 ，有评必补。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endParaRPr lang="zh-CN" altLang="en-US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/>
          </p:cNvSpPr>
          <p:nvPr>
            <p:ph type="body" idx="1"/>
          </p:nvPr>
        </p:nvSpPr>
        <p:spPr>
          <a:xfrm>
            <a:off x="1992313" y="981076"/>
            <a:ext cx="8229600" cy="56880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3.</a:t>
            </a:r>
            <a:r>
              <a:rPr lang="zh-CN" altLang="en-US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要提高复习课知识梳理的层次</a:t>
            </a:r>
            <a:endParaRPr lang="en-US" altLang="zh-CN" b="1">
              <a:solidFill>
                <a:srgbClr val="FF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en-US" altLang="zh-CN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复习课老师在知识梳理上追求全面、系统，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面面俱到，把知识梳理变成了浅层次的知识回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顾，有的老师就把复习课上成了新授课。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  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要改变知识点呈现的方式，知识梳理应引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导学生思维，暴露学生知识上的盲点和误区，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让学生自觉、主动、深刻的去看书，让学生看  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书、深思成为内需，这是知识梳理应达到的目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的。</a:t>
            </a:r>
            <a:endParaRPr lang="en-US" altLang="zh-CN" sz="2400">
              <a:ea typeface="宋体" pitchFamily="2" charset="-122"/>
            </a:endParaRPr>
          </a:p>
        </p:txBody>
      </p:sp>
    </p:spTree>
  </p:cSld>
  <p:clrMapOvr>
    <a:masterClrMapping/>
  </p:clrMapOvr>
  <p:transition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内容占位符 2"/>
          <p:cNvSpPr>
            <a:spLocks noGrp="1"/>
          </p:cNvSpPr>
          <p:nvPr>
            <p:ph idx="1"/>
          </p:nvPr>
        </p:nvSpPr>
        <p:spPr>
          <a:xfrm>
            <a:off x="1992313" y="9810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     教师应先利用学案设置问题情景，把知识点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以题目的形式再现，把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知识点梳理提升为能力点</a:t>
            </a:r>
            <a:endParaRPr lang="en-US" altLang="zh-CN" b="1">
              <a:solidFill>
                <a:srgbClr val="FF0000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FF0000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训练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，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知识题目化，题目辨析化。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学生先做，然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后给出答案，学生就会对照自己的错误去深刻的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看书和思考（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引导学生看书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）   然后教师依据错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误的情况以及知识的重点难点疑点进行精讲，但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不能孤立的讲，讲中有练，练中有讲，讲练结合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，精讲精练，讲练一一对应。避免知识梳理与习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题训练脱节，应在知识梳理中插入习题训练，起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到巩固知识、深化知识、提升能力的作用。</a:t>
            </a:r>
            <a:endParaRPr lang="zh-CN" altLang="en-US">
              <a:ea typeface="宋体" pitchFamily="2" charset="-122"/>
            </a:endParaRPr>
          </a:p>
        </p:txBody>
      </p:sp>
    </p:spTree>
  </p:cSld>
  <p:clrMapOvr>
    <a:masterClrMapping/>
  </p:clrMapOvr>
  <p:transition>
    <p:wheel spokes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>
          <a:xfrm>
            <a:off x="2714614" y="487330"/>
            <a:ext cx="4608513" cy="4826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 5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、要提高讲评课的效益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>
          <a:xfrm>
            <a:off x="1991544" y="1168400"/>
            <a:ext cx="8229600" cy="56896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zh-CN" altLang="en-US" b="1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                </a:t>
            </a:r>
            <a:r>
              <a:rPr lang="zh-CN" altLang="en-US" b="1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讲评课重讲轻评或无评，有的按题号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   评讲，完不成评讲任务。</a:t>
            </a:r>
          </a:p>
          <a:p>
            <a:pPr>
              <a:buFontTx/>
              <a:buNone/>
            </a:pPr>
            <a:r>
              <a:rPr lang="zh-CN" altLang="en-US" b="1">
                <a:ea typeface="宋体" pitchFamily="2" charset="-122"/>
                <a:cs typeface="Times New Roman" pitchFamily="18" charset="0"/>
              </a:rPr>
              <a:t>          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  <a:cs typeface="Times New Roman" pitchFamily="18" charset="0"/>
              </a:rPr>
              <a:t>⑴讲评要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评讲并重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  <a:cs typeface="Times New Roman" pitchFamily="18" charset="0"/>
              </a:rPr>
              <a:t>，不只是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把题目解出正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确答案，更重要的是要分析学生的错因以及克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服的措施，因此要跟上补偿题。特别是让学生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讲，教师要跟上点评和提升，这是学生做不到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的。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          </a:t>
            </a:r>
            <a:r>
              <a:rPr lang="zh-CN" altLang="en-US" b="1">
                <a:solidFill>
                  <a:srgbClr val="000066"/>
                </a:solidFill>
                <a:latin typeface="楷体_GB2312" pitchFamily="49" charset="-122"/>
                <a:ea typeface="楷体_GB2312" pitchFamily="49" charset="-122"/>
              </a:rPr>
              <a:t>⑵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讲评要按照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题型出错率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多少确定讲评先 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      后，而不要按题号。认为每题都有做错的，逐 </a:t>
            </a:r>
            <a:endParaRPr lang="en-US" altLang="zh-CN" b="1">
              <a:solidFill>
                <a:srgbClr val="000066"/>
              </a:solidFill>
              <a:ea typeface="宋体" pitchFamily="2" charset="-122"/>
            </a:endParaRPr>
          </a:p>
          <a:p>
            <a:pPr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pitchFamily="2" charset="-122"/>
              </a:rPr>
              <a:t>      </a:t>
            </a:r>
            <a:r>
              <a:rPr lang="zh-CN" altLang="en-US" b="1">
                <a:solidFill>
                  <a:srgbClr val="000066"/>
                </a:solidFill>
                <a:ea typeface="宋体" pitchFamily="2" charset="-122"/>
              </a:rPr>
              <a:t> 题讲解。要做到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把握学情，大胆取舍，精准讲</a:t>
            </a:r>
            <a:endParaRPr lang="en-US" altLang="zh-CN" b="1">
              <a:solidFill>
                <a:srgbClr val="FF0000"/>
              </a:solidFill>
              <a:ea typeface="宋体" pitchFamily="2" charset="-122"/>
            </a:endParaRPr>
          </a:p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  <a:ea typeface="宋体" pitchFamily="2" charset="-122"/>
              </a:rPr>
              <a:t>       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评。</a:t>
            </a:r>
            <a:endParaRPr lang="zh-CN" altLang="en-US">
              <a:solidFill>
                <a:srgbClr val="FF0000"/>
              </a:solidFill>
              <a:ea typeface="宋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3231669" y="186300"/>
            <a:ext cx="4608513" cy="482600"/>
          </a:xfrm>
        </p:spPr>
        <p:txBody>
          <a:bodyPr>
            <a:normAutofit fontScale="90000"/>
          </a:bodyPr>
          <a:lstStyle/>
          <a:p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zh-CN" altLang="zh-CN" sz="3200" b="1" dirty="0"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zh-CN" sz="3200" b="1" dirty="0">
                <a:latin typeface="黑体" pitchFamily="49" charset="-122"/>
                <a:ea typeface="黑体" pitchFamily="49" charset="-122"/>
              </a:rPr>
              <a:t>讲评课模式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>
          <a:xfrm>
            <a:off x="2207568" y="1124744"/>
            <a:ext cx="8229600" cy="532765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</a:t>
            </a:r>
            <a:r>
              <a:rPr lang="en-US" altLang="zh-CN" b="1">
                <a:solidFill>
                  <a:srgbClr val="9933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</a:t>
            </a:r>
            <a:r>
              <a:rPr lang="zh-CN" altLang="en-US" b="1">
                <a:solidFill>
                  <a:srgbClr val="9933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讲评课释义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讲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：讲对</a:t>
            </a:r>
            <a:r>
              <a:rPr lang="en-US" altLang="zh-CN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——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讲思路（</a:t>
            </a:r>
            <a:r>
              <a:rPr lang="zh-CN" altLang="en-US" b="1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突破口，切入点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   讲方法（</a:t>
            </a:r>
            <a:r>
              <a:rPr lang="zh-CN" altLang="en-US" b="1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公式、定理、定律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   讲规范（</a:t>
            </a:r>
            <a:r>
              <a:rPr lang="zh-CN" altLang="en-US" b="1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审题、思路、答题、卷面）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</a:t>
            </a:r>
            <a:r>
              <a:rPr lang="zh-CN" altLang="en-US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评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：评错</a:t>
            </a:r>
            <a:r>
              <a:rPr lang="en-US" altLang="zh-CN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——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评错处（</a:t>
            </a:r>
            <a:r>
              <a:rPr lang="zh-CN" altLang="en-US" b="1">
                <a:solidFill>
                  <a:srgbClr val="9933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什么病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   评错因（</a:t>
            </a:r>
            <a:r>
              <a:rPr lang="zh-CN" altLang="en-US" b="1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病因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   评措施（</a:t>
            </a:r>
            <a:r>
              <a:rPr lang="zh-CN" altLang="en-US" b="1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开方</a:t>
            </a:r>
            <a:r>
              <a:rPr lang="zh-CN" altLang="en-US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内容占位符 2"/>
          <p:cNvSpPr>
            <a:spLocks noGrp="1"/>
          </p:cNvSpPr>
          <p:nvPr>
            <p:ph idx="1"/>
          </p:nvPr>
        </p:nvSpPr>
        <p:spPr>
          <a:xfrm>
            <a:off x="2077398" y="265137"/>
            <a:ext cx="8229600" cy="5351893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       </a:t>
            </a:r>
            <a:r>
              <a:rPr lang="en-US" altLang="zh-CN" b="1" dirty="0">
                <a:ea typeface="宋体" charset="-122"/>
              </a:rPr>
              <a:t>2.</a:t>
            </a:r>
            <a:r>
              <a:rPr lang="zh-CN" altLang="en-US" b="1" dirty="0">
                <a:ea typeface="宋体" charset="-122"/>
              </a:rPr>
              <a:t>讲评课要义</a:t>
            </a:r>
          </a:p>
          <a:p>
            <a:pPr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ea typeface="宋体" charset="-122"/>
              </a:rPr>
              <a:t>           </a:t>
            </a:r>
            <a:endParaRPr lang="en-US" altLang="zh-CN" b="1" dirty="0">
              <a:solidFill>
                <a:srgbClr val="FF0000"/>
              </a:solidFill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ea typeface="宋体" charset="-122"/>
              </a:rPr>
              <a:t>   </a:t>
            </a:r>
            <a:r>
              <a:rPr lang="zh-CN" altLang="en-US" b="1" dirty="0">
                <a:solidFill>
                  <a:srgbClr val="000066"/>
                </a:solidFill>
                <a:ea typeface="宋体" charset="-122"/>
              </a:rPr>
              <a:t>考情了解</a:t>
            </a:r>
            <a:r>
              <a:rPr lang="zh-CN" altLang="en-US" b="1" dirty="0">
                <a:solidFill>
                  <a:srgbClr val="993300"/>
                </a:solidFill>
                <a:ea typeface="宋体" charset="-122"/>
              </a:rPr>
              <a:t>是关键</a:t>
            </a:r>
            <a:r>
              <a:rPr lang="en-US" altLang="zh-CN" b="1" dirty="0">
                <a:solidFill>
                  <a:srgbClr val="993300"/>
                </a:solidFill>
                <a:ea typeface="宋体" charset="-122"/>
              </a:rPr>
              <a:t>,</a:t>
            </a:r>
            <a:r>
              <a:rPr lang="zh-CN" altLang="en-US" b="1" dirty="0">
                <a:solidFill>
                  <a:srgbClr val="000066"/>
                </a:solidFill>
                <a:ea typeface="宋体" charset="-122"/>
              </a:rPr>
              <a:t>评讲</a:t>
            </a:r>
            <a:r>
              <a:rPr lang="zh-CN" altLang="en-US" b="1" dirty="0">
                <a:solidFill>
                  <a:srgbClr val="993300"/>
                </a:solidFill>
                <a:ea typeface="宋体" charset="-122"/>
              </a:rPr>
              <a:t>是核心</a:t>
            </a:r>
            <a:r>
              <a:rPr lang="en-US" altLang="zh-CN" b="1" dirty="0">
                <a:solidFill>
                  <a:srgbClr val="993300"/>
                </a:solidFill>
                <a:ea typeface="宋体" charset="-122"/>
              </a:rPr>
              <a:t>,</a:t>
            </a:r>
            <a:r>
              <a:rPr lang="zh-CN" altLang="en-US" b="1" dirty="0">
                <a:solidFill>
                  <a:srgbClr val="000066"/>
                </a:solidFill>
                <a:ea typeface="宋体" charset="-122"/>
              </a:rPr>
              <a:t>补偿</a:t>
            </a:r>
            <a:r>
              <a:rPr lang="zh-CN" altLang="en-US" b="1" dirty="0">
                <a:solidFill>
                  <a:srgbClr val="993300"/>
                </a:solidFill>
                <a:ea typeface="宋体" charset="-122"/>
              </a:rPr>
              <a:t>是要点</a:t>
            </a:r>
            <a:r>
              <a:rPr lang="en-US" altLang="zh-CN" b="1" dirty="0">
                <a:solidFill>
                  <a:srgbClr val="993300"/>
                </a:solidFill>
                <a:ea typeface="宋体" charset="-122"/>
              </a:rPr>
              <a:t>.</a:t>
            </a:r>
            <a:endParaRPr lang="zh-CN" altLang="en-US" b="1" dirty="0">
              <a:solidFill>
                <a:srgbClr val="FF0000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ea typeface="宋体" charset="-122"/>
              </a:rPr>
              <a:t>            ⑴考情的了解：</a:t>
            </a:r>
            <a:r>
              <a:rPr lang="zh-CN" altLang="en-US" b="1" dirty="0">
                <a:solidFill>
                  <a:srgbClr val="000066"/>
                </a:solidFill>
                <a:ea typeface="宋体" charset="-122"/>
              </a:rPr>
              <a:t>宏观统计班级成绩，最高分，各个分数段人数分布，高分人数，平均分等！</a:t>
            </a:r>
            <a:r>
              <a:rPr lang="zh-CN" altLang="en-US" b="1" dirty="0">
                <a:solidFill>
                  <a:srgbClr val="C00000"/>
                </a:solidFill>
                <a:ea typeface="宋体" charset="-122"/>
              </a:rPr>
              <a:t>重点是每个题的出错率，做好课堂评讲的切入点！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ea typeface="宋体" charset="-122"/>
              </a:rPr>
              <a:t>            </a:t>
            </a:r>
            <a:r>
              <a:rPr lang="zh-CN" altLang="en-US" b="1" dirty="0">
                <a:solidFill>
                  <a:srgbClr val="000066"/>
                </a:solidFill>
                <a:ea typeface="宋体" charset="-122"/>
              </a:rPr>
              <a:t>微观上记录</a:t>
            </a:r>
            <a:r>
              <a:rPr lang="zh-CN" altLang="en-US" b="1" dirty="0">
                <a:solidFill>
                  <a:srgbClr val="FF0000"/>
                </a:solidFill>
                <a:ea typeface="宋体" charset="-122"/>
              </a:rPr>
              <a:t>重点关注生</a:t>
            </a:r>
            <a:r>
              <a:rPr lang="zh-CN" altLang="en-US" b="1" dirty="0">
                <a:solidFill>
                  <a:srgbClr val="000066"/>
                </a:solidFill>
                <a:ea typeface="宋体" charset="-122"/>
              </a:rPr>
              <a:t>的出错情况，做为课堂评讲的重点！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1992313" y="1196976"/>
            <a:ext cx="8229600" cy="587692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ea typeface="宋体" charset="-122"/>
              </a:rPr>
              <a:t>            ⑵课堂评讲</a:t>
            </a:r>
            <a:r>
              <a:rPr lang="zh-CN" altLang="en-US" b="1">
                <a:solidFill>
                  <a:srgbClr val="993300"/>
                </a:solidFill>
                <a:ea typeface="宋体" charset="-122"/>
              </a:rPr>
              <a:t>：</a:t>
            </a:r>
            <a:r>
              <a:rPr lang="zh-CN" altLang="en-US" b="1">
                <a:solidFill>
                  <a:srgbClr val="FF0000"/>
                </a:solidFill>
                <a:ea typeface="宋体" charset="-122"/>
              </a:rPr>
              <a:t>先评再讲，评讲并重，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ea typeface="宋体" charset="-122"/>
              </a:rPr>
              <a:t>           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只讲不评就成了习题课！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ea typeface="宋体" charset="-122"/>
              </a:rPr>
              <a:t>            </a:t>
            </a:r>
            <a:r>
              <a:rPr lang="zh-CN" altLang="en-US" b="1">
                <a:solidFill>
                  <a:srgbClr val="FF0000"/>
                </a:solidFill>
                <a:ea typeface="宋体" charset="-122"/>
              </a:rPr>
              <a:t>⑶补偿</a:t>
            </a:r>
            <a:r>
              <a:rPr lang="zh-CN" altLang="en-US" b="1">
                <a:solidFill>
                  <a:srgbClr val="993300"/>
                </a:solidFill>
                <a:ea typeface="宋体" charset="-122"/>
              </a:rPr>
              <a:t>：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跟上补偿，检验知识盲点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和思维障碍或误区！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8213" y="949326"/>
            <a:ext cx="7725192" cy="39046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/>
              <a:buNone/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CN" altLang="en-US" sz="2800" b="1">
                <a:solidFill>
                  <a:srgbClr val="002060"/>
                </a:solidFill>
              </a:rPr>
              <a:t>不要过分追求做题的数量，要训练学生做题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zh-CN" altLang="en-US" sz="2800" b="1">
                <a:solidFill>
                  <a:srgbClr val="002060"/>
                </a:solidFill>
              </a:rPr>
              <a:t>的质量。“会而不对，对而不全，全而不规范”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zh-CN" altLang="en-US" sz="2800" b="1">
                <a:solidFill>
                  <a:srgbClr val="002060"/>
                </a:solidFill>
              </a:rPr>
              <a:t>是学生学习的通病。“伤其十指不去断其一指”，</a:t>
            </a:r>
            <a:endParaRPr lang="en-US" altLang="zh-CN" sz="2800" b="1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zh-CN" altLang="en-US" sz="2800" b="1">
                <a:solidFill>
                  <a:srgbClr val="002060"/>
                </a:solidFill>
              </a:rPr>
              <a:t>一定要培养学生的解题规范：</a:t>
            </a:r>
            <a:r>
              <a:rPr lang="zh-CN" altLang="en-US" sz="2800" b="1">
                <a:solidFill>
                  <a:srgbClr val="C00000"/>
                </a:solidFill>
              </a:rPr>
              <a:t>审题规范，思路</a:t>
            </a:r>
            <a:endParaRPr lang="en-US" altLang="zh-CN" sz="2800" b="1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zh-CN" altLang="en-US" sz="2800" b="1">
                <a:solidFill>
                  <a:srgbClr val="C00000"/>
                </a:solidFill>
              </a:rPr>
              <a:t>规范，步骤规范，卷面规范。这是学生的高分的</a:t>
            </a:r>
            <a:endParaRPr lang="en-US" altLang="zh-CN" sz="2800" b="1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Arial"/>
              <a:buNone/>
            </a:pPr>
            <a:r>
              <a:rPr lang="zh-CN" altLang="en-US" sz="2800" b="1">
                <a:solidFill>
                  <a:srgbClr val="C00000"/>
                </a:solidFill>
              </a:rPr>
              <a:t>前提，终身受益。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内容占位符 2"/>
          <p:cNvSpPr>
            <a:spLocks noGrp="1"/>
          </p:cNvSpPr>
          <p:nvPr>
            <p:ph idx="1"/>
          </p:nvPr>
        </p:nvSpPr>
        <p:spPr>
          <a:xfrm>
            <a:off x="2063750" y="1125538"/>
            <a:ext cx="8229600" cy="452596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楷体" pitchFamily="49" charset="-122"/>
                <a:cs typeface="Times New Roman" pitchFamily="18" charset="0"/>
              </a:rPr>
              <a:t>           老师的讲要直奔问题，语言精练，</a:t>
            </a:r>
            <a:r>
              <a:rPr lang="zh-CN" altLang="en-US" b="1">
                <a:solidFill>
                  <a:srgbClr val="FF0000"/>
                </a:solidFill>
                <a:ea typeface="楷体" pitchFamily="49" charset="-122"/>
                <a:cs typeface="Times New Roman" pitchFamily="18" charset="0"/>
              </a:rPr>
              <a:t>可讲深但不讲透。以点拨为主。</a:t>
            </a:r>
            <a:endParaRPr lang="en-US" altLang="zh-CN" b="1">
              <a:solidFill>
                <a:srgbClr val="FF0000"/>
              </a:solidFill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楷体" pitchFamily="49" charset="-122"/>
                <a:cs typeface="Times New Roman" pitchFamily="18" charset="0"/>
              </a:rPr>
              <a:t>             针对学生困惑的问题，要找准学生的思维障碍和思维误区，先</a:t>
            </a:r>
            <a:r>
              <a:rPr lang="zh-CN" altLang="en-US" b="1">
                <a:solidFill>
                  <a:srgbClr val="CC3300"/>
                </a:solidFill>
                <a:ea typeface="楷体" pitchFamily="49" charset="-122"/>
                <a:cs typeface="Times New Roman" pitchFamily="18" charset="0"/>
              </a:rPr>
              <a:t>点拨</a:t>
            </a:r>
            <a:r>
              <a:rPr lang="zh-CN" altLang="en-US" b="1">
                <a:solidFill>
                  <a:srgbClr val="000066"/>
                </a:solidFill>
                <a:ea typeface="楷体" pitchFamily="49" charset="-122"/>
                <a:cs typeface="Times New Roman" pitchFamily="18" charset="0"/>
              </a:rPr>
              <a:t>，循序渐进，</a:t>
            </a:r>
            <a:r>
              <a:rPr lang="zh-CN" altLang="en-US" b="1">
                <a:solidFill>
                  <a:srgbClr val="FF3300"/>
                </a:solidFill>
                <a:ea typeface="楷体" pitchFamily="49" charset="-122"/>
                <a:cs typeface="Times New Roman" pitchFamily="18" charset="0"/>
              </a:rPr>
              <a:t>引导学生一点一点感悟。</a:t>
            </a:r>
            <a:r>
              <a:rPr lang="zh-CN" altLang="en-US" b="1">
                <a:solidFill>
                  <a:srgbClr val="002060"/>
                </a:solidFill>
                <a:ea typeface="楷体" pitchFamily="49" charset="-122"/>
                <a:cs typeface="Times New Roman" pitchFamily="18" charset="0"/>
              </a:rPr>
              <a:t>拨云见日，柳暗花明，</a:t>
            </a:r>
            <a:r>
              <a:rPr lang="zh-CN" altLang="en-US" b="1">
                <a:solidFill>
                  <a:srgbClr val="CC3300"/>
                </a:solidFill>
                <a:ea typeface="楷体" pitchFamily="49" charset="-122"/>
                <a:cs typeface="Times New Roman" pitchFamily="18" charset="0"/>
              </a:rPr>
              <a:t>豁然开朗，顿悟。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楷体" pitchFamily="49" charset="-122"/>
                <a:cs typeface="Times New Roman" pitchFamily="18" charset="0"/>
              </a:rPr>
              <a:t>               </a:t>
            </a:r>
            <a:r>
              <a:rPr lang="zh-CN" altLang="en-US" b="1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学生的困惑</a:t>
            </a:r>
            <a:r>
              <a:rPr lang="zh-CN" altLang="en-US">
                <a:solidFill>
                  <a:srgbClr val="00206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↔</a:t>
            </a:r>
            <a:r>
              <a:rPr lang="zh-CN" altLang="en-US" b="1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老师的点拨</a:t>
            </a:r>
            <a:endParaRPr lang="zh-CN" altLang="en-US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>
          <a:xfrm>
            <a:off x="3287713" y="188913"/>
            <a:ext cx="4608512" cy="482600"/>
          </a:xfrm>
        </p:spPr>
        <p:txBody>
          <a:bodyPr>
            <a:normAutofit fontScale="90000"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补偿题的来源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>
          <a:xfrm>
            <a:off x="2279650" y="981075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charset="-122"/>
              </a:rPr>
              <a:t>           </a:t>
            </a: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1.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提前选好与要讲评的题同类型题或同方法的题，课前印出课堂发给学生；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  </a:t>
            </a: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2.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老师在原来试题上进行一题多变，变中求新。</a:t>
            </a:r>
            <a:r>
              <a:rPr lang="zh-CN" altLang="en-US" b="1">
                <a:solidFill>
                  <a:srgbClr val="951305"/>
                </a:solidFill>
                <a:ea typeface="宋体" charset="-122"/>
                <a:cs typeface="Times New Roman" pitchFamily="18" charset="0"/>
              </a:rPr>
              <a:t>（</a:t>
            </a:r>
            <a:r>
              <a:rPr lang="zh-CN" altLang="en-US" b="1">
                <a:solidFill>
                  <a:srgbClr val="951305"/>
                </a:solidFill>
                <a:ea typeface="楷体" pitchFamily="49" charset="-122"/>
                <a:cs typeface="Times New Roman" pitchFamily="18" charset="0"/>
              </a:rPr>
              <a:t>老师的功底，也与高考命题接轨）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</a:t>
            </a:r>
            <a:r>
              <a:rPr lang="zh-CN" altLang="en-US" b="1">
                <a:solidFill>
                  <a:srgbClr val="951305"/>
                </a:solidFill>
                <a:ea typeface="宋体" charset="-122"/>
                <a:cs typeface="Times New Roman" pitchFamily="18" charset="0"/>
              </a:rPr>
              <a:t>（</a:t>
            </a:r>
            <a:r>
              <a:rPr lang="zh-CN" altLang="en-US" b="1">
                <a:solidFill>
                  <a:srgbClr val="951305"/>
                </a:solidFill>
                <a:ea typeface="楷体" pitchFamily="49" charset="-122"/>
              </a:rPr>
              <a:t>补偿题的作用是弥补，不可过多、过难，不能喧宾夺主</a:t>
            </a:r>
            <a:r>
              <a:rPr lang="zh-CN" altLang="en-US" b="1">
                <a:solidFill>
                  <a:srgbClr val="951305"/>
                </a:solidFill>
                <a:ea typeface="宋体" charset="-122"/>
              </a:rPr>
              <a:t>）</a:t>
            </a:r>
          </a:p>
          <a:p>
            <a:endParaRPr lang="zh-CN" altLang="en-US">
              <a:solidFill>
                <a:srgbClr val="951305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95500" y="836613"/>
            <a:ext cx="8229600" cy="6356350"/>
          </a:xfrm>
          <a:prstGeom prst="rect">
            <a:avLst/>
          </a:prstGeom>
        </p:spPr>
        <p:txBody>
          <a:bodyPr/>
          <a:lstStyle/>
          <a:p>
            <a:pPr marL="457200" indent="-457200"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  <a:cs typeface="Times New Roman" pitchFamily="18" charset="0"/>
              </a:rPr>
              <a:t>       </a:t>
            </a:r>
            <a:endParaRPr lang="en-US" altLang="zh-CN" b="1">
              <a:solidFill>
                <a:srgbClr val="000066"/>
              </a:solidFill>
              <a:ea typeface="宋体" charset="-122"/>
              <a:cs typeface="Times New Roman" pitchFamily="18" charset="0"/>
            </a:endParaRPr>
          </a:p>
        </p:txBody>
      </p:sp>
      <p:sp>
        <p:nvSpPr>
          <p:cNvPr id="71683" name="Text Box 6"/>
          <p:cNvSpPr txBox="1">
            <a:spLocks noChangeArrowheads="1"/>
          </p:cNvSpPr>
          <p:nvPr/>
        </p:nvSpPr>
        <p:spPr bwMode="auto">
          <a:xfrm>
            <a:off x="3482975" y="215900"/>
            <a:ext cx="434734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>
                <a:ea typeface="宋体" charset="-122"/>
              </a:rPr>
              <a:t>    </a:t>
            </a:r>
          </a:p>
        </p:txBody>
      </p:sp>
      <p:sp>
        <p:nvSpPr>
          <p:cNvPr id="71684" name="Text Box 7"/>
          <p:cNvSpPr txBox="1">
            <a:spLocks noChangeArrowheads="1"/>
          </p:cNvSpPr>
          <p:nvPr/>
        </p:nvSpPr>
        <p:spPr bwMode="auto">
          <a:xfrm>
            <a:off x="2711450" y="188914"/>
            <a:ext cx="60706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zh-CN" altLang="en-US" sz="3200" b="1" dirty="0">
                <a:ea typeface="黑体" pitchFamily="49" charset="-122"/>
              </a:rPr>
              <a:t>（二）讲评课模式的流程</a:t>
            </a:r>
          </a:p>
        </p:txBody>
      </p:sp>
      <p:sp>
        <p:nvSpPr>
          <p:cNvPr id="71685" name="Text Box 8"/>
          <p:cNvSpPr txBox="1">
            <a:spLocks noChangeArrowheads="1"/>
          </p:cNvSpPr>
          <p:nvPr/>
        </p:nvSpPr>
        <p:spPr bwMode="auto">
          <a:xfrm>
            <a:off x="2566988" y="1341439"/>
            <a:ext cx="7416800" cy="42473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ea typeface="宋体" charset="-122"/>
              </a:rPr>
              <a:t>         </a:t>
            </a:r>
            <a:r>
              <a:rPr lang="en-US" altLang="zh-CN" sz="2800" b="1">
                <a:solidFill>
                  <a:srgbClr val="000066"/>
                </a:solidFill>
                <a:latin typeface="Times New Roman" pitchFamily="18" charset="0"/>
                <a:ea typeface="宋体" charset="-122"/>
              </a:rPr>
              <a:t>1.</a:t>
            </a: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  <a:ea typeface="宋体" charset="-122"/>
              </a:rPr>
              <a:t>课前下发试卷和答案，充分利用学生的心理特点，先让学生自查自纠，把要评讲的问题降到最少；</a:t>
            </a: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66"/>
                </a:solidFill>
                <a:latin typeface="Times New Roman" pitchFamily="18" charset="0"/>
                <a:ea typeface="宋体" charset="-122"/>
              </a:rPr>
              <a:t>        </a:t>
            </a: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66"/>
                </a:solidFill>
                <a:latin typeface="Times New Roman" pitchFamily="18" charset="0"/>
                <a:ea typeface="宋体" charset="-122"/>
              </a:rPr>
              <a:t>         2.</a:t>
            </a:r>
            <a:r>
              <a:rPr lang="zh-CN" altLang="en-US" sz="2800" b="1">
                <a:solidFill>
                  <a:srgbClr val="000066"/>
                </a:solidFill>
                <a:latin typeface="Times New Roman" pitchFamily="18" charset="0"/>
                <a:ea typeface="宋体" charset="-122"/>
              </a:rPr>
              <a:t>课上先要成绩通报和分析，让学生明确自己的成绩地位；</a:t>
            </a:r>
            <a:endParaRPr lang="en-US" altLang="zh-CN" sz="2800" b="1">
              <a:solidFill>
                <a:srgbClr val="000066"/>
              </a:solidFill>
              <a:latin typeface="Times New Roman" pitchFamily="18" charset="0"/>
              <a:ea typeface="宋体" charset="-122"/>
            </a:endParaRPr>
          </a:p>
          <a:p>
            <a:endParaRPr lang="zh-CN" altLang="en-US">
              <a:solidFill>
                <a:srgbClr val="000066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71686" name="TextBox 5"/>
          <p:cNvSpPr txBox="1">
            <a:spLocks noChangeArrowheads="1"/>
          </p:cNvSpPr>
          <p:nvPr/>
        </p:nvSpPr>
        <p:spPr bwMode="auto">
          <a:xfrm>
            <a:off x="3476317" y="850260"/>
            <a:ext cx="3275012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ea typeface="宋体" charset="-122"/>
              </a:rPr>
              <a:t>试卷讲评课流程</a:t>
            </a:r>
            <a:r>
              <a:rPr lang="en-US" altLang="zh-CN" sz="3200" b="1">
                <a:solidFill>
                  <a:srgbClr val="FF0000"/>
                </a:solidFill>
                <a:latin typeface="宋体" charset="-122"/>
                <a:ea typeface="宋体" charset="-122"/>
              </a:rPr>
              <a:t>:</a:t>
            </a:r>
            <a:endParaRPr lang="zh-CN" altLang="en-US" sz="3200" b="1">
              <a:solidFill>
                <a:srgbClr val="FF0000"/>
              </a:solidFill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/>
          </p:cNvSpPr>
          <p:nvPr>
            <p:ph type="body" idx="1"/>
          </p:nvPr>
        </p:nvSpPr>
        <p:spPr>
          <a:xfrm>
            <a:off x="2063750" y="620713"/>
            <a:ext cx="8229600" cy="525621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  3.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按</a:t>
            </a:r>
            <a:r>
              <a:rPr lang="zh-CN" altLang="en-US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题型出错率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多少顺序讲评。老师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先评出学生错误所在和错误原因，然后再讲正确的思路、方法、步骤。</a:t>
            </a:r>
            <a:r>
              <a:rPr lang="en-US" altLang="zh-CN" b="1">
                <a:solidFill>
                  <a:srgbClr val="FF3300"/>
                </a:solidFill>
                <a:ea typeface="宋体" charset="-122"/>
                <a:cs typeface="Times New Roman" pitchFamily="18" charset="0"/>
              </a:rPr>
              <a:t>(</a:t>
            </a:r>
            <a:r>
              <a:rPr lang="zh-CN" altLang="en-US" b="1">
                <a:solidFill>
                  <a:srgbClr val="FF3300"/>
                </a:solidFill>
                <a:ea typeface="楷体" pitchFamily="49" charset="-122"/>
                <a:cs typeface="Times New Roman" pitchFamily="18" charset="0"/>
              </a:rPr>
              <a:t>可以学生讲，计算题要利用多媒体投出答案，让学生对照看如何规范答题</a:t>
            </a:r>
            <a:r>
              <a:rPr lang="en-US" altLang="zh-CN" b="1">
                <a:solidFill>
                  <a:srgbClr val="FF3300"/>
                </a:solidFill>
                <a:ea typeface="宋体" charset="-122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   4.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跟上补偿题，让学生独立完成，看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是否还有知识盲点和思维障碍或误区。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/>
          </p:cNvSpPr>
          <p:nvPr>
            <p:ph type="body" idx="1"/>
          </p:nvPr>
        </p:nvSpPr>
        <p:spPr>
          <a:xfrm>
            <a:off x="2424113" y="765175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charset="-122"/>
              </a:rPr>
              <a:t>            </a:t>
            </a: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5.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学生完成“</a:t>
            </a:r>
            <a:r>
              <a:rPr lang="zh-CN" altLang="en-US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满分卷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”。把做错的题目改正过来，尤其是计算题要按照答案标准重新整理。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  做到“</a:t>
            </a:r>
            <a:r>
              <a:rPr lang="zh-CN" altLang="en-US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全过关，零错误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”。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  发挥</a:t>
            </a:r>
            <a:r>
              <a:rPr lang="zh-CN" altLang="en-US" b="1">
                <a:solidFill>
                  <a:srgbClr val="FF0000"/>
                </a:solidFill>
                <a:ea typeface="黑体" pitchFamily="49" charset="-122"/>
                <a:cs typeface="Times New Roman" pitchFamily="18" charset="0"/>
              </a:rPr>
              <a:t>考试 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“</a:t>
            </a:r>
            <a:r>
              <a:rPr lang="zh-CN" altLang="en-US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检验，弥补，改进、激励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”的功能。</a:t>
            </a:r>
          </a:p>
          <a:p>
            <a:endParaRPr lang="zh-CN" altLang="en-US"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矩形 3"/>
          <p:cNvSpPr>
            <a:spLocks noChangeArrowheads="1"/>
          </p:cNvSpPr>
          <p:nvPr/>
        </p:nvSpPr>
        <p:spPr bwMode="auto">
          <a:xfrm>
            <a:off x="3287713" y="1341439"/>
            <a:ext cx="6172200" cy="3908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/>
              <a:buNone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    </a:t>
            </a:r>
            <a:r>
              <a:rPr lang="zh-CN" altLang="en-US" sz="3200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高效课堂要落实“</a:t>
            </a:r>
            <a:r>
              <a:rPr lang="zh-CN" altLang="en-US" sz="3200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三为主</a:t>
            </a:r>
            <a:r>
              <a:rPr lang="zh-CN" altLang="en-US" sz="3200" b="1">
                <a:solidFill>
                  <a:srgbClr val="002060"/>
                </a:solidFill>
                <a:ea typeface="宋体" charset="-122"/>
                <a:cs typeface="Times New Roman" pitchFamily="18" charset="0"/>
              </a:rPr>
              <a:t>”：</a:t>
            </a:r>
          </a:p>
          <a:p>
            <a:pPr>
              <a:buFont typeface="Arial"/>
              <a:buNone/>
            </a:pPr>
            <a:r>
              <a:rPr lang="zh-CN" altLang="en-US" sz="3600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     </a:t>
            </a:r>
            <a:endParaRPr lang="en-US" altLang="zh-CN" sz="3600" b="1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  <a:p>
            <a:pPr>
              <a:buFont typeface="Arial"/>
              <a:buNone/>
            </a:pPr>
            <a:r>
              <a:rPr lang="en-US" altLang="zh-CN" sz="3600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     </a:t>
            </a:r>
            <a:r>
              <a:rPr lang="zh-CN" altLang="en-US" sz="3600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思维训练为主线</a:t>
            </a:r>
          </a:p>
          <a:p>
            <a:pPr>
              <a:buFont typeface="Arial"/>
              <a:buNone/>
            </a:pPr>
            <a:endParaRPr lang="zh-CN" altLang="en-US" sz="3600" b="1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  <a:p>
            <a:pPr>
              <a:buFont typeface="Arial"/>
              <a:buNone/>
            </a:pPr>
            <a:r>
              <a:rPr lang="zh-CN" altLang="en-US" sz="3600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     问题设计为主攻</a:t>
            </a:r>
          </a:p>
          <a:p>
            <a:pPr>
              <a:buFont typeface="Arial"/>
              <a:buNone/>
            </a:pPr>
            <a:endParaRPr lang="zh-CN" altLang="en-US" sz="3600" b="1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  <a:p>
            <a:pPr>
              <a:buFont typeface="Arial"/>
              <a:buNone/>
            </a:pPr>
            <a:r>
              <a:rPr lang="zh-CN" altLang="en-US" sz="3600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     当堂训练为主干</a:t>
            </a:r>
          </a:p>
        </p:txBody>
      </p:sp>
      <p:sp>
        <p:nvSpPr>
          <p:cNvPr id="74755" name="TextBox 2"/>
          <p:cNvSpPr txBox="1">
            <a:spLocks noChangeArrowheads="1"/>
          </p:cNvSpPr>
          <p:nvPr/>
        </p:nvSpPr>
        <p:spPr bwMode="auto">
          <a:xfrm>
            <a:off x="3432175" y="1"/>
            <a:ext cx="34804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五、打造高效课堂</a:t>
            </a:r>
          </a:p>
        </p:txBody>
      </p:sp>
    </p:spTree>
  </p:cSld>
  <p:clrMapOvr>
    <a:masterClrMapping/>
  </p:clrMapOvr>
  <p:transition spd="slow">
    <p:checker dir="vert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>
          <a:xfrm>
            <a:off x="2782888" y="765175"/>
            <a:ext cx="4608512" cy="482600"/>
          </a:xfrm>
        </p:spPr>
        <p:txBody>
          <a:bodyPr>
            <a:normAutofit fontScale="90000"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⑴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思维训练为主线</a:t>
            </a:r>
          </a:p>
        </p:txBody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1847850" y="1268413"/>
            <a:ext cx="8229600" cy="482441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  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课堂</a:t>
            </a: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40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分钟要把思维训练贯穿始终，不能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让学生闲着，要让学</a:t>
            </a:r>
            <a:r>
              <a:rPr lang="zh-CN" altLang="en-US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生动脑思、动手做，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要充分地让学生自主学习、合作学习；老师控制好进度，调控好课堂气氛，并及时发现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学生学习出现的问题，为点评、精讲做好准备。</a:t>
            </a:r>
            <a:endParaRPr lang="en-US" altLang="zh-CN" b="1">
              <a:solidFill>
                <a:srgbClr val="000066"/>
              </a:solidFill>
              <a:ea typeface="宋体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         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切实解决“</a:t>
            </a:r>
            <a:r>
              <a:rPr lang="zh-CN" altLang="en-US" b="1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学不足，讲过度，练不到位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”</a:t>
            </a:r>
            <a:endParaRPr lang="en-US" altLang="zh-CN" b="1">
              <a:solidFill>
                <a:srgbClr val="000066"/>
              </a:solidFill>
              <a:ea typeface="宋体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      </a:t>
            </a:r>
            <a:r>
              <a:rPr lang="zh-CN" altLang="en-US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的课堂低效的现象。</a:t>
            </a:r>
          </a:p>
          <a:p>
            <a:pPr>
              <a:buFontTx/>
              <a:buNone/>
            </a:pPr>
            <a:endParaRPr lang="zh-CN" altLang="en-US" b="1">
              <a:solidFill>
                <a:srgbClr val="000066"/>
              </a:solidFill>
              <a:ea typeface="宋体" charset="-122"/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>
          <a:xfrm>
            <a:off x="2995590" y="183249"/>
            <a:ext cx="4608513" cy="4826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⑵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问题设计为主攻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>
          <a:xfrm>
            <a:off x="1847851" y="765176"/>
            <a:ext cx="8532813" cy="57324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>
                <a:ea typeface="宋体" charset="-122"/>
              </a:rPr>
              <a:t>               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要让学生课堂</a:t>
            </a:r>
            <a:r>
              <a:rPr lang="en-US" altLang="zh-CN" b="1">
                <a:solidFill>
                  <a:srgbClr val="000066"/>
                </a:solidFill>
                <a:ea typeface="宋体" charset="-122"/>
                <a:cs typeface="Times New Roman" pitchFamily="18" charset="0"/>
              </a:rPr>
              <a:t>40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分钟大脑始终处于思维状态，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老师就要提前设计好学生要思考的问题。因此，问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题设计是备课的主攻。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 问题的设置要考虑到学生的知识水平和理解能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力，由浅人深、小坡度、低台阶，让大多数学生</a:t>
            </a:r>
            <a:r>
              <a:rPr lang="zh-CN" altLang="en-US" b="1">
                <a:solidFill>
                  <a:srgbClr val="000066"/>
                </a:solidFill>
                <a:latin typeface="Arial"/>
                <a:ea typeface="宋体" charset="-122"/>
              </a:rPr>
              <a:t>“</a:t>
            </a:r>
            <a:endParaRPr lang="zh-CN" altLang="en-US" b="1">
              <a:solidFill>
                <a:srgbClr val="000066"/>
              </a:solidFill>
              <a:latin typeface="宋体" charset="-122"/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跳一跳</a:t>
            </a:r>
            <a:r>
              <a:rPr lang="zh-CN" altLang="en-US" b="1">
                <a:solidFill>
                  <a:srgbClr val="000066"/>
                </a:solidFill>
                <a:latin typeface="Arial"/>
                <a:ea typeface="宋体" charset="-122"/>
              </a:rPr>
              <a:t>”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能够摘到</a:t>
            </a:r>
            <a:r>
              <a:rPr lang="zh-CN" altLang="en-US" b="1">
                <a:solidFill>
                  <a:srgbClr val="000066"/>
                </a:solidFill>
                <a:latin typeface="Arial"/>
                <a:ea typeface="宋体" charset="-122"/>
              </a:rPr>
              <a:t>“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桃子</a:t>
            </a:r>
            <a:r>
              <a:rPr lang="zh-CN" altLang="en-US" b="1">
                <a:solidFill>
                  <a:srgbClr val="000066"/>
                </a:solidFill>
                <a:latin typeface="Arial"/>
                <a:ea typeface="宋体" charset="-122"/>
              </a:rPr>
              <a:t>”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，不是不劳而获，也不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是劳而不获。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  问题是创新的切入口和途径。</a:t>
            </a:r>
            <a:endParaRPr lang="zh-CN" altLang="en-US" b="1">
              <a:solidFill>
                <a:srgbClr val="000066"/>
              </a:solidFill>
              <a:latin typeface="宋体" charset="-122"/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zh-CN" altLang="en-US" b="1">
              <a:solidFill>
                <a:srgbClr val="000066"/>
              </a:solidFill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400" b="1">
                <a:solidFill>
                  <a:srgbClr val="000066"/>
                </a:solidFill>
                <a:ea typeface="宋体" charset="-122"/>
              </a:rPr>
              <a:t>               </a:t>
            </a:r>
          </a:p>
        </p:txBody>
      </p:sp>
    </p:spTree>
  </p:cSld>
  <p:clrMapOvr>
    <a:masterClrMapping/>
  </p:clrMapOvr>
  <p:transition spd="med"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/>
          </p:cNvSpPr>
          <p:nvPr>
            <p:ph type="body" idx="1"/>
          </p:nvPr>
        </p:nvSpPr>
        <p:spPr>
          <a:xfrm>
            <a:off x="1981200" y="908051"/>
            <a:ext cx="8229600" cy="5218113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问题的设计包括两个方面：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一是由教师根据教学内容和要求提前预设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，即</a:t>
            </a:r>
            <a:r>
              <a:rPr lang="zh-CN" altLang="en-US" b="1">
                <a:solidFill>
                  <a:srgbClr val="FF3300"/>
                </a:solidFill>
                <a:ea typeface="宋体" charset="-122"/>
              </a:rPr>
              <a:t>预设性问题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；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         二是学生在学习过程中通过思考、质疑、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讨论自主产生的问题，即</a:t>
            </a:r>
            <a:r>
              <a:rPr lang="zh-CN" altLang="en-US" b="1">
                <a:solidFill>
                  <a:srgbClr val="FF3300"/>
                </a:solidFill>
                <a:ea typeface="宋体" charset="-122"/>
              </a:rPr>
              <a:t>生成性问题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。生成性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问题更可贵，</a:t>
            </a:r>
            <a:r>
              <a:rPr lang="zh-CN" altLang="en-US" b="1">
                <a:solidFill>
                  <a:srgbClr val="FF3300"/>
                </a:solidFill>
                <a:ea typeface="宋体" charset="-122"/>
              </a:rPr>
              <a:t>提出问题比解决问题更重要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。它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直接来源于学生学习的需要。因此，老师要创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设开放、民主的课堂氛围，鼓励学生主动提出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    问题，敢于发表个人见解，敢于质疑。</a:t>
            </a:r>
          </a:p>
        </p:txBody>
      </p:sp>
    </p:spTree>
  </p:cSld>
  <p:clrMapOvr>
    <a:masterClrMapping/>
  </p:clrMapOvr>
  <p:transition>
    <p:plus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/>
          </p:cNvSpPr>
          <p:nvPr>
            <p:ph type="body" idx="4294967295"/>
          </p:nvPr>
        </p:nvSpPr>
        <p:spPr>
          <a:xfrm>
            <a:off x="2148836" y="890470"/>
            <a:ext cx="8229600" cy="54721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kumimoji="1" lang="zh-CN" altLang="en-US" b="1">
                <a:solidFill>
                  <a:srgbClr val="FF3300"/>
                </a:solidFill>
                <a:ea typeface="楷体_GB2312" pitchFamily="49" charset="-122"/>
                <a:sym typeface="Arial"/>
              </a:rPr>
              <a:t>               </a:t>
            </a:r>
            <a:r>
              <a:rPr kumimoji="1" lang="zh-CN" altLang="en-US" b="1">
                <a:solidFill>
                  <a:srgbClr val="FF3300"/>
                </a:solidFill>
                <a:latin typeface="宋体" charset="-122"/>
                <a:ea typeface="宋体" charset="-122"/>
                <a:sym typeface="Arial"/>
              </a:rPr>
              <a:t>问题的思维含量有多高，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kumimoji="1" lang="zh-CN" altLang="en-US" b="1">
                <a:solidFill>
                  <a:srgbClr val="FF3300"/>
                </a:solidFill>
                <a:latin typeface="宋体" charset="-122"/>
                <a:ea typeface="宋体" charset="-122"/>
                <a:sym typeface="Arial"/>
              </a:rPr>
              <a:t>       学生的能力就能提多高。</a:t>
            </a:r>
            <a:r>
              <a:rPr kumimoji="1" lang="zh-CN" altLang="en-US" b="1">
                <a:solidFill>
                  <a:srgbClr val="002060"/>
                </a:solidFill>
                <a:latin typeface="宋体" charset="-122"/>
                <a:ea typeface="宋体" charset="-122"/>
                <a:sym typeface="Arial"/>
              </a:rPr>
              <a:t>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kumimoji="1" lang="zh-CN" altLang="en-US" b="1">
                <a:solidFill>
                  <a:srgbClr val="002060"/>
                </a:solidFill>
                <a:ea typeface="宋体" charset="-122"/>
                <a:sym typeface="Arial"/>
              </a:rPr>
              <a:t>               因此，老师要提出思维含量高的问题，要让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kumimoji="1" lang="zh-CN" altLang="en-US" b="1">
                <a:solidFill>
                  <a:srgbClr val="002060"/>
                </a:solidFill>
                <a:ea typeface="宋体" charset="-122"/>
                <a:sym typeface="Arial"/>
              </a:rPr>
              <a:t>  学生独立、定时思维，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深思、静思， “</a:t>
            </a:r>
            <a:r>
              <a:rPr lang="zh-CN" altLang="en-US" b="1">
                <a:solidFill>
                  <a:srgbClr val="FF3300"/>
                </a:solidFill>
                <a:ea typeface="宋体" charset="-122"/>
              </a:rPr>
              <a:t>静能生慧</a:t>
            </a:r>
            <a:r>
              <a:rPr lang="zh-CN" altLang="en-US" b="1">
                <a:solidFill>
                  <a:srgbClr val="000066"/>
                </a:solidFill>
                <a:ea typeface="宋体" charset="-122"/>
              </a:rPr>
              <a:t>”，要有针对性单独提问，要避免抢答。</a:t>
            </a:r>
            <a:endParaRPr lang="en-US" altLang="zh-CN" b="1">
              <a:solidFill>
                <a:srgbClr val="000066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002060"/>
                </a:solidFill>
                <a:ea typeface="宋体" charset="-122"/>
              </a:rPr>
              <a:t>           </a:t>
            </a:r>
            <a:r>
              <a:rPr lang="zh-CN" altLang="en-US" b="1">
                <a:solidFill>
                  <a:srgbClr val="002060"/>
                </a:solidFill>
                <a:ea typeface="宋体" charset="-122"/>
              </a:rPr>
              <a:t>让学生</a:t>
            </a:r>
            <a:r>
              <a:rPr lang="zh-CN" altLang="en-US" b="1">
                <a:solidFill>
                  <a:srgbClr val="FF0000"/>
                </a:solidFill>
                <a:ea typeface="宋体" charset="-122"/>
              </a:rPr>
              <a:t>做一个有智慧的哑巴，而不是没脑</a:t>
            </a:r>
            <a:endParaRPr lang="en-US" altLang="zh-CN" b="1">
              <a:solidFill>
                <a:srgbClr val="FF0000"/>
              </a:solidFill>
              <a:ea typeface="宋体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b="1">
                <a:solidFill>
                  <a:srgbClr val="FF0000"/>
                </a:solidFill>
                <a:ea typeface="宋体" charset="-122"/>
              </a:rPr>
              <a:t>  </a:t>
            </a:r>
            <a:r>
              <a:rPr lang="zh-CN" altLang="en-US" b="1">
                <a:solidFill>
                  <a:srgbClr val="FF0000"/>
                </a:solidFill>
                <a:ea typeface="宋体" charset="-122"/>
              </a:rPr>
              <a:t>的喇叭。</a:t>
            </a:r>
          </a:p>
        </p:txBody>
      </p:sp>
    </p:spTree>
  </p:cSld>
  <p:clrMapOvr>
    <a:masterClrMapping/>
  </p:clrMapOvr>
  <p:transition>
    <p:wheel spokes="2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664" y="1340768"/>
            <a:ext cx="4873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二、精选精练，培养关键能力</a:t>
            </a: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1847850" y="2093343"/>
            <a:ext cx="8820150" cy="2678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indent="611188"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理解能力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、</a:t>
            </a: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推理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论证能力</a:t>
            </a:r>
            <a:r>
              <a:rPr lang="zh-CN" altLang="zh-CN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、</a:t>
            </a: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模型建构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能力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、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indent="611188"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实验探究能力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、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创新能力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是高考考查的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种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关</a:t>
            </a: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键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indent="611188">
              <a:lnSpc>
                <a:spcPct val="150000"/>
              </a:lnSpc>
            </a:pPr>
            <a:r>
              <a:rPr lang="zh-CN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能力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。通过对能力的考查，</a:t>
            </a:r>
            <a:r>
              <a:rPr lang="zh-CN" altLang="en-US" sz="2800" b="1">
                <a:solidFill>
                  <a:srgbClr val="00206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意在提升学生的物理</a:t>
            </a:r>
            <a:endParaRPr lang="en-US" altLang="zh-CN" sz="2800" b="1">
              <a:solidFill>
                <a:srgbClr val="00206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indent="611188"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学科素养。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/>
          </p:cNvSpPr>
          <p:nvPr>
            <p:ph type="title"/>
          </p:nvPr>
        </p:nvSpPr>
        <p:spPr>
          <a:xfrm>
            <a:off x="2721900" y="713049"/>
            <a:ext cx="4608512" cy="482600"/>
          </a:xfrm>
        </p:spPr>
        <p:txBody>
          <a:bodyPr>
            <a:normAutofit fontScale="90000"/>
          </a:bodyPr>
          <a:lstStyle/>
          <a:p>
            <a:r>
              <a:rPr lang="en-US" altLang="zh-CN" sz="32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⑶</a:t>
            </a:r>
            <a:r>
              <a:rPr lang="zh-CN" altLang="en-US" sz="3200" b="1">
                <a:solidFill>
                  <a:srgbClr val="FF3300"/>
                </a:solidFill>
                <a:latin typeface="宋体" charset="-122"/>
                <a:ea typeface="黑体" pitchFamily="49" charset="-122"/>
              </a:rPr>
              <a:t>当堂训练为主干</a:t>
            </a:r>
            <a:endParaRPr lang="en-US" altLang="zh-CN" sz="3200" b="1">
              <a:solidFill>
                <a:srgbClr val="FF3300"/>
              </a:solidFill>
              <a:latin typeface="宋体" charset="-122"/>
              <a:ea typeface="黑体" pitchFamily="49" charset="-122"/>
            </a:endParaRP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>
          <a:xfrm>
            <a:off x="1902441" y="1398493"/>
            <a:ext cx="8229600" cy="511175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   课堂要保证训练时间，教师尽可能压缩讲，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把时间还给学生练，要占一半时间左右。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    当堂训练是最有效的</a:t>
            </a:r>
            <a:r>
              <a:rPr lang="en-US" altLang="zh-CN" b="1">
                <a:solidFill>
                  <a:srgbClr val="000066"/>
                </a:solidFill>
                <a:latin typeface="宋体" charset="-122"/>
                <a:ea typeface="宋体" charset="-122"/>
              </a:rPr>
              <a:t>--</a:t>
            </a:r>
            <a:r>
              <a:rPr lang="zh-CN" altLang="en-US" b="1">
                <a:solidFill>
                  <a:srgbClr val="FF0000"/>
                </a:solidFill>
                <a:latin typeface="宋体" charset="-122"/>
                <a:ea typeface="宋体" charset="-122"/>
              </a:rPr>
              <a:t>趁热打铁</a:t>
            </a: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。它对知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识起到消化、巩固和夯实的作用。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    训练题与问题不矛盾，问题有的可以是训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练题。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    问题与训练题应该揉合在一起，练中有问，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问中有练。</a:t>
            </a:r>
            <a:endParaRPr lang="en-US" altLang="zh-CN" b="1">
              <a:solidFill>
                <a:srgbClr val="000066"/>
              </a:solidFill>
              <a:latin typeface="宋体" charset="-122"/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b="1">
                <a:solidFill>
                  <a:srgbClr val="000066"/>
                </a:solidFill>
                <a:latin typeface="宋体" charset="-122"/>
                <a:ea typeface="宋体" charset="-122"/>
              </a:rPr>
              <a:t>      </a:t>
            </a:r>
            <a:r>
              <a:rPr lang="zh-CN" altLang="en-US" b="1">
                <a:solidFill>
                  <a:srgbClr val="FF0000"/>
                </a:solidFill>
                <a:latin typeface="宋体" charset="-122"/>
                <a:ea typeface="宋体" charset="-122"/>
              </a:rPr>
              <a:t>要有落在纸上的题目，节节练，练思路，</a:t>
            </a:r>
            <a:endParaRPr lang="en-US" altLang="zh-CN" b="1">
              <a:solidFill>
                <a:srgbClr val="FF0000"/>
              </a:solidFill>
              <a:latin typeface="宋体" charset="-122"/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b="1">
                <a:solidFill>
                  <a:srgbClr val="FF0000"/>
                </a:solidFill>
                <a:latin typeface="宋体" charset="-122"/>
                <a:ea typeface="宋体" charset="-122"/>
              </a:rPr>
              <a:t>  </a:t>
            </a:r>
            <a:r>
              <a:rPr lang="zh-CN" altLang="en-US" b="1">
                <a:solidFill>
                  <a:srgbClr val="FF0000"/>
                </a:solidFill>
                <a:latin typeface="宋体" charset="-122"/>
                <a:ea typeface="宋体" charset="-122"/>
              </a:rPr>
              <a:t>练方法、练规范、练速度。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66"/>
                </a:solidFill>
                <a:latin typeface="宋体" charset="-122"/>
                <a:ea typeface="宋体" charset="-122"/>
              </a:rPr>
              <a:t>      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19536" y="692696"/>
            <a:ext cx="8382000" cy="594928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3" name="TextBox 2"/>
          <p:cNvSpPr txBox="1"/>
          <p:nvPr/>
        </p:nvSpPr>
        <p:spPr>
          <a:xfrm>
            <a:off x="4511825" y="188640"/>
            <a:ext cx="2710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年全国甲卷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83632" y="260648"/>
            <a:ext cx="2731746" cy="1944216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240017" y="0"/>
            <a:ext cx="2844979" cy="2016224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855641" y="2564904"/>
            <a:ext cx="2884135" cy="1944216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6456041" y="1844824"/>
            <a:ext cx="3129913" cy="2403326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2855640" y="4293096"/>
            <a:ext cx="3152526" cy="2304256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6744073" y="4293096"/>
            <a:ext cx="3095885" cy="216024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" name="TextBox 7"/>
          <p:cNvSpPr txBox="1"/>
          <p:nvPr/>
        </p:nvSpPr>
        <p:spPr>
          <a:xfrm>
            <a:off x="4367808" y="40466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zh-CN" alt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919536" y="2348881"/>
            <a:ext cx="545342" cy="22467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类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斜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抛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运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9176" y="2565401"/>
            <a:ext cx="4568825" cy="37433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711450" y="620714"/>
            <a:ext cx="315595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2022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年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全国甲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21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题</a:t>
            </a:r>
            <a:r>
              <a:rPr lang="en-US" altLang="zh-CN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</a:t>
            </a:r>
            <a:endParaRPr lang="zh-CN" altLang="en-US" sz="2800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711451" y="1412876"/>
            <a:ext cx="1979613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类斜抛运动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640014" y="1916114"/>
            <a:ext cx="3843337" cy="3970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速度最小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为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</a:t>
            </a:r>
            <a:r>
              <a:rPr lang="en-US" altLang="zh-CN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=0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此时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</a:t>
            </a:r>
            <a:r>
              <a:rPr lang="en-US" altLang="zh-CN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有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水平分速度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还要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向左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运动，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电场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力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做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负功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电势能增加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</a:t>
            </a:r>
            <a:endParaRPr lang="en-US" altLang="zh-CN" sz="2800" b="1">
              <a:solidFill>
                <a:srgbClr val="00206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错</a:t>
            </a:r>
            <a:r>
              <a:rPr lang="zh-CN" altLang="en-US" sz="2800" b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8" name="椭圆 7"/>
          <p:cNvSpPr/>
          <p:nvPr/>
        </p:nvSpPr>
        <p:spPr>
          <a:xfrm>
            <a:off x="7608889" y="3789364"/>
            <a:ext cx="71437" cy="714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7319964" y="4941889"/>
            <a:ext cx="71437" cy="714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pic>
        <p:nvPicPr>
          <p:cNvPr id="191493" name="Picture 5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456363" y="476250"/>
            <a:ext cx="3454400" cy="1944688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640013" y="765175"/>
            <a:ext cx="252825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水平速度为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0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时</a:t>
            </a:r>
            <a:endParaRPr lang="zh-CN" altLang="en-US" sz="2800"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195586" name="Object 2"/>
          <p:cNvGraphicFramePr>
            <a:graphicFrameLocks noChangeAspect="1"/>
          </p:cNvGraphicFramePr>
          <p:nvPr/>
        </p:nvGraphicFramePr>
        <p:xfrm>
          <a:off x="2782889" y="1484314"/>
          <a:ext cx="2016125" cy="151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774360" imgH="583920" progId="Equation.DSMT4">
                  <p:embed/>
                </p:oleObj>
              </mc:Choice>
              <mc:Fallback>
                <p:oleObj name="Equation" r:id="rId3" imgW="774360" imgH="583920" progId="Equation.DSMT4">
                  <p:embed/>
                  <p:pic>
                    <p:nvPicPr>
                      <p:cNvPr id="195586" name="Object 2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82889" y="1484314"/>
                        <a:ext cx="2016125" cy="151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87" name="Object 3"/>
          <p:cNvGraphicFramePr>
            <a:graphicFrameLocks noChangeAspect="1"/>
          </p:cNvGraphicFramePr>
          <p:nvPr/>
        </p:nvGraphicFramePr>
        <p:xfrm>
          <a:off x="2711450" y="3213100"/>
          <a:ext cx="1943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723600" imgH="241200" progId="Equation.DSMT4">
                  <p:embed/>
                </p:oleObj>
              </mc:Choice>
              <mc:Fallback>
                <p:oleObj name="Equation" r:id="rId5" imgW="723600" imgH="241200" progId="Equation.DSMT4">
                  <p:embed/>
                  <p:pic>
                    <p:nvPicPr>
                      <p:cNvPr id="195587" name="Object 3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11450" y="3213100"/>
                        <a:ext cx="19431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5880101" y="333376"/>
            <a:ext cx="4568825" cy="37433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279651" y="3933825"/>
            <a:ext cx="7394973" cy="13120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抛出点和最低点动能相等，沿水平最远，</a:t>
            </a:r>
            <a:endParaRPr lang="en-US" altLang="zh-CN" sz="2800" b="1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克服电场力做功最大，电势能最大。</a:t>
            </a:r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对</a:t>
            </a:r>
            <a:endParaRPr lang="zh-CN" altLang="en-US" sz="280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00376" y="5373689"/>
            <a:ext cx="1979613" cy="522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ea typeface="宋体" pitchFamily="2" charset="-122"/>
              </a:rPr>
              <a:t>由动能定理</a:t>
            </a:r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5087938" y="5300664"/>
          <a:ext cx="30607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8" imgW="1079280" imgH="482400" progId="Equation.DSMT4">
                  <p:embed/>
                </p:oleObj>
              </mc:Choice>
              <mc:Fallback>
                <p:oleObj name="Equation" r:id="rId8" imgW="1079280" imgH="482400" progId="Equation.DSMT4">
                  <p:embed/>
                  <p:pic>
                    <p:nvPicPr>
                      <p:cNvPr id="195588" name="Object 4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87938" y="5300664"/>
                        <a:ext cx="3060700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8543926" y="5661026"/>
            <a:ext cx="804863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2800" b="1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对</a:t>
            </a:r>
            <a:endParaRPr lang="zh-CN" altLang="en-US" sz="2800"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3133</Words>
  <Application>Microsoft Office PowerPoint</Application>
  <PresentationFormat>宽屏</PresentationFormat>
  <Paragraphs>277</Paragraphs>
  <Slides>50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61" baseType="lpstr">
      <vt:lpstr>等线</vt:lpstr>
      <vt:lpstr>等线 Light</vt:lpstr>
      <vt:lpstr>黑体</vt:lpstr>
      <vt:lpstr>楷体</vt:lpstr>
      <vt:lpstr>楷体_GB2312</vt:lpstr>
      <vt:lpstr>宋体</vt:lpstr>
      <vt:lpstr>微软雅黑</vt:lpstr>
      <vt:lpstr>Arial</vt:lpstr>
      <vt:lpstr>Times New Roman</vt:lpstr>
      <vt:lpstr>Office 主题​​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5、要提高讲评课的效益</vt:lpstr>
      <vt:lpstr>（一）讲评课模式</vt:lpstr>
      <vt:lpstr>PowerPoint 演示文稿</vt:lpstr>
      <vt:lpstr>PowerPoint 演示文稿</vt:lpstr>
      <vt:lpstr>PowerPoint 演示文稿</vt:lpstr>
      <vt:lpstr>补偿题的来源</vt:lpstr>
      <vt:lpstr>PowerPoint 演示文稿</vt:lpstr>
      <vt:lpstr>PowerPoint 演示文稿</vt:lpstr>
      <vt:lpstr>PowerPoint 演示文稿</vt:lpstr>
      <vt:lpstr>PowerPoint 演示文稿</vt:lpstr>
      <vt:lpstr>⑴思维训练为主线</vt:lpstr>
      <vt:lpstr>⑵问题设计为主攻</vt:lpstr>
      <vt:lpstr>PowerPoint 演示文稿</vt:lpstr>
      <vt:lpstr>PowerPoint 演示文稿</vt:lpstr>
      <vt:lpstr>⑶当堂训练为主干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2024-06-03T06:36:58Z</dcterms:created>
  <dcterms:modified xsi:type="dcterms:W3CDTF">2024-06-03T06:38:34Z</dcterms:modified>
</cp:coreProperties>
</file>