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Java 23.3-->
<!--Generated by Spire.Presentation for .NET 9.2.0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r:id="rId1" id="2147483648"/>
  </p:sldMasterIdLst>
  <p:notesMasterIdLst>
    <p:notesMasterId r:id="rId2"/>
  </p:notesMasterIdLst>
  <p:handoutMasterIdLst>
    <p:handoutMasterId r:id="rId3"/>
  </p:handoutMasterIdLst>
  <p:sldIdLst>
    <p:sldId r:id="rId4" id="454"/>
    <p:sldId r:id="rId5" id="289"/>
    <p:sldId r:id="rId6" id="414"/>
    <p:sldId r:id="rId7" id="415"/>
    <p:sldId r:id="rId8" id="455"/>
    <p:sldId r:id="rId9" id="456"/>
    <p:sldId r:id="rId10" id="457"/>
    <p:sldId r:id="rId11" id="458"/>
    <p:sldId r:id="rId12" id="459"/>
    <p:sldId r:id="rId13" id="460"/>
    <p:sldId r:id="rId14" id="493"/>
    <p:sldId r:id="rId15" id="461"/>
    <p:sldId r:id="rId16" id="462"/>
    <p:sldId r:id="rId17" id="495"/>
    <p:sldId r:id="rId18" id="463"/>
    <p:sldId r:id="rId19" id="496"/>
    <p:sldId r:id="rId20" id="464"/>
    <p:sldId r:id="rId21" id="476"/>
    <p:sldId r:id="rId22" id="477"/>
    <p:sldId r:id="rId23" id="497"/>
    <p:sldId r:id="rId24" id="480"/>
    <p:sldId r:id="rId25" id="494"/>
    <p:sldId r:id="rId26" id="466"/>
    <p:sldId r:id="rId27" id="468"/>
    <p:sldId r:id="rId28" id="469"/>
    <p:sldId r:id="rId29" id="473"/>
    <p:sldId r:id="rId30" id="486"/>
    <p:sldId r:id="rId31" id="481"/>
  </p:sldIdLst>
  <p:sldSz cx="9144000" cy="5143500" type="screen16x9"/>
  <p:notesSz cx="6858000" cy="9144000"/>
  <p:custDataLst>
    <p:tags r:id="rId32"/>
  </p:custDataLst>
  <p:defaultTextStyle>
    <a:defPPr>
      <a:defRPr lang="zh-CN"/>
    </a:defPPr>
    <a:lvl1pPr algn="l" fontAlgn="base" rtl="0" eaLnBrk="0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panose="02010600030101010101" pitchFamily="2" charset="-122"/>
        <a:cs typeface="+mn-cs"/>
      </a:defRPr>
    </a:lvl1pPr>
    <a:lvl2pPr marL="457200" algn="l" fontAlgn="base" rtl="0" eaLnBrk="0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panose="02010600030101010101" pitchFamily="2" charset="-122"/>
        <a:cs typeface="+mn-cs"/>
      </a:defRPr>
    </a:lvl2pPr>
    <a:lvl3pPr marL="914400" algn="l" fontAlgn="base" rtl="0" eaLnBrk="0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panose="02010600030101010101" pitchFamily="2" charset="-122"/>
        <a:cs typeface="+mn-cs"/>
      </a:defRPr>
    </a:lvl3pPr>
    <a:lvl4pPr marL="1371600" algn="l" fontAlgn="base" rtl="0" eaLnBrk="0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panose="02010600030101010101" pitchFamily="2" charset="-122"/>
        <a:cs typeface="+mn-cs"/>
      </a:defRPr>
    </a:lvl4pPr>
    <a:lvl5pPr marL="1828800" algn="l" fontAlgn="base" rtl="0" eaLnBrk="0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30" autoAdjust="0"/>
    <p:restoredTop sz="95410" autoAdjust="0"/>
  </p:normalViewPr>
  <p:slideViewPr>
    <p:cSldViewPr snapToObjects="1">
      <p:cViewPr varScale="1">
        <p:scale>
          <a:sx n="93" d="100"/>
          <a:sy n="93" d="100"/>
        </p:scale>
        <p:origin x="51" y="35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36004" cy="36004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handoutMaster" Target="handoutMasters/handout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tags" Target="tags/tag1.xml" /><Relationship Id="rId33" Type="http://schemas.openxmlformats.org/officeDocument/2006/relationships/presProps" Target="presProps.xml" /><Relationship Id="rId34" Type="http://schemas.openxmlformats.org/officeDocument/2006/relationships/viewProps" Target="viewProps.xml" /><Relationship Id="rId35" Type="http://schemas.openxmlformats.org/officeDocument/2006/relationships/theme" Target="theme/theme1.xml" /><Relationship Id="rId36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C04E3DB-2514-4410-BC60-7208E36E932C}" type="datetimeFigureOut">
              <a:rPr lang="zh-CN" altLang="en-US"/>
              <a:t>2024/10/28</a:t>
            </a:fld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/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vert="horz" wrap="square" lIns="91440" tIns="45720" rIns="91440" bIns="45720" numCol="1" anchor="b" anchorCtr="0" compatLnSpc="1">
            <a:prstTxWarp prst="textNoShape"/>
          </a:bodyPr>
          <a:lstStyle>
            <a:lvl1pPr algn="r" eaLnBrk="1" hangingPunct="1">
              <a:defRPr sz="1200" noProof="1"/>
            </a:lvl1pPr>
          </a:lstStyle>
          <a:p>
            <a:fld id="{6A72F736-298C-48E5-9613-A3EC52E24E4F}" type="slidenum">
              <a:rPr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00CC7204-3570-4635-AAE4-5807F80ADBD9}" type="datetimeFigureOut">
              <a:rPr lang="zh-CN" altLang="en-US"/>
              <a:t>2024/10/28</a:t>
            </a:fld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/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1"/>
              <a:t>单击此处编辑母版文本样式</a:t>
            </a:r>
          </a:p>
          <a:p>
            <a:pPr lvl="1"/>
            <a:r>
              <a:rPr lang="zh-CN" altLang="en-US" noProof="0" dirty="1"/>
              <a:t>第二级</a:t>
            </a:r>
          </a:p>
          <a:p>
            <a:pPr lvl="2"/>
            <a:r>
              <a:rPr lang="zh-CN" altLang="en-US" noProof="0" dirty="1"/>
              <a:t>第三级</a:t>
            </a:r>
          </a:p>
          <a:p>
            <a:pPr lvl="3"/>
            <a:r>
              <a:rPr lang="zh-CN" altLang="en-US" noProof="0" dirty="1"/>
              <a:t>第四级</a:t>
            </a:r>
          </a:p>
          <a:p>
            <a:pPr lvl="4"/>
            <a:r>
              <a:rPr lang="zh-CN" altLang="en-US" noProof="0" dirty="1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vert="horz" wrap="square" lIns="91440" tIns="45720" rIns="91440" bIns="45720" numCol="1" anchor="b" anchorCtr="0" compatLnSpc="1">
            <a:prstTxWarp prst="textNoShape"/>
          </a:bodyPr>
          <a:lstStyle>
            <a:lvl1pPr algn="r" eaLnBrk="1" hangingPunct="1">
              <a:defRPr sz="1200" noProof="1"/>
            </a:lvl1pPr>
          </a:lstStyle>
          <a:p>
            <a:fld id="{636F4FF6-4F39-449D-A272-BA36E9D7E110}" type="slidenum">
              <a:rPr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notesMaster" Target="../notesMasters/notesMaster1.xml" /><Relationship Id="rId2" Type="http://schemas.openxmlformats.org/officeDocument/2006/relationships/slide" Target="../slides/slide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notesMaster" Target="../notesMasters/notesMaster1.xml" /><Relationship Id="rId2" Type="http://schemas.openxmlformats.org/officeDocument/2006/relationships/slide" Target="../slides/slide6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/>
          <a:noFill/>
          <a:ln>
            <a:solidFill>
              <a:srgbClr val="000000"/>
            </a:solidFill>
            <a:miter lim="800000"/>
          </a:ln>
        </p:spPr>
      </p:sp>
      <p:sp>
        <p:nvSpPr>
          <p:cNvPr id="6147" name="备注占位符 2"/>
          <p:cNvSpPr txBox="1">
            <a:spLocks noGrp="1" noChangeArrowheads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/>
          </a:bodyPr>
          <a:lstStyle/>
          <a:p>
            <a:endParaRPr lang="zh-CN" altLang="en-US"/>
          </a:p>
        </p:txBody>
      </p:sp>
      <p:sp>
        <p:nvSpPr>
          <p:cNvPr id="6148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</a:ln>
        </p:spPr>
        <p:txBody>
          <a:bodyPr/>
          <a:lstStyle/>
          <a:p>
            <a:fld id="{D4B11574-4F56-4BC2-8B3C-7A7C234604B7}" type="slidenum">
              <a:rPr altLang="zh-CN"/>
              <a:t>‹#›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/>
          <a:noFill/>
          <a:ln>
            <a:solidFill>
              <a:srgbClr val="000000"/>
            </a:solidFill>
            <a:miter lim="800000"/>
          </a:ln>
        </p:spPr>
      </p:sp>
      <p:sp>
        <p:nvSpPr>
          <p:cNvPr id="12291" name="备注占位符 2"/>
          <p:cNvSpPr txBox="1">
            <a:spLocks noGrp="1" noChangeArrowheads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/>
          </a:bodyPr>
          <a:lstStyle/>
          <a:p>
            <a:endParaRPr lang="zh-CN" altLang="en-US"/>
          </a:p>
        </p:txBody>
      </p:sp>
      <p:sp>
        <p:nvSpPr>
          <p:cNvPr id="12292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</a:ln>
        </p:spPr>
        <p:txBody>
          <a:bodyPr/>
          <a:lstStyle/>
          <a:p>
            <a:fld id="{35D00DEA-6588-48C6-8E41-307B0A435775}" type="slidenum">
              <a:rPr altLang="zh-CN"/>
              <a:t>‹#›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9" Type="http://schemas.openxmlformats.org/officeDocument/2006/relationships/image" Target="../media/image1.jpeg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>
  <p:cSld name="">
    <p:bg>
      <p:bgPr>
        <a:blipFill dpi="0" rotWithShape="0">
          <a:blip xmlns:r="http://schemas.openxmlformats.org/officeDocument/2006/relationships" r:embed="rId9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7" r:id="rId2"/>
    <p:sldLayoutId id="2147483969" r:id="rId3"/>
    <p:sldLayoutId id="2147483970" r:id="rId4"/>
    <p:sldLayoutId id="2147483971" r:id="rId5"/>
    <p:sldLayoutId id="2147483972" r:id="rId6"/>
  </p:sldLayoutIdLst>
  <p:transition spd="fast"/>
  <p:timing>
    <p:tnLst>
      <p:par>
        <p:cTn id="1" restart="never" nodeType="tmRoot"/>
      </p:par>
    </p:tnLst>
  </p:timing>
  <p:txStyles>
    <p:titleStyle>
      <a:lvl1pPr algn="ctr" fontAlgn="base" rtl="0" eaLnBrk="0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fontAlgn="base" rtl="0" eaLnBrk="0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2pPr>
      <a:lvl3pPr algn="ctr" fontAlgn="base" rtl="0" eaLnBrk="0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3pPr>
      <a:lvl4pPr algn="ctr" fontAlgn="base" rtl="0" eaLnBrk="0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4pPr>
      <a:lvl5pPr algn="ctr" fontAlgn="base" rtl="0" eaLnBrk="0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5pPr>
      <a:lvl6pPr marL="457200" algn="ctr" fontAlgn="base" rtl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6pPr>
      <a:lvl7pPr marL="914400" algn="ctr" fontAlgn="base" rtl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7pPr>
      <a:lvl8pPr marL="1371600" algn="ctr" fontAlgn="base" rtl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8pPr>
      <a:lvl9pPr marL="1828800" algn="ctr" fontAlgn="base" rtl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imes New Roman" panose="02020603050405020304" pitchFamily="18" charset="0"/>
          <a:ea typeface="黑体" panose="02010609060101010101" pitchFamily="49" charset="-122"/>
        </a:defRPr>
      </a:lvl9pPr>
    </p:titleStyle>
    <p:bodyStyle>
      <a:lvl1pPr marL="342900" indent="-342900" algn="l" fontAlgn="base" rtl="0" eaLnBrk="0" hangingPunct="0">
        <a:lnSpc>
          <a:spcPct val="120000"/>
        </a:lnSpc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457200" algn="l" fontAlgn="base" rtl="0" eaLnBrk="0" hangingPunct="0">
        <a:lnSpc>
          <a:spcPct val="120000"/>
        </a:lnSpc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fontAlgn="base" rtl="0" eaLnBrk="0" hangingPunct="0">
        <a:lnSpc>
          <a:spcPct val="120000"/>
        </a:lnSpc>
        <a:spcBef>
          <a:spcPct val="20000"/>
        </a:spcBef>
        <a:spcAft>
          <a:spcPct val="0"/>
        </a:spcAft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fontAlgn="base" rtl="0" eaLnBrk="0" hangingPunct="0">
        <a:lnSpc>
          <a:spcPct val="120000"/>
        </a:lnSpc>
        <a:spcBef>
          <a:spcPct val="2000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fontAlgn="base" rtl="0" eaLnBrk="0" hangingPunct="0">
        <a:lnSpc>
          <a:spcPct val="120000"/>
        </a:lnSpc>
        <a:spcBef>
          <a:spcPct val="2000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notesSlide" Target="../notesSlides/notesSlide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标题 1"/>
          <p:cNvSpPr txBox="1">
            <a:spLocks noChangeArrowheads="1"/>
          </p:cNvSpPr>
          <p:nvPr/>
        </p:nvSpPr>
        <p:spPr>
          <a:xfrm>
            <a:off x="2411760" y="1563688"/>
            <a:ext cx="4043363" cy="1008062"/>
          </a:xfrm>
          <a:prstGeom prst="rect"/>
          <a:noFill/>
          <a:ln w="12700">
            <a:noFill/>
            <a:miter lim="800000"/>
          </a:ln>
        </p:spPr>
        <p:txBody>
          <a:bodyPr/>
          <a:lstStyle/>
          <a:p>
            <a:pPr algn="ctr" eaLnBrk="1" hangingPunct="1"/>
            <a:r>
              <a:rPr lang="en-US" altLang="zh-CN" sz="4800" b="1" dirty="1">
                <a:latin typeface="楷体" pitchFamily="49" charset="-122"/>
                <a:ea typeface="楷体" pitchFamily="49" charset="-122"/>
              </a:rPr>
              <a:t>21 </a:t>
            </a:r>
            <a:r>
              <a:rPr lang="zh-CN" altLang="en-US" sz="4800" b="1" dirty="1">
                <a:latin typeface="楷体" pitchFamily="49" charset="-122"/>
                <a:ea typeface="楷体" pitchFamily="49" charset="-122"/>
              </a:rPr>
              <a:t>创造宣言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框 32"/>
          <p:cNvSpPr txBox="1">
            <a:spLocks noChangeArrowheads="1"/>
          </p:cNvSpPr>
          <p:nvPr/>
        </p:nvSpPr>
        <p:spPr>
          <a:xfrm>
            <a:off x="142875" y="274638"/>
            <a:ext cx="2473325" cy="52387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 algn="ctr">
              <a:buFont typeface="Wingdings" pitchFamily="2" charset="2"/>
              <a:buChar char="l"/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  <a:sym typeface="WenYue GuDianMingChaoTi (Non-Co"/>
              </a:rPr>
              <a:t>词语集注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>
          <a:xfrm>
            <a:off x="530225" y="1338011"/>
            <a:ext cx="8064500" cy="2973122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比喻艺术创作在关键处着墨，或写作、说话时在关键处加上精辟语句，使内容更加生动传神。    （        ）</a:t>
            </a:r>
            <a:endParaRPr lang="en-US" altLang="zh-CN" sz="2400" b="1">
              <a:latin typeface="楷体" pitchFamily="49" charset="-122"/>
              <a:ea typeface="楷体" pitchFamily="49" charset="-122"/>
            </a:endParaRPr>
          </a:p>
          <a:p>
            <a:pPr marL="342900" indent="-342900" eaLnBrk="1" hangingPunct="1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众人反对，亲信背离，形容十分孤立。    （        ）</a:t>
            </a:r>
            <a:endParaRPr lang="en-US" altLang="zh-CN" sz="2400" b="1">
              <a:latin typeface="楷体" pitchFamily="49" charset="-122"/>
              <a:ea typeface="楷体" pitchFamily="49" charset="-122"/>
            </a:endParaRPr>
          </a:p>
          <a:p>
            <a:pPr marL="342900" indent="-342900" eaLnBrk="1" hangingPunct="1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自己甘心落后，不求上进。              （        ）</a:t>
            </a:r>
            <a:endParaRPr lang="en-US" altLang="zh-CN" sz="2400" b="1">
              <a:latin typeface="楷体" pitchFamily="49" charset="-122"/>
              <a:ea typeface="楷体" pitchFamily="49" charset="-122"/>
            </a:endParaRPr>
          </a:p>
          <a:p>
            <a:pPr marL="342900" indent="-342900" eaLnBrk="1" hangingPunct="1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无路可走，无处投奔，比喻找不到解决问题的办法，形容处境极端困难。                      （        ）</a:t>
            </a:r>
            <a:endParaRPr lang="en-US" altLang="zh-CN" sz="2400" b="1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>
          <a:xfrm>
            <a:off x="7010400" y="1858711"/>
            <a:ext cx="1422400" cy="461962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画龙点睛</a:t>
            </a:r>
            <a:endParaRPr lang="zh-CN" altLang="en-US" sz="24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>
          <a:xfrm>
            <a:off x="7010400" y="2342898"/>
            <a:ext cx="1422400" cy="461963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众叛亲离</a:t>
            </a:r>
            <a:endParaRPr lang="zh-CN" altLang="en-US" sz="24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>
          <a:xfrm>
            <a:off x="7010400" y="2804861"/>
            <a:ext cx="1422400" cy="460375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自暴自弃</a:t>
            </a:r>
            <a:endParaRPr lang="zh-CN" altLang="en-US" sz="24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>
          <a:xfrm>
            <a:off x="7010400" y="3749423"/>
            <a:ext cx="1422400" cy="461963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走投无路</a:t>
            </a:r>
            <a:endParaRPr lang="zh-CN" altLang="en-US" sz="24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054850" y="1955548"/>
            <a:ext cx="1331913" cy="358775"/>
          </a:xfrm>
          <a:prstGeom prst="rect"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11" name="直接连接符 10"/>
          <p:cNvCxnSpPr/>
          <p:nvPr/>
        </p:nvCxnSpPr>
        <p:spPr>
          <a:xfrm flipH="1" flipV="1">
            <a:off x="7191375" y="1495173"/>
            <a:ext cx="179388" cy="447675"/>
          </a:xfrm>
          <a:prstGeom prst="line"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8"/>
          <p:cNvSpPr txBox="1">
            <a:spLocks noChangeArrowheads="1"/>
          </p:cNvSpPr>
          <p:nvPr/>
        </p:nvSpPr>
        <p:spPr>
          <a:xfrm>
            <a:off x="1728788" y="1033211"/>
            <a:ext cx="7137400" cy="431800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buFont typeface="Arial"/>
              <a:buNone/>
            </a:pPr>
            <a:r>
              <a:rPr lang="zh-CN" altLang="en-US" sz="22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出自唐代张彦远</a:t>
            </a:r>
            <a:r>
              <a:rPr lang="en-US" altLang="zh-CN" sz="22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2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历代名画记</a:t>
            </a:r>
            <a:r>
              <a:rPr lang="en-US" altLang="zh-CN" sz="22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2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所记张僧繇（</a:t>
            </a:r>
            <a:r>
              <a:rPr lang="en-US" altLang="zh-CN" sz="2200" b="1" dirty="1">
                <a:solidFill>
                  <a:srgbClr val="FF0000"/>
                </a:solidFill>
                <a:latin typeface="宋体" pitchFamily="2" charset="-122"/>
              </a:rPr>
              <a:t>yóu</a:t>
            </a:r>
            <a:r>
              <a:rPr lang="zh-CN" altLang="en-US" sz="22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）事。</a:t>
            </a:r>
          </a:p>
        </p:txBody>
      </p:sp>
      <p:sp>
        <p:nvSpPr>
          <p:cNvPr id="18" name="矩形 17"/>
          <p:cNvSpPr/>
          <p:nvPr/>
        </p:nvSpPr>
        <p:spPr>
          <a:xfrm>
            <a:off x="7370763" y="2876298"/>
            <a:ext cx="369590" cy="358775"/>
          </a:xfrm>
          <a:prstGeom prst="rect"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19" name="直接连接符 18"/>
          <p:cNvCxnSpPr/>
          <p:nvPr/>
        </p:nvCxnSpPr>
        <p:spPr>
          <a:xfrm flipH="1" flipV="1">
            <a:off x="6738939" y="2922337"/>
            <a:ext cx="631824" cy="92074"/>
          </a:xfrm>
          <a:prstGeom prst="line"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48"/>
          <p:cNvSpPr txBox="1">
            <a:spLocks noChangeArrowheads="1"/>
          </p:cNvSpPr>
          <p:nvPr/>
        </p:nvSpPr>
        <p:spPr>
          <a:xfrm>
            <a:off x="5460329" y="2663573"/>
            <a:ext cx="1603324" cy="430887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buFont typeface="Arial"/>
              <a:buNone/>
            </a:pPr>
            <a:r>
              <a:rPr lang="zh-CN" altLang="en-US" sz="22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暴，糟蹋。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0" advAuto="indefinite" build="whole"/>
      <p:bldP spid="5" grpId="1" uiExpand="0" advAuto="indefinite" build="whole"/>
      <p:bldP spid="6" grpId="2" uiExpand="0" advAuto="indefinite" build="whole"/>
      <p:bldP spid="7" grpId="3" uiExpand="0" advAuto="indefinite" build="whole"/>
      <p:bldP spid="10" grpId="4" uiExpand="0" advAuto="indefinite" build="whole"/>
      <p:bldP spid="12" grpId="5" uiExpand="0" advAuto="indefinite" build="whole"/>
      <p:bldP spid="18" grpId="6" uiExpand="0" advAuto="indefinite" build="whole"/>
      <p:bldP spid="21" grpId="7" uiExpand="0" advAuto="indefinite" build="whol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>
          <a:xfrm>
            <a:off x="530225" y="1068123"/>
            <a:ext cx="8064500" cy="2012859"/>
          </a:xfrm>
          <a:prstGeom prst="rect"/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像哑巴一样说不出话来。形容因理亏而无言以对。</a:t>
            </a:r>
            <a:endParaRPr lang="en-US" altLang="zh-CN" sz="2400" b="1">
              <a:latin typeface="楷体" pitchFamily="49" charset="-122"/>
              <a:ea typeface="楷体" pitchFamily="49" charset="-122"/>
            </a:endParaRPr>
          </a:p>
          <a:p>
            <a:pPr algn="r" eaLnBrk="1" hangingPunct="1">
              <a:lnSpc>
                <a:spcPct val="130000"/>
              </a:lnSpc>
              <a:defRPr/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（        ）</a:t>
            </a:r>
            <a:endParaRPr lang="en-US" altLang="zh-CN" sz="2400" b="1">
              <a:latin typeface="楷体" pitchFamily="49" charset="-122"/>
              <a:ea typeface="楷体" pitchFamily="49" charset="-122"/>
            </a:endParaRPr>
          </a:p>
          <a:p>
            <a:pPr marL="342900" indent="-342900" eaLnBrk="1" hangingPunct="1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山和水都到了尽头，前面再没有路可走了，比喻陷入绝境。                                 （        ）</a:t>
            </a:r>
            <a:endParaRPr lang="en-US" altLang="zh-CN" sz="2400" b="1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>
          <a:xfrm>
            <a:off x="6876256" y="1563638"/>
            <a:ext cx="1415772" cy="461665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哑口无言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>
          <a:xfrm>
            <a:off x="6876256" y="2520818"/>
            <a:ext cx="1422184" cy="461665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山穷水尽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46772" y="3050425"/>
            <a:ext cx="8095784" cy="1532727"/>
            <a:chOff x="646772" y="3050425"/>
            <a:chExt cx="8095784" cy="1532727"/>
          </a:xfrm>
        </p:grpSpPr>
        <p:sp>
          <p:nvSpPr>
            <p:cNvPr id="7" name="矩形 6"/>
            <p:cNvSpPr>
              <a:spLocks noChangeArrowheads="1"/>
            </p:cNvSpPr>
            <p:nvPr/>
          </p:nvSpPr>
          <p:spPr>
            <a:xfrm>
              <a:off x="987773" y="3050425"/>
              <a:ext cx="7754783" cy="1532727"/>
            </a:xfrm>
            <a:prstGeom prst="rect"/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eaLnBrk="1" hangingPunct="1">
                <a:lnSpc>
                  <a:spcPct val="130000"/>
                </a:lnSpc>
              </a:pPr>
              <a:r>
                <a:rPr lang="zh-CN" altLang="en-US" sz="2400" b="1" dirty="1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自暴自弃：偏重在自己糟蹋、鄙弃自己，语义较重。</a:t>
              </a:r>
            </a:p>
            <a:p>
              <a:pPr eaLnBrk="1" hangingPunct="1">
                <a:lnSpc>
                  <a:spcPct val="130000"/>
                </a:lnSpc>
              </a:pPr>
              <a:r>
                <a:rPr lang="zh-CN" altLang="en-US" sz="2400" b="1" dirty="1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妄自菲薄：偏重在自己小看、轻看自己，语义较轻。</a:t>
              </a:r>
            </a:p>
            <a:p>
              <a:pPr eaLnBrk="1" hangingPunct="1">
                <a:lnSpc>
                  <a:spcPct val="130000"/>
                </a:lnSpc>
              </a:pPr>
              <a:r>
                <a:rPr lang="zh-CN" altLang="en-US" sz="2400" b="1" dirty="1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</a:rPr>
                <a:t>自轻自贱：偏重在自己轻视自己，认为自己低下。</a:t>
              </a:r>
            </a:p>
          </p:txBody>
        </p:sp>
        <p:sp>
          <p:nvSpPr>
            <p:cNvPr id="8" name="左大括号 7"/>
            <p:cNvSpPr/>
            <p:nvPr/>
          </p:nvSpPr>
          <p:spPr>
            <a:xfrm>
              <a:off x="646772" y="3158273"/>
              <a:ext cx="368436" cy="1248936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822228555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0" advAuto="indefinite" build="whole"/>
      <p:bldP spid="4" grpId="1" uiExpand="0" advAuto="indefinite" build="whol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>
          <a:xfrm>
            <a:off x="658813" y="1050925"/>
            <a:ext cx="7488237" cy="485775"/>
          </a:xfrm>
          <a:prstGeom prst="rect"/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2600" b="1" dirty="1">
                <a:latin typeface="宋体" pitchFamily="2" charset="-122"/>
              </a:rPr>
              <a:t>文中作者的观点是什么？批驳的观点又有哪些？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>
          <a:xfrm>
            <a:off x="673100" y="1695450"/>
            <a:ext cx="3997325" cy="4921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6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作者的观点：我们要创造</a:t>
            </a:r>
            <a:endParaRPr lang="zh-CN" altLang="en-US" sz="26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>
          <a:xfrm>
            <a:off x="669925" y="3232150"/>
            <a:ext cx="2054225" cy="4921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6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批驳的观点</a:t>
            </a:r>
            <a:endParaRPr lang="zh-CN" altLang="en-US" sz="26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" name="左大括号 5"/>
          <p:cNvSpPr/>
          <p:nvPr/>
        </p:nvSpPr>
        <p:spPr>
          <a:xfrm>
            <a:off x="2455863" y="2432050"/>
            <a:ext cx="215900" cy="2198688"/>
          </a:xfrm>
          <a:prstGeom prst="leftBrace">
            <a:avLst>
              <a:gd name="adj1" fmla="val 80658"/>
              <a:gd name="adj2" fmla="val 50000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" name="矩形 6"/>
          <p:cNvSpPr>
            <a:spLocks noChangeArrowheads="1"/>
          </p:cNvSpPr>
          <p:nvPr/>
        </p:nvSpPr>
        <p:spPr>
          <a:xfrm>
            <a:off x="2668588" y="2327275"/>
            <a:ext cx="3997325" cy="4921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6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环境太平凡，不能创造</a:t>
            </a:r>
            <a:endParaRPr lang="zh-CN" altLang="en-US" sz="26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>
          <a:xfrm>
            <a:off x="2649538" y="2800350"/>
            <a:ext cx="3997325" cy="4921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6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生活太单调，不能创造</a:t>
            </a:r>
            <a:endParaRPr lang="zh-CN" altLang="en-US" sz="26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>
          <a:xfrm>
            <a:off x="2643188" y="3260725"/>
            <a:ext cx="3997325" cy="4921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6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年纪太小，不能创造</a:t>
            </a:r>
            <a:endParaRPr lang="zh-CN" altLang="en-US" sz="26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>
          <a:xfrm>
            <a:off x="2649538" y="3717925"/>
            <a:ext cx="3997325" cy="4921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6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自己太无能，不能创造</a:t>
            </a:r>
            <a:endParaRPr lang="zh-CN" altLang="en-US" sz="26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>
          <a:xfrm>
            <a:off x="2678113" y="4210050"/>
            <a:ext cx="3997325" cy="4921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6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陷入绝境，不能创造</a:t>
            </a:r>
            <a:endParaRPr lang="zh-CN" altLang="en-US" sz="26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grpSp>
        <p:nvGrpSpPr>
          <p:cNvPr id="17419" name="组合 11"/>
          <p:cNvGrpSpPr/>
          <p:nvPr/>
        </p:nvGrpSpPr>
        <p:grpSpPr>
          <a:xfrm>
            <a:off x="358775" y="177800"/>
            <a:ext cx="2178050" cy="522288"/>
            <a:chOff x="4893372" y="88900"/>
            <a:chExt cx="2177491" cy="523220"/>
          </a:xfrm>
        </p:grpSpPr>
        <p:sp>
          <p:nvSpPr>
            <p:cNvPr id="13" name="文本框 12"/>
            <p:cNvSpPr txBox="1"/>
            <p:nvPr/>
          </p:nvSpPr>
          <p:spPr>
            <a:xfrm>
              <a:off x="5183810" y="88900"/>
              <a:ext cx="1825156" cy="523220"/>
            </a:xfrm>
            <a:prstGeom prst="rect"/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800" b="1" dirty="1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  <a:cs typeface="+mn-ea"/>
                  <a:sym typeface="+mn-lt"/>
                </a:rPr>
                <a:t>课文精讲</a:t>
              </a:r>
            </a:p>
          </p:txBody>
        </p:sp>
        <p:sp>
          <p:nvSpPr>
            <p:cNvPr id="14" name="fan_199096"/>
            <p:cNvSpPr/>
            <p:nvPr/>
          </p:nvSpPr>
          <p:spPr>
            <a:xfrm>
              <a:off x="4893372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15" name="fan_199096"/>
            <p:cNvSpPr/>
            <p:nvPr/>
          </p:nvSpPr>
          <p:spPr>
            <a:xfrm>
              <a:off x="6766141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0" advAuto="indefinite" build="whole"/>
      <p:bldP spid="5" grpId="1" uiExpand="0" advAuto="indefinite" build="whole"/>
      <p:bldP spid="6" grpId="2" uiExpand="0" advAuto="indefinite" build="whole"/>
      <p:bldP spid="7" grpId="3" uiExpand="0" advAuto="indefinite" build="whole"/>
      <p:bldP spid="8" grpId="4" uiExpand="0" advAuto="indefinite" build="whole"/>
      <p:bldP spid="9" grpId="5" uiExpand="0" advAuto="indefinite" build="whole"/>
      <p:bldP spid="10" grpId="6" uiExpand="0" advAuto="indefinite" build="whole"/>
      <p:bldP spid="11" grpId="7" uiExpand="0" advAuto="indefinite" build="whol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直接连接符 29"/>
          <p:cNvCxnSpPr/>
          <p:nvPr/>
        </p:nvCxnSpPr>
        <p:spPr>
          <a:xfrm flipH="1">
            <a:off x="2114733" y="1338303"/>
            <a:ext cx="0" cy="3343649"/>
          </a:xfrm>
          <a:prstGeom prst="line"/>
          <a:ln w="76200">
            <a:solidFill>
              <a:srgbClr val="E8E8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圆角矩形 23"/>
          <p:cNvSpPr/>
          <p:nvPr/>
        </p:nvSpPr>
        <p:spPr>
          <a:xfrm>
            <a:off x="2267744" y="1955638"/>
            <a:ext cx="6278754" cy="827456"/>
          </a:xfrm>
          <a:prstGeom prst="roundRect">
            <a:avLst/>
          </a:prstGeom>
          <a:solidFill>
            <a:srgbClr val="E4EAF7"/>
          </a:solidFill>
          <a:ln w="158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圆角矩形 24"/>
          <p:cNvSpPr/>
          <p:nvPr/>
        </p:nvSpPr>
        <p:spPr>
          <a:xfrm>
            <a:off x="2267744" y="2863480"/>
            <a:ext cx="6278754" cy="1145164"/>
          </a:xfrm>
          <a:prstGeom prst="roundRect">
            <a:avLst/>
          </a:prstGeom>
          <a:solidFill>
            <a:srgbClr val="FEF0DF"/>
          </a:solidFill>
          <a:ln w="158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圆角矩形 25"/>
          <p:cNvSpPr/>
          <p:nvPr/>
        </p:nvSpPr>
        <p:spPr>
          <a:xfrm>
            <a:off x="2267744" y="4203699"/>
            <a:ext cx="6278754" cy="470108"/>
          </a:xfrm>
          <a:prstGeom prst="roundRect">
            <a:avLst/>
          </a:prstGeom>
          <a:solidFill>
            <a:srgbClr val="E4EAF7"/>
          </a:solidFill>
          <a:ln w="158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2267744" y="1416365"/>
            <a:ext cx="2030281" cy="447675"/>
          </a:xfrm>
          <a:prstGeom prst="roundRect">
            <a:avLst/>
          </a:prstGeom>
          <a:solidFill>
            <a:srgbClr val="FEF0DF"/>
          </a:solidFill>
          <a:ln w="158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>
            <a:spLocks noChangeArrowheads="1"/>
          </p:cNvSpPr>
          <p:nvPr/>
        </p:nvSpPr>
        <p:spPr>
          <a:xfrm>
            <a:off x="543901" y="1398794"/>
            <a:ext cx="1655763" cy="46037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①</a:t>
            </a:r>
            <a:r>
              <a:rPr lang="en-US" altLang="zh-CN" sz="2400" b="1" dirty="1">
                <a:latin typeface="楷体" pitchFamily="49" charset="-122"/>
                <a:ea typeface="楷体" pitchFamily="49" charset="-122"/>
              </a:rPr>
              <a:t>_______</a:t>
            </a:r>
            <a:endParaRPr lang="zh-CN" altLang="en-US" sz="2400" b="1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4" name="箭头: 右 3"/>
          <p:cNvSpPr/>
          <p:nvPr/>
        </p:nvSpPr>
        <p:spPr>
          <a:xfrm>
            <a:off x="2154452" y="1586119"/>
            <a:ext cx="109891" cy="144463"/>
          </a:xfrm>
          <a:prstGeom prst="rightArrow">
            <a:avLst/>
          </a:prstGeom>
          <a:solidFill>
            <a:srgbClr val="FBCA8E"/>
          </a:solidFill>
          <a:ln w="158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/>
          </a:p>
        </p:txBody>
      </p:sp>
      <p:sp>
        <p:nvSpPr>
          <p:cNvPr id="5" name="矩形 4"/>
          <p:cNvSpPr>
            <a:spLocks noChangeArrowheads="1"/>
          </p:cNvSpPr>
          <p:nvPr/>
        </p:nvSpPr>
        <p:spPr>
          <a:xfrm>
            <a:off x="2223294" y="1411494"/>
            <a:ext cx="2443163" cy="461963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我们要创造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>
          <a:xfrm>
            <a:off x="609783" y="2116344"/>
            <a:ext cx="1655763" cy="461963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证分论点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" name="箭头: 右 6"/>
          <p:cNvSpPr/>
          <p:nvPr/>
        </p:nvSpPr>
        <p:spPr>
          <a:xfrm>
            <a:off x="2154452" y="2295732"/>
            <a:ext cx="109891" cy="144462"/>
          </a:xfrm>
          <a:prstGeom prst="rightArrow">
            <a:avLst/>
          </a:prstGeom>
          <a:solidFill>
            <a:srgbClr val="B2C6EA"/>
          </a:solidFill>
          <a:ln w="158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/>
          </a:p>
        </p:txBody>
      </p:sp>
      <p:sp>
        <p:nvSpPr>
          <p:cNvPr id="8" name="矩形 7"/>
          <p:cNvSpPr>
            <a:spLocks noChangeArrowheads="1"/>
          </p:cNvSpPr>
          <p:nvPr/>
        </p:nvSpPr>
        <p:spPr>
          <a:xfrm>
            <a:off x="2223294" y="1952832"/>
            <a:ext cx="6405563" cy="830262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教育者要创造出②</a:t>
            </a:r>
            <a:r>
              <a:rPr lang="en-US" altLang="zh-CN" sz="2400" b="1" dirty="1">
                <a:latin typeface="楷体" pitchFamily="49" charset="-122"/>
                <a:ea typeface="楷体" pitchFamily="49" charset="-122"/>
              </a:rPr>
              <a:t>_________________</a:t>
            </a: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以及值得自己崇拜的创造理论和创造技术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>
          <a:xfrm>
            <a:off x="601846" y="3191082"/>
            <a:ext cx="1411287" cy="461962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先驳后立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" name="箭头: 右 9"/>
          <p:cNvSpPr/>
          <p:nvPr/>
        </p:nvSpPr>
        <p:spPr>
          <a:xfrm>
            <a:off x="2159214" y="3375232"/>
            <a:ext cx="109891" cy="119062"/>
          </a:xfrm>
          <a:prstGeom prst="rightArrow">
            <a:avLst/>
          </a:prstGeom>
          <a:solidFill>
            <a:srgbClr val="FBCA8E"/>
          </a:solidFill>
          <a:ln w="158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>
          <a:xfrm>
            <a:off x="2223294" y="2865644"/>
            <a:ext cx="6405563" cy="1200329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latinLnBrk="1" hangingPunct="1"/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批驳五种“不能创造”的错误观点，论述“③</a:t>
            </a:r>
            <a:r>
              <a:rPr lang="en-US" altLang="zh-CN" sz="2400" b="1" dirty="1">
                <a:latin typeface="楷体" pitchFamily="49" charset="-122"/>
                <a:ea typeface="楷体" pitchFamily="49" charset="-122"/>
              </a:rPr>
              <a:t>______________________________________________</a:t>
            </a: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”的观点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>
          <a:xfrm>
            <a:off x="609783" y="4211844"/>
            <a:ext cx="1524000" cy="461963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发出呼吁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3" name="箭头: 右 12"/>
          <p:cNvSpPr/>
          <p:nvPr/>
        </p:nvSpPr>
        <p:spPr>
          <a:xfrm>
            <a:off x="2149689" y="4383294"/>
            <a:ext cx="109891" cy="144463"/>
          </a:xfrm>
          <a:prstGeom prst="rightArrow">
            <a:avLst/>
          </a:prstGeom>
          <a:solidFill>
            <a:srgbClr val="B2C6EA"/>
          </a:solidFill>
          <a:ln w="158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>
          <a:xfrm>
            <a:off x="2221707" y="4211844"/>
            <a:ext cx="6080125" cy="461963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揭示失去创造力的可怕，发出“创造宣言”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>
          <a:xfrm>
            <a:off x="419333" y="708296"/>
            <a:ext cx="7913010" cy="586314"/>
          </a:xfrm>
          <a:prstGeom prst="rect"/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zh-CN" altLang="en-US" sz="2800" b="1" dirty="1">
                <a:latin typeface="宋体" pitchFamily="2" charset="-122"/>
              </a:rPr>
              <a:t>梳理本文的论证思路，完成思维导图。</a:t>
            </a:r>
          </a:p>
        </p:txBody>
      </p:sp>
      <p:sp>
        <p:nvSpPr>
          <p:cNvPr id="16" name="矩形 1"/>
          <p:cNvSpPr>
            <a:spLocks noChangeArrowheads="1"/>
          </p:cNvSpPr>
          <p:nvPr/>
        </p:nvSpPr>
        <p:spPr>
          <a:xfrm>
            <a:off x="3431895" y="170445"/>
            <a:ext cx="2331211" cy="652486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zh-CN" altLang="en-US" sz="2800" b="1" dirty="1">
                <a:latin typeface="宋体" pitchFamily="2" charset="-122"/>
              </a:rPr>
              <a:t>学习任务单</a:t>
            </a: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>
          <a:xfrm>
            <a:off x="850723" y="1421826"/>
            <a:ext cx="1430797" cy="400110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0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提总论点</a:t>
            </a:r>
          </a:p>
        </p:txBody>
      </p:sp>
      <p:sp>
        <p:nvSpPr>
          <p:cNvPr id="2" name="圆角矩形 1"/>
          <p:cNvSpPr/>
          <p:nvPr/>
        </p:nvSpPr>
        <p:spPr>
          <a:xfrm>
            <a:off x="589310" y="1411494"/>
            <a:ext cx="1423823" cy="461963"/>
          </a:xfrm>
          <a:prstGeom prst="roundRect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589310" y="2120154"/>
            <a:ext cx="1423823" cy="461963"/>
          </a:xfrm>
          <a:prstGeom prst="roundRect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圆角矩形 19"/>
          <p:cNvSpPr/>
          <p:nvPr/>
        </p:nvSpPr>
        <p:spPr>
          <a:xfrm>
            <a:off x="589310" y="3187272"/>
            <a:ext cx="1423823" cy="461963"/>
          </a:xfrm>
          <a:prstGeom prst="roundRect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圆角矩形 20"/>
          <p:cNvSpPr/>
          <p:nvPr/>
        </p:nvSpPr>
        <p:spPr>
          <a:xfrm>
            <a:off x="589310" y="4208034"/>
            <a:ext cx="1423823" cy="461963"/>
          </a:xfrm>
          <a:prstGeom prst="roundRect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>
            <a:spLocks noChangeArrowheads="1"/>
          </p:cNvSpPr>
          <p:nvPr/>
        </p:nvSpPr>
        <p:spPr>
          <a:xfrm>
            <a:off x="4709054" y="1908188"/>
            <a:ext cx="2772308" cy="46166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值得自己崇拜的人</a:t>
            </a:r>
          </a:p>
        </p:txBody>
      </p:sp>
      <p:sp>
        <p:nvSpPr>
          <p:cNvPr id="29" name="矩形 28"/>
          <p:cNvSpPr>
            <a:spLocks noChangeArrowheads="1"/>
          </p:cNvSpPr>
          <p:nvPr/>
        </p:nvSpPr>
        <p:spPr>
          <a:xfrm>
            <a:off x="2221697" y="3206311"/>
            <a:ext cx="6361113" cy="830997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处处是创造之地，天天是创造之时，人人是创造之人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0" advAuto="indefinite" build="whole"/>
      <p:bldP spid="27" grpId="1" uiExpand="0" advAuto="indefinite" build="whole"/>
      <p:bldP spid="29" grpId="2" uiExpand="0" advAuto="indefinite" build="whol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>
          <a:xfrm>
            <a:off x="419333" y="559506"/>
            <a:ext cx="7913010" cy="512448"/>
          </a:xfrm>
          <a:prstGeom prst="rect"/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zh-CN" altLang="en-US" sz="2400" b="1" dirty="1">
                <a:latin typeface="宋体" pitchFamily="2" charset="-122"/>
              </a:rPr>
              <a:t>请你仿照示例，扩展作者驳论中的事例。</a:t>
            </a:r>
          </a:p>
        </p:txBody>
      </p:sp>
      <p:sp>
        <p:nvSpPr>
          <p:cNvPr id="3" name="矩形 1"/>
          <p:cNvSpPr>
            <a:spLocks noChangeArrowheads="1"/>
          </p:cNvSpPr>
          <p:nvPr/>
        </p:nvSpPr>
        <p:spPr>
          <a:xfrm>
            <a:off x="3455910" y="91053"/>
            <a:ext cx="2331211" cy="652486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zh-CN" altLang="en-US" sz="2800" b="1" dirty="1">
                <a:latin typeface="宋体" pitchFamily="2" charset="-122"/>
              </a:rPr>
              <a:t>学习任务单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>
          <a:xfrm>
            <a:off x="420947" y="940112"/>
            <a:ext cx="8401139" cy="955646"/>
          </a:xfrm>
          <a:prstGeom prst="rect"/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zh-CN" sz="2400" b="1" dirty="1">
                <a:latin typeface="宋体" pitchFamily="2" charset="-122"/>
              </a:rPr>
              <a:t>【</a:t>
            </a:r>
            <a:r>
              <a:rPr lang="zh-CN" altLang="en-US" sz="2400" b="1" dirty="1">
                <a:latin typeface="宋体" pitchFamily="2" charset="-122"/>
              </a:rPr>
              <a:t>示例</a:t>
            </a:r>
            <a:r>
              <a:rPr lang="en-US" altLang="zh-CN" sz="2400" b="1" dirty="1">
                <a:latin typeface="宋体" pitchFamily="2" charset="-122"/>
              </a:rPr>
              <a:t>】</a:t>
            </a:r>
            <a:r>
              <a:rPr lang="zh-CN" altLang="en-US" sz="2400" b="1" dirty="1">
                <a:latin typeface="宋体" pitchFamily="2" charset="-122"/>
              </a:rPr>
              <a:t>环境太平凡？平凡无过于一枚桃核，但到了王叔远手里就成了栩栩如生的大苏泛赤壁核雕。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>
          <a:xfrm>
            <a:off x="409955" y="1903877"/>
            <a:ext cx="8401139" cy="3171637"/>
          </a:xfrm>
          <a:prstGeom prst="rect"/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eaLnBrk="1" latinLnBrk="1" hangingPunct="1">
              <a:lnSpc>
                <a:spcPct val="120000"/>
              </a:lnSpc>
            </a:pPr>
            <a:r>
              <a:rPr lang="zh-CN" altLang="en-US" sz="2400" b="1" dirty="1">
                <a:latin typeface="宋体" pitchFamily="2" charset="-122"/>
              </a:rPr>
              <a:t>生活太单调？①</a:t>
            </a:r>
            <a:r>
              <a:rPr lang="en-US" altLang="zh-CN" sz="2400" b="1" dirty="1">
                <a:latin typeface="宋体" pitchFamily="2" charset="-122"/>
              </a:rPr>
              <a:t>___________________________________________________________________________________________</a:t>
            </a:r>
            <a:r>
              <a:rPr lang="zh-CN" altLang="en-US" sz="2400" b="1" dirty="1">
                <a:latin typeface="宋体" pitchFamily="2" charset="-122"/>
              </a:rPr>
              <a:t>。</a:t>
            </a:r>
            <a:endParaRPr lang="en-US" altLang="zh-CN" sz="2400" b="1">
              <a:latin typeface="宋体" pitchFamily="2" charset="-122"/>
            </a:endParaRPr>
          </a:p>
          <a:p>
            <a:pPr eaLnBrk="1" latinLnBrk="1" hangingPunct="1">
              <a:lnSpc>
                <a:spcPct val="120000"/>
              </a:lnSpc>
            </a:pPr>
            <a:r>
              <a:rPr lang="zh-CN" altLang="en-US" sz="2400" b="1" dirty="1">
                <a:latin typeface="宋体" pitchFamily="2" charset="-122"/>
              </a:rPr>
              <a:t>年纪太小？②</a:t>
            </a:r>
            <a:r>
              <a:rPr lang="en-US" altLang="zh-CN" sz="2400" b="1" dirty="1">
                <a:latin typeface="宋体" pitchFamily="2" charset="-122"/>
              </a:rPr>
              <a:t>________________________________________</a:t>
            </a:r>
            <a:r>
              <a:rPr lang="zh-CN" altLang="en-US" sz="2400" b="1" dirty="1">
                <a:latin typeface="宋体" pitchFamily="2" charset="-122"/>
              </a:rPr>
              <a:t>。</a:t>
            </a:r>
            <a:endParaRPr lang="en-US" altLang="zh-CN" sz="2400" b="1">
              <a:latin typeface="宋体" pitchFamily="2" charset="-122"/>
            </a:endParaRPr>
          </a:p>
          <a:p>
            <a:pPr eaLnBrk="1" latinLnBrk="1" hangingPunct="1">
              <a:lnSpc>
                <a:spcPct val="120000"/>
              </a:lnSpc>
            </a:pPr>
            <a:r>
              <a:rPr lang="zh-CN" altLang="en-US" sz="2400" b="1" dirty="1">
                <a:latin typeface="宋体" pitchFamily="2" charset="-122"/>
              </a:rPr>
              <a:t>自己太无能？③</a:t>
            </a:r>
            <a:r>
              <a:rPr lang="en-US" altLang="zh-CN" sz="2400" b="1" dirty="1">
                <a:latin typeface="宋体" pitchFamily="2" charset="-122"/>
              </a:rPr>
              <a:t>___________________________________________________________________________________________</a:t>
            </a:r>
            <a:r>
              <a:rPr lang="zh-CN" altLang="en-US" sz="2400" b="1" dirty="1">
                <a:latin typeface="宋体" pitchFamily="2" charset="-122"/>
              </a:rPr>
              <a:t>。</a:t>
            </a:r>
            <a:endParaRPr lang="en-US" altLang="zh-CN" sz="2400" b="1">
              <a:latin typeface="宋体" pitchFamily="2" charset="-122"/>
            </a:endParaRPr>
          </a:p>
          <a:p>
            <a:pPr eaLnBrk="1" latinLnBrk="1" hangingPunct="1">
              <a:lnSpc>
                <a:spcPct val="120000"/>
              </a:lnSpc>
            </a:pPr>
            <a:r>
              <a:rPr lang="zh-CN" altLang="en-US" sz="2400" b="1" dirty="1">
                <a:latin typeface="宋体" pitchFamily="2" charset="-122"/>
              </a:rPr>
              <a:t>陷入绝境？④</a:t>
            </a:r>
            <a:r>
              <a:rPr lang="en-US" altLang="zh-CN" sz="2400" b="1" dirty="1">
                <a:latin typeface="宋体" pitchFamily="2" charset="-122"/>
              </a:rPr>
              <a:t>_____________________________________________________________________________________________</a:t>
            </a:r>
            <a:r>
              <a:rPr lang="zh-CN" altLang="en-US" sz="2400" b="1" dirty="1">
                <a:latin typeface="宋体" pitchFamily="2" charset="-122"/>
              </a:rPr>
              <a:t>。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409956" y="1883668"/>
            <a:ext cx="8401138" cy="3100350"/>
          </a:xfrm>
          <a:prstGeom prst="roundRect">
            <a:avLst>
              <a:gd name="adj" fmla="val 247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>
            <a:spLocks noChangeArrowheads="1"/>
          </p:cNvSpPr>
          <p:nvPr/>
        </p:nvSpPr>
        <p:spPr>
          <a:xfrm>
            <a:off x="2618407" y="1887674"/>
            <a:ext cx="6012668" cy="46166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单调无过于戈壁，而邓稼先能在这里成功领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>
          <a:xfrm>
            <a:off x="394793" y="2316479"/>
            <a:ext cx="6999001" cy="46166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导研制出“两弹”，取得举世瞩目的辉煌成就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>
          <a:xfrm>
            <a:off x="2310298" y="2758523"/>
            <a:ext cx="6012668" cy="46166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唐朝诗人骆宾王七岁就能写出名诗</a:t>
            </a:r>
            <a:r>
              <a:rPr lang="en-US" altLang="zh-CN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咏鹅</a:t>
            </a:r>
            <a:r>
              <a:rPr lang="en-US" altLang="zh-CN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》</a:t>
            </a:r>
            <a:endParaRPr lang="zh-CN" altLang="en-US" sz="2400" b="1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>
          <a:xfrm>
            <a:off x="2621855" y="3207509"/>
            <a:ext cx="6012668" cy="46166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口齿不清的德摩斯梯尼口含石子练习，终成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>
          <a:xfrm>
            <a:off x="394793" y="3616693"/>
            <a:ext cx="6999001" cy="46166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古雅典雄辩家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>
          <a:xfrm>
            <a:off x="2510395" y="4077165"/>
            <a:ext cx="6012668" cy="46166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战国时期被庞涓挖去膝盖骨之孙膑，毕竟写</a:t>
            </a: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>
          <a:xfrm>
            <a:off x="394793" y="4458739"/>
            <a:ext cx="6012668" cy="46166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成了</a:t>
            </a:r>
            <a:r>
              <a:rPr lang="en-US" altLang="zh-CN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孙膑兵法</a:t>
            </a:r>
            <a:r>
              <a:rPr lang="en-US" altLang="zh-CN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》</a:t>
            </a:r>
            <a:endParaRPr lang="zh-CN" altLang="en-US" sz="2400" b="1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2240662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0" advAuto="indefinite" build="whole"/>
      <p:bldP spid="8" grpId="1" uiExpand="0" advAuto="indefinite" build="whole"/>
      <p:bldP spid="9" grpId="2" uiExpand="0" advAuto="indefinite" build="whole"/>
      <p:bldP spid="10" grpId="3" uiExpand="0" advAuto="indefinite" build="whole"/>
      <p:bldP spid="11" grpId="4" uiExpand="0" advAuto="indefinite" build="whole"/>
      <p:bldP spid="12" grpId="5" uiExpand="0" advAuto="indefinite" build="whole"/>
      <p:bldP spid="15" grpId="6" uiExpand="0" advAuto="indefinite" build="whol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>
          <a:xfrm>
            <a:off x="323850" y="322246"/>
            <a:ext cx="7164388" cy="517642"/>
          </a:xfrm>
          <a:prstGeom prst="rect"/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2800" b="1" dirty="1">
                <a:latin typeface="宋体" pitchFamily="2" charset="-122"/>
              </a:rPr>
              <a:t>本文主要运用了哪些论证方法？试举例说明。</a:t>
            </a:r>
          </a:p>
        </p:txBody>
      </p:sp>
      <p:graphicFrame>
        <p:nvGraphicFramePr>
          <p:cNvPr id="14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613198"/>
              </p:ext>
            </p:extLst>
          </p:nvPr>
        </p:nvGraphicFramePr>
        <p:xfrm>
          <a:off x="609846" y="894148"/>
          <a:ext cx="7705725" cy="399644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44234"/>
                <a:gridCol w="6661491"/>
              </a:tblGrid>
              <a:tr h="1224135">
                <a:tc>
                  <a:txBody>
                    <a:bodyPr vert="horz" wrap="square" anchorCtr="0"/>
                    <a:lstStyle/>
                    <a:p>
                      <a:endParaRPr lang="zh-CN" altLang="en-US" sz="1800" b="1"/>
                    </a:p>
                  </a:txBody>
                  <a:tcPr marL="91450" marR="91450" marT="45733" marB="45733"/>
                </a:tc>
                <a:tc>
                  <a:txBody>
                    <a:bodyPr vert="horz" wrap="square" anchorCtr="0"/>
                    <a:lstStyle/>
                    <a:p>
                      <a:endParaRPr lang="zh-CN" altLang="en-US" sz="1800" b="1"/>
                    </a:p>
                  </a:txBody>
                  <a:tcPr marL="91450" marR="91450" marT="45733" marB="45733"/>
                </a:tc>
              </a:tr>
              <a:tr h="1656184"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50" marR="91450" marT="45733" marB="45733"/>
                </a:tc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50" marR="91450" marT="45733" marB="45733"/>
                </a:tc>
              </a:tr>
              <a:tr h="1116124"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50" marR="91450" marT="45733" marB="45733"/>
                </a:tc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50" marR="91450" marT="45733" marB="45733"/>
                </a:tc>
              </a:tr>
            </a:tbl>
          </a:graphicData>
        </a:graphic>
      </p:graphicFrame>
      <p:sp>
        <p:nvSpPr>
          <p:cNvPr id="19473" name="矩形 14"/>
          <p:cNvSpPr>
            <a:spLocks noChangeArrowheads="1"/>
          </p:cNvSpPr>
          <p:nvPr/>
        </p:nvSpPr>
        <p:spPr>
          <a:xfrm>
            <a:off x="717796" y="1056309"/>
            <a:ext cx="912813" cy="830262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比喻论证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9474" name="矩形 15"/>
          <p:cNvSpPr>
            <a:spLocks noChangeArrowheads="1"/>
          </p:cNvSpPr>
          <p:nvPr/>
        </p:nvSpPr>
        <p:spPr>
          <a:xfrm>
            <a:off x="717796" y="2532869"/>
            <a:ext cx="912813" cy="830262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举例论证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9475" name="矩形 16"/>
          <p:cNvSpPr>
            <a:spLocks noChangeArrowheads="1"/>
          </p:cNvSpPr>
          <p:nvPr/>
        </p:nvSpPr>
        <p:spPr>
          <a:xfrm>
            <a:off x="716209" y="3911463"/>
            <a:ext cx="911225" cy="830263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道理论证</a:t>
            </a:r>
            <a:endParaRPr lang="zh-CN" altLang="en-US" sz="24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>
          <a:xfrm>
            <a:off x="1627434" y="904700"/>
            <a:ext cx="6684962" cy="12001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如将教育比喻成雕像，将教育方法比喻成雕刻的刀法，形象生动地论证了教育理论和技术对培养学生的重要性。</a:t>
            </a:r>
            <a:endParaRPr lang="zh-CN" altLang="en-US" sz="24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>
          <a:xfrm>
            <a:off x="1616321" y="2162000"/>
            <a:ext cx="6686550" cy="156966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如反驳五种错误观点时作者旁征博引，运用了古今中外大量事例来驳斥错误认识，证明自己观点的正确，既增强了文章的可信度，又使文章气势充沛。</a:t>
            </a:r>
            <a:endParaRPr lang="zh-CN" altLang="en-US" sz="24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0" name="矩形 19"/>
          <p:cNvSpPr>
            <a:spLocks noChangeArrowheads="1"/>
          </p:cNvSpPr>
          <p:nvPr/>
        </p:nvSpPr>
        <p:spPr>
          <a:xfrm>
            <a:off x="1646484" y="3904637"/>
            <a:ext cx="6684962" cy="830262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如文中引用慧能、歌德和罗丹的话，使说理更透彻，增强了论证效果。</a:t>
            </a:r>
            <a:endParaRPr lang="zh-CN" altLang="en-US" sz="24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0" advAuto="indefinite" build="whole"/>
      <p:bldP spid="19" grpId="1" uiExpand="0" advAuto="indefinite" build="whole"/>
      <p:bldP spid="20" grpId="2" uiExpand="0" advAuto="indefinite" build="whol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>
          <a:xfrm>
            <a:off x="532625" y="909870"/>
            <a:ext cx="7956562" cy="586314"/>
          </a:xfrm>
          <a:prstGeom prst="rect"/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2800" b="1" dirty="1">
                <a:latin typeface="宋体" pitchFamily="2" charset="-122"/>
              </a:rPr>
              <a:t>第</a:t>
            </a:r>
            <a:r>
              <a:rPr lang="en-US" altLang="zh-CN" sz="2800" b="1" dirty="1">
                <a:latin typeface="宋体" pitchFamily="2" charset="-122"/>
              </a:rPr>
              <a:t>13</a:t>
            </a:r>
            <a:r>
              <a:rPr lang="zh-CN" altLang="en-US" sz="2800" b="1" dirty="1">
                <a:latin typeface="宋体" pitchFamily="2" charset="-122"/>
              </a:rPr>
              <a:t>段主要运用了哪种论证方法？有什么作用？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>
          <a:xfrm>
            <a:off x="509584" y="1517124"/>
            <a:ext cx="8086725" cy="3194721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zh-CN" altLang="en-US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比喻论证。作者用“东山樵夫”喻指没有创造之心的教师，以树苗、茅草喻指学生，生动形象地指出没有创造之心的教师，既不能发现学生的价值，也不能给予他们更好的指导，最后只会毁灭他们。从反面论证了没有创造力的可悲，从而得出要让创造之神常驻心中的观点。</a:t>
            </a:r>
            <a:endParaRPr lang="zh-CN" altLang="en-US" sz="28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4370739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0" advAuto="indefinite" build="whol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>
          <a:xfrm>
            <a:off x="542925" y="919163"/>
            <a:ext cx="8086725" cy="1398587"/>
          </a:xfrm>
          <a:prstGeom prst="rect"/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2400" b="1" dirty="1">
                <a:latin typeface="宋体" pitchFamily="2" charset="-122"/>
              </a:rPr>
              <a:t>    </a:t>
            </a:r>
            <a:r>
              <a:rPr lang="en-US" altLang="zh-CN" sz="2400" b="1" dirty="1">
                <a:latin typeface="宋体" pitchFamily="2" charset="-122"/>
              </a:rPr>
              <a:t>“</a:t>
            </a:r>
            <a:r>
              <a:rPr lang="zh-CN" altLang="en-US" sz="2400" b="1" dirty="1">
                <a:latin typeface="宋体" pitchFamily="2" charset="-122"/>
              </a:rPr>
              <a:t>活人的塑像和大理石的塑像有一点不同，刀法如果用得不对，可以万像同毁；刀法如果用得对，则一笔下去，画龙点睛。”这句话怎么理解？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>
          <a:xfrm>
            <a:off x="520700" y="2333308"/>
            <a:ext cx="8086725" cy="2308324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en-US" altLang="zh-CN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“</a:t>
            </a:r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刀法”比喻教育方法。“万像”比喻众多教育对象。“画龙点睛”比喻使众多教育对象成才。全句的意思是：教育方法不当，可能使众多受教育者被毁；教育方法得当，可以使众多受教育者成才。</a:t>
            </a:r>
            <a:endParaRPr lang="zh-CN" altLang="en-US" sz="24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0" advAuto="indefinite" build="whol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>
          <a:xfrm>
            <a:off x="298450" y="439738"/>
            <a:ext cx="7581900" cy="955646"/>
          </a:xfrm>
          <a:prstGeom prst="rect"/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en-US" altLang="zh-CN" sz="2400" b="1" dirty="1">
                <a:latin typeface="宋体" pitchFamily="2" charset="-122"/>
              </a:rPr>
              <a:t>    </a:t>
            </a:r>
            <a:r>
              <a:rPr lang="zh-CN" altLang="en-US" sz="2400" b="1" dirty="1">
                <a:latin typeface="宋体" pitchFamily="2" charset="-122"/>
              </a:rPr>
              <a:t>第</a:t>
            </a:r>
            <a:r>
              <a:rPr lang="en-US" altLang="zh-CN" sz="2400" b="1" dirty="1">
                <a:latin typeface="宋体" pitchFamily="2" charset="-122"/>
              </a:rPr>
              <a:t>5—11</a:t>
            </a:r>
            <a:r>
              <a:rPr lang="zh-CN" altLang="en-US" sz="2400" b="1" dirty="1">
                <a:latin typeface="宋体" pitchFamily="2" charset="-122"/>
              </a:rPr>
              <a:t>段批驳了五种“不能创造”的观点。找出对应的观点和论据，并梳理这部分的批驳思路。</a:t>
            </a:r>
          </a:p>
        </p:txBody>
      </p:sp>
      <p:graphicFrame>
        <p:nvGraphicFramePr>
          <p:cNvPr id="3" name="表格 3"/>
          <p:cNvGraphicFramePr>
            <a:graphicFrameLocks noGrp="1"/>
          </p:cNvGraphicFramePr>
          <p:nvPr/>
        </p:nvGraphicFramePr>
        <p:xfrm>
          <a:off x="369888" y="1427163"/>
          <a:ext cx="8424862" cy="335121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8140"/>
                <a:gridCol w="7056722"/>
              </a:tblGrid>
              <a:tr h="399303">
                <a:tc>
                  <a:txBody>
                    <a:bodyPr vert="horz" wrap="square" anchorCtr="0"/>
                    <a:lstStyle/>
                    <a:p>
                      <a:endParaRPr lang="zh-CN" altLang="en-US" sz="1800" b="1">
                        <a:latin typeface="+mn-ea"/>
                        <a:ea typeface="+mn-ea"/>
                      </a:endParaRPr>
                    </a:p>
                  </a:txBody>
                  <a:tcPr marL="91439" marR="91439" marT="45714" marB="45714"/>
                </a:tc>
                <a:tc>
                  <a:txBody>
                    <a:bodyPr vert="horz" wrap="square" anchorCtr="0"/>
                    <a:lstStyle/>
                    <a:p>
                      <a:endParaRPr lang="zh-CN" altLang="en-US" sz="1800" b="1">
                        <a:latin typeface="+mn-ea"/>
                        <a:ea typeface="+mn-ea"/>
                      </a:endParaRPr>
                    </a:p>
                  </a:txBody>
                  <a:tcPr marL="91439" marR="91439" marT="45714" marB="45714"/>
                </a:tc>
              </a:tr>
              <a:tr h="611981"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39" marR="91439" marT="45714" marB="45714"/>
                </a:tc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39" marR="91439" marT="45714" marB="45714"/>
                </a:tc>
              </a:tr>
              <a:tr h="683979"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39" marR="91439" marT="45714" marB="45714"/>
                </a:tc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39" marR="91439" marT="45714" marB="45714"/>
                </a:tc>
              </a:tr>
              <a:tr h="467986"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39" marR="91439" marT="45714" marB="45714"/>
                </a:tc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39" marR="91439" marT="45714" marB="45714"/>
                </a:tc>
              </a:tr>
              <a:tr h="467986"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39" marR="91439" marT="45714" marB="45714"/>
                </a:tc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39" marR="91439" marT="45714" marB="45714"/>
                </a:tc>
              </a:tr>
              <a:tr h="719978"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39" marR="91439" marT="45714" marB="45714"/>
                </a:tc>
                <a:tc>
                  <a:txBody>
                    <a:bodyPr vert="horz" wrap="square" anchorCtr="0"/>
                    <a:lstStyle/>
                    <a:p>
                      <a:endParaRPr lang="zh-CN" altLang="en-US" sz="1800"/>
                    </a:p>
                  </a:txBody>
                  <a:tcPr marL="91439" marR="91439" marT="45714" marB="45714"/>
                </a:tc>
              </a:tr>
            </a:tbl>
          </a:graphicData>
        </a:graphic>
      </p:graphicFrame>
      <p:sp>
        <p:nvSpPr>
          <p:cNvPr id="22554" name="矩形 3"/>
          <p:cNvSpPr>
            <a:spLocks noChangeArrowheads="1"/>
          </p:cNvSpPr>
          <p:nvPr/>
        </p:nvSpPr>
        <p:spPr>
          <a:xfrm>
            <a:off x="711200" y="1392238"/>
            <a:ext cx="911225" cy="461962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latin typeface="宋体" pitchFamily="2" charset="-122"/>
              </a:rPr>
              <a:t>观点</a:t>
            </a:r>
            <a:endParaRPr lang="zh-CN" altLang="en-US" sz="2400">
              <a:latin typeface="宋体" pitchFamily="2" charset="-122"/>
            </a:endParaRPr>
          </a:p>
        </p:txBody>
      </p:sp>
      <p:sp>
        <p:nvSpPr>
          <p:cNvPr id="22555" name="矩形 4"/>
          <p:cNvSpPr>
            <a:spLocks noChangeArrowheads="1"/>
          </p:cNvSpPr>
          <p:nvPr/>
        </p:nvSpPr>
        <p:spPr>
          <a:xfrm>
            <a:off x="4565650" y="1384300"/>
            <a:ext cx="1714500" cy="46037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latin typeface="宋体" pitchFamily="2" charset="-122"/>
              </a:rPr>
              <a:t>论据</a:t>
            </a:r>
            <a:endParaRPr lang="zh-CN" altLang="en-US" sz="2400">
              <a:latin typeface="宋体" pitchFamily="2" charset="-122"/>
            </a:endParaRPr>
          </a:p>
        </p:txBody>
      </p:sp>
      <p:sp>
        <p:nvSpPr>
          <p:cNvPr id="22556" name="矩形 5"/>
          <p:cNvSpPr>
            <a:spLocks noChangeArrowheads="1"/>
          </p:cNvSpPr>
          <p:nvPr/>
        </p:nvSpPr>
        <p:spPr>
          <a:xfrm>
            <a:off x="307975" y="1916113"/>
            <a:ext cx="1476375" cy="4000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 dirty="1">
                <a:latin typeface="楷体" pitchFamily="49" charset="-122"/>
                <a:ea typeface="楷体" pitchFamily="49" charset="-122"/>
              </a:rPr>
              <a:t>环境太平凡</a:t>
            </a:r>
            <a:endParaRPr lang="zh-CN" altLang="en-US" sz="20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2557" name="矩形 6"/>
          <p:cNvSpPr>
            <a:spLocks noChangeArrowheads="1"/>
          </p:cNvSpPr>
          <p:nvPr/>
        </p:nvSpPr>
        <p:spPr>
          <a:xfrm>
            <a:off x="292100" y="2563813"/>
            <a:ext cx="1476375" cy="4000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 dirty="1">
                <a:latin typeface="楷体" pitchFamily="49" charset="-122"/>
                <a:ea typeface="楷体" pitchFamily="49" charset="-122"/>
              </a:rPr>
              <a:t>生活太单调</a:t>
            </a:r>
            <a:endParaRPr lang="zh-CN" altLang="en-US" sz="20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2558" name="矩形 7"/>
          <p:cNvSpPr>
            <a:spLocks noChangeArrowheads="1"/>
          </p:cNvSpPr>
          <p:nvPr/>
        </p:nvSpPr>
        <p:spPr>
          <a:xfrm>
            <a:off x="427038" y="3152775"/>
            <a:ext cx="1355725" cy="401638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 dirty="1">
                <a:latin typeface="楷体" pitchFamily="49" charset="-122"/>
                <a:ea typeface="楷体" pitchFamily="49" charset="-122"/>
              </a:rPr>
              <a:t>年纪太小</a:t>
            </a:r>
            <a:endParaRPr lang="zh-CN" altLang="en-US" sz="20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2559" name="矩形 8"/>
          <p:cNvSpPr>
            <a:spLocks noChangeArrowheads="1"/>
          </p:cNvSpPr>
          <p:nvPr/>
        </p:nvSpPr>
        <p:spPr>
          <a:xfrm>
            <a:off x="298450" y="3611563"/>
            <a:ext cx="1476375" cy="4000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 dirty="1">
                <a:latin typeface="楷体" pitchFamily="49" charset="-122"/>
                <a:ea typeface="楷体" pitchFamily="49" charset="-122"/>
              </a:rPr>
              <a:t>自己太无能</a:t>
            </a:r>
            <a:endParaRPr lang="zh-CN" altLang="en-US" sz="20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2560" name="矩形 9"/>
          <p:cNvSpPr>
            <a:spLocks noChangeArrowheads="1"/>
          </p:cNvSpPr>
          <p:nvPr/>
        </p:nvSpPr>
        <p:spPr>
          <a:xfrm>
            <a:off x="423863" y="4195763"/>
            <a:ext cx="1223962" cy="4000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 dirty="1">
                <a:latin typeface="楷体" pitchFamily="49" charset="-122"/>
                <a:ea typeface="楷体" pitchFamily="49" charset="-122"/>
              </a:rPr>
              <a:t>陷入绝境</a:t>
            </a:r>
            <a:endParaRPr lang="zh-CN" altLang="en-US" sz="200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>
          <a:xfrm>
            <a:off x="1747838" y="1766888"/>
            <a:ext cx="6975475" cy="7080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八大山人在白纸上挥毫画几笔便成为一幅名贵的画作；飞帝亚斯、米开朗基能用石头雕成不朽的雕像。</a:t>
            </a:r>
            <a:endParaRPr lang="zh-CN" altLang="en-US" sz="20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>
          <a:xfrm>
            <a:off x="1708150" y="2441575"/>
            <a:ext cx="6975475" cy="7080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许多伟大的文学作品诞生于监牢；雷塞布在沙漠中造成苏彝士运河；肉包铺子中产生平老静。</a:t>
            </a:r>
            <a:endParaRPr lang="zh-CN" altLang="en-US" sz="20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>
          <a:xfrm>
            <a:off x="1692275" y="3173413"/>
            <a:ext cx="6975475" cy="4000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莫扎尔特、爱迪生、帕斯加尔都是幼年成才。</a:t>
            </a:r>
            <a:endParaRPr lang="zh-CN" altLang="en-US" sz="20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>
          <a:xfrm>
            <a:off x="1708150" y="3606800"/>
            <a:ext cx="6654800" cy="4000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鲁钝的曾参传了孔子道统；不识字的慧能传了黄梅教义。</a:t>
            </a:r>
            <a:endParaRPr lang="zh-CN" altLang="en-US" sz="20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>
          <a:xfrm>
            <a:off x="1708150" y="4062413"/>
            <a:ext cx="6975475" cy="7080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遭遇八十一难之玄奘取得佛经；哥伦布、莫扎尔特都是在绝境中成就伟业。</a:t>
            </a:r>
            <a:endParaRPr lang="zh-CN" altLang="en-US" sz="20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0" advAuto="indefinite" build="whole"/>
      <p:bldP spid="12" grpId="1" uiExpand="0" advAuto="indefinite" build="whole"/>
      <p:bldP spid="13" grpId="2" uiExpand="0" advAuto="indefinite" build="whole"/>
      <p:bldP spid="14" grpId="3" uiExpand="0" advAuto="indefinite" build="whole"/>
      <p:bldP spid="15" grpId="4" uiExpand="0" advAuto="indefinite" build="whol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rrowheads="1"/>
          </p:cNvSpPr>
          <p:nvPr/>
        </p:nvSpPr>
        <p:spPr>
          <a:xfrm>
            <a:off x="611560" y="987574"/>
            <a:ext cx="8243888" cy="3453253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latinLnBrk="1" hangingPunct="1">
              <a:lnSpc>
                <a:spcPct val="130000"/>
              </a:lnSpc>
            </a:pPr>
            <a:r>
              <a:rPr lang="zh-CN" altLang="en-US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思路：作者用层层递进的方式推进批驳，从“环境”“生活”的客观外在原因，再到“年纪”“能力”的主观因素，以及“绝境”这一主客兼有、最为概括的因素，用相应的反例驳斥了这五种观点的错谬之处，最后点出“处处是创造之地，天天是创造之时，人人是创造之人”的观点。</a:t>
            </a:r>
            <a:endParaRPr lang="zh-CN" altLang="en-US" sz="28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0" advAuto="indefinite" build="whol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矩形 1"/>
          <p:cNvSpPr>
            <a:spLocks noChangeArrowheads="1"/>
          </p:cNvSpPr>
          <p:nvPr/>
        </p:nvSpPr>
        <p:spPr>
          <a:xfrm>
            <a:off x="519113" y="1598612"/>
            <a:ext cx="8147050" cy="1274763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3200" b="1" dirty="1">
                <a:latin typeface="楷体" pitchFamily="49" charset="-122"/>
                <a:ea typeface="楷体" pitchFamily="49" charset="-122"/>
              </a:rPr>
              <a:t>    在世界历史的学习中，你知道有哪些著名的“宣言”吗？</a:t>
            </a:r>
            <a:endParaRPr lang="zh-CN" altLang="en-US" sz="3200" b="1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7" name="矩形 106"/>
          <p:cNvSpPr>
            <a:spLocks noChangeArrowheads="1"/>
          </p:cNvSpPr>
          <p:nvPr/>
        </p:nvSpPr>
        <p:spPr>
          <a:xfrm>
            <a:off x="1379538" y="3236912"/>
            <a:ext cx="3573462" cy="539750"/>
          </a:xfrm>
          <a:prstGeom prst="rect"/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zh-CN" altLang="en-US" sz="2800" b="1" dirty="1">
                <a:solidFill>
                  <a:srgbClr val="FF0000"/>
                </a:solidFill>
                <a:latin typeface="+mn-ea"/>
                <a:ea typeface="+mn-ea"/>
              </a:rPr>
              <a:t>法国</a:t>
            </a:r>
            <a:r>
              <a:rPr lang="en-US" altLang="zh-CN" sz="2800" b="1" dirty="1">
                <a:solidFill>
                  <a:srgbClr val="FF0000"/>
                </a:solidFill>
                <a:latin typeface="+mn-ea"/>
                <a:ea typeface="+mn-ea"/>
              </a:rPr>
              <a:t>《</a:t>
            </a:r>
            <a:r>
              <a:rPr lang="zh-CN" altLang="en-US" sz="2800" b="1" dirty="1">
                <a:solidFill>
                  <a:srgbClr val="FF0000"/>
                </a:solidFill>
                <a:latin typeface="+mn-ea"/>
                <a:ea typeface="+mn-ea"/>
              </a:rPr>
              <a:t>人权宣言</a:t>
            </a:r>
            <a:r>
              <a:rPr lang="en-US" altLang="zh-CN" sz="2800" b="1" dirty="1">
                <a:solidFill>
                  <a:srgbClr val="FF0000"/>
                </a:solidFill>
                <a:latin typeface="+mn-ea"/>
                <a:ea typeface="+mn-ea"/>
              </a:rPr>
              <a:t>》</a:t>
            </a:r>
            <a:endParaRPr lang="zh-CN" altLang="en-US" sz="28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08" name="矩形 107"/>
          <p:cNvSpPr>
            <a:spLocks noChangeArrowheads="1"/>
          </p:cNvSpPr>
          <p:nvPr/>
        </p:nvSpPr>
        <p:spPr>
          <a:xfrm>
            <a:off x="4953000" y="3236912"/>
            <a:ext cx="3573463" cy="539750"/>
          </a:xfrm>
          <a:prstGeom prst="rect"/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zh-CN" altLang="en-US" sz="2800" b="1" dirty="1">
                <a:solidFill>
                  <a:srgbClr val="FF0000"/>
                </a:solidFill>
                <a:latin typeface="+mn-ea"/>
                <a:ea typeface="+mn-ea"/>
              </a:rPr>
              <a:t>美国</a:t>
            </a:r>
            <a:r>
              <a:rPr lang="en-US" altLang="zh-CN" sz="2800" b="1" dirty="1">
                <a:solidFill>
                  <a:srgbClr val="FF0000"/>
                </a:solidFill>
                <a:latin typeface="+mn-ea"/>
                <a:ea typeface="+mn-ea"/>
              </a:rPr>
              <a:t>《</a:t>
            </a:r>
            <a:r>
              <a:rPr lang="zh-CN" altLang="en-US" sz="2800" b="1" dirty="1">
                <a:solidFill>
                  <a:srgbClr val="FF0000"/>
                </a:solidFill>
                <a:latin typeface="+mn-ea"/>
                <a:ea typeface="+mn-ea"/>
              </a:rPr>
              <a:t>独立宣言</a:t>
            </a:r>
            <a:r>
              <a:rPr lang="en-US" altLang="zh-CN" sz="2800" b="1" dirty="1">
                <a:solidFill>
                  <a:srgbClr val="FF0000"/>
                </a:solidFill>
                <a:latin typeface="+mn-ea"/>
                <a:ea typeface="+mn-ea"/>
              </a:rPr>
              <a:t>》</a:t>
            </a:r>
            <a:endParaRPr lang="zh-CN" altLang="en-US" sz="2800" b="1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500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>
          <a:xfrm>
            <a:off x="379413" y="418598"/>
            <a:ext cx="6831012" cy="453586"/>
          </a:xfrm>
          <a:prstGeom prst="rect"/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2400" b="1" dirty="1">
                <a:latin typeface="宋体" pitchFamily="2" charset="-122"/>
              </a:rPr>
              <a:t>下列对文章的理解和分析有误的一项是（    ）</a:t>
            </a: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>
          <a:xfrm>
            <a:off x="379412" y="905343"/>
            <a:ext cx="8405055" cy="3845668"/>
          </a:xfrm>
          <a:prstGeom prst="rect"/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marL="360000" indent="-360000" eaLnBrk="1" hangingPunct="1">
              <a:lnSpc>
                <a:spcPct val="120000"/>
              </a:lnSpc>
              <a:spcBef>
                <a:spcPts val="600"/>
              </a:spcBef>
              <a:buFont typeface="+mj-lt"/>
              <a:buAutoNum type="alphaUcPeriod" startAt="1"/>
            </a:pPr>
            <a:r>
              <a:rPr lang="zh-CN" altLang="en-US" sz="2400" b="1" dirty="1">
                <a:latin typeface="宋体" pitchFamily="2" charset="-122"/>
              </a:rPr>
              <a:t>文章以“东山樵夫”割茅草为喻，揭示了失去创造力的可怕之处，鼓励教育者要保护和培育学生的创造力。</a:t>
            </a:r>
          </a:p>
          <a:p>
            <a:pPr marL="360000" indent="-360000" eaLnBrk="1" hangingPunct="1">
              <a:lnSpc>
                <a:spcPct val="120000"/>
              </a:lnSpc>
              <a:spcBef>
                <a:spcPts val="600"/>
              </a:spcBef>
              <a:buFont typeface="+mj-lt"/>
              <a:buAutoNum type="alphaUcPeriod" startAt="1"/>
            </a:pPr>
            <a:r>
              <a:rPr lang="zh-CN" altLang="en-US" sz="2400" b="1" dirty="1">
                <a:latin typeface="宋体" pitchFamily="2" charset="-122"/>
              </a:rPr>
              <a:t>文中列举了大量事实论据，构成排比句式，使论证内容充实、丰富、具有说服力，增强了语言的气势。</a:t>
            </a:r>
          </a:p>
          <a:p>
            <a:pPr marL="360000" indent="-360000" eaLnBrk="1" hangingPunct="1">
              <a:lnSpc>
                <a:spcPct val="120000"/>
              </a:lnSpc>
              <a:spcBef>
                <a:spcPts val="600"/>
              </a:spcBef>
              <a:buFont typeface="+mj-lt"/>
              <a:buAutoNum type="alphaUcPeriod" startAt="1"/>
            </a:pPr>
            <a:r>
              <a:rPr lang="zh-CN" altLang="en-US" sz="2400" b="1" dirty="1">
                <a:latin typeface="宋体" pitchFamily="2" charset="-122"/>
              </a:rPr>
              <a:t>全文立中有驳，思路清晰，开篇提出观点，接着连续批驳错误观点，之后指出不创造的危害，最后发出创造宣言。</a:t>
            </a:r>
          </a:p>
          <a:p>
            <a:pPr marL="360000" indent="-360000" eaLnBrk="1" hangingPunct="1">
              <a:lnSpc>
                <a:spcPct val="120000"/>
              </a:lnSpc>
              <a:spcBef>
                <a:spcPts val="600"/>
              </a:spcBef>
              <a:buFont typeface="+mj-lt"/>
              <a:buAutoNum type="alphaUcPeriod" startAt="1"/>
            </a:pPr>
            <a:r>
              <a:rPr lang="zh-CN" altLang="en-US" sz="2400" b="1" dirty="1">
                <a:latin typeface="宋体" pitchFamily="2" charset="-122"/>
              </a:rPr>
              <a:t>作者引用歌德的话“没有勇气一切都完”，着重证明唯有大无畏精神才是创造取得成功的关键。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>
          <a:xfrm>
            <a:off x="6084168" y="322225"/>
            <a:ext cx="591914" cy="646331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zh-CN" sz="36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D</a:t>
            </a:r>
            <a:endParaRPr lang="zh-CN" altLang="en-US" sz="3600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0767393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0" advAuto="indefinite" build="whol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1"/>
          <p:cNvSpPr txBox="1">
            <a:spLocks noChangeArrowheads="1"/>
          </p:cNvSpPr>
          <p:nvPr/>
        </p:nvSpPr>
        <p:spPr>
          <a:xfrm>
            <a:off x="376238" y="330489"/>
            <a:ext cx="7400118" cy="1103379"/>
          </a:xfrm>
          <a:prstGeom prst="rect"/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2800" b="1" dirty="1">
                <a:latin typeface="宋体" pitchFamily="2" charset="-122"/>
              </a:rPr>
              <a:t>    学习本文后，结合自身实际，说说你从文章中得到了怎样的启示。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>
          <a:xfrm>
            <a:off x="376238" y="1433868"/>
            <a:ext cx="8552246" cy="3453253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latinLnBrk="1" hangingPunct="1">
              <a:lnSpc>
                <a:spcPct val="130000"/>
              </a:lnSpc>
            </a:pPr>
            <a:r>
              <a:rPr lang="en-US" altLang="zh-CN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【</a:t>
            </a:r>
            <a:r>
              <a:rPr lang="zh-CN" altLang="en-US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示例</a:t>
            </a:r>
            <a:r>
              <a:rPr lang="en-US" altLang="zh-CN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】</a:t>
            </a:r>
            <a:r>
              <a:rPr lang="zh-CN" altLang="en-US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我们要敢于创造，学习创造，积极创造。创造不是少数人的专利，人人都可以创造。但是创造也不是凭空产生的，需要我们拥有一定知识基础，积极思考实践。在日常生活中，我们可以从身边小事着手，比如设计黑板报时别出心裁，写作文时发现新的角度等。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0" advAuto="indefinite" build="whol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>
          <a:xfrm>
            <a:off x="313879" y="1023578"/>
            <a:ext cx="8516242" cy="1034707"/>
          </a:xfrm>
          <a:prstGeom prst="rect"/>
          <a:noFill/>
          <a:ln w="9525">
            <a:noFill/>
            <a:miter lim="800000"/>
          </a:ln>
        </p:spPr>
        <p:txBody>
          <a:bodyPr wrap="square" lIns="68580" tIns="34290" rIns="68580" bIns="34290"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2800" b="1" dirty="1">
                <a:latin typeface="宋体" pitchFamily="2" charset="-122"/>
              </a:rPr>
              <a:t>    同样是驳论文，本文与</a:t>
            </a:r>
            <a:r>
              <a:rPr lang="en-US" altLang="zh-CN" sz="2800" b="1" dirty="1">
                <a:latin typeface="宋体" pitchFamily="2" charset="-122"/>
              </a:rPr>
              <a:t>《</a:t>
            </a:r>
            <a:r>
              <a:rPr lang="zh-CN" altLang="en-US" sz="2800" b="1" dirty="1">
                <a:latin typeface="宋体" pitchFamily="2" charset="-122"/>
              </a:rPr>
              <a:t>中国人失掉自信力了吗</a:t>
            </a:r>
            <a:r>
              <a:rPr lang="en-US" altLang="zh-CN" sz="2800" b="1" dirty="1">
                <a:latin typeface="宋体" pitchFamily="2" charset="-122"/>
              </a:rPr>
              <a:t>》</a:t>
            </a:r>
            <a:r>
              <a:rPr lang="zh-CN" altLang="en-US" sz="2800" b="1" dirty="1">
                <a:latin typeface="宋体" pitchFamily="2" charset="-122"/>
              </a:rPr>
              <a:t>有何不同？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>
          <a:xfrm>
            <a:off x="386556" y="2186432"/>
            <a:ext cx="8370888" cy="1772793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latinLnBrk="1" hangingPunct="1">
              <a:lnSpc>
                <a:spcPct val="130000"/>
              </a:lnSpc>
            </a:pPr>
            <a:r>
              <a:rPr lang="en-US" altLang="zh-CN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《</a:t>
            </a:r>
            <a:r>
              <a:rPr lang="zh-CN" altLang="en-US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中国人失掉自信力了吗</a:t>
            </a:r>
            <a:r>
              <a:rPr lang="en-US" altLang="zh-CN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是先树靶子再批驳，然后立自己的观点，属于先破后立。而</a:t>
            </a:r>
            <a:r>
              <a:rPr lang="en-US" altLang="zh-CN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创造宣言</a:t>
            </a:r>
            <a:r>
              <a:rPr lang="en-US" altLang="zh-CN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是边破边立，运用举例论证逐个击破。</a:t>
            </a:r>
          </a:p>
        </p:txBody>
      </p:sp>
    </p:spTree>
    <p:extLst>
      <p:ext uri="{BB962C8B-B14F-4D97-AF65-F5344CB8AC3E}">
        <p14:creationId xmlns:p14="http://schemas.microsoft.com/office/powerpoint/2010/main" val="1576841298"/>
      </p:ext>
    </p:extLst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0" advAuto="indefinite" build="whol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6"/>
          <p:cNvSpPr txBox="1">
            <a:spLocks noChangeArrowheads="1"/>
          </p:cNvSpPr>
          <p:nvPr/>
        </p:nvSpPr>
        <p:spPr>
          <a:xfrm>
            <a:off x="352935" y="865050"/>
            <a:ext cx="8507045" cy="919867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zh-CN" altLang="en-US" sz="2400" b="1" dirty="1">
                <a:latin typeface="宋体" pitchFamily="2" charset="-122"/>
              </a:rPr>
              <a:t>    本文认为教育的最大成功是什么？为获得这一成功，教育者要注意哪些问题？</a:t>
            </a:r>
          </a:p>
        </p:txBody>
      </p:sp>
      <p:grpSp>
        <p:nvGrpSpPr>
          <p:cNvPr id="28676" name="组合 7"/>
          <p:cNvGrpSpPr/>
          <p:nvPr/>
        </p:nvGrpSpPr>
        <p:grpSpPr>
          <a:xfrm>
            <a:off x="358775" y="177800"/>
            <a:ext cx="2178050" cy="522288"/>
            <a:chOff x="4893372" y="88900"/>
            <a:chExt cx="2177491" cy="523220"/>
          </a:xfrm>
        </p:grpSpPr>
        <p:sp>
          <p:nvSpPr>
            <p:cNvPr id="9" name="文本框 8"/>
            <p:cNvSpPr txBox="1"/>
            <p:nvPr/>
          </p:nvSpPr>
          <p:spPr>
            <a:xfrm>
              <a:off x="5183810" y="88900"/>
              <a:ext cx="1825156" cy="523220"/>
            </a:xfrm>
            <a:prstGeom prst="rect"/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800" b="1" dirty="1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  <a:cs typeface="+mn-ea"/>
                  <a:sym typeface="+mn-lt"/>
                </a:rPr>
                <a:t>深入探究</a:t>
              </a:r>
            </a:p>
          </p:txBody>
        </p:sp>
        <p:sp>
          <p:nvSpPr>
            <p:cNvPr id="10" name="fan_199096"/>
            <p:cNvSpPr/>
            <p:nvPr/>
          </p:nvSpPr>
          <p:spPr>
            <a:xfrm>
              <a:off x="4893372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11" name="fan_199096"/>
            <p:cNvSpPr/>
            <p:nvPr/>
          </p:nvSpPr>
          <p:spPr>
            <a:xfrm>
              <a:off x="6766141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4" name="矩形 13"/>
          <p:cNvSpPr>
            <a:spLocks noChangeArrowheads="1"/>
          </p:cNvSpPr>
          <p:nvPr/>
        </p:nvSpPr>
        <p:spPr>
          <a:xfrm>
            <a:off x="421014" y="1832807"/>
            <a:ext cx="8370888" cy="2973122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latinLnBrk="1" hangingPunct="1">
              <a:lnSpc>
                <a:spcPct val="130000"/>
              </a:lnSpc>
            </a:pPr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文章认为教育的最大成功是师生合作创造出值得彼此崇拜之活人。</a:t>
            </a:r>
          </a:p>
          <a:p>
            <a:pPr eaLnBrk="1" latinLnBrk="1" hangingPunct="1">
              <a:lnSpc>
                <a:spcPct val="130000"/>
              </a:lnSpc>
            </a:pPr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教育者要注意的问题：①要敢于创造；②要有献身于创造的精神；③要明确教育的创造目标；④要探索创造理论和创造技术；⑤要鼓励学生创造；⑥要注意师生合作创造；⑦要注意集体创造。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0" advAuto="indefinite" build="whol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矩形 2"/>
          <p:cNvSpPr>
            <a:spLocks noChangeArrowheads="1"/>
          </p:cNvSpPr>
          <p:nvPr/>
        </p:nvSpPr>
        <p:spPr>
          <a:xfrm>
            <a:off x="450850" y="1647825"/>
            <a:ext cx="665163" cy="2268538"/>
          </a:xfrm>
          <a:prstGeom prst="rect"/>
          <a:noFill/>
          <a:ln w="9525">
            <a:noFill/>
            <a:miter lim="800000"/>
          </a:ln>
        </p:spPr>
        <p:txBody>
          <a:bodyPr vert="eaVert">
            <a:spAutoFit/>
          </a:bodyPr>
          <a:lstStyle/>
          <a:p>
            <a:pPr algn="ctr"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30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创造宣言</a:t>
            </a:r>
          </a:p>
        </p:txBody>
      </p:sp>
      <p:sp>
        <p:nvSpPr>
          <p:cNvPr id="4" name="左大括号 3"/>
          <p:cNvSpPr/>
          <p:nvPr/>
        </p:nvSpPr>
        <p:spPr>
          <a:xfrm>
            <a:off x="990600" y="1144588"/>
            <a:ext cx="315913" cy="3276600"/>
          </a:xfrm>
          <a:prstGeom prst="leftBrace">
            <a:avLst>
              <a:gd name="adj1" fmla="val 58104"/>
              <a:gd name="adj2" fmla="val 50000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5" name="矩形 4"/>
          <p:cNvSpPr>
            <a:spLocks noChangeArrowheads="1"/>
          </p:cNvSpPr>
          <p:nvPr/>
        </p:nvSpPr>
        <p:spPr>
          <a:xfrm>
            <a:off x="1228725" y="1012825"/>
            <a:ext cx="3621088" cy="4127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2000" b="1" dirty="1">
                <a:latin typeface="楷体" pitchFamily="49" charset="-122"/>
                <a:ea typeface="楷体" pitchFamily="49" charset="-122"/>
              </a:rPr>
              <a:t>提出总论点：我们要创造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>
          <a:xfrm>
            <a:off x="1239838" y="1595438"/>
            <a:ext cx="1169987" cy="7080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zh-CN" altLang="en-US" sz="2000" b="1" dirty="1">
                <a:latin typeface="楷体" pitchFamily="49" charset="-122"/>
                <a:ea typeface="楷体" pitchFamily="49" charset="-122"/>
              </a:rPr>
              <a:t>教育者的创造</a:t>
            </a:r>
          </a:p>
        </p:txBody>
      </p:sp>
      <p:sp>
        <p:nvSpPr>
          <p:cNvPr id="7" name="左大括号 6"/>
          <p:cNvSpPr/>
          <p:nvPr/>
        </p:nvSpPr>
        <p:spPr>
          <a:xfrm>
            <a:off x="2270125" y="1520825"/>
            <a:ext cx="158750" cy="763588"/>
          </a:xfrm>
          <a:prstGeom prst="leftBrace">
            <a:avLst>
              <a:gd name="adj1" fmla="val 68387"/>
              <a:gd name="adj2" fmla="val 50000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8" name="矩形 7"/>
          <p:cNvSpPr>
            <a:spLocks noChangeArrowheads="1"/>
          </p:cNvSpPr>
          <p:nvPr/>
        </p:nvSpPr>
        <p:spPr>
          <a:xfrm>
            <a:off x="2335213" y="1390650"/>
            <a:ext cx="5187950" cy="4127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2000" b="1" dirty="1">
                <a:latin typeface="楷体" pitchFamily="49" charset="-122"/>
                <a:ea typeface="楷体" pitchFamily="49" charset="-122"/>
              </a:rPr>
              <a:t>要创造出值得自己崇拜的真善美之人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>
          <a:xfrm>
            <a:off x="2335213" y="1912938"/>
            <a:ext cx="5413375" cy="4000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zh-CN" altLang="en-US" sz="2000" b="1" dirty="1">
                <a:latin typeface="楷体" pitchFamily="49" charset="-122"/>
                <a:ea typeface="楷体" pitchFamily="49" charset="-122"/>
              </a:rPr>
              <a:t>要创造出值得自己崇拜的创造理论和创造技术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>
          <a:xfrm>
            <a:off x="1254125" y="3041650"/>
            <a:ext cx="1722438" cy="7842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zh-CN" altLang="en-US" sz="2000" b="1" dirty="1">
                <a:latin typeface="楷体" pitchFamily="49" charset="-122"/>
                <a:ea typeface="楷体" pitchFamily="49" charset="-122"/>
              </a:rPr>
              <a:t>批驳错误观点，</a:t>
            </a:r>
            <a:endParaRPr lang="en-US" altLang="zh-CN" sz="2000" b="1">
              <a:latin typeface="楷体" pitchFamily="49" charset="-122"/>
              <a:ea typeface="楷体" pitchFamily="49" charset="-122"/>
            </a:endParaRPr>
          </a:p>
          <a:p>
            <a:pPr eaLnBrk="1" hangingPunct="1">
              <a:spcBef>
                <a:spcPts val="600"/>
              </a:spcBef>
            </a:pPr>
            <a:r>
              <a:rPr lang="zh-CN" altLang="en-US" sz="2000" b="1" dirty="1">
                <a:latin typeface="楷体" pitchFamily="49" charset="-122"/>
                <a:ea typeface="楷体" pitchFamily="49" charset="-122"/>
              </a:rPr>
              <a:t>确立正确观点</a:t>
            </a:r>
          </a:p>
        </p:txBody>
      </p:sp>
      <p:sp>
        <p:nvSpPr>
          <p:cNvPr id="11" name="左大括号 10"/>
          <p:cNvSpPr/>
          <p:nvPr/>
        </p:nvSpPr>
        <p:spPr>
          <a:xfrm>
            <a:off x="3119438" y="3028950"/>
            <a:ext cx="141287" cy="1062038"/>
          </a:xfrm>
          <a:prstGeom prst="leftBrace">
            <a:avLst>
              <a:gd name="adj1" fmla="val 68387"/>
              <a:gd name="adj2" fmla="val 50000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>
          <a:xfrm>
            <a:off x="3327400" y="2900363"/>
            <a:ext cx="1457325" cy="477837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2000" b="1" dirty="1">
                <a:latin typeface="楷体" pitchFamily="49" charset="-122"/>
                <a:ea typeface="楷体" pitchFamily="49" charset="-122"/>
              </a:rPr>
              <a:t>错误观点</a:t>
            </a:r>
          </a:p>
        </p:txBody>
      </p:sp>
      <p:sp>
        <p:nvSpPr>
          <p:cNvPr id="13" name="左大括号 12"/>
          <p:cNvSpPr/>
          <p:nvPr/>
        </p:nvSpPr>
        <p:spPr>
          <a:xfrm>
            <a:off x="4683125" y="2492375"/>
            <a:ext cx="223838" cy="1381125"/>
          </a:xfrm>
          <a:prstGeom prst="leftBrace">
            <a:avLst>
              <a:gd name="adj1" fmla="val 68387"/>
              <a:gd name="adj2" fmla="val 50000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>
          <a:xfrm>
            <a:off x="4873625" y="2284413"/>
            <a:ext cx="2139950" cy="38100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b="1" dirty="1">
                <a:latin typeface="楷体" pitchFamily="49" charset="-122"/>
                <a:ea typeface="楷体" pitchFamily="49" charset="-122"/>
              </a:rPr>
              <a:t>平凡不能创造</a:t>
            </a: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>
          <a:xfrm>
            <a:off x="4873625" y="2603500"/>
            <a:ext cx="2141538" cy="4254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b="1" dirty="1">
                <a:latin typeface="楷体" pitchFamily="49" charset="-122"/>
                <a:ea typeface="楷体" pitchFamily="49" charset="-122"/>
              </a:rPr>
              <a:t>单调不能创造</a:t>
            </a: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>
          <a:xfrm>
            <a:off x="4873625" y="2922588"/>
            <a:ext cx="2139950" cy="4254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b="1" dirty="1">
                <a:latin typeface="楷体" pitchFamily="49" charset="-122"/>
                <a:ea typeface="楷体" pitchFamily="49" charset="-122"/>
              </a:rPr>
              <a:t>年幼不能创造</a:t>
            </a: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>
          <a:xfrm>
            <a:off x="4873625" y="3240088"/>
            <a:ext cx="2139950" cy="4254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b="1" dirty="1">
                <a:latin typeface="楷体" pitchFamily="49" charset="-122"/>
                <a:ea typeface="楷体" pitchFamily="49" charset="-122"/>
              </a:rPr>
              <a:t>无能不能创造</a:t>
            </a: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>
          <a:xfrm>
            <a:off x="4873625" y="3559175"/>
            <a:ext cx="2141538" cy="4254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b="1" dirty="1">
                <a:latin typeface="楷体" pitchFamily="49" charset="-122"/>
                <a:ea typeface="楷体" pitchFamily="49" charset="-122"/>
              </a:rPr>
              <a:t>绝境不能创造</a:t>
            </a: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>
          <a:xfrm>
            <a:off x="3319463" y="3844925"/>
            <a:ext cx="4868862" cy="424732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b="1" dirty="1">
                <a:latin typeface="楷体" pitchFamily="49" charset="-122"/>
                <a:ea typeface="楷体" pitchFamily="49" charset="-122"/>
              </a:rPr>
              <a:t>正确观点：处处、天天、人人皆可创造</a:t>
            </a:r>
          </a:p>
        </p:txBody>
      </p:sp>
      <p:sp>
        <p:nvSpPr>
          <p:cNvPr id="20" name="矩形 19"/>
          <p:cNvSpPr>
            <a:spLocks noChangeArrowheads="1"/>
          </p:cNvSpPr>
          <p:nvPr/>
        </p:nvSpPr>
        <p:spPr>
          <a:xfrm>
            <a:off x="1239838" y="4183380"/>
            <a:ext cx="4870450" cy="47625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2000" b="1" dirty="1">
                <a:latin typeface="楷体" pitchFamily="49" charset="-122"/>
                <a:ea typeface="楷体" pitchFamily="49" charset="-122"/>
              </a:rPr>
              <a:t>发出呼吁：要保护和培养创造力</a:t>
            </a:r>
          </a:p>
        </p:txBody>
      </p:sp>
      <p:sp>
        <p:nvSpPr>
          <p:cNvPr id="21" name="左大括号 20"/>
          <p:cNvSpPr/>
          <p:nvPr/>
        </p:nvSpPr>
        <p:spPr>
          <a:xfrm flipH="1">
            <a:off x="7572375" y="1144588"/>
            <a:ext cx="265113" cy="3276600"/>
          </a:xfrm>
          <a:prstGeom prst="leftBrace">
            <a:avLst>
              <a:gd name="adj1" fmla="val 58104"/>
              <a:gd name="adj2" fmla="val 50000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 sz="1600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>
          <a:xfrm>
            <a:off x="7797800" y="1370013"/>
            <a:ext cx="923925" cy="2860675"/>
          </a:xfrm>
          <a:prstGeom prst="rect"/>
          <a:noFill/>
          <a:ln w="9525">
            <a:noFill/>
            <a:miter lim="800000"/>
          </a:ln>
        </p:spPr>
        <p:txBody>
          <a:bodyPr vert="eaVert">
            <a:spAutoFit/>
          </a:bodyPr>
          <a:lstStyle/>
          <a:p>
            <a:pPr algn="ctr"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生命不息</a:t>
            </a:r>
            <a:endParaRPr lang="en-US" altLang="zh-CN" sz="2400" b="1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  <a:p>
            <a:pPr algn="ctr" eaLnBrk="1" hangingPunct="1"/>
            <a:r>
              <a:rPr lang="zh-CN" altLang="en-US" sz="24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创造不止</a:t>
            </a:r>
          </a:p>
        </p:txBody>
      </p:sp>
      <p:grpSp>
        <p:nvGrpSpPr>
          <p:cNvPr id="29718" name="组合 22"/>
          <p:cNvGrpSpPr/>
          <p:nvPr/>
        </p:nvGrpSpPr>
        <p:grpSpPr>
          <a:xfrm>
            <a:off x="358775" y="177800"/>
            <a:ext cx="2178050" cy="522288"/>
            <a:chOff x="4893372" y="88900"/>
            <a:chExt cx="2177491" cy="523220"/>
          </a:xfrm>
        </p:grpSpPr>
        <p:sp>
          <p:nvSpPr>
            <p:cNvPr id="24" name="文本框 23"/>
            <p:cNvSpPr txBox="1"/>
            <p:nvPr/>
          </p:nvSpPr>
          <p:spPr>
            <a:xfrm>
              <a:off x="5183810" y="88900"/>
              <a:ext cx="1825156" cy="523220"/>
            </a:xfrm>
            <a:prstGeom prst="rect"/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800" b="1" dirty="1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  <a:cs typeface="+mn-ea"/>
                  <a:sym typeface="+mn-lt"/>
                </a:rPr>
                <a:t>结构梳理</a:t>
              </a:r>
            </a:p>
          </p:txBody>
        </p:sp>
        <p:sp>
          <p:nvSpPr>
            <p:cNvPr id="25" name="fan_199096"/>
            <p:cNvSpPr/>
            <p:nvPr/>
          </p:nvSpPr>
          <p:spPr>
            <a:xfrm>
              <a:off x="4893372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0000"/>
                </a:solidFill>
                <a:cs typeface="+mn-ea"/>
                <a:sym typeface="+mn-lt"/>
              </a:endParaRPr>
            </a:p>
          </p:txBody>
        </p:sp>
        <p:sp>
          <p:nvSpPr>
            <p:cNvPr id="26" name="fan_199096"/>
            <p:cNvSpPr/>
            <p:nvPr/>
          </p:nvSpPr>
          <p:spPr>
            <a:xfrm>
              <a:off x="6766141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0000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ntr" presetSubtype="2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6" presetClass="entr" presetSubtype="21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8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6" presetClass="entr" presetSubtype="21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6" presetClass="entr" presetSubtype="21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6" presetClass="entr" presetSubtype="21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16" presetClass="entr" presetSubtype="21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16" presetClass="entr" presetSubtype="21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16" presetClass="entr" presetSubtype="21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1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1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6" presetClass="entr" presetSubtype="21" fill="hold" grpId="1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0" advAuto="indefinite" build="whole"/>
      <p:bldP spid="5" grpId="1" uiExpand="0" advAuto="indefinite" build="whole"/>
      <p:bldP spid="6" grpId="2" uiExpand="0" advAuto="indefinite" build="whole"/>
      <p:bldP spid="7" grpId="3" uiExpand="0" advAuto="indefinite" build="whole"/>
      <p:bldP spid="8" grpId="4" uiExpand="0" advAuto="indefinite" build="whole"/>
      <p:bldP spid="9" grpId="5" uiExpand="0" advAuto="indefinite" build="whole"/>
      <p:bldP spid="10" grpId="6" uiExpand="0" advAuto="indefinite" build="whole"/>
      <p:bldP spid="11" grpId="7" uiExpand="0" advAuto="indefinite" build="whole"/>
      <p:bldP spid="12" grpId="8" uiExpand="0" advAuto="indefinite" build="whole"/>
      <p:bldP spid="13" grpId="9" uiExpand="0" advAuto="indefinite" build="whole"/>
      <p:bldP spid="14" grpId="10" uiExpand="0" advAuto="indefinite" build="whole"/>
      <p:bldP spid="15" grpId="11" uiExpand="0" advAuto="indefinite" build="whole"/>
      <p:bldP spid="16" grpId="12" uiExpand="0" advAuto="indefinite" build="whole"/>
      <p:bldP spid="17" grpId="13" uiExpand="0" advAuto="indefinite" build="whole"/>
      <p:bldP spid="18" grpId="14" uiExpand="0" advAuto="indefinite" build="whole"/>
      <p:bldP spid="19" grpId="15" uiExpand="0" advAuto="indefinite" build="whole"/>
      <p:bldP spid="20" grpId="16" uiExpand="0" advAuto="indefinite" build="whole"/>
      <p:bldP spid="21" grpId="17" uiExpand="0" advAuto="indefinite" build="whole"/>
      <p:bldP spid="22" grpId="18" uiExpand="0" advAuto="indefinite" build="whol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"/>
          <p:cNvSpPr txBox="1">
            <a:spLocks noChangeArrowheads="1"/>
          </p:cNvSpPr>
          <p:nvPr/>
        </p:nvSpPr>
        <p:spPr>
          <a:xfrm>
            <a:off x="498475" y="1065213"/>
            <a:ext cx="8249989" cy="332422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    本文通过运用生动、典型的事例，</a:t>
            </a:r>
            <a:r>
              <a:rPr lang="zh-CN" altLang="en-US" sz="28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对五种“不能创造”的错误观点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进行了有力地</a:t>
            </a:r>
            <a:r>
              <a:rPr lang="zh-CN" altLang="en-US" sz="28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批驳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，论述了教育者要有创造意识，探索创造理论和创造技术，号召教育者创造出真善美的具有创造力的人，以获得教育的最大成功。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</p:txBody>
      </p:sp>
      <p:grpSp>
        <p:nvGrpSpPr>
          <p:cNvPr id="30723" name="组合 3"/>
          <p:cNvGrpSpPr/>
          <p:nvPr/>
        </p:nvGrpSpPr>
        <p:grpSpPr>
          <a:xfrm>
            <a:off x="358775" y="177800"/>
            <a:ext cx="2178050" cy="522288"/>
            <a:chOff x="4893372" y="88900"/>
            <a:chExt cx="2177491" cy="523220"/>
          </a:xfrm>
        </p:grpSpPr>
        <p:sp>
          <p:nvSpPr>
            <p:cNvPr id="5" name="文本框 4"/>
            <p:cNvSpPr txBox="1"/>
            <p:nvPr/>
          </p:nvSpPr>
          <p:spPr>
            <a:xfrm>
              <a:off x="5183810" y="88900"/>
              <a:ext cx="1825156" cy="523220"/>
            </a:xfrm>
            <a:prstGeom prst="rect"/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800" b="1" dirty="1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  <a:cs typeface="+mn-ea"/>
                  <a:sym typeface="+mn-lt"/>
                </a:rPr>
                <a:t>主旨归纳</a:t>
              </a:r>
            </a:p>
          </p:txBody>
        </p:sp>
        <p:sp>
          <p:nvSpPr>
            <p:cNvPr id="6" name="fan_199096"/>
            <p:cNvSpPr/>
            <p:nvPr/>
          </p:nvSpPr>
          <p:spPr>
            <a:xfrm>
              <a:off x="4893372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cs typeface="+mn-ea"/>
                <a:sym typeface="+mn-lt"/>
              </a:endParaRPr>
            </a:p>
          </p:txBody>
        </p:sp>
        <p:sp>
          <p:nvSpPr>
            <p:cNvPr id="7" name="fan_199096"/>
            <p:cNvSpPr/>
            <p:nvPr/>
          </p:nvSpPr>
          <p:spPr>
            <a:xfrm>
              <a:off x="6766141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b="1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6" name="组合 5"/>
          <p:cNvGrpSpPr/>
          <p:nvPr/>
        </p:nvGrpSpPr>
        <p:grpSpPr>
          <a:xfrm>
            <a:off x="358775" y="177800"/>
            <a:ext cx="2178050" cy="522288"/>
            <a:chOff x="4893372" y="88900"/>
            <a:chExt cx="2177491" cy="523220"/>
          </a:xfrm>
        </p:grpSpPr>
        <p:sp>
          <p:nvSpPr>
            <p:cNvPr id="7" name="文本框 6"/>
            <p:cNvSpPr txBox="1"/>
            <p:nvPr/>
          </p:nvSpPr>
          <p:spPr>
            <a:xfrm>
              <a:off x="5183810" y="88900"/>
              <a:ext cx="1825156" cy="523220"/>
            </a:xfrm>
            <a:prstGeom prst="rect"/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800" b="1" dirty="1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  <a:cs typeface="+mn-ea"/>
                  <a:sym typeface="+mn-lt"/>
                </a:rPr>
                <a:t>拓展延伸</a:t>
              </a:r>
            </a:p>
          </p:txBody>
        </p:sp>
        <p:sp>
          <p:nvSpPr>
            <p:cNvPr id="8" name="fan_199096"/>
            <p:cNvSpPr/>
            <p:nvPr/>
          </p:nvSpPr>
          <p:spPr>
            <a:xfrm>
              <a:off x="4893372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9" name="fan_199096"/>
            <p:cNvSpPr/>
            <p:nvPr/>
          </p:nvSpPr>
          <p:spPr>
            <a:xfrm>
              <a:off x="6766141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0" name="TextBox 6"/>
          <p:cNvSpPr txBox="1">
            <a:spLocks noChangeArrowheads="1"/>
          </p:cNvSpPr>
          <p:nvPr/>
        </p:nvSpPr>
        <p:spPr>
          <a:xfrm>
            <a:off x="481013" y="758827"/>
            <a:ext cx="8181975" cy="4154984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10000"/>
              </a:lnSpc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创造者素材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    孔子：</a:t>
            </a:r>
            <a:r>
              <a:rPr lang="en-US" altLang="zh-CN" sz="2400" b="1" dirty="1">
                <a:latin typeface="楷体" pitchFamily="49" charset="-122"/>
                <a:ea typeface="楷体" pitchFamily="49" charset="-122"/>
              </a:rPr>
              <a:t>2500</a:t>
            </a: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多年前，孔子首创私学，兴办教育，打破了古代中国“学在官府”的局面。他所提倡和切身践履的有教无类、终身教育、因材施教和启发式教学等教育思想，在当时领社会风气之先，其巨大影响一直延续至今。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    商鞅：战国时期秦孝公即位以后，决心图强改革，便下令招贤。商鞅入秦后，提出了废井田、重农桑、奖军功、实行统一度量衡和建立县制等一整套变法求新的发展策略，深得秦孝公的信任。经过商鞅变法，秦国的经济得到发展，军队战斗力不断加强，发展成为战国后期最富强的集权国家。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>
          <a:xfrm>
            <a:off x="482493" y="1509921"/>
            <a:ext cx="8181975" cy="2123658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    詹天佑：</a:t>
            </a:r>
            <a:r>
              <a:rPr lang="en-US" altLang="zh-CN" sz="2400" b="1" dirty="1">
                <a:latin typeface="楷体" pitchFamily="49" charset="-122"/>
                <a:ea typeface="楷体" pitchFamily="49" charset="-122"/>
              </a:rPr>
              <a:t>1905—1909</a:t>
            </a: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年，詹天佑担起京张铁路的修建重任。在没有外国技术帮助的情况下，詹天佑通过实地勘测与对地质的了解，结合国外所学，创造性地建设出了“人”字形铁路。京张铁路的成功建设，打破了列强对中国铁路的技术垄断，奠定了中国近代铁路建设的基础。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6"/>
          <p:cNvSpPr txBox="1">
            <a:spLocks noChangeArrowheads="1"/>
          </p:cNvSpPr>
          <p:nvPr/>
        </p:nvSpPr>
        <p:spPr>
          <a:xfrm>
            <a:off x="684213" y="1979758"/>
            <a:ext cx="7977187" cy="11271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    联系自己在学校，家庭中的生活，谈谈怎样才能发挥创造力，做一个有创造力的人。</a:t>
            </a:r>
          </a:p>
        </p:txBody>
      </p:sp>
      <p:grpSp>
        <p:nvGrpSpPr>
          <p:cNvPr id="37891" name="组合 3"/>
          <p:cNvGrpSpPr/>
          <p:nvPr/>
        </p:nvGrpSpPr>
        <p:grpSpPr>
          <a:xfrm>
            <a:off x="358775" y="177800"/>
            <a:ext cx="2178050" cy="522288"/>
            <a:chOff x="4893372" y="88900"/>
            <a:chExt cx="2177491" cy="523220"/>
          </a:xfrm>
        </p:grpSpPr>
        <p:sp>
          <p:nvSpPr>
            <p:cNvPr id="5" name="文本框 4"/>
            <p:cNvSpPr txBox="1"/>
            <p:nvPr/>
          </p:nvSpPr>
          <p:spPr>
            <a:xfrm>
              <a:off x="5183810" y="88900"/>
              <a:ext cx="1825156" cy="523220"/>
            </a:xfrm>
            <a:prstGeom prst="rect"/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800" dirty="1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  <a:cs typeface="+mn-ea"/>
                  <a:sym typeface="+mn-lt"/>
                </a:rPr>
                <a:t>课后作业</a:t>
              </a:r>
            </a:p>
          </p:txBody>
        </p:sp>
        <p:sp>
          <p:nvSpPr>
            <p:cNvPr id="6" name="fan_199096"/>
            <p:cNvSpPr/>
            <p:nvPr/>
          </p:nvSpPr>
          <p:spPr>
            <a:xfrm>
              <a:off x="4893372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7" name="fan_199096"/>
            <p:cNvSpPr/>
            <p:nvPr/>
          </p:nvSpPr>
          <p:spPr>
            <a:xfrm>
              <a:off x="6766141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矩形 1"/>
          <p:cNvSpPr>
            <a:spLocks noChangeArrowheads="1"/>
          </p:cNvSpPr>
          <p:nvPr/>
        </p:nvSpPr>
        <p:spPr>
          <a:xfrm>
            <a:off x="142875" y="339725"/>
            <a:ext cx="5262563" cy="684213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3200" b="1" dirty="1">
                <a:latin typeface="楷体" pitchFamily="49" charset="-122"/>
                <a:ea typeface="楷体" pitchFamily="49" charset="-122"/>
              </a:rPr>
              <a:t>“宣言”是什么意思？</a:t>
            </a:r>
          </a:p>
        </p:txBody>
      </p:sp>
      <p:sp>
        <p:nvSpPr>
          <p:cNvPr id="3" name="矩形 2"/>
          <p:cNvSpPr/>
          <p:nvPr/>
        </p:nvSpPr>
        <p:spPr>
          <a:xfrm>
            <a:off x="560388" y="1149350"/>
            <a:ext cx="8043862" cy="2314575"/>
          </a:xfrm>
          <a:prstGeom prst="rect"/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zh-CN" altLang="en-US" sz="2800" b="1" dirty="1">
                <a:solidFill>
                  <a:srgbClr val="C00000"/>
                </a:solidFill>
                <a:latin typeface="+mn-ea"/>
                <a:ea typeface="+mn-ea"/>
              </a:rPr>
              <a:t>宣言</a:t>
            </a:r>
            <a:r>
              <a:rPr lang="en-US" altLang="zh-CN" sz="2800" b="1" dirty="1">
                <a:solidFill>
                  <a:srgbClr val="C00000"/>
                </a:solidFill>
                <a:latin typeface="+mn-ea"/>
                <a:ea typeface="+mn-ea"/>
              </a:rPr>
              <a:t>: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zh-CN" altLang="en-US" sz="2800" b="1" dirty="1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一是指（国家、政党或团体）对重大问题公开表示意见以进行宣传号召的文告；</a:t>
            </a:r>
            <a:endParaRPr lang="en-US" altLang="zh-CN" sz="2800" b="1">
              <a:solidFill>
                <a:srgbClr val="0033CC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defRPr/>
            </a:pPr>
            <a:r>
              <a:rPr lang="zh-CN" altLang="en-US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    二是指宣告、声明。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>
          <a:xfrm>
            <a:off x="585788" y="3575050"/>
            <a:ext cx="7442200" cy="1126462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    根据“宣言”的义项，大家猜猜陶行知的</a:t>
            </a:r>
            <a:r>
              <a:rPr lang="en-US" altLang="zh-CN" sz="2800" b="1" dirty="1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创造宣言</a:t>
            </a:r>
            <a:r>
              <a:rPr lang="en-US" altLang="zh-CN" sz="2800" b="1" dirty="1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的主要内容会是什么呢？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0" advAuto="indefinite" build="whole"/>
      <p:bldP spid="4" grpId="1" uiExpand="0" advAuto="indefinite" build="whol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矩形 4"/>
          <p:cNvSpPr>
            <a:spLocks noChangeArrowheads="1"/>
          </p:cNvSpPr>
          <p:nvPr/>
        </p:nvSpPr>
        <p:spPr>
          <a:xfrm>
            <a:off x="611188" y="958850"/>
            <a:ext cx="7813675" cy="3868751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14350" indent="-323850" eaLnBrk="1" hangingPunct="1">
              <a:lnSpc>
                <a:spcPct val="120000"/>
              </a:lnSpc>
              <a:spcBef>
                <a:spcPts val="600"/>
              </a:spcBef>
              <a:buFont typeface="Times New Roman" panose="02020603050405020304" pitchFamily="18" charset="0"/>
              <a:buAutoNum type="arabicPeriod" startAt="1"/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了解作者，识记“中伤、鲁钝、豢养、走投无路”等易考词语。</a:t>
            </a:r>
          </a:p>
          <a:p>
            <a:pPr marL="514350" indent="-323850" eaLnBrk="1" hangingPunct="1">
              <a:lnSpc>
                <a:spcPct val="120000"/>
              </a:lnSpc>
              <a:spcBef>
                <a:spcPts val="600"/>
              </a:spcBef>
              <a:buFont typeface="Times New Roman" panose="02020603050405020304" pitchFamily="18" charset="0"/>
              <a:buAutoNum type="arabicPeriod" startAt="1"/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阅读课文，准确概括作者的观点及其论述过程中批驳的观点。</a:t>
            </a:r>
            <a:r>
              <a:rPr lang="zh-CN" altLang="en-US" sz="24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（重点）</a:t>
            </a:r>
            <a:endParaRPr lang="en-US" altLang="zh-CN" sz="2400" b="1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 marL="514350" indent="-323850" eaLnBrk="1" hangingPunct="1">
              <a:lnSpc>
                <a:spcPct val="120000"/>
              </a:lnSpc>
              <a:spcBef>
                <a:spcPts val="600"/>
              </a:spcBef>
              <a:buFont typeface="Times New Roman" panose="02020603050405020304" pitchFamily="18" charset="0"/>
              <a:buAutoNum type="arabicPeriod" startAt="1"/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理清作者的论证思路，梳理本文的论证材料，明确观点和材料之间的联系。</a:t>
            </a:r>
            <a:r>
              <a:rPr lang="zh-CN" altLang="en-US" sz="24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（重点）</a:t>
            </a:r>
            <a:endParaRPr lang="en-US" altLang="zh-CN" sz="2400" b="1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 marL="514350" indent="-323850" eaLnBrk="1" hangingPunct="1">
              <a:lnSpc>
                <a:spcPct val="120000"/>
              </a:lnSpc>
              <a:spcBef>
                <a:spcPts val="600"/>
              </a:spcBef>
              <a:buFont typeface="Times New Roman" panose="02020603050405020304" pitchFamily="18" charset="0"/>
              <a:buAutoNum type="arabicPeriod" startAt="1"/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学习本文的论证方法，品味本文逻辑谨严、气势充盈、激情洋溢的写作特点。</a:t>
            </a:r>
            <a:r>
              <a:rPr lang="zh-CN" altLang="en-US" sz="24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（难点）</a:t>
            </a:r>
          </a:p>
        </p:txBody>
      </p:sp>
      <p:grpSp>
        <p:nvGrpSpPr>
          <p:cNvPr id="9219" name="组合 3"/>
          <p:cNvGrpSpPr/>
          <p:nvPr/>
        </p:nvGrpSpPr>
        <p:grpSpPr>
          <a:xfrm>
            <a:off x="358775" y="177800"/>
            <a:ext cx="2178050" cy="522288"/>
            <a:chOff x="4893372" y="88900"/>
            <a:chExt cx="2177491" cy="523220"/>
          </a:xfrm>
        </p:grpSpPr>
        <p:sp>
          <p:nvSpPr>
            <p:cNvPr id="5" name="文本框 4"/>
            <p:cNvSpPr txBox="1"/>
            <p:nvPr/>
          </p:nvSpPr>
          <p:spPr>
            <a:xfrm>
              <a:off x="5183810" y="88900"/>
              <a:ext cx="1825156" cy="523220"/>
            </a:xfrm>
            <a:prstGeom prst="rect"/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800" b="1" dirty="1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  <a:cs typeface="+mn-ea"/>
                  <a:sym typeface="+mn-lt"/>
                </a:rPr>
                <a:t>学习目标</a:t>
              </a:r>
            </a:p>
          </p:txBody>
        </p:sp>
        <p:sp>
          <p:nvSpPr>
            <p:cNvPr id="6" name="fan_199096"/>
            <p:cNvSpPr/>
            <p:nvPr/>
          </p:nvSpPr>
          <p:spPr>
            <a:xfrm>
              <a:off x="4893372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7" name="fan_199096"/>
            <p:cNvSpPr/>
            <p:nvPr/>
          </p:nvSpPr>
          <p:spPr>
            <a:xfrm>
              <a:off x="6766141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矩形 4"/>
          <p:cNvSpPr>
            <a:spLocks noChangeArrowheads="1"/>
          </p:cNvSpPr>
          <p:nvPr/>
        </p:nvSpPr>
        <p:spPr>
          <a:xfrm>
            <a:off x="791580" y="1275606"/>
            <a:ext cx="7669609" cy="3194721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latinLnBrk="1" hangingPunct="1">
              <a:lnSpc>
                <a:spcPct val="120000"/>
              </a:lnSpc>
              <a:spcBef>
                <a:spcPts val="600"/>
              </a:spcBef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    陶行知（</a:t>
            </a:r>
            <a:r>
              <a:rPr lang="en-US" altLang="zh-CN" sz="2800" b="1" dirty="1">
                <a:latin typeface="楷体" pitchFamily="49" charset="-122"/>
                <a:ea typeface="楷体" pitchFamily="49" charset="-122"/>
              </a:rPr>
              <a:t>1891—1946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），安徽歙（</a:t>
            </a:r>
            <a:r>
              <a:rPr lang="en-US" altLang="zh-CN" sz="2800" b="1" dirty="1">
                <a:latin typeface="宋体" pitchFamily="2" charset="-122"/>
              </a:rPr>
              <a:t>shè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）县人，教育家。主要教育思想是“生活教育”，在实践中创立的以“生活即教育”“社会即学校”“教学做合一”为中心的教学理论，是我国教育思想史上的一座丰碑。主要著作有</a:t>
            </a:r>
            <a:r>
              <a:rPr lang="en-US" altLang="zh-CN" sz="2800" b="1" dirty="1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中国教育改造</a:t>
            </a:r>
            <a:r>
              <a:rPr lang="en-US" altLang="zh-CN" sz="2800" b="1" dirty="1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等。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</p:txBody>
      </p:sp>
      <p:grpSp>
        <p:nvGrpSpPr>
          <p:cNvPr id="10244" name="组合 5"/>
          <p:cNvGrpSpPr/>
          <p:nvPr/>
        </p:nvGrpSpPr>
        <p:grpSpPr>
          <a:xfrm>
            <a:off x="358775" y="177800"/>
            <a:ext cx="2178050" cy="522288"/>
            <a:chOff x="4893372" y="88900"/>
            <a:chExt cx="2177491" cy="523220"/>
          </a:xfrm>
        </p:grpSpPr>
        <p:sp>
          <p:nvSpPr>
            <p:cNvPr id="7" name="文本框 6"/>
            <p:cNvSpPr txBox="1"/>
            <p:nvPr/>
          </p:nvSpPr>
          <p:spPr>
            <a:xfrm>
              <a:off x="5183810" y="88900"/>
              <a:ext cx="1825156" cy="523220"/>
            </a:xfrm>
            <a:prstGeom prst="rect"/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800" b="1" dirty="1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  <a:cs typeface="+mn-ea"/>
                  <a:sym typeface="+mn-lt"/>
                </a:rPr>
                <a:t>作者简介</a:t>
              </a:r>
            </a:p>
          </p:txBody>
        </p:sp>
        <p:sp>
          <p:nvSpPr>
            <p:cNvPr id="8" name="fan_199096"/>
            <p:cNvSpPr/>
            <p:nvPr/>
          </p:nvSpPr>
          <p:spPr>
            <a:xfrm>
              <a:off x="4893372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9" name="fan_199096"/>
            <p:cNvSpPr/>
            <p:nvPr/>
          </p:nvSpPr>
          <p:spPr>
            <a:xfrm>
              <a:off x="6766141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1"/>
          <p:cNvSpPr/>
          <p:nvPr/>
        </p:nvSpPr>
        <p:spPr>
          <a:xfrm>
            <a:off x="1075817" y="1049338"/>
            <a:ext cx="66675" cy="3595687"/>
          </a:xfrm>
          <a:prstGeom prst="roundRect">
            <a:avLst/>
          </a:prstGeom>
          <a:solidFill>
            <a:srgbClr val="2953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23430" y="1522413"/>
            <a:ext cx="169862" cy="169862"/>
          </a:xfrm>
          <a:prstGeom prst="ellipse"/>
          <a:solidFill>
            <a:schemeClr val="bg1"/>
          </a:solidFill>
          <a:ln>
            <a:solidFill>
              <a:srgbClr val="2953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>
          <a:xfrm>
            <a:off x="121730" y="1311275"/>
            <a:ext cx="936625" cy="503238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r" eaLnBrk="1" hangingPunct="1">
              <a:lnSpc>
                <a:spcPct val="130000"/>
              </a:lnSpc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出处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>
          <a:xfrm>
            <a:off x="1137730" y="1366697"/>
            <a:ext cx="7858124" cy="448969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选自</a:t>
            </a:r>
            <a:r>
              <a:rPr lang="en-US" altLang="zh-CN" sz="2400" b="1" dirty="1"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陶行知全集</a:t>
            </a:r>
            <a:r>
              <a:rPr lang="en-US" altLang="zh-CN" sz="2400" b="1" dirty="1"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第四卷（四川教育出版社</a:t>
            </a:r>
            <a:r>
              <a:rPr lang="en-US" altLang="zh-CN" sz="2400" b="1" dirty="1">
                <a:latin typeface="楷体" pitchFamily="49" charset="-122"/>
                <a:ea typeface="楷体" pitchFamily="49" charset="-122"/>
              </a:rPr>
              <a:t>2005</a:t>
            </a: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年版）。</a:t>
            </a:r>
          </a:p>
        </p:txBody>
      </p:sp>
      <p:sp>
        <p:nvSpPr>
          <p:cNvPr id="9" name="椭圆 8"/>
          <p:cNvSpPr/>
          <p:nvPr/>
        </p:nvSpPr>
        <p:spPr>
          <a:xfrm>
            <a:off x="1023430" y="2566988"/>
            <a:ext cx="169862" cy="169862"/>
          </a:xfrm>
          <a:prstGeom prst="ellipse"/>
          <a:solidFill>
            <a:schemeClr val="bg1"/>
          </a:solidFill>
          <a:ln>
            <a:solidFill>
              <a:srgbClr val="2953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>
          <a:xfrm>
            <a:off x="105855" y="2381250"/>
            <a:ext cx="936625" cy="5048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r" eaLnBrk="1" hangingPunct="1">
              <a:lnSpc>
                <a:spcPct val="130000"/>
              </a:lnSpc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时间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>
          <a:xfrm>
            <a:off x="1153605" y="2433638"/>
            <a:ext cx="7618412" cy="49847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本文写于</a:t>
            </a:r>
            <a:r>
              <a:rPr lang="en-US" altLang="zh-CN" sz="2400" b="1" dirty="1">
                <a:latin typeface="楷体" pitchFamily="49" charset="-122"/>
                <a:ea typeface="楷体" pitchFamily="49" charset="-122"/>
              </a:rPr>
              <a:t>1943</a:t>
            </a: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年，是作者在重庆育才学校做的主题演讲。</a:t>
            </a:r>
          </a:p>
        </p:txBody>
      </p:sp>
      <p:sp>
        <p:nvSpPr>
          <p:cNvPr id="12" name="椭圆 11"/>
          <p:cNvSpPr/>
          <p:nvPr/>
        </p:nvSpPr>
        <p:spPr>
          <a:xfrm>
            <a:off x="1028192" y="3875088"/>
            <a:ext cx="169863" cy="169862"/>
          </a:xfrm>
          <a:prstGeom prst="ellipse"/>
          <a:solidFill>
            <a:schemeClr val="bg1"/>
          </a:solidFill>
          <a:ln>
            <a:solidFill>
              <a:srgbClr val="2953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>
          <a:xfrm>
            <a:off x="-508" y="3679825"/>
            <a:ext cx="1011238" cy="50482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r" eaLnBrk="1" hangingPunct="1">
              <a:lnSpc>
                <a:spcPct val="130000"/>
              </a:lnSpc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意图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>
          <a:xfrm>
            <a:off x="1153605" y="3192463"/>
            <a:ext cx="7618412" cy="1532727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</a:rPr>
              <a:t>陶行知针对旧中国教育脱离实际的弊端，提出旨在造就创造型人才，培养创新精神的创造教育思想。本文即他关于创造教育的重要论述。</a:t>
            </a:r>
          </a:p>
        </p:txBody>
      </p:sp>
      <p:grpSp>
        <p:nvGrpSpPr>
          <p:cNvPr id="11276" name="组合 14"/>
          <p:cNvGrpSpPr/>
          <p:nvPr/>
        </p:nvGrpSpPr>
        <p:grpSpPr>
          <a:xfrm>
            <a:off x="358775" y="177800"/>
            <a:ext cx="2178050" cy="522288"/>
            <a:chOff x="4893372" y="88900"/>
            <a:chExt cx="2177491" cy="523220"/>
          </a:xfrm>
        </p:grpSpPr>
        <p:sp>
          <p:nvSpPr>
            <p:cNvPr id="16" name="文本框 15"/>
            <p:cNvSpPr txBox="1"/>
            <p:nvPr/>
          </p:nvSpPr>
          <p:spPr>
            <a:xfrm>
              <a:off x="5183810" y="88900"/>
              <a:ext cx="1825156" cy="523220"/>
            </a:xfrm>
            <a:prstGeom prst="rect"/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800" b="1" dirty="1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  <a:cs typeface="+mn-ea"/>
                  <a:sym typeface="+mn-lt"/>
                </a:rPr>
                <a:t>背景链接</a:t>
              </a:r>
            </a:p>
          </p:txBody>
        </p:sp>
        <p:sp>
          <p:nvSpPr>
            <p:cNvPr id="17" name="fan_199096"/>
            <p:cNvSpPr/>
            <p:nvPr/>
          </p:nvSpPr>
          <p:spPr>
            <a:xfrm>
              <a:off x="4893372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0000"/>
                </a:solidFill>
                <a:cs typeface="+mn-ea"/>
                <a:sym typeface="+mn-lt"/>
              </a:endParaRPr>
            </a:p>
          </p:txBody>
        </p:sp>
        <p:sp>
          <p:nvSpPr>
            <p:cNvPr id="18" name="fan_199096"/>
            <p:cNvSpPr/>
            <p:nvPr/>
          </p:nvSpPr>
          <p:spPr>
            <a:xfrm>
              <a:off x="6766141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0000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 prLst="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0" advAuto="indefinite" build="whole"/>
      <p:bldP spid="6" grpId="1" uiExpand="0" advAuto="indefinite" build="whole"/>
      <p:bldP spid="7" grpId="2" uiExpand="0" advAuto="indefinite" build="whole"/>
      <p:bldP spid="8" grpId="3" uiExpand="0" advAuto="indefinite" build="whole"/>
      <p:bldP spid="9" grpId="4" uiExpand="0" advAuto="indefinite" build="whole"/>
      <p:bldP spid="10" grpId="5" uiExpand="0" advAuto="indefinite" build="whole"/>
      <p:bldP spid="11" grpId="6" uiExpand="0" advAuto="indefinite" build="whole"/>
      <p:bldP spid="12" grpId="7" uiExpand="0" advAuto="indefinite" build="whole"/>
      <p:bldP spid="13" grpId="8" uiExpand="0" advAuto="indefinite" build="whole"/>
      <p:bldP spid="14" grpId="9" uiExpand="0" advAuto="indefinite" build="whol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47"/>
          <p:cNvSpPr txBox="1">
            <a:spLocks noChangeArrowheads="1"/>
          </p:cNvSpPr>
          <p:nvPr/>
        </p:nvSpPr>
        <p:spPr>
          <a:xfrm>
            <a:off x="623871" y="1455626"/>
            <a:ext cx="7885113" cy="2985433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  <a:buFont typeface="Arial"/>
              <a:buNone/>
            </a:pPr>
            <a:r>
              <a:rPr lang="zh-CN" altLang="en-US" sz="2800" b="1" dirty="1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中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伤（    ）</a:t>
            </a:r>
            <a:r>
              <a:rPr lang="en-US" altLang="zh-CN" sz="2800" b="1" dirty="1"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2800" b="1" dirty="1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遁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词（    ）   鲁</a:t>
            </a:r>
            <a:r>
              <a:rPr lang="zh-CN" altLang="en-US" sz="2800" b="1" dirty="1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钝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（    ）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buFont typeface="Arial"/>
              <a:buNone/>
            </a:pPr>
            <a:r>
              <a:rPr lang="zh-CN" altLang="en-US" sz="2800" b="1" dirty="1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懦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夫（    ）   </a:t>
            </a:r>
            <a:r>
              <a:rPr lang="zh-CN" altLang="en-US" sz="2800" b="1" dirty="1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豢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养（    ）   灌</a:t>
            </a:r>
            <a:r>
              <a:rPr lang="zh-CN" altLang="en-US" sz="2800" b="1" dirty="1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溉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（    ）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buFont typeface="Arial"/>
              <a:buNone/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烟</a:t>
            </a:r>
            <a:r>
              <a:rPr lang="zh-CN" altLang="en-US" sz="2800" b="1" dirty="1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囱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（    ）   </a:t>
            </a:r>
            <a:r>
              <a:rPr lang="zh-CN" altLang="en-US" sz="2800" b="1" dirty="1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塑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像（    ）   画龙点睛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buFont typeface="Arial"/>
              <a:buNone/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自</a:t>
            </a:r>
            <a:r>
              <a:rPr lang="zh-CN" altLang="en-US" sz="2800" b="1" dirty="1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暴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自弃       山穷水尽       走投无路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buFont typeface="Arial"/>
              <a:buNone/>
            </a:pPr>
            <a:r>
              <a:rPr lang="zh-CN" altLang="en-US" sz="2800" b="1" dirty="1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崇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拜           倘使           繁</a:t>
            </a:r>
            <a:r>
              <a:rPr lang="zh-CN" altLang="en-US" sz="2800" b="1" dirty="1">
                <a:solidFill>
                  <a:srgbClr val="C00000"/>
                </a:solidFill>
                <a:latin typeface="楷体" pitchFamily="49" charset="-122"/>
                <a:ea typeface="楷体" pitchFamily="49" charset="-122"/>
              </a:rPr>
              <a:t>殖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 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3315" name="文本框 32"/>
          <p:cNvSpPr txBox="1">
            <a:spLocks noChangeArrowheads="1"/>
          </p:cNvSpPr>
          <p:nvPr/>
        </p:nvSpPr>
        <p:spPr>
          <a:xfrm>
            <a:off x="0" y="730250"/>
            <a:ext cx="2471738" cy="461963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 algn="ctr">
              <a:buFont typeface="Wingdings" pitchFamily="2" charset="2"/>
              <a:buChar char="l"/>
            </a:pPr>
            <a:r>
              <a:rPr lang="zh-CN" altLang="en-US" sz="2400" b="1" dirty="1">
                <a:latin typeface="楷体" pitchFamily="49" charset="-122"/>
                <a:ea typeface="楷体" pitchFamily="49" charset="-122"/>
                <a:sym typeface="WenYue GuDianMingChaoTi (Non-Co"/>
              </a:rPr>
              <a:t>读读写写</a:t>
            </a:r>
          </a:p>
        </p:txBody>
      </p:sp>
      <p:sp>
        <p:nvSpPr>
          <p:cNvPr id="5" name="TextBox 48"/>
          <p:cNvSpPr txBox="1"/>
          <p:nvPr/>
        </p:nvSpPr>
        <p:spPr>
          <a:xfrm>
            <a:off x="1646221" y="1477851"/>
            <a:ext cx="962025" cy="461962"/>
          </a:xfrm>
          <a:prstGeom prst="rect"/>
          <a:noFill/>
        </p:spPr>
        <p:txBody>
          <a:bodyPr wrap="none">
            <a:spAutoFit/>
          </a:bodyPr>
          <a:lstStyle/>
          <a:p>
            <a:pPr eaLnBrk="1" hangingPunct="1">
              <a:buFont typeface="Arial"/>
              <a:buNone/>
              <a:defRPr/>
            </a:pPr>
            <a:r>
              <a:rPr lang="en-US" altLang="zh-CN" sz="2400" b="1" dirty="1">
                <a:solidFill>
                  <a:srgbClr val="0033CC"/>
                </a:solidFill>
                <a:latin typeface="+mn-ea"/>
                <a:ea typeface="+mn-ea"/>
              </a:rPr>
              <a:t>zhònɡ</a:t>
            </a:r>
            <a:endParaRPr lang="zh-CN" altLang="en-US" sz="2400" b="1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6" name="TextBox 48"/>
          <p:cNvSpPr txBox="1"/>
          <p:nvPr/>
        </p:nvSpPr>
        <p:spPr>
          <a:xfrm>
            <a:off x="4470384" y="1477851"/>
            <a:ext cx="652462" cy="461962"/>
          </a:xfrm>
          <a:prstGeom prst="rect"/>
          <a:noFill/>
        </p:spPr>
        <p:txBody>
          <a:bodyPr wrap="none">
            <a:spAutoFit/>
          </a:bodyPr>
          <a:lstStyle/>
          <a:p>
            <a:pPr eaLnBrk="1" hangingPunct="1">
              <a:buFont typeface="Arial"/>
              <a:buNone/>
              <a:defRPr/>
            </a:pPr>
            <a:r>
              <a:rPr lang="en-US" altLang="zh-CN" sz="2400" b="1" dirty="1">
                <a:solidFill>
                  <a:srgbClr val="0033CC"/>
                </a:solidFill>
                <a:latin typeface="+mn-ea"/>
                <a:ea typeface="+mn-ea"/>
              </a:rPr>
              <a:t>dùn</a:t>
            </a:r>
            <a:endParaRPr lang="zh-CN" altLang="en-US" sz="2400" b="1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8" name="TextBox 48"/>
          <p:cNvSpPr txBox="1"/>
          <p:nvPr/>
        </p:nvSpPr>
        <p:spPr>
          <a:xfrm>
            <a:off x="7177071" y="1455626"/>
            <a:ext cx="650875" cy="461962"/>
          </a:xfrm>
          <a:prstGeom prst="rect"/>
          <a:noFill/>
        </p:spPr>
        <p:txBody>
          <a:bodyPr wrap="none">
            <a:spAutoFit/>
          </a:bodyPr>
          <a:lstStyle/>
          <a:p>
            <a:pPr eaLnBrk="1" hangingPunct="1">
              <a:buFont typeface="Arial"/>
              <a:buNone/>
              <a:defRPr/>
            </a:pPr>
            <a:r>
              <a:rPr lang="en-US" altLang="zh-CN" sz="2400" b="1" dirty="1">
                <a:solidFill>
                  <a:srgbClr val="0033CC"/>
                </a:solidFill>
                <a:latin typeface="+mn-ea"/>
                <a:ea typeface="+mn-ea"/>
              </a:rPr>
              <a:t>dùn</a:t>
            </a:r>
            <a:endParaRPr lang="zh-CN" altLang="en-US" sz="2400" b="1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9" name="TextBox 48"/>
          <p:cNvSpPr txBox="1"/>
          <p:nvPr/>
        </p:nvSpPr>
        <p:spPr>
          <a:xfrm>
            <a:off x="1801796" y="2050938"/>
            <a:ext cx="650875" cy="461963"/>
          </a:xfrm>
          <a:prstGeom prst="rect"/>
          <a:noFill/>
        </p:spPr>
        <p:txBody>
          <a:bodyPr wrap="none">
            <a:spAutoFit/>
          </a:bodyPr>
          <a:lstStyle/>
          <a:p>
            <a:pPr eaLnBrk="1" hangingPunct="1">
              <a:buFont typeface="Arial"/>
              <a:buNone/>
              <a:defRPr/>
            </a:pPr>
            <a:r>
              <a:rPr lang="en-US" altLang="zh-CN" sz="2400" b="1" dirty="1">
                <a:solidFill>
                  <a:srgbClr val="0033CC"/>
                </a:solidFill>
                <a:latin typeface="+mn-ea"/>
                <a:ea typeface="+mn-ea"/>
              </a:rPr>
              <a:t>nuò</a:t>
            </a:r>
            <a:endParaRPr lang="zh-CN" altLang="en-US" sz="2400" b="1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10" name="TextBox 48"/>
          <p:cNvSpPr txBox="1"/>
          <p:nvPr/>
        </p:nvSpPr>
        <p:spPr>
          <a:xfrm>
            <a:off x="4438634" y="2093801"/>
            <a:ext cx="806450" cy="461962"/>
          </a:xfrm>
          <a:prstGeom prst="rect"/>
          <a:noFill/>
        </p:spPr>
        <p:txBody>
          <a:bodyPr wrap="none">
            <a:spAutoFit/>
          </a:bodyPr>
          <a:lstStyle/>
          <a:p>
            <a:pPr eaLnBrk="1" hangingPunct="1">
              <a:buFont typeface="Arial"/>
              <a:buNone/>
              <a:defRPr/>
            </a:pPr>
            <a:r>
              <a:rPr lang="en-US" altLang="zh-CN" sz="2400" b="1" dirty="1">
                <a:solidFill>
                  <a:srgbClr val="0033CC"/>
                </a:solidFill>
                <a:latin typeface="+mn-ea"/>
                <a:ea typeface="+mn-ea"/>
              </a:rPr>
              <a:t>huàn</a:t>
            </a:r>
            <a:endParaRPr lang="zh-CN" altLang="en-US" sz="2400" b="1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11" name="TextBox 48"/>
          <p:cNvSpPr txBox="1"/>
          <p:nvPr/>
        </p:nvSpPr>
        <p:spPr>
          <a:xfrm>
            <a:off x="7177071" y="2076338"/>
            <a:ext cx="650875" cy="461963"/>
          </a:xfrm>
          <a:prstGeom prst="rect"/>
          <a:noFill/>
        </p:spPr>
        <p:txBody>
          <a:bodyPr wrap="none">
            <a:spAutoFit/>
          </a:bodyPr>
          <a:lstStyle/>
          <a:p>
            <a:pPr eaLnBrk="1" hangingPunct="1">
              <a:buFont typeface="Arial"/>
              <a:buNone/>
              <a:defRPr/>
            </a:pPr>
            <a:r>
              <a:rPr lang="en-US" altLang="zh-CN" sz="2400" b="1" dirty="1">
                <a:solidFill>
                  <a:srgbClr val="0033CC"/>
                </a:solidFill>
                <a:latin typeface="+mn-ea"/>
                <a:ea typeface="+mn-ea"/>
              </a:rPr>
              <a:t>ɡài</a:t>
            </a:r>
            <a:endParaRPr lang="zh-CN" altLang="en-US" sz="2400" b="1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13" name="TextBox 48"/>
          <p:cNvSpPr txBox="1"/>
          <p:nvPr/>
        </p:nvSpPr>
        <p:spPr>
          <a:xfrm>
            <a:off x="1787020" y="2617676"/>
            <a:ext cx="806450" cy="460375"/>
          </a:xfrm>
          <a:prstGeom prst="rect"/>
          <a:noFill/>
        </p:spPr>
        <p:txBody>
          <a:bodyPr wrap="none">
            <a:spAutoFit/>
          </a:bodyPr>
          <a:lstStyle/>
          <a:p>
            <a:pPr eaLnBrk="1" hangingPunct="1">
              <a:buFont typeface="Arial"/>
              <a:buNone/>
              <a:defRPr/>
            </a:pPr>
            <a:r>
              <a:rPr lang="en-US" altLang="zh-CN" sz="2400" b="1" dirty="1">
                <a:solidFill>
                  <a:srgbClr val="0033CC"/>
                </a:solidFill>
                <a:latin typeface="+mn-ea"/>
                <a:ea typeface="+mn-ea"/>
              </a:rPr>
              <a:t>cōnɡ</a:t>
            </a:r>
            <a:endParaRPr lang="zh-CN" altLang="en-US" sz="2400" b="1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14" name="TextBox 48"/>
          <p:cNvSpPr txBox="1">
            <a:spLocks noChangeArrowheads="1"/>
          </p:cNvSpPr>
          <p:nvPr/>
        </p:nvSpPr>
        <p:spPr>
          <a:xfrm>
            <a:off x="3714734" y="1128601"/>
            <a:ext cx="3589444" cy="430887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buFont typeface="Arial"/>
              <a:buNone/>
            </a:pPr>
            <a:r>
              <a:rPr lang="zh-CN" altLang="en-US" sz="22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与水相关，故为“氵”旁。</a:t>
            </a:r>
          </a:p>
        </p:txBody>
      </p:sp>
      <p:sp>
        <p:nvSpPr>
          <p:cNvPr id="15" name="矩形 14"/>
          <p:cNvSpPr/>
          <p:nvPr/>
        </p:nvSpPr>
        <p:spPr>
          <a:xfrm>
            <a:off x="6423009" y="2085863"/>
            <a:ext cx="396875" cy="452438"/>
          </a:xfrm>
          <a:prstGeom prst="rect"/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16" name="直接连接符 15"/>
          <p:cNvCxnSpPr/>
          <p:nvPr/>
        </p:nvCxnSpPr>
        <p:spPr>
          <a:xfrm flipH="1" flipV="1">
            <a:off x="5841191" y="1558813"/>
            <a:ext cx="581818" cy="534988"/>
          </a:xfrm>
          <a:prstGeom prst="line"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6423009" y="3266806"/>
            <a:ext cx="396875" cy="452437"/>
          </a:xfrm>
          <a:prstGeom prst="rect"/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19" name="直接连接符 18"/>
          <p:cNvCxnSpPr/>
          <p:nvPr/>
        </p:nvCxnSpPr>
        <p:spPr>
          <a:xfrm>
            <a:off x="6597634" y="3735912"/>
            <a:ext cx="319088" cy="198438"/>
          </a:xfrm>
          <a:prstGeom prst="line"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48"/>
          <p:cNvSpPr txBox="1">
            <a:spLocks noChangeArrowheads="1"/>
          </p:cNvSpPr>
          <p:nvPr/>
        </p:nvSpPr>
        <p:spPr>
          <a:xfrm>
            <a:off x="6864757" y="3660088"/>
            <a:ext cx="2147464" cy="1107996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buFont typeface="Arial"/>
              <a:buNone/>
            </a:pPr>
            <a:r>
              <a:rPr lang="zh-CN" altLang="en-US" sz="22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意为“投奔”，不要写成“头部”的“头”。</a:t>
            </a:r>
          </a:p>
        </p:txBody>
      </p:sp>
      <p:sp>
        <p:nvSpPr>
          <p:cNvPr id="22" name="TextBox 48"/>
          <p:cNvSpPr txBox="1"/>
          <p:nvPr/>
        </p:nvSpPr>
        <p:spPr>
          <a:xfrm>
            <a:off x="4603245" y="2631963"/>
            <a:ext cx="495300" cy="460375"/>
          </a:xfrm>
          <a:prstGeom prst="rect"/>
          <a:noFill/>
        </p:spPr>
        <p:txBody>
          <a:bodyPr wrap="none">
            <a:spAutoFit/>
          </a:bodyPr>
          <a:lstStyle/>
          <a:p>
            <a:pPr eaLnBrk="1" hangingPunct="1">
              <a:buFont typeface="Arial"/>
              <a:buNone/>
              <a:defRPr/>
            </a:pPr>
            <a:r>
              <a:rPr lang="en-US" altLang="zh-CN" sz="2400" b="1" dirty="1">
                <a:solidFill>
                  <a:srgbClr val="0033CC"/>
                </a:solidFill>
                <a:latin typeface="+mn-ea"/>
                <a:ea typeface="+mn-ea"/>
              </a:rPr>
              <a:t>sù</a:t>
            </a:r>
            <a:endParaRPr lang="zh-CN" altLang="en-US" sz="2400" b="1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391837" y="2718640"/>
            <a:ext cx="396875" cy="452438"/>
          </a:xfrm>
          <a:prstGeom prst="rect"/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3495169" y="3161395"/>
            <a:ext cx="219565" cy="105411"/>
          </a:xfrm>
          <a:prstGeom prst="line"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48"/>
          <p:cNvSpPr txBox="1">
            <a:spLocks noChangeArrowheads="1"/>
          </p:cNvSpPr>
          <p:nvPr/>
        </p:nvSpPr>
        <p:spPr>
          <a:xfrm>
            <a:off x="2185337" y="3040747"/>
            <a:ext cx="1603375" cy="430212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buFont typeface="Arial"/>
              <a:buNone/>
            </a:pPr>
            <a:r>
              <a:rPr lang="zh-CN" altLang="en-US" sz="2200" b="1" dirty="1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字音易错。</a:t>
            </a:r>
          </a:p>
        </p:txBody>
      </p:sp>
      <p:grpSp>
        <p:nvGrpSpPr>
          <p:cNvPr id="13334" name="组合 24"/>
          <p:cNvGrpSpPr/>
          <p:nvPr/>
        </p:nvGrpSpPr>
        <p:grpSpPr>
          <a:xfrm>
            <a:off x="358775" y="177800"/>
            <a:ext cx="2178050" cy="522288"/>
            <a:chOff x="4893372" y="88900"/>
            <a:chExt cx="2177491" cy="523220"/>
          </a:xfrm>
        </p:grpSpPr>
        <p:sp>
          <p:nvSpPr>
            <p:cNvPr id="27" name="文本框 26"/>
            <p:cNvSpPr txBox="1"/>
            <p:nvPr/>
          </p:nvSpPr>
          <p:spPr>
            <a:xfrm>
              <a:off x="5183810" y="88900"/>
              <a:ext cx="1825156" cy="523220"/>
            </a:xfrm>
            <a:prstGeom prst="rect"/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800" b="1" dirty="1">
                  <a:solidFill>
                    <a:srgbClr val="FF0000"/>
                  </a:solidFill>
                  <a:latin typeface="楷体" pitchFamily="49" charset="-122"/>
                  <a:ea typeface="楷体" pitchFamily="49" charset="-122"/>
                  <a:cs typeface="+mn-ea"/>
                  <a:sym typeface="+mn-lt"/>
                </a:rPr>
                <a:t>字词清单</a:t>
              </a:r>
            </a:p>
          </p:txBody>
        </p:sp>
        <p:sp>
          <p:nvSpPr>
            <p:cNvPr id="28" name="fan_199096"/>
            <p:cNvSpPr/>
            <p:nvPr/>
          </p:nvSpPr>
          <p:spPr>
            <a:xfrm>
              <a:off x="4893372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29" name="fan_199096"/>
            <p:cNvSpPr/>
            <p:nvPr/>
          </p:nvSpPr>
          <p:spPr>
            <a:xfrm>
              <a:off x="6766141" y="281331"/>
              <a:ext cx="304722" cy="198791"/>
            </a:xfrm>
            <a:custGeom>
              <a:gdLst>
                <a:gd name="connsiteX0" fmla="*/ 303775 w 607639"/>
                <a:gd name="connsiteY0" fmla="*/ 183329 h 395943"/>
                <a:gd name="connsiteX1" fmla="*/ 322020 w 607639"/>
                <a:gd name="connsiteY1" fmla="*/ 184574 h 395943"/>
                <a:gd name="connsiteX2" fmla="*/ 322020 w 607639"/>
                <a:gd name="connsiteY2" fmla="*/ 261993 h 395943"/>
                <a:gd name="connsiteX3" fmla="*/ 364738 w 607639"/>
                <a:gd name="connsiteY3" fmla="*/ 196929 h 395943"/>
                <a:gd name="connsiteX4" fmla="*/ 395620 w 607639"/>
                <a:gd name="connsiteY4" fmla="*/ 216395 h 395943"/>
                <a:gd name="connsiteX5" fmla="*/ 352724 w 607639"/>
                <a:gd name="connsiteY5" fmla="*/ 281725 h 395943"/>
                <a:gd name="connsiteX6" fmla="*/ 425435 w 607639"/>
                <a:gd name="connsiteY6" fmla="*/ 249904 h 395943"/>
                <a:gd name="connsiteX7" fmla="*/ 434601 w 607639"/>
                <a:gd name="connsiteY7" fmla="*/ 266348 h 395943"/>
                <a:gd name="connsiteX8" fmla="*/ 436114 w 607639"/>
                <a:gd name="connsiteY8" fmla="*/ 269726 h 395943"/>
                <a:gd name="connsiteX9" fmla="*/ 441810 w 607639"/>
                <a:gd name="connsiteY9" fmla="*/ 282525 h 395943"/>
                <a:gd name="connsiteX10" fmla="*/ 326469 w 607639"/>
                <a:gd name="connsiteY10" fmla="*/ 333012 h 395943"/>
                <a:gd name="connsiteX11" fmla="*/ 370701 w 607639"/>
                <a:gd name="connsiteY11" fmla="*/ 352389 h 395943"/>
                <a:gd name="connsiteX12" fmla="*/ 303775 w 607639"/>
                <a:gd name="connsiteY12" fmla="*/ 395943 h 395943"/>
                <a:gd name="connsiteX13" fmla="*/ 236938 w 607639"/>
                <a:gd name="connsiteY13" fmla="*/ 352389 h 395943"/>
                <a:gd name="connsiteX14" fmla="*/ 281081 w 607639"/>
                <a:gd name="connsiteY14" fmla="*/ 333012 h 395943"/>
                <a:gd name="connsiteX15" fmla="*/ 165829 w 607639"/>
                <a:gd name="connsiteY15" fmla="*/ 282525 h 395943"/>
                <a:gd name="connsiteX16" fmla="*/ 171436 w 607639"/>
                <a:gd name="connsiteY16" fmla="*/ 269726 h 395943"/>
                <a:gd name="connsiteX17" fmla="*/ 173038 w 607639"/>
                <a:gd name="connsiteY17" fmla="*/ 266259 h 395943"/>
                <a:gd name="connsiteX18" fmla="*/ 182116 w 607639"/>
                <a:gd name="connsiteY18" fmla="*/ 249904 h 395943"/>
                <a:gd name="connsiteX19" fmla="*/ 255094 w 607639"/>
                <a:gd name="connsiteY19" fmla="*/ 281814 h 395943"/>
                <a:gd name="connsiteX20" fmla="*/ 212197 w 607639"/>
                <a:gd name="connsiteY20" fmla="*/ 216217 h 395943"/>
                <a:gd name="connsiteX21" fmla="*/ 243079 w 607639"/>
                <a:gd name="connsiteY21" fmla="*/ 196840 h 395943"/>
                <a:gd name="connsiteX22" fmla="*/ 285531 w 607639"/>
                <a:gd name="connsiteY22" fmla="*/ 261815 h 395943"/>
                <a:gd name="connsiteX23" fmla="*/ 285531 w 607639"/>
                <a:gd name="connsiteY23" fmla="*/ 184574 h 395943"/>
                <a:gd name="connsiteX24" fmla="*/ 303775 w 607639"/>
                <a:gd name="connsiteY24" fmla="*/ 183329 h 395943"/>
                <a:gd name="connsiteX25" fmla="*/ 303775 w 607639"/>
                <a:gd name="connsiteY25" fmla="*/ 0 h 395943"/>
                <a:gd name="connsiteX26" fmla="*/ 600252 w 607639"/>
                <a:gd name="connsiteY26" fmla="*/ 193213 h 395943"/>
                <a:gd name="connsiteX27" fmla="*/ 607639 w 607639"/>
                <a:gd name="connsiteY27" fmla="*/ 209921 h 395943"/>
                <a:gd name="connsiteX28" fmla="*/ 475288 w 607639"/>
                <a:gd name="connsiteY28" fmla="*/ 267867 h 395943"/>
                <a:gd name="connsiteX29" fmla="*/ 469503 w 607639"/>
                <a:gd name="connsiteY29" fmla="*/ 254980 h 395943"/>
                <a:gd name="connsiteX30" fmla="*/ 467634 w 607639"/>
                <a:gd name="connsiteY30" fmla="*/ 250803 h 395943"/>
                <a:gd name="connsiteX31" fmla="*/ 402037 w 607639"/>
                <a:gd name="connsiteY31" fmla="*/ 175882 h 395943"/>
                <a:gd name="connsiteX32" fmla="*/ 303775 w 607639"/>
                <a:gd name="connsiteY32" fmla="*/ 146909 h 395943"/>
                <a:gd name="connsiteX33" fmla="*/ 205602 w 607639"/>
                <a:gd name="connsiteY33" fmla="*/ 175882 h 395943"/>
                <a:gd name="connsiteX34" fmla="*/ 140005 w 607639"/>
                <a:gd name="connsiteY34" fmla="*/ 250714 h 395943"/>
                <a:gd name="connsiteX35" fmla="*/ 138047 w 607639"/>
                <a:gd name="connsiteY35" fmla="*/ 254980 h 395943"/>
                <a:gd name="connsiteX36" fmla="*/ 132351 w 607639"/>
                <a:gd name="connsiteY36" fmla="*/ 267867 h 395943"/>
                <a:gd name="connsiteX37" fmla="*/ 0 w 607639"/>
                <a:gd name="connsiteY37" fmla="*/ 209921 h 395943"/>
                <a:gd name="connsiteX38" fmla="*/ 7388 w 607639"/>
                <a:gd name="connsiteY38" fmla="*/ 193213 h 395943"/>
                <a:gd name="connsiteX39" fmla="*/ 303775 w 607639"/>
                <a:gd name="connsiteY39" fmla="*/ 0 h 39594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7639" h="395943">
                  <a:moveTo>
                    <a:pt x="303775" y="183329"/>
                  </a:moveTo>
                  <a:cubicBezTo>
                    <a:pt x="309916" y="183329"/>
                    <a:pt x="316057" y="183774"/>
                    <a:pt x="322020" y="184574"/>
                  </a:cubicBezTo>
                  <a:lnTo>
                    <a:pt x="322020" y="261993"/>
                  </a:lnTo>
                  <a:lnTo>
                    <a:pt x="364738" y="196929"/>
                  </a:lnTo>
                  <a:cubicBezTo>
                    <a:pt x="375774" y="202084"/>
                    <a:pt x="386187" y="208661"/>
                    <a:pt x="395620" y="216395"/>
                  </a:cubicBezTo>
                  <a:lnTo>
                    <a:pt x="352724" y="281725"/>
                  </a:lnTo>
                  <a:lnTo>
                    <a:pt x="425435" y="249904"/>
                  </a:lnTo>
                  <a:cubicBezTo>
                    <a:pt x="428817" y="255149"/>
                    <a:pt x="431931" y="260659"/>
                    <a:pt x="434601" y="266348"/>
                  </a:cubicBezTo>
                  <a:cubicBezTo>
                    <a:pt x="435135" y="267504"/>
                    <a:pt x="435669" y="268570"/>
                    <a:pt x="436114" y="269726"/>
                  </a:cubicBezTo>
                  <a:lnTo>
                    <a:pt x="441810" y="282525"/>
                  </a:lnTo>
                  <a:lnTo>
                    <a:pt x="326469" y="333012"/>
                  </a:lnTo>
                  <a:lnTo>
                    <a:pt x="370701" y="352389"/>
                  </a:lnTo>
                  <a:cubicBezTo>
                    <a:pt x="359399" y="377988"/>
                    <a:pt x="333678" y="395943"/>
                    <a:pt x="303775" y="395943"/>
                  </a:cubicBezTo>
                  <a:cubicBezTo>
                    <a:pt x="273872" y="395943"/>
                    <a:pt x="248241" y="377988"/>
                    <a:pt x="236938" y="352389"/>
                  </a:cubicBezTo>
                  <a:lnTo>
                    <a:pt x="281081" y="333012"/>
                  </a:lnTo>
                  <a:lnTo>
                    <a:pt x="165829" y="282525"/>
                  </a:lnTo>
                  <a:lnTo>
                    <a:pt x="171436" y="269726"/>
                  </a:lnTo>
                  <a:cubicBezTo>
                    <a:pt x="171970" y="268570"/>
                    <a:pt x="172415" y="267504"/>
                    <a:pt x="173038" y="266259"/>
                  </a:cubicBezTo>
                  <a:cubicBezTo>
                    <a:pt x="175708" y="260571"/>
                    <a:pt x="178734" y="255149"/>
                    <a:pt x="182116" y="249904"/>
                  </a:cubicBezTo>
                  <a:lnTo>
                    <a:pt x="255094" y="281814"/>
                  </a:lnTo>
                  <a:lnTo>
                    <a:pt x="212197" y="216217"/>
                  </a:lnTo>
                  <a:cubicBezTo>
                    <a:pt x="221631" y="208484"/>
                    <a:pt x="232043" y="201995"/>
                    <a:pt x="243079" y="196840"/>
                  </a:cubicBezTo>
                  <a:lnTo>
                    <a:pt x="285531" y="261815"/>
                  </a:lnTo>
                  <a:lnTo>
                    <a:pt x="285531" y="184574"/>
                  </a:lnTo>
                  <a:cubicBezTo>
                    <a:pt x="291582" y="183774"/>
                    <a:pt x="297634" y="183329"/>
                    <a:pt x="303775" y="183329"/>
                  </a:cubicBezTo>
                  <a:close/>
                  <a:moveTo>
                    <a:pt x="303775" y="0"/>
                  </a:moveTo>
                  <a:cubicBezTo>
                    <a:pt x="432210" y="0"/>
                    <a:pt x="548629" y="75810"/>
                    <a:pt x="600252" y="193213"/>
                  </a:cubicBezTo>
                  <a:lnTo>
                    <a:pt x="607639" y="209921"/>
                  </a:lnTo>
                  <a:lnTo>
                    <a:pt x="475288" y="267867"/>
                  </a:lnTo>
                  <a:lnTo>
                    <a:pt x="469503" y="254980"/>
                  </a:lnTo>
                  <a:cubicBezTo>
                    <a:pt x="468880" y="253558"/>
                    <a:pt x="468257" y="252136"/>
                    <a:pt x="467634" y="250803"/>
                  </a:cubicBezTo>
                  <a:cubicBezTo>
                    <a:pt x="453215" y="220231"/>
                    <a:pt x="430519" y="194279"/>
                    <a:pt x="402037" y="175882"/>
                  </a:cubicBezTo>
                  <a:cubicBezTo>
                    <a:pt x="372754" y="156952"/>
                    <a:pt x="338843" y="146909"/>
                    <a:pt x="303775" y="146909"/>
                  </a:cubicBezTo>
                  <a:cubicBezTo>
                    <a:pt x="268796" y="146909"/>
                    <a:pt x="234796" y="156952"/>
                    <a:pt x="205602" y="175882"/>
                  </a:cubicBezTo>
                  <a:cubicBezTo>
                    <a:pt x="177032" y="194279"/>
                    <a:pt x="154424" y="220231"/>
                    <a:pt x="140005" y="250714"/>
                  </a:cubicBezTo>
                  <a:cubicBezTo>
                    <a:pt x="139382" y="252136"/>
                    <a:pt x="138670" y="253558"/>
                    <a:pt x="138047" y="254980"/>
                  </a:cubicBezTo>
                  <a:lnTo>
                    <a:pt x="132351" y="267867"/>
                  </a:lnTo>
                  <a:lnTo>
                    <a:pt x="0" y="209921"/>
                  </a:lnTo>
                  <a:lnTo>
                    <a:pt x="7388" y="193213"/>
                  </a:lnTo>
                  <a:cubicBezTo>
                    <a:pt x="59011" y="75810"/>
                    <a:pt x="175430" y="0"/>
                    <a:pt x="30377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21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 prLst="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 prLst="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0" advAuto="indefinite" build="whole"/>
      <p:bldP spid="6" grpId="1" uiExpand="0" advAuto="indefinite" build="whole"/>
      <p:bldP spid="8" grpId="2" uiExpand="0" advAuto="indefinite" build="whole"/>
      <p:bldP spid="9" grpId="3" uiExpand="0" advAuto="indefinite" build="whole"/>
      <p:bldP spid="10" grpId="4" uiExpand="0" advAuto="indefinite" build="whole"/>
      <p:bldP spid="11" grpId="5" uiExpand="0" advAuto="indefinite" build="whole"/>
      <p:bldP spid="13" grpId="6" uiExpand="0" advAuto="indefinite" build="whole"/>
      <p:bldP spid="14" grpId="7" uiExpand="0" advAuto="indefinite" build="whole"/>
      <p:bldP spid="15" grpId="8" uiExpand="0" advAuto="indefinite" build="whole"/>
      <p:bldP spid="18" grpId="9" uiExpand="0" advAuto="indefinite" build="whole"/>
      <p:bldP spid="21" grpId="10" uiExpand="0" advAuto="indefinite" build="whole"/>
      <p:bldP spid="22" grpId="11" uiExpand="0" advAuto="indefinite" build="whole"/>
      <p:bldP spid="23" grpId="12" uiExpand="0" advAuto="indefinite" build="whole"/>
      <p:bldP spid="26" grpId="13" uiExpand="0" advAuto="indefinite" build="whol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32"/>
          <p:cNvSpPr txBox="1">
            <a:spLocks noChangeArrowheads="1"/>
          </p:cNvSpPr>
          <p:nvPr/>
        </p:nvSpPr>
        <p:spPr>
          <a:xfrm>
            <a:off x="0" y="303213"/>
            <a:ext cx="2471738" cy="52387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 algn="ctr">
              <a:buFont typeface="Wingdings" pitchFamily="2" charset="2"/>
              <a:buChar char="l"/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  <a:sym typeface="WenYue GuDianMingChaoTi (Non-Co"/>
              </a:rPr>
              <a:t>多音字</a:t>
            </a:r>
          </a:p>
        </p:txBody>
      </p:sp>
      <p:sp>
        <p:nvSpPr>
          <p:cNvPr id="6" name="矩形 5"/>
          <p:cNvSpPr/>
          <p:nvPr/>
        </p:nvSpPr>
        <p:spPr>
          <a:xfrm>
            <a:off x="1926431" y="3682347"/>
            <a:ext cx="1090613" cy="523875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  <a:ea typeface="+mn-ea"/>
              </a:rPr>
              <a:t>zhònɡ</a:t>
            </a:r>
            <a:endParaRPr lang="zh-CN" altLang="en-US" sz="2800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240312" y="3158472"/>
            <a:ext cx="1090612" cy="523875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  <a:ea typeface="+mn-ea"/>
              </a:rPr>
              <a:t>zhōnɡ</a:t>
            </a:r>
            <a:endParaRPr lang="zh-CN" altLang="en-US" sz="2800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>
          <a:xfrm>
            <a:off x="3448051" y="880427"/>
            <a:ext cx="2970212" cy="1284287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（    ）监护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（    ）监生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>
          <a:xfrm>
            <a:off x="2811463" y="1143952"/>
            <a:ext cx="546100" cy="638175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监</a:t>
            </a:r>
          </a:p>
        </p:txBody>
      </p:sp>
      <p:sp>
        <p:nvSpPr>
          <p:cNvPr id="10" name="左大括号 9"/>
          <p:cNvSpPr/>
          <p:nvPr/>
        </p:nvSpPr>
        <p:spPr>
          <a:xfrm>
            <a:off x="3340101" y="1004252"/>
            <a:ext cx="214312" cy="1041400"/>
          </a:xfrm>
          <a:prstGeom prst="leftBrace">
            <a:avLst>
              <a:gd name="adj1" fmla="val 40926"/>
              <a:gd name="adj2" fmla="val 50000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2800"/>
          </a:p>
        </p:txBody>
      </p:sp>
      <p:sp>
        <p:nvSpPr>
          <p:cNvPr id="11" name="矩形 10"/>
          <p:cNvSpPr/>
          <p:nvPr/>
        </p:nvSpPr>
        <p:spPr>
          <a:xfrm>
            <a:off x="3811588" y="959419"/>
            <a:ext cx="909638" cy="523875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  <a:ea typeface="+mn-ea"/>
              </a:rPr>
              <a:t>jiān</a:t>
            </a:r>
            <a:endParaRPr lang="zh-CN" altLang="en-US" sz="2800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801078" y="1623377"/>
            <a:ext cx="909638" cy="523875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  <a:ea typeface="+mn-ea"/>
              </a:rPr>
              <a:t>jiàn</a:t>
            </a:r>
            <a:endParaRPr lang="zh-CN" altLang="en-US" sz="2800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>
          <a:xfrm>
            <a:off x="1069298" y="2670941"/>
            <a:ext cx="6887078" cy="1643527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b="1" dirty="1">
                <a:latin typeface="楷体" pitchFamily="49" charset="-122"/>
                <a:ea typeface="楷体" pitchFamily="49" charset="-122"/>
              </a:rPr>
              <a:t>    【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串句记忆法</a:t>
            </a:r>
            <a:r>
              <a:rPr lang="en-US" altLang="zh-CN" sz="2800" b="1" dirty="1">
                <a:latin typeface="楷体" pitchFamily="49" charset="-122"/>
                <a:ea typeface="楷体" pitchFamily="49" charset="-122"/>
              </a:rPr>
              <a:t>】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在辩论赛的辩论过程当中（</a:t>
            </a:r>
            <a:r>
              <a:rPr lang="en-US" altLang="zh-CN" sz="2800" b="1" dirty="1">
                <a:latin typeface="楷体" pitchFamily="49" charset="-122"/>
                <a:ea typeface="楷体" pitchFamily="49" charset="-122"/>
              </a:rPr>
              <a:t>      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），应尊重对手，不可出语中（</a:t>
            </a:r>
            <a:r>
              <a:rPr lang="en-US" altLang="zh-CN" sz="2800" b="1" dirty="1">
                <a:latin typeface="楷体" pitchFamily="49" charset="-122"/>
                <a:ea typeface="楷体" pitchFamily="49" charset="-122"/>
              </a:rPr>
              <a:t>      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）伤。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0" advAuto="indefinite" build="whole"/>
      <p:bldP spid="7" grpId="1" uiExpand="0" advAuto="indefinite" build="whole"/>
      <p:bldP spid="11" grpId="2" uiExpand="0" advAuto="indefinite" build="whole"/>
      <p:bldP spid="12" grpId="3" uiExpand="0" advAuto="indefinite" build="whole"/>
      <p:bldP spid="13" grpId="4" uiExpand="0" advAuto="indefinite" build="whol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文本框 32"/>
          <p:cNvSpPr txBox="1">
            <a:spLocks noChangeArrowheads="1"/>
          </p:cNvSpPr>
          <p:nvPr/>
        </p:nvSpPr>
        <p:spPr>
          <a:xfrm>
            <a:off x="-31750" y="290513"/>
            <a:ext cx="2473325" cy="52387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 algn="ctr">
              <a:buFont typeface="Wingdings" pitchFamily="2" charset="2"/>
              <a:buChar char="l"/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  <a:sym typeface="WenYue GuDianMingChaoTi (Non-Co"/>
              </a:rPr>
              <a:t>形近字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>
          <a:xfrm>
            <a:off x="960438" y="762000"/>
            <a:ext cx="3127375" cy="193040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溉（    ）灌溉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概（    ）大概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慨（    ）慷慨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左大括号 4"/>
          <p:cNvSpPr/>
          <p:nvPr/>
        </p:nvSpPr>
        <p:spPr>
          <a:xfrm>
            <a:off x="852488" y="989013"/>
            <a:ext cx="203200" cy="1660525"/>
          </a:xfrm>
          <a:prstGeom prst="leftBrace">
            <a:avLst>
              <a:gd name="adj1" fmla="val 40925"/>
              <a:gd name="adj2" fmla="val 50000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2800"/>
          </a:p>
        </p:txBody>
      </p:sp>
      <p:sp>
        <p:nvSpPr>
          <p:cNvPr id="6" name="矩形 5"/>
          <p:cNvSpPr/>
          <p:nvPr/>
        </p:nvSpPr>
        <p:spPr>
          <a:xfrm>
            <a:off x="1773238" y="842963"/>
            <a:ext cx="728662" cy="522287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  <a:ea typeface="+mn-ea"/>
              </a:rPr>
              <a:t>ɡài</a:t>
            </a:r>
            <a:endParaRPr lang="zh-CN" altLang="en-US" sz="2800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44663" y="1484313"/>
            <a:ext cx="728662" cy="522287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</a:rPr>
              <a:t>ɡài</a:t>
            </a:r>
            <a:endParaRPr lang="zh-CN" altLang="en-US" sz="2800">
              <a:solidFill>
                <a:srgbClr val="0033CC"/>
              </a:solidFill>
              <a:latin typeface="+mn-ea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>
          <a:xfrm>
            <a:off x="989013" y="2728913"/>
            <a:ext cx="2970212" cy="1928812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豢（    ）豢养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誊（    ）誊抄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誉（    ）美誉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" name="左大括号 9"/>
          <p:cNvSpPr/>
          <p:nvPr/>
        </p:nvSpPr>
        <p:spPr>
          <a:xfrm>
            <a:off x="806450" y="2886075"/>
            <a:ext cx="214313" cy="1736725"/>
          </a:xfrm>
          <a:prstGeom prst="leftBrace">
            <a:avLst>
              <a:gd name="adj1" fmla="val 40926"/>
              <a:gd name="adj2" fmla="val 50000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2800"/>
          </a:p>
        </p:txBody>
      </p:sp>
      <p:sp>
        <p:nvSpPr>
          <p:cNvPr id="11" name="矩形 10"/>
          <p:cNvSpPr/>
          <p:nvPr/>
        </p:nvSpPr>
        <p:spPr>
          <a:xfrm>
            <a:off x="1693863" y="2786063"/>
            <a:ext cx="909637" cy="522287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  <a:ea typeface="+mn-ea"/>
              </a:rPr>
              <a:t>huàn</a:t>
            </a:r>
            <a:endParaRPr lang="zh-CN" altLang="en-US" sz="2800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677988" y="3448050"/>
            <a:ext cx="909637" cy="522288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</a:rPr>
              <a:t>ténɡ</a:t>
            </a:r>
            <a:endParaRPr lang="zh-CN" altLang="en-US" sz="2800">
              <a:solidFill>
                <a:srgbClr val="0033CC"/>
              </a:solidFill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766888" y="2125663"/>
            <a:ext cx="727075" cy="523875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</a:rPr>
              <a:t>kǎi</a:t>
            </a:r>
            <a:endParaRPr lang="zh-CN" altLang="en-US" sz="2800">
              <a:solidFill>
                <a:srgbClr val="0033CC"/>
              </a:solidFill>
              <a:latin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857375" y="4067175"/>
            <a:ext cx="547688" cy="523875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</a:rPr>
              <a:t>yù</a:t>
            </a:r>
            <a:endParaRPr lang="zh-CN" altLang="en-US" sz="2800">
              <a:solidFill>
                <a:srgbClr val="0033CC"/>
              </a:solidFill>
              <a:latin typeface="+mn-ea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>
          <a:xfrm>
            <a:off x="4748213" y="842963"/>
            <a:ext cx="3527425" cy="193040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懦（    ）懦夫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孺（    ）妇孺皆知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濡（    ）相濡以沫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6" name="左大括号 15"/>
          <p:cNvSpPr/>
          <p:nvPr/>
        </p:nvSpPr>
        <p:spPr>
          <a:xfrm>
            <a:off x="4641850" y="1000125"/>
            <a:ext cx="214313" cy="1736725"/>
          </a:xfrm>
          <a:prstGeom prst="leftBrace">
            <a:avLst>
              <a:gd name="adj1" fmla="val 40926"/>
              <a:gd name="adj2" fmla="val 50000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2800"/>
          </a:p>
        </p:txBody>
      </p:sp>
      <p:sp>
        <p:nvSpPr>
          <p:cNvPr id="17" name="矩形 16"/>
          <p:cNvSpPr/>
          <p:nvPr/>
        </p:nvSpPr>
        <p:spPr>
          <a:xfrm>
            <a:off x="5527675" y="917575"/>
            <a:ext cx="727075" cy="523875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  <a:ea typeface="+mn-ea"/>
              </a:rPr>
              <a:t>nuò</a:t>
            </a:r>
            <a:endParaRPr lang="zh-CN" altLang="en-US" sz="2800">
              <a:solidFill>
                <a:srgbClr val="0033CC"/>
              </a:solidFill>
              <a:latin typeface="+mn-ea"/>
              <a:ea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643563" y="1562100"/>
            <a:ext cx="547687" cy="522288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</a:rPr>
              <a:t>rú</a:t>
            </a:r>
            <a:endParaRPr lang="zh-CN" altLang="en-US" sz="2800">
              <a:solidFill>
                <a:srgbClr val="0033CC"/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662613" y="2205038"/>
            <a:ext cx="546100" cy="522287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</a:rPr>
              <a:t>rú</a:t>
            </a:r>
            <a:endParaRPr lang="zh-CN" altLang="en-US" sz="2800">
              <a:solidFill>
                <a:srgbClr val="0033CC"/>
              </a:solidFill>
              <a:latin typeface="+mn-ea"/>
            </a:endParaRPr>
          </a:p>
        </p:txBody>
      </p:sp>
      <p:sp>
        <p:nvSpPr>
          <p:cNvPr id="20" name="矩形 19"/>
          <p:cNvSpPr>
            <a:spLocks noChangeArrowheads="1"/>
          </p:cNvSpPr>
          <p:nvPr/>
        </p:nvSpPr>
        <p:spPr>
          <a:xfrm>
            <a:off x="4000500" y="2938463"/>
            <a:ext cx="4691063" cy="1643527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b="1" dirty="1">
                <a:latin typeface="楷体" pitchFamily="49" charset="-122"/>
                <a:ea typeface="楷体" pitchFamily="49" charset="-122"/>
              </a:rPr>
              <a:t>【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口诀记忆法</a:t>
            </a:r>
            <a:r>
              <a:rPr lang="en-US" altLang="zh-CN" sz="2800" b="1" dirty="1">
                <a:latin typeface="楷体" pitchFamily="49" charset="-122"/>
                <a:ea typeface="楷体" pitchFamily="49" charset="-122"/>
              </a:rPr>
              <a:t>】</a:t>
            </a:r>
            <a:r>
              <a:rPr lang="zh-CN" altLang="en-US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樵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（    ）夫砍木柴，伤心人</a:t>
            </a:r>
            <a:r>
              <a:rPr lang="zh-CN" altLang="en-US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憔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（    ）悴，坐在</a:t>
            </a:r>
            <a:r>
              <a:rPr lang="zh-CN" altLang="en-US" sz="2800" b="1" dirty="1">
                <a:solidFill>
                  <a:srgbClr val="0033CC"/>
                </a:solidFill>
                <a:latin typeface="楷体" pitchFamily="49" charset="-122"/>
                <a:ea typeface="楷体" pitchFamily="49" charset="-122"/>
              </a:rPr>
              <a:t>礁</a:t>
            </a:r>
            <a:r>
              <a:rPr lang="zh-CN" altLang="en-US" sz="2800" b="1" dirty="1">
                <a:latin typeface="楷体" pitchFamily="49" charset="-122"/>
                <a:ea typeface="楷体" pitchFamily="49" charset="-122"/>
              </a:rPr>
              <a:t>（    ）石上。</a:t>
            </a:r>
            <a:endParaRPr lang="en-US" altLang="zh-CN" sz="2800" b="1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210425" y="2906713"/>
            <a:ext cx="909638" cy="522287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</a:rPr>
              <a:t>qiáo</a:t>
            </a:r>
            <a:endParaRPr lang="zh-CN" altLang="en-US" sz="2800">
              <a:solidFill>
                <a:srgbClr val="0033CC"/>
              </a:solidFill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573963" y="3414713"/>
            <a:ext cx="909637" cy="522287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</a:rPr>
              <a:t>qiáo</a:t>
            </a:r>
            <a:endParaRPr lang="zh-CN" altLang="en-US" sz="2800">
              <a:solidFill>
                <a:srgbClr val="0033CC"/>
              </a:solidFill>
              <a:latin typeface="+mn-e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129338" y="3937000"/>
            <a:ext cx="909637" cy="522288"/>
          </a:xfrm>
          <a:prstGeom prst="rect"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zh-CN" sz="2800" b="1" dirty="1">
                <a:solidFill>
                  <a:srgbClr val="0033CC"/>
                </a:solidFill>
                <a:latin typeface="+mn-ea"/>
              </a:rPr>
              <a:t>jiāo</a:t>
            </a:r>
            <a:endParaRPr lang="zh-CN" altLang="en-US" sz="2800">
              <a:solidFill>
                <a:srgbClr val="0033CC"/>
              </a:solidFill>
              <a:latin typeface="+mn-ea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0" advAuto="indefinite" build="whole"/>
      <p:bldP spid="7" grpId="1" uiExpand="0" advAuto="indefinite" build="whole"/>
      <p:bldP spid="11" grpId="2" uiExpand="0" advAuto="indefinite" build="whole"/>
      <p:bldP spid="12" grpId="3" uiExpand="0" advAuto="indefinite" build="whole"/>
      <p:bldP spid="13" grpId="4" uiExpand="0" advAuto="indefinite" build="whole"/>
      <p:bldP spid="14" grpId="5" uiExpand="0" advAuto="indefinite" build="whole"/>
      <p:bldP spid="17" grpId="6" uiExpand="0" advAuto="indefinite" build="whole"/>
      <p:bldP spid="18" grpId="7" uiExpand="0" advAuto="indefinite" build="whole"/>
      <p:bldP spid="19" grpId="8" uiExpand="0" advAuto="indefinite" build="whole"/>
      <p:bldP spid="20" grpId="9" uiExpand="0" advAuto="indefinite" build="whole"/>
      <p:bldP spid="21" grpId="10" uiExpand="0" advAuto="indefinite" build="whole"/>
      <p:bldP spid="22" grpId="11" uiExpand="0" advAuto="indefinite" build="whole"/>
      <p:bldP spid="23" grpId="12" uiExpand="0" advAuto="indefinite" build="whole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宋-黑-T-A">
      <a:majorFont>
        <a:latin typeface="Times New Roman"/>
        <a:ea typeface="黑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 w="158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游ゴシック Light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等线 Light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等线"/>
        <a:ea typeface="等线"/>
        <a:cs typeface="Arial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游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等线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Calibri"/>
        <a:cs typeface="Arial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Calibri"/>
        <a:cs typeface="Arial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circ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Slides>28</Slides>
  <TotalTime>0</TotalTime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LinksUpToDate>0</LinksUpToDate>
  <SharedDoc>false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/>
  <cp:revision>1</cp:revision>
  <cp:lastPrinted>2024-11-29T19:40:27Z</cp:lastPrinted>
  <dcterms:created xsi:type="dcterms:W3CDTF">2024-11-29T19:40:27.0000000Z</dcterms:created>
  <dcterms:modified xsi:type="dcterms:W3CDTF">2025-08-28T01:19:40.1924725Z</dcterms:modified>
</cp:coreProperties>
</file>