
<file path=[Content_Types].xml><?xml version="1.0" encoding="utf-8"?>
<Types xmlns="http://schemas.openxmlformats.org/package/2006/content-types">
  <Default Extension="rels" ContentType="application/vnd.openxmlformats-package.relationships+xml"/>
  <Default Extension="png" ContentType="image/png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Java 23.3-->
<!--Generated by Spire.Presentation for .NET 9.2.0.0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r:id="rId1" id="2147483648"/>
  </p:sldMasterIdLst>
  <p:sldIdLst>
    <p:sldId r:id="rId2" id="256"/>
    <p:sldId r:id="rId3" id="257"/>
    <p:sldId r:id="rId4" id="258"/>
    <p:sldId r:id="rId5" id="259"/>
    <p:sldId r:id="rId6" id="260"/>
    <p:sldId r:id="rId7" id="261"/>
    <p:sldId r:id="rId8" id="262"/>
    <p:sldId r:id="rId9" id="263"/>
    <p:sldId r:id="rId10" id="264"/>
    <p:sldId r:id="rId11" id="265"/>
    <p:sldId r:id="rId12" id="266"/>
    <p:sldId r:id="rId13" id="267"/>
    <p:sldId r:id="rId14" id="268"/>
    <p:sldId r:id="rId15" id="269"/>
    <p:sldId r:id="rId16" id="270"/>
    <p:sldId r:id="rId17" id="271"/>
    <p:sldId r:id="rId18" id="272"/>
    <p:sldId r:id="rId19" id="273"/>
    <p:sldId r:id="rId20" id="274"/>
    <p:sldId r:id="rId21" id="275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0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" Type="http://schemas.openxmlformats.org/officeDocument/2006/relationships/slide" Target="slides/slide1.xml" /><Relationship Id="rId20" Type="http://schemas.openxmlformats.org/officeDocument/2006/relationships/slide" Target="slides/slide19.xml" /><Relationship Id="rId21" Type="http://schemas.openxmlformats.org/officeDocument/2006/relationships/slide" Target="slides/slide20.xml" /><Relationship Id="rId22" Type="http://schemas.openxmlformats.org/officeDocument/2006/relationships/tags" Target="tags/tag1.xml" /><Relationship Id="rId23" Type="http://schemas.openxmlformats.org/officeDocument/2006/relationships/presProps" Target="presProps.xml" /><Relationship Id="rId24" Type="http://schemas.openxmlformats.org/officeDocument/2006/relationships/viewProps" Target="viewProps.xml" /><Relationship Id="rId25" Type="http://schemas.openxmlformats.org/officeDocument/2006/relationships/theme" Target="theme/theme1.xml" /><Relationship Id="rId26" Type="http://schemas.openxmlformats.org/officeDocument/2006/relationships/tableStyles" Target="tableStyles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  <p:transition spd="fast"/>
  <p:timing>
    <p:tnLst>
      <p:par>
        <p:cTn id="1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  <p:transition spd="fast"/>
  <p:timing>
    <p:tnLst>
      <p:par>
        <p:cTn id="1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  <p:transition spd="fast"/>
  <p:timing>
    <p:tnLst>
      <p:par>
        <p:cTn id="1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  <p:transition spd="fast"/>
  <p:timing>
    <p:tnLst>
      <p:par>
        <p:cTn id="1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  <p:transition spd="fast"/>
  <p:timing>
    <p:tnLst>
      <p:par>
        <p:cTn id="1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  <p:transition spd="fast"/>
  <p:timing>
    <p:tnLst>
      <p:par>
        <p:cTn id="1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  <p:transition spd="fast"/>
  <p:timing>
    <p:tnLst>
      <p:par>
        <p:cTn id="1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  <p:transition spd="fast"/>
  <p:timing>
    <p:tnLst>
      <p:par>
        <p:cTn id="1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  <p:transition spd="fast"/>
  <p:timing>
    <p:tnLst>
      <p:par>
        <p:cTn id="1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  <p:transition spd="fast"/>
  <p:timing>
    <p:tnLst>
      <p:par>
        <p:cTn id="1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  <p:transition spd="fast"/>
  <p:timing>
    <p:tnLst>
      <p:par>
        <p:cTn id="1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  <p:transition spd="fast"/>
  <p:timing>
    <p:tnLst>
      <p:par>
        <p:cTn id="1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  <p:transition spd="fast"/>
  <p:timing>
    <p:tnLst>
      <p:par>
        <p:cTn id="1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  <p:transition spd="fast"/>
  <p:timing>
    <p:tnLst>
      <p:par>
        <p:cTn id="1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  <p:transition spd="fast"/>
  <p:timing>
    <p:tnLst>
      <p:par>
        <p:cTn id="1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  <p:transition spd="fast"/>
  <p:timing>
    <p:tnLst>
      <p:par>
        <p:cTn id="1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  <p:transition spd="fast"/>
  <p:timing>
    <p:tnLst>
      <p:par>
        <p:cTn id="1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  <p:transition spd="fast"/>
  <p:timing>
    <p:tnLst>
      <p:par>
        <p:cTn id="1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  <p:transition spd="fast"/>
  <p:timing>
    <p:tnLst>
      <p:par>
        <p:cTn id="1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  <p:transition spd="fast"/>
  <p:timing>
    <p:tnLst>
      <p:par>
        <p:cTn id="1" restart="never" nodeType="tmRoot"/>
      </p:par>
    </p:tnLst>
  </p:timing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slideLayout" Target="../slideLayouts/slideLayout14.xml" /><Relationship Id="rId15" Type="http://schemas.openxmlformats.org/officeDocument/2006/relationships/slideLayout" Target="../slideLayouts/slideLayout15.xml" /><Relationship Id="rId16" Type="http://schemas.openxmlformats.org/officeDocument/2006/relationships/slideLayout" Target="../slideLayouts/slideLayout16.xml" /><Relationship Id="rId17" Type="http://schemas.openxmlformats.org/officeDocument/2006/relationships/slideLayout" Target="../slideLayouts/slideLayout17.xml" /><Relationship Id="rId18" Type="http://schemas.openxmlformats.org/officeDocument/2006/relationships/slideLayout" Target="../slideLayouts/slideLayout18.xml" /><Relationship Id="rId19" Type="http://schemas.openxmlformats.org/officeDocument/2006/relationships/slideLayout" Target="../slideLayouts/slideLayout19.xml" /><Relationship Id="rId2" Type="http://schemas.openxmlformats.org/officeDocument/2006/relationships/slideLayout" Target="../slideLayouts/slideLayout2.xml" /><Relationship Id="rId20" Type="http://schemas.openxmlformats.org/officeDocument/2006/relationships/slideLayout" Target="../slideLayouts/slideLayout20.xml" /><Relationship Id="rId2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3735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ransition spd="fast"/>
  <p:timing>
    <p:tnLst>
      <p:par>
        <p:cTn id="1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image" Target="../media/image2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2" Type="http://schemas.openxmlformats.org/officeDocument/2006/relationships/image" Target="../media/image3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image" Target="../media/image4.png" /><Relationship Id="rId3" Type="http://schemas.openxmlformats.org/officeDocument/2006/relationships/image" Target="../media/image5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image" Target="../media/image6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 /><Relationship Id="rId2" Type="http://schemas.openxmlformats.org/officeDocument/2006/relationships/image" Target="../media/image7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image" Target="../media/image8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 /><Relationship Id="rId2" Type="http://schemas.openxmlformats.org/officeDocument/2006/relationships/image" Target="../media/image9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 /><Relationship Id="rId2" Type="http://schemas.openxmlformats.org/officeDocument/2006/relationships/image" Target="../media/image10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2" Type="http://schemas.openxmlformats.org/officeDocument/2006/relationships/image" Target="../media/image11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 /><Relationship Id="rId2" Type="http://schemas.openxmlformats.org/officeDocument/2006/relationships/image" Target="../media/image1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3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.xml" /><Relationship Id="rId2" Type="http://schemas.openxmlformats.org/officeDocument/2006/relationships/image" Target="../media/image14.png" /><Relationship Id="rId3" Type="http://schemas.openxmlformats.org/officeDocument/2006/relationships/image" Target="../media/image15.png" /><Relationship Id="rId4" Type="http://schemas.openxmlformats.org/officeDocument/2006/relationships/image" Target="../media/image16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7.png" /><Relationship Id="rId3" Type="http://schemas.openxmlformats.org/officeDocument/2006/relationships/image" Target="../media/image18.png" /><Relationship Id="rId4" Type="http://schemas.openxmlformats.org/officeDocument/2006/relationships/image" Target="../media/image19.png" /><Relationship Id="rId5" Type="http://schemas.openxmlformats.org/officeDocument/2006/relationships/image" Target="../media/image20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21.png" /><Relationship Id="rId3" Type="http://schemas.openxmlformats.org/officeDocument/2006/relationships/image" Target="../media/image22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23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24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25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2" Type="http://schemas.openxmlformats.org/officeDocument/2006/relationships/image" Target="../media/image26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rgbClr val="C4E6E2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1"/>
          <p:cNvSpPr txBox="1"/>
          <p:nvPr/>
        </p:nvSpPr>
        <p:spPr>
          <a:xfrm>
            <a:off x="4836033" y="1611163"/>
            <a:ext cx="2521172" cy="1059656"/>
          </a:xfrm>
          <a:prstGeom prst="rect"/>
          <a:noFill/>
        </p:spPr>
        <p:txBody>
          <a:bodyPr anchor="t"/>
          <a:lstStyle/>
          <a:p>
            <a:pPr marL="0" algn="l"/>
            <a:r>
              <a:rPr lang="zh-CN" altLang="en-US" sz="5999" b="1" i="0" dirty="1">
                <a:solidFill>
                  <a:srgbClr val="FF0000">
                    <a:alpha val="100000"/>
                  </a:srgbClr>
                </a:solidFill>
                <a:latin typeface="黑体"/>
                <a:ea typeface="黑体"/>
              </a:rPr>
              <a:t>论教养</a:t>
            </a:r>
          </a:p>
        </p:txBody>
      </p:sp>
      <p:sp>
        <p:nvSpPr>
          <p:cNvPr id="3" name="文本2"/>
          <p:cNvSpPr txBox="1"/>
          <p:nvPr/>
        </p:nvSpPr>
        <p:spPr>
          <a:xfrm>
            <a:off x="4965506" y="2799055"/>
            <a:ext cx="2262124" cy="769938"/>
          </a:xfrm>
          <a:prstGeom prst="rect"/>
          <a:noFill/>
        </p:spPr>
        <p:txBody>
          <a:bodyPr anchor="t"/>
          <a:lstStyle/>
          <a:p>
            <a:pPr marL="0" algn="l"/>
            <a:r>
              <a:rPr lang="zh-CN" altLang="en-US" sz="3999" b="1" i="0" dirty="1">
                <a:solidFill>
                  <a:srgbClr val="000000">
                    <a:alpha val="100000"/>
                  </a:srgbClr>
                </a:solidFill>
                <a:latin typeface="黑体"/>
                <a:ea typeface="黑体"/>
              </a:rPr>
              <a:t>利哈乔夫</a:t>
            </a:r>
          </a:p>
        </p:txBody>
      </p:sp>
      <p:sp>
        <p:nvSpPr>
          <p:cNvPr id="4" name="形状1"/>
          <p:cNvSpPr txBox="1"/>
          <p:nvPr/>
        </p:nvSpPr>
        <p:spPr>
          <a:xfrm>
            <a:off x="0" y="0"/>
            <a:ext cx="12192000" cy="6858000"/>
          </a:xfrm>
          <a:prstGeom prst="rect"/>
          <a:solidFill>
            <a:srgbClr val="C4E6E2">
              <a:alpha val="100000"/>
            </a:srgbClr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anchor="ctr"/>
          <a:lstStyle/>
          <a:p>
            <a:pPr marL="0" algn="ctr"/>
          </a:p>
        </p:txBody>
      </p:sp>
      <p:sp>
        <p:nvSpPr>
          <p:cNvPr id="5" name="形状2"/>
          <p:cNvSpPr txBox="1"/>
          <p:nvPr/>
        </p:nvSpPr>
        <p:spPr>
          <a:xfrm>
            <a:off x="523570" y="559556"/>
            <a:ext cx="11146367" cy="5740400"/>
          </a:xfrm>
          <a:prstGeom prst="rect"/>
          <a:solidFill>
            <a:srgbClr val="FFFFFF">
              <a:alpha val="100000"/>
            </a:srgbClr>
          </a:solidFill>
          <a:ln w="247650">
            <a:solidFill>
              <a:srgbClr val="FFFFFF">
                <a:alpha val="100000"/>
              </a:srgbClr>
            </a:solidFill>
            <a:prstDash val="solid"/>
          </a:ln>
        </p:spPr>
        <p:txBody>
          <a:bodyPr anchor="ctr"/>
          <a:lstStyle/>
          <a:p>
            <a:pPr marL="0" algn="ctr"/>
          </a:p>
        </p:txBody>
      </p:sp>
      <p:pic>
        <p:nvPicPr>
          <p:cNvPr id="6" name="图片1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>
          <a:xfrm>
            <a:off x="1194216" y="1013146"/>
            <a:ext cx="5436146" cy="5410200"/>
          </a:xfrm>
          <a:prstGeom prst="rect"/>
        </p:spPr>
      </p:pic>
      <p:sp>
        <p:nvSpPr>
          <p:cNvPr id="7" name="文本3"/>
          <p:cNvSpPr txBox="1"/>
          <p:nvPr/>
        </p:nvSpPr>
        <p:spPr>
          <a:xfrm>
            <a:off x="6345393" y="1013136"/>
            <a:ext cx="5448300" cy="2416778"/>
          </a:xfrm>
          <a:prstGeom prst="rect"/>
          <a:noFill/>
        </p:spPr>
        <p:txBody>
          <a:bodyPr anchor="t"/>
          <a:lstStyle/>
          <a:p>
            <a:pPr marL="0" algn="l"/>
            <a:r>
              <a:rPr lang="zh-CN" altLang="en-US" sz="8599" b="0" i="0" dirty="1">
                <a:solidFill>
                  <a:srgbClr val="1A5CB3">
                    <a:alpha val="100000"/>
                  </a:srgbClr>
                </a:solidFill>
                <a:effectLst>
                  <a:outerShdw blurRad="9525" dir="8100000" dist="57150" rotWithShape="0">
                    <a:srgbClr val="333333">
                      <a:alpha val="40000"/>
                    </a:srgbClr>
                  </a:outerShdw>
                </a:effectLst>
                <a:latin typeface="华文行楷"/>
                <a:ea typeface="华文行楷"/>
              </a:rPr>
              <a:t>论</a:t>
            </a:r>
            <a:r>
              <a:rPr lang="zh-CN" altLang="en-US" sz="10999" b="0" i="0" dirty="1">
                <a:solidFill>
                  <a:srgbClr val="1A5CB3">
                    <a:alpha val="100000"/>
                  </a:srgbClr>
                </a:solidFill>
                <a:effectLst>
                  <a:outerShdw blurRad="9525" dir="8100000" dist="57150" rotWithShape="0">
                    <a:srgbClr val="333333">
                      <a:alpha val="40000"/>
                    </a:srgbClr>
                  </a:outerShdw>
                </a:effectLst>
                <a:latin typeface="华文行楷"/>
                <a:ea typeface="华文行楷"/>
              </a:rPr>
              <a:t>教</a:t>
            </a:r>
            <a:r>
              <a:rPr lang="zh-CN" altLang="en-US" sz="12999" b="0" i="0" dirty="1">
                <a:solidFill>
                  <a:srgbClr val="1A5CB3">
                    <a:alpha val="100000"/>
                  </a:srgbClr>
                </a:solidFill>
                <a:effectLst>
                  <a:outerShdw blurRad="9525" dir="8100000" dist="57150" rotWithShape="0">
                    <a:srgbClr val="333333">
                      <a:alpha val="40000"/>
                    </a:srgbClr>
                  </a:outerShdw>
                </a:effectLst>
                <a:latin typeface="华文行楷"/>
                <a:ea typeface="华文行楷"/>
              </a:rPr>
              <a:t>养</a:t>
            </a:r>
          </a:p>
        </p:txBody>
      </p:sp>
      <p:sp>
        <p:nvSpPr>
          <p:cNvPr id="8" name="形状3"/>
          <p:cNvSpPr txBox="1"/>
          <p:nvPr/>
        </p:nvSpPr>
        <p:spPr>
          <a:xfrm>
            <a:off x="6867249" y="3355467"/>
            <a:ext cx="2984430" cy="639604"/>
          </a:xfrm>
          <a:custGeom>
            <a:gdLst>
              <a:gd name="connsiteX0" fmla="*/ 106601 w 2984430"/>
              <a:gd name="connsiteY0" fmla="*/ 0 h 639604"/>
              <a:gd name="connsiteX1" fmla="*/ 2877830 w 2984430"/>
              <a:gd name="connsiteY1" fmla="*/ 0 h 639604"/>
              <a:gd name="connsiteX2" fmla="*/ 2936703 w 2984430"/>
              <a:gd name="connsiteY2" fmla="*/ 0 h 639604"/>
              <a:gd name="connsiteX3" fmla="*/ 2984430 w 2984430"/>
              <a:gd name="connsiteY3" fmla="*/ 533003 h 639604"/>
              <a:gd name="connsiteX4" fmla="*/ 2984430 w 2984430"/>
              <a:gd name="connsiteY4" fmla="*/ 591877 h 639604"/>
              <a:gd name="connsiteX5" fmla="*/ 106601 w 2984430"/>
              <a:gd name="connsiteY5" fmla="*/ 639604 h 639604"/>
              <a:gd name="connsiteX6" fmla="*/ 78328 w 2984430"/>
              <a:gd name="connsiteY6" fmla="*/ 639604 h 639604"/>
              <a:gd name="connsiteX7" fmla="*/ 11231 w 2984430"/>
              <a:gd name="connsiteY7" fmla="*/ 588390 h 639604"/>
              <a:gd name="connsiteX8" fmla="*/ 0 w 2984430"/>
              <a:gd name="connsiteY8" fmla="*/ 106601 h 639604"/>
              <a:gd name="connsiteX9" fmla="*/ 0 w 2984430"/>
              <a:gd name="connsiteY9" fmla="*/ 47727 h 63960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84430" h="639604">
                <a:moveTo>
                  <a:pt x="106601" y="0"/>
                </a:moveTo>
                <a:lnTo>
                  <a:pt x="2877830" y="0"/>
                </a:lnTo>
                <a:cubicBezTo>
                  <a:pt x="2936703" y="0"/>
                  <a:pt x="2984430" y="47727"/>
                  <a:pt x="2984430" y="106601"/>
                </a:cubicBezTo>
                <a:lnTo>
                  <a:pt x="2984430" y="533003"/>
                </a:lnTo>
                <a:cubicBezTo>
                  <a:pt x="2984430" y="591877"/>
                  <a:pt x="2936703" y="639604"/>
                  <a:pt x="2877830" y="639604"/>
                </a:cubicBezTo>
                <a:lnTo>
                  <a:pt x="106601" y="639604"/>
                </a:lnTo>
                <a:cubicBezTo>
                  <a:pt x="78328" y="639604"/>
                  <a:pt x="51214" y="628373"/>
                  <a:pt x="31223" y="608381"/>
                </a:cubicBezTo>
                <a:cubicBezTo>
                  <a:pt x="11231" y="588390"/>
                  <a:pt x="0" y="561275"/>
                  <a:pt x="0" y="533003"/>
                </a:cubicBezTo>
                <a:lnTo>
                  <a:pt x="0" y="106601"/>
                </a:lnTo>
                <a:cubicBezTo>
                  <a:pt x="0" y="47727"/>
                  <a:pt x="47727" y="0"/>
                  <a:pt x="106601" y="0"/>
                </a:cubicBezTo>
                <a:close/>
              </a:path>
            </a:pathLst>
          </a:custGeom>
          <a:solidFill>
            <a:srgbClr val="FFC502">
              <a:alpha val="100000"/>
            </a:srgbClr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anchor="ctr"/>
          <a:lstStyle/>
          <a:p>
            <a:pPr marL="0" algn="ctr"/>
            <a:r>
              <a:rPr lang="zh-CN" altLang="en-US" sz="3999" b="0" i="0" dirty="1">
                <a:solidFill>
                  <a:srgbClr val="FFFFFF">
                    <a:alpha val="100000"/>
                  </a:srgbClr>
                </a:solidFill>
                <a:latin typeface="华文行楷"/>
                <a:ea typeface="华文行楷"/>
              </a:rPr>
              <a:t>利哈乔夫</a:t>
            </a:r>
          </a:p>
        </p:txBody>
      </p:sp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  <p:transition spd="fast"/>
  <p:timing>
    <p:tnLst>
      <p:par>
        <p:cTn id="1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rgbClr val="C4E6E2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形状1"/>
          <p:cNvSpPr txBox="1"/>
          <p:nvPr/>
        </p:nvSpPr>
        <p:spPr>
          <a:xfrm>
            <a:off x="733" y="1019"/>
            <a:ext cx="12192000" cy="6858000"/>
          </a:xfrm>
          <a:prstGeom prst="rect"/>
          <a:solidFill>
            <a:srgbClr val="C4E6E2">
              <a:alpha val="100000"/>
            </a:srgbClr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anchor="ctr"/>
          <a:lstStyle/>
          <a:p>
            <a:pPr marL="0" algn="ctr"/>
          </a:p>
        </p:txBody>
      </p:sp>
      <p:sp>
        <p:nvSpPr>
          <p:cNvPr id="3" name="形状2"/>
          <p:cNvSpPr txBox="1"/>
          <p:nvPr/>
        </p:nvSpPr>
        <p:spPr>
          <a:xfrm>
            <a:off x="731120" y="2164194"/>
            <a:ext cx="3686261" cy="4413694"/>
          </a:xfrm>
          <a:custGeom>
            <a:gdLst>
              <a:gd name="connsiteX0" fmla="*/ 317905 w 3686261"/>
              <a:gd name="connsiteY0" fmla="*/ 0 h 4413694"/>
              <a:gd name="connsiteX1" fmla="*/ 3686261 w 3686261"/>
              <a:gd name="connsiteY1" fmla="*/ 0 h 4413694"/>
              <a:gd name="connsiteX2" fmla="*/ 3368356 w 3686261"/>
              <a:gd name="connsiteY2" fmla="*/ 4413695 h 4413694"/>
              <a:gd name="connsiteX3" fmla="*/ 0 w 3686261"/>
              <a:gd name="connsiteY3" fmla="*/ 4413695 h 4413694"/>
              <a:gd name="connsiteX4" fmla="*/ 317905 w 3686261"/>
              <a:gd name="connsiteY4" fmla="*/ 0 h 441369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86261" h="4413695">
                <a:moveTo>
                  <a:pt x="317905" y="0"/>
                </a:moveTo>
                <a:lnTo>
                  <a:pt x="3686261" y="0"/>
                </a:lnTo>
                <a:lnTo>
                  <a:pt x="3368356" y="4413695"/>
                </a:lnTo>
                <a:lnTo>
                  <a:pt x="0" y="4413695"/>
                </a:lnTo>
                <a:lnTo>
                  <a:pt x="317905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76200">
            <a:solidFill>
              <a:srgbClr val="000000">
                <a:alpha val="100000"/>
              </a:srgbClr>
            </a:solidFill>
            <a:prstDash val="solid"/>
          </a:ln>
        </p:spPr>
        <p:txBody>
          <a:bodyPr anchor="ctr"/>
          <a:lstStyle/>
          <a:p>
            <a:pPr marL="0" algn="ctr"/>
          </a:p>
        </p:txBody>
      </p:sp>
      <p:sp>
        <p:nvSpPr>
          <p:cNvPr id="4" name="形状3"/>
          <p:cNvSpPr txBox="1"/>
          <p:nvPr/>
        </p:nvSpPr>
        <p:spPr>
          <a:xfrm>
            <a:off x="4205468" y="289227"/>
            <a:ext cx="7424023" cy="3377213"/>
          </a:xfrm>
          <a:custGeom>
            <a:gdLst>
              <a:gd name="connsiteX0" fmla="*/ 4364122 w 7424023"/>
              <a:gd name="connsiteY0" fmla="*/ 0 h 3377213"/>
              <a:gd name="connsiteX1" fmla="*/ 4795004 w 7424023"/>
              <a:gd name="connsiteY1" fmla="*/ 0 h 3377213"/>
              <a:gd name="connsiteX2" fmla="*/ 5515034 w 7424023"/>
              <a:gd name="connsiteY2" fmla="*/ 368313 h 3377213"/>
              <a:gd name="connsiteX3" fmla="*/ 6539130 w 7424023"/>
              <a:gd name="connsiteY3" fmla="*/ 350465 h 3377213"/>
              <a:gd name="connsiteX4" fmla="*/ 7123049 w 7424023"/>
              <a:gd name="connsiteY4" fmla="*/ 1290778 h 3377213"/>
              <a:gd name="connsiteX5" fmla="*/ 7292770 w 7424023"/>
              <a:gd name="connsiteY5" fmla="*/ 1603919 h 3377213"/>
              <a:gd name="connsiteX6" fmla="*/ 7424023 w 7424023"/>
              <a:gd name="connsiteY6" fmla="*/ 2574086 h 3377213"/>
              <a:gd name="connsiteX7" fmla="*/ 5882233 w 7424023"/>
              <a:gd name="connsiteY7" fmla="*/ 2994887 h 3377213"/>
              <a:gd name="connsiteX8" fmla="*/ 5357029 w 7424023"/>
              <a:gd name="connsiteY8" fmla="*/ 3225147 h 3377213"/>
              <a:gd name="connsiteX9" fmla="*/ 3769105 w 7424023"/>
              <a:gd name="connsiteY9" fmla="*/ 3377213 h 3377213"/>
              <a:gd name="connsiteX10" fmla="*/ 2722600 w 7424023"/>
              <a:gd name="connsiteY10" fmla="*/ 3082843 h 3377213"/>
              <a:gd name="connsiteX11" fmla="*/ 1766664 w 7424023"/>
              <a:gd name="connsiteY11" fmla="*/ 3122329 h 3377213"/>
              <a:gd name="connsiteX12" fmla="*/ 1057103 w 7424023"/>
              <a:gd name="connsiteY12" fmla="*/ 2707445 h 3377213"/>
              <a:gd name="connsiteX13" fmla="*/ 449169 w 7424023"/>
              <a:gd name="connsiteY13" fmla="*/ 2708142 h 3377213"/>
              <a:gd name="connsiteX14" fmla="*/ 0 w 7424023"/>
              <a:gd name="connsiteY14" fmla="*/ 1830875 h 3377213"/>
              <a:gd name="connsiteX15" fmla="*/ 342370 w 7424023"/>
              <a:gd name="connsiteY15" fmla="*/ 1431624 h 3377213"/>
              <a:gd name="connsiteX16" fmla="*/ 300974 w 7424023"/>
              <a:gd name="connsiteY16" fmla="*/ 865910 h 3377213"/>
              <a:gd name="connsiteX17" fmla="*/ 1436615 w 7424023"/>
              <a:gd name="connsiteY17" fmla="*/ 573489 h 3377213"/>
              <a:gd name="connsiteX18" fmla="*/ 1894956 w 7424023"/>
              <a:gd name="connsiteY18" fmla="*/ 313264 h 3377213"/>
              <a:gd name="connsiteX19" fmla="*/ 3143965 w 7424023"/>
              <a:gd name="connsiteY19" fmla="*/ 95581 h 3377213"/>
              <a:gd name="connsiteX20" fmla="*/ 3768077 w 7424023"/>
              <a:gd name="connsiteY20" fmla="*/ 73848 h 337721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424023" h="3377211">
                <a:moveTo>
                  <a:pt x="4364122" y="0"/>
                </a:moveTo>
                <a:cubicBezTo>
                  <a:pt x="4795004" y="0"/>
                  <a:pt x="5179363" y="162215"/>
                  <a:pt x="5377082" y="401063"/>
                </a:cubicBezTo>
                <a:cubicBezTo>
                  <a:pt x="5515034" y="368313"/>
                  <a:pt x="5663772" y="350465"/>
                  <a:pt x="5818829" y="350465"/>
                </a:cubicBezTo>
                <a:cubicBezTo>
                  <a:pt x="6539130" y="350465"/>
                  <a:pt x="7123049" y="735605"/>
                  <a:pt x="7123049" y="1210699"/>
                </a:cubicBezTo>
                <a:cubicBezTo>
                  <a:pt x="7123049" y="1290778"/>
                  <a:pt x="7106460" y="1368302"/>
                  <a:pt x="7075423" y="1441857"/>
                </a:cubicBezTo>
                <a:cubicBezTo>
                  <a:pt x="7292770" y="1603919"/>
                  <a:pt x="7424023" y="1813197"/>
                  <a:pt x="7424023" y="2039072"/>
                </a:cubicBezTo>
                <a:cubicBezTo>
                  <a:pt x="7424023" y="2574086"/>
                  <a:pt x="6772728" y="2994887"/>
                  <a:pt x="5969316" y="2994887"/>
                </a:cubicBezTo>
                <a:cubicBezTo>
                  <a:pt x="5882233" y="2994887"/>
                  <a:pt x="5796938" y="2989943"/>
                  <a:pt x="5714065" y="2980446"/>
                </a:cubicBezTo>
                <a:cubicBezTo>
                  <a:pt x="5357029" y="3225147"/>
                  <a:pt x="4859170" y="3377213"/>
                  <a:pt x="4313959" y="3377213"/>
                </a:cubicBezTo>
                <a:cubicBezTo>
                  <a:pt x="3769105" y="3377213"/>
                  <a:pt x="3279283" y="3238652"/>
                  <a:pt x="2920006" y="3013222"/>
                </a:cubicBezTo>
                <a:cubicBezTo>
                  <a:pt x="2722600" y="3082843"/>
                  <a:pt x="2496962" y="3122329"/>
                  <a:pt x="2257304" y="3122329"/>
                </a:cubicBezTo>
                <a:cubicBezTo>
                  <a:pt x="1766664" y="3122329"/>
                  <a:pt x="1334782" y="2956835"/>
                  <a:pt x="1083616" y="2706075"/>
                </a:cubicBezTo>
                <a:cubicBezTo>
                  <a:pt x="1057103" y="2707445"/>
                  <a:pt x="1030300" y="2708142"/>
                  <a:pt x="1003246" y="2708142"/>
                </a:cubicBezTo>
                <a:cubicBezTo>
                  <a:pt x="449169" y="2708142"/>
                  <a:pt x="0" y="2415721"/>
                  <a:pt x="0" y="2039072"/>
                </a:cubicBezTo>
                <a:cubicBezTo>
                  <a:pt x="0" y="1830875"/>
                  <a:pt x="163776" y="1641773"/>
                  <a:pt x="415531" y="1524618"/>
                </a:cubicBezTo>
                <a:cubicBezTo>
                  <a:pt x="342370" y="1431624"/>
                  <a:pt x="300974" y="1325043"/>
                  <a:pt x="300974" y="1210699"/>
                </a:cubicBezTo>
                <a:cubicBezTo>
                  <a:pt x="300974" y="865910"/>
                  <a:pt x="750143" y="573489"/>
                  <a:pt x="1304220" y="573489"/>
                </a:cubicBezTo>
                <a:cubicBezTo>
                  <a:pt x="1436615" y="573489"/>
                  <a:pt x="1563019" y="590185"/>
                  <a:pt x="1678738" y="620301"/>
                </a:cubicBezTo>
                <a:cubicBezTo>
                  <a:pt x="1894956" y="313264"/>
                  <a:pt x="2370280" y="95581"/>
                  <a:pt x="2909414" y="95581"/>
                </a:cubicBezTo>
                <a:cubicBezTo>
                  <a:pt x="3143965" y="95581"/>
                  <a:pt x="3363473" y="131697"/>
                  <a:pt x="3556068" y="195255"/>
                </a:cubicBezTo>
                <a:cubicBezTo>
                  <a:pt x="3768077" y="73848"/>
                  <a:pt x="4050099" y="0"/>
                  <a:pt x="4364122" y="0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28575">
            <a:solidFill>
              <a:srgbClr val="000000">
                <a:alpha val="100000"/>
              </a:srgbClr>
            </a:solidFill>
            <a:prstDash val="solid"/>
          </a:ln>
        </p:spPr>
        <p:txBody>
          <a:bodyPr anchor="ctr"/>
          <a:lstStyle/>
          <a:p>
            <a:pPr marL="0" algn="ctr"/>
            <a:r>
              <a:rPr lang="zh-CN" altLang="en-US" sz="3499" b="0" i="0" dirty="1">
                <a:solidFill>
                  <a:srgbClr val="1A5CB3">
                    <a:alpha val="100000"/>
                  </a:srgbClr>
                </a:solidFill>
                <a:latin typeface="华文行楷"/>
                <a:ea typeface="华文行楷"/>
              </a:rPr>
              <a:t>我认为，我的表现只能算是无关紧要的小毛病，不用上纲上线到教养层面吧！</a:t>
            </a:r>
          </a:p>
        </p:txBody>
      </p:sp>
      <p:pic>
        <p:nvPicPr>
          <p:cNvPr id="5" name="图片1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>
          <a:xfrm>
            <a:off x="602266" y="2396814"/>
            <a:ext cx="4520975" cy="4219575"/>
          </a:xfrm>
          <a:prstGeom prst="rect"/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  <p:transition spd="fast"/>
  <p:timing>
    <p:tnLst>
      <p:par>
        <p:cTn id="1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0" advAuto="indefinite" build="whol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rgbClr val="C4E6E2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形状1"/>
          <p:cNvSpPr txBox="1"/>
          <p:nvPr/>
        </p:nvSpPr>
        <p:spPr>
          <a:xfrm>
            <a:off x="0" y="0"/>
            <a:ext cx="12192000" cy="6858000"/>
          </a:xfrm>
          <a:prstGeom prst="rect"/>
          <a:solidFill>
            <a:srgbClr val="C4E6E2">
              <a:alpha val="100000"/>
            </a:srgbClr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anchor="ctr"/>
          <a:lstStyle/>
          <a:p>
            <a:pPr marL="0" algn="ctr"/>
          </a:p>
        </p:txBody>
      </p:sp>
      <p:sp>
        <p:nvSpPr>
          <p:cNvPr id="3" name="形状2"/>
          <p:cNvSpPr txBox="1"/>
          <p:nvPr/>
        </p:nvSpPr>
        <p:spPr>
          <a:xfrm>
            <a:off x="6043165" y="281349"/>
            <a:ext cx="5102891" cy="5979785"/>
          </a:xfrm>
          <a:prstGeom prst="rect"/>
          <a:solidFill>
            <a:srgbClr val="FFFFFF">
              <a:alpha val="100000"/>
            </a:srgbClr>
          </a:solidFill>
          <a:ln w="28575">
            <a:solidFill>
              <a:srgbClr val="000000">
                <a:alpha val="100000"/>
              </a:srgbClr>
            </a:solidFill>
            <a:prstDash val="solid"/>
          </a:ln>
        </p:spPr>
        <p:txBody>
          <a:bodyPr anchor="ctr"/>
          <a:lstStyle/>
          <a:p>
            <a:pPr marL="0" algn="ctr"/>
            <a:r>
              <a:rPr lang="zh-CN" altLang="en-US" sz="5999" b="0" i="0" dirty="1">
                <a:solidFill>
                  <a:srgbClr val="000000">
                    <a:alpha val="100000"/>
                  </a:srgbClr>
                </a:solidFill>
                <a:latin typeface="华文行楷"/>
                <a:ea typeface="华文行楷"/>
              </a:rPr>
              <a:t>03.</a:t>
            </a:r>
            <a:endParaRPr lang="zh-CN" altLang="en-US" sz="3999" b="0" i="0">
              <a:solidFill>
                <a:srgbClr val="000000">
                  <a:alpha val="100000"/>
                </a:srgbClr>
              </a:solidFill>
              <a:latin typeface="华文行楷"/>
              <a:ea typeface="华文行楷"/>
            </a:endParaRPr>
          </a:p>
          <a:p>
            <a:pPr marL="0" algn="ctr"/>
            <a:endParaRPr lang="zh-CN" altLang="en-US" sz="3999" b="0" i="0">
              <a:solidFill>
                <a:srgbClr val="000000">
                  <a:alpha val="100000"/>
                </a:srgbClr>
              </a:solidFill>
              <a:latin typeface="华文行楷"/>
              <a:ea typeface="华文行楷"/>
            </a:endParaRPr>
          </a:p>
          <a:p>
            <a:pPr marL="0" algn="ctr"/>
            <a:r>
              <a:rPr lang="zh-CN" altLang="en-US" sz="3999" b="0" i="0" dirty="1">
                <a:solidFill>
                  <a:srgbClr val="000000">
                    <a:alpha val="100000"/>
                  </a:srgbClr>
                </a:solidFill>
                <a:latin typeface="华文行楷"/>
                <a:ea typeface="华文行楷"/>
              </a:rPr>
              <a:t>议论要言之</a:t>
            </a:r>
            <a:r>
              <a:rPr lang="zh-CN" altLang="en-US" sz="3999" b="0" i="0" dirty="1">
                <a:solidFill>
                  <a:srgbClr val="FFC502">
                    <a:alpha val="100000"/>
                  </a:srgbClr>
                </a:solidFill>
                <a:latin typeface="华文行楷"/>
                <a:ea typeface="华文行楷"/>
              </a:rPr>
              <a:t>有物</a:t>
            </a:r>
          </a:p>
          <a:p>
            <a:pPr marL="0" algn="ctr"/>
            <a:endParaRPr lang="zh-CN" altLang="en-US" sz="3999" b="0" i="0">
              <a:solidFill>
                <a:srgbClr val="FFC502">
                  <a:alpha val="100000"/>
                </a:srgbClr>
              </a:solidFill>
              <a:latin typeface="华文行楷"/>
              <a:ea typeface="华文行楷"/>
            </a:endParaRPr>
          </a:p>
          <a:p>
            <a:pPr marL="0" algn="ctr"/>
            <a:r>
              <a:rPr lang="zh-CN" altLang="en-US" sz="3999" b="0" i="0" dirty="1">
                <a:solidFill>
                  <a:srgbClr val="000000">
                    <a:alpha val="100000"/>
                  </a:srgbClr>
                </a:solidFill>
                <a:latin typeface="华文行楷"/>
                <a:ea typeface="华文行楷"/>
              </a:rPr>
              <a:t>——梳理论据、</a:t>
            </a:r>
          </a:p>
          <a:p>
            <a:pPr marL="0" algn="ctr"/>
            <a:r>
              <a:rPr lang="zh-CN" altLang="en-US" sz="3999" b="0" i="0" dirty="1">
                <a:solidFill>
                  <a:srgbClr val="000000">
                    <a:alpha val="100000"/>
                  </a:srgbClr>
                </a:solidFill>
                <a:latin typeface="华文行楷"/>
                <a:ea typeface="华文行楷"/>
              </a:rPr>
              <a:t>           分析论证方法</a:t>
            </a:r>
          </a:p>
        </p:txBody>
      </p:sp>
      <p:pic>
        <p:nvPicPr>
          <p:cNvPr id="4" name="图片1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>
          <a:xfrm>
            <a:off x="561289" y="857250"/>
            <a:ext cx="5152869" cy="5143500"/>
          </a:xfrm>
          <a:prstGeom prst="rect"/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  <p:transition spd="fast"/>
  <p:timing>
    <p:tnLst>
      <p:par>
        <p:cTn id="1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rgbClr val="C4E6E2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形状1"/>
          <p:cNvSpPr txBox="1"/>
          <p:nvPr/>
        </p:nvSpPr>
        <p:spPr>
          <a:xfrm>
            <a:off x="0" y="0"/>
            <a:ext cx="12192000" cy="6858000"/>
          </a:xfrm>
          <a:prstGeom prst="rect"/>
          <a:solidFill>
            <a:srgbClr val="C4E6E2">
              <a:alpha val="100000"/>
            </a:srgbClr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anchor="ctr"/>
          <a:lstStyle/>
          <a:p>
            <a:pPr marL="0" algn="ctr"/>
          </a:p>
        </p:txBody>
      </p:sp>
      <p:pic>
        <p:nvPicPr>
          <p:cNvPr id="3" name="图片1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>
          <a:xfrm>
            <a:off x="340195" y="281483"/>
            <a:ext cx="2078345" cy="2074897"/>
          </a:xfrm>
          <a:prstGeom prst="rect"/>
        </p:spPr>
      </p:pic>
      <p:pic>
        <p:nvPicPr>
          <p:cNvPr id="4" name="图片2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rcRect/>
          <a:stretch>
            <a:fillRect/>
          </a:stretch>
        </p:blipFill>
        <p:spPr>
          <a:xfrm>
            <a:off x="9692440" y="4096121"/>
            <a:ext cx="2078488" cy="2075021"/>
          </a:xfrm>
          <a:prstGeom prst="rect"/>
        </p:spPr>
      </p:pic>
      <p:sp>
        <p:nvSpPr>
          <p:cNvPr id="5" name="文本1"/>
          <p:cNvSpPr txBox="1"/>
          <p:nvPr/>
        </p:nvSpPr>
        <p:spPr>
          <a:xfrm>
            <a:off x="2670486" y="128073"/>
            <a:ext cx="8701278" cy="3164586"/>
          </a:xfrm>
          <a:prstGeom prst="rect"/>
          <a:noFill/>
        </p:spPr>
        <p:txBody>
          <a:bodyPr anchor="t"/>
          <a:lstStyle/>
          <a:p>
            <a:pPr marL="0" algn="l"/>
            <a:r>
              <a:rPr lang="zh-CN" altLang="en-US" sz="2999" b="0" i="0" dirty="1">
                <a:solidFill>
                  <a:srgbClr val="1A5CB3">
                    <a:alpha val="100000"/>
                  </a:srgbClr>
                </a:solidFill>
                <a:latin typeface="华文楷体"/>
                <a:ea typeface="华文楷体"/>
              </a:rPr>
              <a:t>1.不帮妻子洗餐具；</a:t>
            </a:r>
          </a:p>
          <a:p>
            <a:pPr marL="0" algn="l"/>
            <a:r>
              <a:rPr lang="zh-CN" altLang="en-US" sz="2999" b="0" i="0" dirty="1">
                <a:solidFill>
                  <a:srgbClr val="1A5CB3">
                    <a:alpha val="100000"/>
                  </a:srgbClr>
                </a:solidFill>
                <a:latin typeface="华文楷体"/>
                <a:ea typeface="华文楷体"/>
              </a:rPr>
              <a:t>2.对家人大发雷霆；</a:t>
            </a:r>
          </a:p>
          <a:p>
            <a:pPr marL="0" algn="l"/>
            <a:r>
              <a:rPr lang="zh-CN" altLang="en-US" sz="2999" b="0" i="0" dirty="1">
                <a:solidFill>
                  <a:srgbClr val="1A5CB3">
                    <a:alpha val="100000"/>
                  </a:srgbClr>
                </a:solidFill>
                <a:latin typeface="华文楷体"/>
                <a:ea typeface="华文楷体"/>
              </a:rPr>
              <a:t>3.对亲人缺乏了解；</a:t>
            </a:r>
          </a:p>
          <a:p>
            <a:pPr marL="0" algn="l"/>
            <a:r>
              <a:rPr lang="zh-CN" altLang="en-US" sz="2999" b="0" i="0" dirty="1">
                <a:solidFill>
                  <a:srgbClr val="1A5CB3">
                    <a:alpha val="100000"/>
                  </a:srgbClr>
                </a:solidFill>
                <a:latin typeface="华文楷体"/>
                <a:ea typeface="华文楷体"/>
              </a:rPr>
              <a:t>4.理所当然的接受父母的爱；</a:t>
            </a:r>
          </a:p>
          <a:p>
            <a:pPr marL="0" algn="l"/>
            <a:r>
              <a:rPr lang="zh-CN" altLang="en-US" sz="2999" b="0" i="0" dirty="1">
                <a:solidFill>
                  <a:srgbClr val="1A5CB3">
                    <a:alpha val="100000"/>
                  </a:srgbClr>
                </a:solidFill>
                <a:latin typeface="华文楷体"/>
                <a:ea typeface="华文楷体"/>
              </a:rPr>
              <a:t>5.随心所欲地开大电视音量或高声说话；</a:t>
            </a:r>
          </a:p>
          <a:p>
            <a:pPr marL="0" algn="l"/>
            <a:r>
              <a:rPr lang="zh-CN" altLang="en-US" sz="2999" b="0" i="0" dirty="1">
                <a:solidFill>
                  <a:srgbClr val="1A5CB3">
                    <a:alpha val="100000"/>
                  </a:srgbClr>
                </a:solidFill>
                <a:latin typeface="华文楷体"/>
                <a:ea typeface="华文楷体"/>
              </a:rPr>
              <a:t>6.开家人的玩笑却不顾及其自尊心。</a:t>
            </a:r>
          </a:p>
        </p:txBody>
      </p:sp>
      <p:sp>
        <p:nvSpPr>
          <p:cNvPr id="6" name="形状2"/>
          <p:cNvSpPr txBox="1"/>
          <p:nvPr/>
        </p:nvSpPr>
        <p:spPr>
          <a:xfrm>
            <a:off x="526456" y="2438133"/>
            <a:ext cx="1705699" cy="769982"/>
          </a:xfrm>
          <a:custGeom>
            <a:gdLst>
              <a:gd name="connsiteX0" fmla="*/ 128330 w 1705699"/>
              <a:gd name="connsiteY0" fmla="*/ 0 h 769982"/>
              <a:gd name="connsiteX1" fmla="*/ 1577369 w 1705699"/>
              <a:gd name="connsiteY1" fmla="*/ 0 h 769982"/>
              <a:gd name="connsiteX2" fmla="*/ 1611404 w 1705699"/>
              <a:gd name="connsiteY2" fmla="*/ 0 h 769982"/>
              <a:gd name="connsiteX3" fmla="*/ 1692179 w 1705699"/>
              <a:gd name="connsiteY3" fmla="*/ 61654 h 769982"/>
              <a:gd name="connsiteX4" fmla="*/ 1705699 w 1705699"/>
              <a:gd name="connsiteY4" fmla="*/ 641652 h 769982"/>
              <a:gd name="connsiteX5" fmla="*/ 1705699 w 1705699"/>
              <a:gd name="connsiteY5" fmla="*/ 675687 h 769982"/>
              <a:gd name="connsiteX6" fmla="*/ 1644045 w 1705699"/>
              <a:gd name="connsiteY6" fmla="*/ 756462 h 769982"/>
              <a:gd name="connsiteX7" fmla="*/ 128330 w 1705699"/>
              <a:gd name="connsiteY7" fmla="*/ 769982 h 769982"/>
              <a:gd name="connsiteX8" fmla="*/ 57455 w 1705699"/>
              <a:gd name="connsiteY8" fmla="*/ 769982 h 769982"/>
              <a:gd name="connsiteX9" fmla="*/ 0 w 1705699"/>
              <a:gd name="connsiteY9" fmla="*/ 128330 h 769982"/>
              <a:gd name="connsiteX10" fmla="*/ 0 w 1705699"/>
              <a:gd name="connsiteY10" fmla="*/ 57455 h 76998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05698" h="769982">
                <a:moveTo>
                  <a:pt x="128330" y="0"/>
                </a:moveTo>
                <a:lnTo>
                  <a:pt x="1577369" y="0"/>
                </a:lnTo>
                <a:cubicBezTo>
                  <a:pt x="1611404" y="0"/>
                  <a:pt x="1644045" y="13520"/>
                  <a:pt x="1668112" y="37587"/>
                </a:cubicBezTo>
                <a:cubicBezTo>
                  <a:pt x="1692179" y="61654"/>
                  <a:pt x="1705699" y="94295"/>
                  <a:pt x="1705699" y="128330"/>
                </a:cubicBezTo>
                <a:lnTo>
                  <a:pt x="1705699" y="641652"/>
                </a:lnTo>
                <a:cubicBezTo>
                  <a:pt x="1705699" y="675687"/>
                  <a:pt x="1692179" y="708328"/>
                  <a:pt x="1668112" y="732395"/>
                </a:cubicBezTo>
                <a:cubicBezTo>
                  <a:pt x="1644045" y="756462"/>
                  <a:pt x="1611404" y="769982"/>
                  <a:pt x="1577369" y="769982"/>
                </a:cubicBezTo>
                <a:lnTo>
                  <a:pt x="128330" y="769982"/>
                </a:lnTo>
                <a:cubicBezTo>
                  <a:pt x="57455" y="769982"/>
                  <a:pt x="0" y="712526"/>
                  <a:pt x="0" y="641652"/>
                </a:cubicBezTo>
                <a:lnTo>
                  <a:pt x="0" y="128330"/>
                </a:lnTo>
                <a:cubicBezTo>
                  <a:pt x="0" y="57455"/>
                  <a:pt x="57455" y="0"/>
                  <a:pt x="128330" y="0"/>
                </a:cubicBezTo>
                <a:close/>
              </a:path>
            </a:pathLst>
          </a:custGeom>
          <a:solidFill>
            <a:srgbClr val="FFC502">
              <a:alpha val="100000"/>
            </a:srgbClr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anchor="ctr"/>
          <a:lstStyle/>
          <a:p>
            <a:pPr marL="0" algn="l">
              <a:lnSpc>
                <a:spcPts val="4900"/>
              </a:lnSpc>
            </a:pPr>
            <a:r>
              <a:rPr lang="zh-CN" altLang="en-US" sz="3499" b="1" i="0" dirty="1">
                <a:solidFill>
                  <a:srgbClr val="FFFFFF">
                    <a:alpha val="100000"/>
                  </a:srgbClr>
                </a:solidFill>
                <a:latin typeface="华文行楷"/>
                <a:ea typeface="华文行楷"/>
              </a:rPr>
              <a:t>无教养</a:t>
            </a:r>
          </a:p>
        </p:txBody>
      </p:sp>
      <p:sp>
        <p:nvSpPr>
          <p:cNvPr id="7" name="文本2"/>
          <p:cNvSpPr txBox="1"/>
          <p:nvPr/>
        </p:nvSpPr>
        <p:spPr>
          <a:xfrm>
            <a:off x="836886" y="3799437"/>
            <a:ext cx="8701278" cy="2668905"/>
          </a:xfrm>
          <a:prstGeom prst="rect"/>
          <a:noFill/>
        </p:spPr>
        <p:txBody>
          <a:bodyPr anchor="t"/>
          <a:lstStyle/>
          <a:p>
            <a:pPr marL="0" algn="l"/>
            <a:r>
              <a:rPr lang="zh-CN" altLang="en-US" sz="2999" b="0" i="0" dirty="1">
                <a:solidFill>
                  <a:srgbClr val="1A5CB3">
                    <a:alpha val="100000"/>
                  </a:srgbClr>
                </a:solidFill>
                <a:latin typeface="华文楷体"/>
                <a:ea typeface="华文楷体"/>
              </a:rPr>
              <a:t>1.愿意尊重别人，善于尊重别人；</a:t>
            </a:r>
          </a:p>
          <a:p>
            <a:pPr marL="0" algn="l"/>
            <a:r>
              <a:rPr lang="zh-CN" altLang="en-US" sz="2999" b="0" i="0" dirty="1">
                <a:solidFill>
                  <a:srgbClr val="1A5CB3">
                    <a:alpha val="100000"/>
                  </a:srgbClr>
                </a:solidFill>
                <a:latin typeface="华文楷体"/>
                <a:ea typeface="华文楷体"/>
              </a:rPr>
              <a:t>2.不会自吹自擂；</a:t>
            </a:r>
          </a:p>
          <a:p>
            <a:pPr marL="0" algn="l"/>
            <a:r>
              <a:rPr lang="zh-CN" altLang="en-US" sz="2999" b="0" i="0" dirty="1">
                <a:solidFill>
                  <a:srgbClr val="1A5CB3">
                    <a:alpha val="100000"/>
                  </a:srgbClr>
                </a:solidFill>
                <a:latin typeface="华文楷体"/>
                <a:ea typeface="华文楷体"/>
              </a:rPr>
              <a:t>3.懂得珍惜别人的时间；</a:t>
            </a:r>
          </a:p>
          <a:p>
            <a:pPr marL="0" algn="l"/>
            <a:r>
              <a:rPr lang="zh-CN" altLang="en-US" sz="2999" b="0" i="0" dirty="1">
                <a:solidFill>
                  <a:srgbClr val="1A5CB3">
                    <a:alpha val="100000"/>
                  </a:srgbClr>
                </a:solidFill>
                <a:latin typeface="华文楷体"/>
                <a:ea typeface="华文楷体"/>
              </a:rPr>
              <a:t>4.恪守诺言，不摆架子、“翘鼻子”；</a:t>
            </a:r>
          </a:p>
          <a:p>
            <a:pPr marL="0" algn="l"/>
            <a:r>
              <a:rPr lang="zh-CN" altLang="en-US" sz="2999" b="0" i="0" dirty="1">
                <a:solidFill>
                  <a:srgbClr val="1A5CB3">
                    <a:alpha val="100000"/>
                  </a:srgbClr>
                </a:solidFill>
                <a:latin typeface="华文楷体"/>
                <a:ea typeface="华文楷体"/>
              </a:rPr>
              <a:t>5.无论何时何地，行为举止都保持一致；</a:t>
            </a:r>
          </a:p>
        </p:txBody>
      </p:sp>
      <p:sp>
        <p:nvSpPr>
          <p:cNvPr id="8" name="形状3"/>
          <p:cNvSpPr txBox="1"/>
          <p:nvPr/>
        </p:nvSpPr>
        <p:spPr>
          <a:xfrm>
            <a:off x="9878939" y="3292364"/>
            <a:ext cx="1705699" cy="769982"/>
          </a:xfrm>
          <a:custGeom>
            <a:gdLst>
              <a:gd name="connsiteX0" fmla="*/ 128330 w 1705699"/>
              <a:gd name="connsiteY0" fmla="*/ 0 h 769982"/>
              <a:gd name="connsiteX1" fmla="*/ 1577369 w 1705699"/>
              <a:gd name="connsiteY1" fmla="*/ 0 h 769982"/>
              <a:gd name="connsiteX2" fmla="*/ 1611404 w 1705699"/>
              <a:gd name="connsiteY2" fmla="*/ 0 h 769982"/>
              <a:gd name="connsiteX3" fmla="*/ 1692179 w 1705699"/>
              <a:gd name="connsiteY3" fmla="*/ 61654 h 769982"/>
              <a:gd name="connsiteX4" fmla="*/ 1705699 w 1705699"/>
              <a:gd name="connsiteY4" fmla="*/ 641652 h 769982"/>
              <a:gd name="connsiteX5" fmla="*/ 1705699 w 1705699"/>
              <a:gd name="connsiteY5" fmla="*/ 675687 h 769982"/>
              <a:gd name="connsiteX6" fmla="*/ 1644045 w 1705699"/>
              <a:gd name="connsiteY6" fmla="*/ 756462 h 769982"/>
              <a:gd name="connsiteX7" fmla="*/ 128330 w 1705699"/>
              <a:gd name="connsiteY7" fmla="*/ 769982 h 769982"/>
              <a:gd name="connsiteX8" fmla="*/ 57455 w 1705699"/>
              <a:gd name="connsiteY8" fmla="*/ 769982 h 769982"/>
              <a:gd name="connsiteX9" fmla="*/ 0 w 1705699"/>
              <a:gd name="connsiteY9" fmla="*/ 128330 h 769982"/>
              <a:gd name="connsiteX10" fmla="*/ 0 w 1705699"/>
              <a:gd name="connsiteY10" fmla="*/ 57455 h 76998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05698" h="769982">
                <a:moveTo>
                  <a:pt x="128330" y="0"/>
                </a:moveTo>
                <a:lnTo>
                  <a:pt x="1577369" y="0"/>
                </a:lnTo>
                <a:cubicBezTo>
                  <a:pt x="1611404" y="0"/>
                  <a:pt x="1644045" y="13520"/>
                  <a:pt x="1668112" y="37587"/>
                </a:cubicBezTo>
                <a:cubicBezTo>
                  <a:pt x="1692179" y="61654"/>
                  <a:pt x="1705699" y="94295"/>
                  <a:pt x="1705699" y="128330"/>
                </a:cubicBezTo>
                <a:lnTo>
                  <a:pt x="1705699" y="641652"/>
                </a:lnTo>
                <a:cubicBezTo>
                  <a:pt x="1705699" y="675687"/>
                  <a:pt x="1692179" y="708328"/>
                  <a:pt x="1668112" y="732395"/>
                </a:cubicBezTo>
                <a:cubicBezTo>
                  <a:pt x="1644045" y="756462"/>
                  <a:pt x="1611404" y="769982"/>
                  <a:pt x="1577369" y="769982"/>
                </a:cubicBezTo>
                <a:lnTo>
                  <a:pt x="128330" y="769982"/>
                </a:lnTo>
                <a:cubicBezTo>
                  <a:pt x="57455" y="769982"/>
                  <a:pt x="0" y="712526"/>
                  <a:pt x="0" y="641652"/>
                </a:cubicBezTo>
                <a:lnTo>
                  <a:pt x="0" y="128330"/>
                </a:lnTo>
                <a:cubicBezTo>
                  <a:pt x="0" y="57455"/>
                  <a:pt x="57455" y="0"/>
                  <a:pt x="128330" y="0"/>
                </a:cubicBezTo>
                <a:close/>
              </a:path>
            </a:pathLst>
          </a:custGeom>
          <a:solidFill>
            <a:srgbClr val="FFC502">
              <a:alpha val="100000"/>
            </a:srgbClr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anchor="ctr"/>
          <a:lstStyle/>
          <a:p>
            <a:pPr marL="0" algn="l">
              <a:lnSpc>
                <a:spcPts val="4900"/>
              </a:lnSpc>
            </a:pPr>
            <a:r>
              <a:rPr lang="zh-CN" altLang="en-US" sz="3499" b="1" i="0" dirty="1">
                <a:solidFill>
                  <a:srgbClr val="FFFFFF">
                    <a:alpha val="100000"/>
                  </a:srgbClr>
                </a:solidFill>
                <a:latin typeface="华文行楷"/>
                <a:ea typeface="华文行楷"/>
              </a:rPr>
              <a:t>有教养</a:t>
            </a:r>
          </a:p>
        </p:txBody>
      </p:sp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  <p:transition spd="fast"/>
  <p:timing>
    <p:tnLst>
      <p:par>
        <p:cTn id="1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4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26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0" advAuto="indefinite" build="whole"/>
      <p:bldP spid="5" grpId="1" uiExpand="0" advAuto="indefinite" build="whole"/>
      <p:bldP spid="8" grpId="2" uiExpand="0" advAuto="indefinite" build="whole"/>
      <p:bldP spid="7" grpId="3" uiExpand="0" advAuto="indefinite" build="whol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rgbClr val="C4E6E2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形状1"/>
          <p:cNvSpPr txBox="1"/>
          <p:nvPr/>
        </p:nvSpPr>
        <p:spPr>
          <a:xfrm>
            <a:off x="621963" y="1995078"/>
            <a:ext cx="10692336" cy="4052364"/>
          </a:xfrm>
          <a:prstGeom prst="roundRect">
            <a:avLst>
              <a:gd name="adj" fmla="val 16667"/>
            </a:avLst>
          </a:prstGeom>
          <a:solidFill>
            <a:srgbClr val="FFFFFF">
              <a:alpha val="0"/>
            </a:srgbClr>
          </a:solidFill>
          <a:ln w="12700">
            <a:solidFill>
              <a:srgbClr val="0C0C0C">
                <a:alpha val="100000"/>
              </a:srgbClr>
            </a:solidFill>
            <a:prstDash val="sysDash"/>
            <a:headEnd type="none" w="med" len="med"/>
            <a:tailEnd type="none" w="med" len="med"/>
          </a:ln>
        </p:spPr>
        <p:txBody>
          <a:bodyPr anchor="ctr"/>
          <a:lstStyle/>
          <a:p>
            <a:pPr marL="0" algn="ctr"/>
          </a:p>
        </p:txBody>
      </p:sp>
      <p:sp>
        <p:nvSpPr>
          <p:cNvPr id="3" name="文本1"/>
          <p:cNvSpPr txBox="1"/>
          <p:nvPr/>
        </p:nvSpPr>
        <p:spPr>
          <a:xfrm>
            <a:off x="383819" y="471640"/>
            <a:ext cx="10766425" cy="1365451"/>
          </a:xfrm>
          <a:prstGeom prst="rect"/>
          <a:noFill/>
        </p:spPr>
        <p:txBody>
          <a:bodyPr anchor="t"/>
          <a:lstStyle/>
          <a:p>
            <a:pPr marL="0" algn="l">
              <a:lnSpc>
                <a:spcPts val="4600"/>
              </a:lnSpc>
            </a:pPr>
            <a:r>
              <a:rPr lang="zh-CN" altLang="en-US" sz="3200" b="1" i="0" dirty="1">
                <a:solidFill>
                  <a:srgbClr val="000000">
                    <a:alpha val="100000"/>
                  </a:srgbClr>
                </a:solidFill>
                <a:latin typeface="楷体"/>
                <a:ea typeface="楷体"/>
              </a:rPr>
              <a:t>这些论据主要通过哪些论证方法来展现，作用是什么？尝试自己写一写。</a:t>
            </a:r>
          </a:p>
        </p:txBody>
      </p:sp>
      <p:sp>
        <p:nvSpPr>
          <p:cNvPr id="4" name="文本2"/>
          <p:cNvSpPr txBox="1"/>
          <p:nvPr/>
        </p:nvSpPr>
        <p:spPr>
          <a:xfrm>
            <a:off x="1210237" y="2894000"/>
            <a:ext cx="9353550" cy="2677582"/>
          </a:xfrm>
          <a:prstGeom prst="rect"/>
          <a:noFill/>
        </p:spPr>
        <p:txBody>
          <a:bodyPr anchor="t"/>
          <a:lstStyle/>
          <a:p>
            <a:pPr marL="0" algn="l">
              <a:lnSpc>
                <a:spcPts val="4600"/>
              </a:lnSpc>
            </a:pPr>
            <a:r>
              <a:rPr lang="zh-CN" altLang="en-US" sz="3200" b="1" i="0" dirty="1">
                <a:solidFill>
                  <a:srgbClr val="000000">
                    <a:alpha val="100000"/>
                  </a:srgbClr>
                </a:solidFill>
                <a:latin typeface="楷体"/>
                <a:ea typeface="楷体"/>
              </a:rPr>
              <a:t>    本文第5—10段集中列举了无教养的例子，第11、12段阐释了“有教养”的人的具体表现。这些例子都</a:t>
            </a:r>
            <a:r>
              <a:rPr lang="zh-CN" altLang="en-US" sz="3200" b="1" i="0" dirty="1">
                <a:solidFill>
                  <a:srgbClr val="FF0000">
                    <a:alpha val="100000"/>
                  </a:srgbClr>
                </a:solidFill>
                <a:latin typeface="楷体"/>
                <a:ea typeface="楷体"/>
              </a:rPr>
              <a:t>鲜活地</a:t>
            </a:r>
            <a:r>
              <a:rPr lang="zh-CN" altLang="en-US" sz="3200" b="1" i="0" dirty="1">
                <a:solidFill>
                  <a:srgbClr val="000000">
                    <a:alpha val="100000"/>
                  </a:srgbClr>
                </a:solidFill>
                <a:latin typeface="楷体"/>
                <a:ea typeface="楷体"/>
              </a:rPr>
              <a:t>证明了怎样才是真正的教养。</a:t>
            </a:r>
          </a:p>
        </p:txBody>
      </p:sp>
      <p:pic>
        <p:nvPicPr>
          <p:cNvPr id="5" name="图片1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>
          <a:xfrm>
            <a:off x="9628470" y="3858368"/>
            <a:ext cx="2310470" cy="2194951"/>
          </a:xfrm>
          <a:prstGeom prst="rect"/>
        </p:spPr>
      </p:pic>
      <p:sp>
        <p:nvSpPr>
          <p:cNvPr id="6" name="形状2"/>
          <p:cNvSpPr txBox="1"/>
          <p:nvPr/>
        </p:nvSpPr>
        <p:spPr>
          <a:xfrm>
            <a:off x="4876876" y="1607172"/>
            <a:ext cx="2439124" cy="769982"/>
          </a:xfrm>
          <a:custGeom>
            <a:gdLst>
              <a:gd name="connsiteX0" fmla="*/ 128330 w 2439124"/>
              <a:gd name="connsiteY0" fmla="*/ 0 h 769982"/>
              <a:gd name="connsiteX1" fmla="*/ 2310794 w 2439124"/>
              <a:gd name="connsiteY1" fmla="*/ 0 h 769982"/>
              <a:gd name="connsiteX2" fmla="*/ 2381668 w 2439124"/>
              <a:gd name="connsiteY2" fmla="*/ 0 h 769982"/>
              <a:gd name="connsiteX3" fmla="*/ 2439124 w 2439124"/>
              <a:gd name="connsiteY3" fmla="*/ 641652 h 769982"/>
              <a:gd name="connsiteX4" fmla="*/ 2439124 w 2439124"/>
              <a:gd name="connsiteY4" fmla="*/ 712526 h 769982"/>
              <a:gd name="connsiteX5" fmla="*/ 128330 w 2439124"/>
              <a:gd name="connsiteY5" fmla="*/ 769982 h 769982"/>
              <a:gd name="connsiteX6" fmla="*/ 57455 w 2439124"/>
              <a:gd name="connsiteY6" fmla="*/ 769982 h 769982"/>
              <a:gd name="connsiteX7" fmla="*/ 0 w 2439124"/>
              <a:gd name="connsiteY7" fmla="*/ 128330 h 769982"/>
              <a:gd name="connsiteX8" fmla="*/ 0 w 2439124"/>
              <a:gd name="connsiteY8" fmla="*/ 57455 h 76998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9124" h="769982">
                <a:moveTo>
                  <a:pt x="128330" y="0"/>
                </a:moveTo>
                <a:lnTo>
                  <a:pt x="2310794" y="0"/>
                </a:lnTo>
                <a:cubicBezTo>
                  <a:pt x="2381668" y="0"/>
                  <a:pt x="2439124" y="57455"/>
                  <a:pt x="2439124" y="128330"/>
                </a:cubicBezTo>
                <a:lnTo>
                  <a:pt x="2439124" y="641652"/>
                </a:lnTo>
                <a:cubicBezTo>
                  <a:pt x="2439124" y="712526"/>
                  <a:pt x="2381668" y="769982"/>
                  <a:pt x="2310794" y="769982"/>
                </a:cubicBezTo>
                <a:lnTo>
                  <a:pt x="128330" y="769982"/>
                </a:lnTo>
                <a:cubicBezTo>
                  <a:pt x="57455" y="769982"/>
                  <a:pt x="0" y="712526"/>
                  <a:pt x="0" y="641652"/>
                </a:cubicBezTo>
                <a:lnTo>
                  <a:pt x="0" y="128330"/>
                </a:lnTo>
                <a:cubicBezTo>
                  <a:pt x="0" y="57455"/>
                  <a:pt x="57455" y="0"/>
                  <a:pt x="128330" y="0"/>
                </a:cubicBezTo>
                <a:close/>
              </a:path>
            </a:pathLst>
          </a:custGeom>
          <a:solidFill>
            <a:srgbClr val="FFC502">
              <a:alpha val="100000"/>
            </a:srgbClr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anchor="ctr"/>
          <a:lstStyle/>
          <a:p>
            <a:pPr marL="0" algn="ctr">
              <a:lnSpc>
                <a:spcPts val="4900"/>
              </a:lnSpc>
            </a:pPr>
            <a:r>
              <a:rPr lang="zh-CN" altLang="en-US" sz="3499" b="1" i="0" dirty="1">
                <a:solidFill>
                  <a:srgbClr val="FFFFFF">
                    <a:alpha val="100000"/>
                  </a:srgbClr>
                </a:solidFill>
                <a:latin typeface="华文行楷"/>
                <a:ea typeface="华文行楷"/>
              </a:rPr>
              <a:t>举例论证</a:t>
            </a:r>
          </a:p>
        </p:txBody>
      </p:sp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  <p:transition spd="fast"/>
  <p:timing>
    <p:tnLst>
      <p:par>
        <p:cTn id="1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0" advAuto="indefinite" build="whole"/>
      <p:bldP spid="4" grpId="1" uiExpand="0" advAuto="indefinite" build="whole"/>
      <p:bldP spid="2" grpId="2" uiExpand="0" advAuto="indefinite" build="whole"/>
      <p:bldP spid="6" grpId="3" uiExpand="0" advAuto="indefinite" build="whol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rgbClr val="C4E6E2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1"/>
          <p:cNvSpPr txBox="1"/>
          <p:nvPr/>
        </p:nvSpPr>
        <p:spPr>
          <a:xfrm>
            <a:off x="1529153" y="1579150"/>
            <a:ext cx="9086126" cy="4045697"/>
          </a:xfrm>
          <a:prstGeom prst="rect"/>
          <a:noFill/>
        </p:spPr>
        <p:txBody>
          <a:bodyPr anchor="t"/>
          <a:lstStyle/>
          <a:p>
            <a:pPr marL="0" algn="l">
              <a:lnSpc>
                <a:spcPts val="4300"/>
              </a:lnSpc>
            </a:pPr>
            <a:r>
              <a:rPr lang="zh-CN" altLang="en-US" sz="2999" b="1" i="0" dirty="1">
                <a:solidFill>
                  <a:srgbClr val="000000">
                    <a:alpha val="100000"/>
                  </a:srgbClr>
                </a:solidFill>
                <a:latin typeface="楷体"/>
                <a:ea typeface="楷体"/>
              </a:rPr>
              <a:t>    本文多处使用了对比论证的方法。第5—10段每一段都是通过假设对比，列举了没有教养的表现，“一个男人”在外献殷勤，在家里却懒得做家务，通过对比，论述了这个男人在教养方面的缺陷。第二部分先谈“无教养”的例子，再谈“有教养”的表现，这样对比起来，</a:t>
            </a:r>
            <a:r>
              <a:rPr lang="zh-CN" altLang="en-US" sz="2999" b="1" i="0" dirty="1">
                <a:solidFill>
                  <a:srgbClr val="FF0000">
                    <a:alpha val="100000"/>
                  </a:srgbClr>
                </a:solidFill>
                <a:latin typeface="楷体"/>
                <a:ea typeface="楷体"/>
              </a:rPr>
              <a:t>更能体现真正的教养。</a:t>
            </a:r>
          </a:p>
        </p:txBody>
      </p:sp>
      <p:sp>
        <p:nvSpPr>
          <p:cNvPr id="3" name="形状1"/>
          <p:cNvSpPr txBox="1"/>
          <p:nvPr/>
        </p:nvSpPr>
        <p:spPr>
          <a:xfrm>
            <a:off x="958853" y="1105957"/>
            <a:ext cx="10225611" cy="4511678"/>
          </a:xfrm>
          <a:prstGeom prst="roundRect">
            <a:avLst>
              <a:gd name="adj" fmla="val 16667"/>
            </a:avLst>
          </a:prstGeom>
          <a:solidFill>
            <a:srgbClr val="FFFFFF">
              <a:alpha val="0"/>
            </a:srgbClr>
          </a:solidFill>
          <a:ln w="12700">
            <a:solidFill>
              <a:srgbClr val="0C0C0C">
                <a:alpha val="100000"/>
              </a:srgbClr>
            </a:solidFill>
            <a:prstDash val="sysDash"/>
            <a:headEnd type="none" w="med" len="med"/>
            <a:tailEnd type="none" w="med" len="med"/>
          </a:ln>
        </p:spPr>
        <p:txBody>
          <a:bodyPr anchor="ctr"/>
          <a:lstStyle/>
          <a:p>
            <a:pPr marL="0" algn="ctr"/>
          </a:p>
        </p:txBody>
      </p:sp>
      <p:sp>
        <p:nvSpPr>
          <p:cNvPr id="4" name="形状2"/>
          <p:cNvSpPr txBox="1"/>
          <p:nvPr/>
        </p:nvSpPr>
        <p:spPr>
          <a:xfrm>
            <a:off x="4852464" y="709146"/>
            <a:ext cx="2439124" cy="769982"/>
          </a:xfrm>
          <a:custGeom>
            <a:gdLst>
              <a:gd name="connsiteX0" fmla="*/ 128330 w 2439124"/>
              <a:gd name="connsiteY0" fmla="*/ 0 h 769982"/>
              <a:gd name="connsiteX1" fmla="*/ 2310794 w 2439124"/>
              <a:gd name="connsiteY1" fmla="*/ 0 h 769982"/>
              <a:gd name="connsiteX2" fmla="*/ 2381668 w 2439124"/>
              <a:gd name="connsiteY2" fmla="*/ 0 h 769982"/>
              <a:gd name="connsiteX3" fmla="*/ 2439124 w 2439124"/>
              <a:gd name="connsiteY3" fmla="*/ 641652 h 769982"/>
              <a:gd name="connsiteX4" fmla="*/ 2439124 w 2439124"/>
              <a:gd name="connsiteY4" fmla="*/ 712526 h 769982"/>
              <a:gd name="connsiteX5" fmla="*/ 128330 w 2439124"/>
              <a:gd name="connsiteY5" fmla="*/ 769982 h 769982"/>
              <a:gd name="connsiteX6" fmla="*/ 57455 w 2439124"/>
              <a:gd name="connsiteY6" fmla="*/ 769982 h 769982"/>
              <a:gd name="connsiteX7" fmla="*/ 0 w 2439124"/>
              <a:gd name="connsiteY7" fmla="*/ 128330 h 769982"/>
              <a:gd name="connsiteX8" fmla="*/ 0 w 2439124"/>
              <a:gd name="connsiteY8" fmla="*/ 57455 h 76998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9124" h="769982">
                <a:moveTo>
                  <a:pt x="128330" y="0"/>
                </a:moveTo>
                <a:lnTo>
                  <a:pt x="2310794" y="0"/>
                </a:lnTo>
                <a:cubicBezTo>
                  <a:pt x="2381668" y="0"/>
                  <a:pt x="2439124" y="57455"/>
                  <a:pt x="2439124" y="128330"/>
                </a:cubicBezTo>
                <a:lnTo>
                  <a:pt x="2439124" y="641652"/>
                </a:lnTo>
                <a:cubicBezTo>
                  <a:pt x="2439124" y="712526"/>
                  <a:pt x="2381668" y="769982"/>
                  <a:pt x="2310794" y="769982"/>
                </a:cubicBezTo>
                <a:lnTo>
                  <a:pt x="128330" y="769982"/>
                </a:lnTo>
                <a:cubicBezTo>
                  <a:pt x="57455" y="769982"/>
                  <a:pt x="0" y="712526"/>
                  <a:pt x="0" y="641652"/>
                </a:cubicBezTo>
                <a:lnTo>
                  <a:pt x="0" y="128330"/>
                </a:lnTo>
                <a:cubicBezTo>
                  <a:pt x="0" y="57455"/>
                  <a:pt x="57455" y="0"/>
                  <a:pt x="128330" y="0"/>
                </a:cubicBezTo>
                <a:close/>
              </a:path>
            </a:pathLst>
          </a:custGeom>
          <a:solidFill>
            <a:srgbClr val="FFC502">
              <a:alpha val="100000"/>
            </a:srgbClr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anchor="ctr"/>
          <a:lstStyle/>
          <a:p>
            <a:pPr marL="0" algn="ctr">
              <a:lnSpc>
                <a:spcPts val="4900"/>
              </a:lnSpc>
            </a:pPr>
            <a:r>
              <a:rPr lang="zh-CN" altLang="en-US" sz="3499" b="1" i="0" dirty="1">
                <a:solidFill>
                  <a:srgbClr val="FFFFFF">
                    <a:alpha val="100000"/>
                  </a:srgbClr>
                </a:solidFill>
                <a:latin typeface="华文行楷"/>
                <a:ea typeface="华文行楷"/>
              </a:rPr>
              <a:t>对比论证</a:t>
            </a:r>
          </a:p>
        </p:txBody>
      </p:sp>
      <p:pic>
        <p:nvPicPr>
          <p:cNvPr id="5" name="图片1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>
          <a:xfrm>
            <a:off x="9554508" y="3870016"/>
            <a:ext cx="2992260" cy="2842651"/>
          </a:xfrm>
          <a:prstGeom prst="rect"/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  <p:transition spd="fast"/>
  <p:timing>
    <p:tnLst>
      <p:par>
        <p:cTn id="1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0" advAuto="indefinite" build="whole"/>
      <p:bldP spid="3" grpId="1" uiExpand="0" advAuto="indefinite" build="whole"/>
      <p:bldP spid="4" grpId="2" uiExpand="0" advAuto="indefinite" build="whol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rgbClr val="C4E6E2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形状1"/>
          <p:cNvSpPr txBox="1"/>
          <p:nvPr/>
        </p:nvSpPr>
        <p:spPr>
          <a:xfrm>
            <a:off x="908590" y="374780"/>
            <a:ext cx="10617813" cy="2749953"/>
          </a:xfrm>
          <a:prstGeom prst="rect"/>
          <a:solidFill>
            <a:srgbClr val="FFFFFF">
              <a:alpha val="100000"/>
            </a:srgbClr>
          </a:solidFill>
          <a:ln w="38100">
            <a:solidFill>
              <a:srgbClr val="006EFF">
                <a:alpha val="100000"/>
              </a:srgbClr>
            </a:solidFill>
            <a:prstDash val="solid"/>
          </a:ln>
        </p:spPr>
        <p:txBody>
          <a:bodyPr anchor="ctr"/>
          <a:lstStyle/>
          <a:p>
            <a:pPr marL="0" algn="ctr"/>
          </a:p>
        </p:txBody>
      </p:sp>
      <p:sp>
        <p:nvSpPr>
          <p:cNvPr id="3" name="文本1"/>
          <p:cNvSpPr txBox="1"/>
          <p:nvPr/>
        </p:nvSpPr>
        <p:spPr>
          <a:xfrm>
            <a:off x="2154222" y="545487"/>
            <a:ext cx="9144000" cy="2407444"/>
          </a:xfrm>
          <a:prstGeom prst="rect"/>
          <a:noFill/>
        </p:spPr>
        <p:txBody>
          <a:bodyPr anchor="t"/>
          <a:lstStyle/>
          <a:p>
            <a:pPr marL="0" algn="l"/>
            <a:r>
              <a:rPr lang="zh-CN" altLang="en-US" sz="3199" b="0" i="0" dirty="1">
                <a:solidFill>
                  <a:srgbClr val="333333">
                    <a:alpha val="100000"/>
                  </a:srgbClr>
                </a:solidFill>
                <a:latin typeface="华文行楷"/>
                <a:ea typeface="华文行楷"/>
              </a:rPr>
              <a:t>有这样一位</a:t>
            </a:r>
            <a:r>
              <a:rPr lang="zh-CN" altLang="en-US" sz="3199" b="0" i="0" dirty="1">
                <a:solidFill>
                  <a:srgbClr val="0063C8">
                    <a:alpha val="100000"/>
                  </a:srgbClr>
                </a:solidFill>
                <a:latin typeface="华文行楷"/>
                <a:ea typeface="华文行楷"/>
              </a:rPr>
              <a:t>身居高位</a:t>
            </a:r>
            <a:r>
              <a:rPr lang="zh-CN" altLang="en-US" sz="3199" b="0" i="0" dirty="1">
                <a:solidFill>
                  <a:srgbClr val="333333">
                    <a:alpha val="100000"/>
                  </a:srgbClr>
                </a:solidFill>
                <a:latin typeface="华文行楷"/>
                <a:ea typeface="华文行楷"/>
              </a:rPr>
              <a:t>的女子，面对采访时有些紧张的年轻记者，她微笑着提议:来，看一场精彩的球赛怎么样?发现记者忘记了材料，她又抽身离开去</a:t>
            </a:r>
            <a:r>
              <a:rPr lang="zh-CN" altLang="en-US" sz="3199" b="0" i="0" dirty="1">
                <a:solidFill>
                  <a:srgbClr val="0063C8">
                    <a:alpha val="100000"/>
                  </a:srgbClr>
                </a:solidFill>
                <a:latin typeface="华文行楷"/>
                <a:ea typeface="华文行楷"/>
              </a:rPr>
              <a:t>煮咖啡</a:t>
            </a:r>
            <a:r>
              <a:rPr lang="zh-CN" altLang="en-US" sz="3199" b="0" i="0" dirty="1">
                <a:solidFill>
                  <a:srgbClr val="333333">
                    <a:alpha val="100000"/>
                  </a:srgbClr>
                </a:solidFill>
                <a:latin typeface="华文行楷"/>
                <a:ea typeface="华文行楷"/>
              </a:rPr>
              <a:t>来为记者解围。她，就是英国前首相撒切尔夫人。</a:t>
            </a:r>
          </a:p>
        </p:txBody>
      </p:sp>
      <p:sp>
        <p:nvSpPr>
          <p:cNvPr id="4" name="文本2"/>
          <p:cNvSpPr txBox="1"/>
          <p:nvPr/>
        </p:nvSpPr>
        <p:spPr>
          <a:xfrm>
            <a:off x="1328090" y="3268418"/>
            <a:ext cx="9537700" cy="633889"/>
          </a:xfrm>
          <a:prstGeom prst="rect"/>
          <a:noFill/>
        </p:spPr>
        <p:txBody>
          <a:bodyPr anchor="t"/>
          <a:lstStyle/>
          <a:p>
            <a:pPr marL="0" algn="l"/>
            <a:r>
              <a:rPr lang="zh-CN" altLang="en-US" sz="3199" b="0" i="0" dirty="1">
                <a:solidFill>
                  <a:srgbClr val="000000">
                    <a:alpha val="100000"/>
                  </a:srgbClr>
                </a:solidFill>
                <a:latin typeface="华文行楷"/>
                <a:ea typeface="华文行楷"/>
              </a:rPr>
              <a:t>作为论据，放在哪一段后面更合适？说说你的理由。</a:t>
            </a:r>
          </a:p>
        </p:txBody>
      </p:sp>
      <p:sp>
        <p:nvSpPr>
          <p:cNvPr id="5" name="文本3"/>
          <p:cNvSpPr txBox="1"/>
          <p:nvPr/>
        </p:nvSpPr>
        <p:spPr>
          <a:xfrm>
            <a:off x="1117511" y="3902021"/>
            <a:ext cx="10199380" cy="2492788"/>
          </a:xfrm>
          <a:prstGeom prst="rect"/>
          <a:noFill/>
        </p:spPr>
        <p:txBody>
          <a:bodyPr anchor="t"/>
          <a:lstStyle/>
          <a:p>
            <a:pPr marL="0" algn="l"/>
            <a:r>
              <a:rPr lang="zh-CN" altLang="en-US" sz="3199" b="0" i="0" dirty="1">
                <a:solidFill>
                  <a:srgbClr val="000000">
                    <a:alpha val="100000"/>
                  </a:srgbClr>
                </a:solidFill>
                <a:latin typeface="华文行楷"/>
                <a:ea typeface="华文行楷"/>
              </a:rPr>
              <a:t>答：①明确论点（该段的论点是……）</a:t>
            </a:r>
          </a:p>
          <a:p>
            <a:pPr marL="0" algn="l"/>
            <a:r>
              <a:rPr lang="zh-CN" altLang="en-US" sz="3199" b="0" i="0" dirty="1">
                <a:solidFill>
                  <a:srgbClr val="000000">
                    <a:alpha val="100000"/>
                  </a:srgbClr>
                </a:solidFill>
                <a:latin typeface="华文行楷"/>
                <a:ea typeface="华文行楷"/>
              </a:rPr>
              <a:t>        ②分析材料观点（分析材料可知，材料所表达的观点是……）</a:t>
            </a:r>
          </a:p>
          <a:p>
            <a:pPr marL="0" algn="l"/>
            <a:r>
              <a:rPr lang="zh-CN" altLang="en-US" sz="3199" b="0" i="0" dirty="1">
                <a:solidFill>
                  <a:srgbClr val="000000">
                    <a:alpha val="100000"/>
                  </a:srgbClr>
                </a:solidFill>
                <a:latin typeface="华文行楷"/>
                <a:ea typeface="华文行楷"/>
              </a:rPr>
              <a:t>       ③给出结论（该论据论证了……这一论点，所以应该放在</a:t>
            </a:r>
            <a:r>
              <a:rPr lang="zh-CN" altLang="en-US" sz="3199" b="0" i="0" dirty="1">
                <a:solidFill>
                  <a:srgbClr val="000000">
                    <a:alpha val="100000"/>
                  </a:srgbClr>
                </a:solidFill>
                <a:latin typeface="华文楷体"/>
                <a:ea typeface="华文楷体"/>
              </a:rPr>
              <a:t>X</a:t>
            </a:r>
            <a:r>
              <a:rPr lang="zh-CN" altLang="en-US" sz="3199" b="0" i="0" dirty="1">
                <a:solidFill>
                  <a:srgbClr val="000000">
                    <a:alpha val="100000"/>
                  </a:srgbClr>
                </a:solidFill>
                <a:latin typeface="华文行楷"/>
                <a:ea typeface="华文行楷"/>
              </a:rPr>
              <a:t>处。）</a:t>
            </a:r>
          </a:p>
        </p:txBody>
      </p:sp>
      <p:pic>
        <p:nvPicPr>
          <p:cNvPr id="6" name="图片1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>
          <a:xfrm>
            <a:off x="259556" y="693344"/>
            <a:ext cx="1894742" cy="2113102"/>
          </a:xfrm>
          <a:prstGeom prst="rect"/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  <p:transition spd="fast"/>
  <p:timing>
    <p:tnLst>
      <p:par>
        <p:cTn id="1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7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2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0" advAuto="indefinite" build="whole"/>
      <p:bldP spid="4" grpId="1" uiExpand="0" advAuto="indefinite" build="whole"/>
      <p:bldP spid="5" grpId="2" uiExpand="0" advAuto="indefinite" build="whol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rgbClr val="C4E6E2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形状1"/>
          <p:cNvSpPr txBox="1"/>
          <p:nvPr/>
        </p:nvSpPr>
        <p:spPr>
          <a:xfrm>
            <a:off x="733" y="1019"/>
            <a:ext cx="12192000" cy="6858000"/>
          </a:xfrm>
          <a:prstGeom prst="rect"/>
          <a:solidFill>
            <a:srgbClr val="C4E6E2">
              <a:alpha val="100000"/>
            </a:srgbClr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anchor="ctr"/>
          <a:lstStyle/>
          <a:p>
            <a:pPr marL="0" algn="ctr"/>
          </a:p>
        </p:txBody>
      </p:sp>
      <p:sp>
        <p:nvSpPr>
          <p:cNvPr id="3" name="形状2"/>
          <p:cNvSpPr txBox="1"/>
          <p:nvPr/>
        </p:nvSpPr>
        <p:spPr>
          <a:xfrm>
            <a:off x="731120" y="2164194"/>
            <a:ext cx="3686261" cy="4413694"/>
          </a:xfrm>
          <a:custGeom>
            <a:gdLst>
              <a:gd name="connsiteX0" fmla="*/ 317905 w 3686261"/>
              <a:gd name="connsiteY0" fmla="*/ 0 h 4413694"/>
              <a:gd name="connsiteX1" fmla="*/ 3686261 w 3686261"/>
              <a:gd name="connsiteY1" fmla="*/ 0 h 4413694"/>
              <a:gd name="connsiteX2" fmla="*/ 3368356 w 3686261"/>
              <a:gd name="connsiteY2" fmla="*/ 4413695 h 4413694"/>
              <a:gd name="connsiteX3" fmla="*/ 0 w 3686261"/>
              <a:gd name="connsiteY3" fmla="*/ 4413695 h 4413694"/>
              <a:gd name="connsiteX4" fmla="*/ 317905 w 3686261"/>
              <a:gd name="connsiteY4" fmla="*/ 0 h 441369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86261" h="4413695">
                <a:moveTo>
                  <a:pt x="317905" y="0"/>
                </a:moveTo>
                <a:lnTo>
                  <a:pt x="3686261" y="0"/>
                </a:lnTo>
                <a:lnTo>
                  <a:pt x="3368356" y="4413695"/>
                </a:lnTo>
                <a:lnTo>
                  <a:pt x="0" y="4413695"/>
                </a:lnTo>
                <a:lnTo>
                  <a:pt x="317905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76200">
            <a:solidFill>
              <a:srgbClr val="000000">
                <a:alpha val="100000"/>
              </a:srgbClr>
            </a:solidFill>
            <a:prstDash val="solid"/>
          </a:ln>
        </p:spPr>
        <p:txBody>
          <a:bodyPr anchor="ctr"/>
          <a:lstStyle/>
          <a:p>
            <a:pPr marL="0" algn="ctr"/>
          </a:p>
        </p:txBody>
      </p:sp>
      <p:sp>
        <p:nvSpPr>
          <p:cNvPr id="4" name="形状3"/>
          <p:cNvSpPr txBox="1"/>
          <p:nvPr/>
        </p:nvSpPr>
        <p:spPr>
          <a:xfrm>
            <a:off x="4205468" y="289227"/>
            <a:ext cx="7424023" cy="3377213"/>
          </a:xfrm>
          <a:custGeom>
            <a:gdLst>
              <a:gd name="connsiteX0" fmla="*/ 4364122 w 7424023"/>
              <a:gd name="connsiteY0" fmla="*/ 0 h 3377213"/>
              <a:gd name="connsiteX1" fmla="*/ 4795004 w 7424023"/>
              <a:gd name="connsiteY1" fmla="*/ 0 h 3377213"/>
              <a:gd name="connsiteX2" fmla="*/ 5515034 w 7424023"/>
              <a:gd name="connsiteY2" fmla="*/ 368313 h 3377213"/>
              <a:gd name="connsiteX3" fmla="*/ 6539130 w 7424023"/>
              <a:gd name="connsiteY3" fmla="*/ 350465 h 3377213"/>
              <a:gd name="connsiteX4" fmla="*/ 7123049 w 7424023"/>
              <a:gd name="connsiteY4" fmla="*/ 1290778 h 3377213"/>
              <a:gd name="connsiteX5" fmla="*/ 7292770 w 7424023"/>
              <a:gd name="connsiteY5" fmla="*/ 1603919 h 3377213"/>
              <a:gd name="connsiteX6" fmla="*/ 7424023 w 7424023"/>
              <a:gd name="connsiteY6" fmla="*/ 2574086 h 3377213"/>
              <a:gd name="connsiteX7" fmla="*/ 5882233 w 7424023"/>
              <a:gd name="connsiteY7" fmla="*/ 2994887 h 3377213"/>
              <a:gd name="connsiteX8" fmla="*/ 5357029 w 7424023"/>
              <a:gd name="connsiteY8" fmla="*/ 3225147 h 3377213"/>
              <a:gd name="connsiteX9" fmla="*/ 3769105 w 7424023"/>
              <a:gd name="connsiteY9" fmla="*/ 3377213 h 3377213"/>
              <a:gd name="connsiteX10" fmla="*/ 2722600 w 7424023"/>
              <a:gd name="connsiteY10" fmla="*/ 3082843 h 3377213"/>
              <a:gd name="connsiteX11" fmla="*/ 1766664 w 7424023"/>
              <a:gd name="connsiteY11" fmla="*/ 3122329 h 3377213"/>
              <a:gd name="connsiteX12" fmla="*/ 1057103 w 7424023"/>
              <a:gd name="connsiteY12" fmla="*/ 2707445 h 3377213"/>
              <a:gd name="connsiteX13" fmla="*/ 449169 w 7424023"/>
              <a:gd name="connsiteY13" fmla="*/ 2708142 h 3377213"/>
              <a:gd name="connsiteX14" fmla="*/ 0 w 7424023"/>
              <a:gd name="connsiteY14" fmla="*/ 1830875 h 3377213"/>
              <a:gd name="connsiteX15" fmla="*/ 342370 w 7424023"/>
              <a:gd name="connsiteY15" fmla="*/ 1431624 h 3377213"/>
              <a:gd name="connsiteX16" fmla="*/ 300974 w 7424023"/>
              <a:gd name="connsiteY16" fmla="*/ 865910 h 3377213"/>
              <a:gd name="connsiteX17" fmla="*/ 1436615 w 7424023"/>
              <a:gd name="connsiteY17" fmla="*/ 573489 h 3377213"/>
              <a:gd name="connsiteX18" fmla="*/ 1894956 w 7424023"/>
              <a:gd name="connsiteY18" fmla="*/ 313264 h 3377213"/>
              <a:gd name="connsiteX19" fmla="*/ 3143965 w 7424023"/>
              <a:gd name="connsiteY19" fmla="*/ 95581 h 3377213"/>
              <a:gd name="connsiteX20" fmla="*/ 3768077 w 7424023"/>
              <a:gd name="connsiteY20" fmla="*/ 73848 h 337721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424023" h="3377211">
                <a:moveTo>
                  <a:pt x="4364122" y="0"/>
                </a:moveTo>
                <a:cubicBezTo>
                  <a:pt x="4795004" y="0"/>
                  <a:pt x="5179363" y="162215"/>
                  <a:pt x="5377082" y="401063"/>
                </a:cubicBezTo>
                <a:cubicBezTo>
                  <a:pt x="5515034" y="368313"/>
                  <a:pt x="5663772" y="350465"/>
                  <a:pt x="5818829" y="350465"/>
                </a:cubicBezTo>
                <a:cubicBezTo>
                  <a:pt x="6539130" y="350465"/>
                  <a:pt x="7123049" y="735605"/>
                  <a:pt x="7123049" y="1210699"/>
                </a:cubicBezTo>
                <a:cubicBezTo>
                  <a:pt x="7123049" y="1290778"/>
                  <a:pt x="7106460" y="1368302"/>
                  <a:pt x="7075423" y="1441857"/>
                </a:cubicBezTo>
                <a:cubicBezTo>
                  <a:pt x="7292770" y="1603919"/>
                  <a:pt x="7424023" y="1813197"/>
                  <a:pt x="7424023" y="2039072"/>
                </a:cubicBezTo>
                <a:cubicBezTo>
                  <a:pt x="7424023" y="2574086"/>
                  <a:pt x="6772728" y="2994887"/>
                  <a:pt x="5969316" y="2994887"/>
                </a:cubicBezTo>
                <a:cubicBezTo>
                  <a:pt x="5882233" y="2994887"/>
                  <a:pt x="5796938" y="2989943"/>
                  <a:pt x="5714065" y="2980446"/>
                </a:cubicBezTo>
                <a:cubicBezTo>
                  <a:pt x="5357029" y="3225147"/>
                  <a:pt x="4859170" y="3377213"/>
                  <a:pt x="4313959" y="3377213"/>
                </a:cubicBezTo>
                <a:cubicBezTo>
                  <a:pt x="3769105" y="3377213"/>
                  <a:pt x="3279283" y="3238652"/>
                  <a:pt x="2920006" y="3013222"/>
                </a:cubicBezTo>
                <a:cubicBezTo>
                  <a:pt x="2722600" y="3082843"/>
                  <a:pt x="2496962" y="3122329"/>
                  <a:pt x="2257304" y="3122329"/>
                </a:cubicBezTo>
                <a:cubicBezTo>
                  <a:pt x="1766664" y="3122329"/>
                  <a:pt x="1334782" y="2956835"/>
                  <a:pt x="1083616" y="2706075"/>
                </a:cubicBezTo>
                <a:cubicBezTo>
                  <a:pt x="1057103" y="2707445"/>
                  <a:pt x="1030300" y="2708142"/>
                  <a:pt x="1003246" y="2708142"/>
                </a:cubicBezTo>
                <a:cubicBezTo>
                  <a:pt x="449169" y="2708142"/>
                  <a:pt x="0" y="2415721"/>
                  <a:pt x="0" y="2039072"/>
                </a:cubicBezTo>
                <a:cubicBezTo>
                  <a:pt x="0" y="1830875"/>
                  <a:pt x="163776" y="1641773"/>
                  <a:pt x="415531" y="1524618"/>
                </a:cubicBezTo>
                <a:cubicBezTo>
                  <a:pt x="342370" y="1431624"/>
                  <a:pt x="300974" y="1325043"/>
                  <a:pt x="300974" y="1210699"/>
                </a:cubicBezTo>
                <a:cubicBezTo>
                  <a:pt x="300974" y="865910"/>
                  <a:pt x="750143" y="573489"/>
                  <a:pt x="1304220" y="573489"/>
                </a:cubicBezTo>
                <a:cubicBezTo>
                  <a:pt x="1436615" y="573489"/>
                  <a:pt x="1563019" y="590185"/>
                  <a:pt x="1678738" y="620301"/>
                </a:cubicBezTo>
                <a:cubicBezTo>
                  <a:pt x="1894956" y="313264"/>
                  <a:pt x="2370280" y="95581"/>
                  <a:pt x="2909414" y="95581"/>
                </a:cubicBezTo>
                <a:cubicBezTo>
                  <a:pt x="3143965" y="95581"/>
                  <a:pt x="3363473" y="131697"/>
                  <a:pt x="3556068" y="195255"/>
                </a:cubicBezTo>
                <a:cubicBezTo>
                  <a:pt x="3768077" y="73848"/>
                  <a:pt x="4050099" y="0"/>
                  <a:pt x="4364122" y="0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28575">
            <a:solidFill>
              <a:srgbClr val="000000">
                <a:alpha val="100000"/>
              </a:srgbClr>
            </a:solidFill>
            <a:prstDash val="solid"/>
          </a:ln>
        </p:spPr>
        <p:txBody>
          <a:bodyPr anchor="ctr"/>
          <a:lstStyle/>
          <a:p>
            <a:pPr marL="0" algn="ctr"/>
            <a:r>
              <a:rPr lang="zh-CN" altLang="en-US" sz="3499" b="0" i="0" dirty="1">
                <a:solidFill>
                  <a:srgbClr val="1A5CB3">
                    <a:alpha val="100000"/>
                  </a:srgbClr>
                </a:solidFill>
                <a:latin typeface="华文行楷"/>
                <a:ea typeface="华文行楷"/>
              </a:rPr>
              <a:t>我虽然目前素质不高，但是我也想成为风度翩翩的绅士，我该怎么办！</a:t>
            </a:r>
          </a:p>
        </p:txBody>
      </p:sp>
      <p:pic>
        <p:nvPicPr>
          <p:cNvPr id="5" name="图片1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>
          <a:xfrm>
            <a:off x="594893" y="1563072"/>
            <a:ext cx="3596478" cy="5053603"/>
          </a:xfrm>
          <a:prstGeom prst="rect"/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  <p:transition spd="fast"/>
  <p:timing>
    <p:tnLst>
      <p:par>
        <p:cTn id="1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0" advAuto="indefinite" build="whol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rgbClr val="C4E6E2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1"/>
          <p:cNvGrpSpPr/>
          <p:nvPr/>
        </p:nvGrpSpPr>
        <p:grpSpPr>
          <a:xfrm>
            <a:off x="392049" y="-352"/>
            <a:ext cx="10401215" cy="1468974"/>
            <a:chOff x="0" y="0"/>
            <a:chExt cx="10401215" cy="1468974"/>
          </a:xfrm>
        </p:grpSpPr>
        <p:sp>
          <p:nvSpPr>
            <p:cNvPr id="3" name="形状1"/>
            <p:cNvSpPr txBox="1"/>
            <p:nvPr/>
          </p:nvSpPr>
          <p:spPr>
            <a:xfrm>
              <a:off x="456648" y="599646"/>
              <a:ext cx="9944567" cy="855335"/>
            </a:xfrm>
            <a:prstGeom prst="rect"/>
            <a:solidFill>
              <a:srgbClr val="FFFFFF">
                <a:alpha val="100000"/>
              </a:srgbClr>
            </a:solidFill>
            <a:ln w="28575">
              <a:solidFill>
                <a:srgbClr val="000000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  <a:r>
                <a:rPr lang="zh-CN" altLang="en-US" sz="4999" b="0" i="0" dirty="1">
                  <a:solidFill>
                    <a:srgbClr val="000000">
                      <a:alpha val="100000"/>
                    </a:srgbClr>
                  </a:solidFill>
                  <a:latin typeface="华文行楷"/>
                  <a:ea typeface="华文行楷"/>
                </a:rPr>
                <a:t>怎样才能拥有教养？</a:t>
              </a:r>
              <a:r>
                <a:rPr lang="zh-CN" altLang="en-US" sz="2999" b="0" i="0" dirty="1">
                  <a:solidFill>
                    <a:srgbClr val="000000">
                      <a:alpha val="100000"/>
                    </a:srgbClr>
                  </a:solidFill>
                  <a:latin typeface="华文行楷"/>
                  <a:ea typeface="华文行楷"/>
                </a:rPr>
                <a:t>（阅读15-18段）</a:t>
              </a:r>
            </a:p>
          </p:txBody>
        </p:sp>
        <p:pic>
          <p:nvPicPr>
            <p:cNvPr id="4" name="图片1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2"/>
            <a:srcRect/>
            <a:stretch>
              <a:fillRect/>
            </a:stretch>
          </p:blipFill>
          <p:spPr>
            <a:xfrm>
              <a:off x="0" y="0"/>
              <a:ext cx="1466582" cy="1468974"/>
            </a:xfrm>
            <a:prstGeom prst="rect"/>
          </p:spPr>
        </p:pic>
      </p:grpSp>
      <p:sp>
        <p:nvSpPr>
          <p:cNvPr id="5" name="文本1"/>
          <p:cNvSpPr txBox="1"/>
          <p:nvPr/>
        </p:nvSpPr>
        <p:spPr>
          <a:xfrm>
            <a:off x="922334" y="1652273"/>
            <a:ext cx="8572500" cy="686181"/>
          </a:xfrm>
          <a:prstGeom prst="rect"/>
          <a:noFill/>
        </p:spPr>
        <p:txBody>
          <a:bodyPr anchor="t"/>
          <a:lstStyle/>
          <a:p>
            <a:pPr marL="0" algn="ctr"/>
            <a:r>
              <a:rPr lang="zh-CN" altLang="en-US" sz="2999" b="0" i="0" dirty="1">
                <a:solidFill>
                  <a:srgbClr val="FF0000">
                    <a:alpha val="100000"/>
                  </a:srgbClr>
                </a:solidFill>
                <a:latin typeface="华文楷体"/>
                <a:ea typeface="华文楷体"/>
              </a:rPr>
              <a:t>提出问题：</a:t>
            </a:r>
            <a:r>
              <a:rPr lang="zh-CN" altLang="en-US" sz="2999" b="0" i="0" dirty="1">
                <a:solidFill>
                  <a:srgbClr val="000000">
                    <a:alpha val="100000"/>
                  </a:srgbClr>
                </a:solidFill>
                <a:latin typeface="华文楷体"/>
                <a:ea typeface="华文楷体"/>
              </a:rPr>
              <a:t>要养成优雅风度应该遵循哪些准则呢？</a:t>
            </a:r>
          </a:p>
        </p:txBody>
      </p:sp>
      <p:sp>
        <p:nvSpPr>
          <p:cNvPr id="6" name="文本2"/>
          <p:cNvSpPr txBox="1"/>
          <p:nvPr/>
        </p:nvSpPr>
        <p:spPr>
          <a:xfrm>
            <a:off x="922553" y="2445782"/>
            <a:ext cx="10750753" cy="1181862"/>
          </a:xfrm>
          <a:prstGeom prst="rect"/>
          <a:noFill/>
        </p:spPr>
        <p:txBody>
          <a:bodyPr anchor="t"/>
          <a:lstStyle/>
          <a:p>
            <a:pPr marL="0" algn="l"/>
            <a:r>
              <a:rPr lang="zh-CN" altLang="en-US" sz="2999" b="0" i="0" dirty="1">
                <a:solidFill>
                  <a:srgbClr val="FF0000">
                    <a:alpha val="100000"/>
                  </a:srgbClr>
                </a:solidFill>
                <a:latin typeface="华文楷体"/>
                <a:ea typeface="华文楷体"/>
              </a:rPr>
              <a:t>提出观点：</a:t>
            </a:r>
            <a:r>
              <a:rPr lang="zh-CN" altLang="en-US" sz="2999" b="0" i="0" dirty="1">
                <a:solidFill>
                  <a:srgbClr val="000000">
                    <a:alpha val="100000"/>
                  </a:srgbClr>
                </a:solidFill>
                <a:latin typeface="华文楷体"/>
                <a:ea typeface="华文楷体"/>
              </a:rPr>
              <a:t>一切优雅风度的基础其实是一种关照态度。然后以生活的细节为例，从吃饭、穿着、言谈举止等方面具体阐述。</a:t>
            </a:r>
          </a:p>
        </p:txBody>
      </p:sp>
      <p:sp>
        <p:nvSpPr>
          <p:cNvPr id="7" name="文本3"/>
          <p:cNvSpPr txBox="1"/>
          <p:nvPr/>
        </p:nvSpPr>
        <p:spPr>
          <a:xfrm>
            <a:off x="998582" y="4012359"/>
            <a:ext cx="10598353" cy="1181862"/>
          </a:xfrm>
          <a:prstGeom prst="rect"/>
          <a:noFill/>
        </p:spPr>
        <p:txBody>
          <a:bodyPr anchor="t"/>
          <a:lstStyle/>
          <a:p>
            <a:pPr marL="0" algn="l"/>
            <a:r>
              <a:rPr lang="zh-CN" altLang="en-US" sz="2999" b="0" i="0" dirty="1">
                <a:solidFill>
                  <a:srgbClr val="FF0000">
                    <a:alpha val="100000"/>
                  </a:srgbClr>
                </a:solidFill>
                <a:latin typeface="华文楷体"/>
                <a:ea typeface="华文楷体"/>
              </a:rPr>
              <a:t>得出结论：</a:t>
            </a:r>
            <a:r>
              <a:rPr lang="zh-CN" altLang="en-US" sz="2999" b="0" i="0" dirty="1">
                <a:solidFill>
                  <a:srgbClr val="000000">
                    <a:alpha val="100000"/>
                  </a:srgbClr>
                </a:solidFill>
                <a:latin typeface="华文楷体"/>
                <a:ea typeface="华文楷体"/>
              </a:rPr>
              <a:t>自我修养，与其说是注重行为举止莫如说是重视行为主旨的内涵。是</a:t>
            </a:r>
            <a:r>
              <a:rPr lang="zh-CN" altLang="en-US" sz="2999" b="0" i="0" u="sng" dirty="1">
                <a:solidFill>
                  <a:srgbClr val="000000">
                    <a:alpha val="100000"/>
                  </a:srgbClr>
                </a:solidFill>
                <a:latin typeface="华文楷体"/>
                <a:ea typeface="华文楷体"/>
              </a:rPr>
              <a:t>以慎重的态度对待世界</a:t>
            </a:r>
            <a:r>
              <a:rPr lang="zh-CN" altLang="en-US" sz="2999" b="0" i="0" dirty="1">
                <a:solidFill>
                  <a:srgbClr val="000000">
                    <a:alpha val="100000"/>
                  </a:srgbClr>
                </a:solidFill>
                <a:latin typeface="华文楷体"/>
                <a:ea typeface="华文楷体"/>
              </a:rPr>
              <a:t>。</a:t>
            </a:r>
          </a:p>
        </p:txBody>
      </p:sp>
      <p:sp>
        <p:nvSpPr>
          <p:cNvPr id="8" name="文本4"/>
          <p:cNvSpPr txBox="1"/>
          <p:nvPr/>
        </p:nvSpPr>
        <p:spPr>
          <a:xfrm>
            <a:off x="922230" y="5600043"/>
            <a:ext cx="9903028" cy="686181"/>
          </a:xfrm>
          <a:prstGeom prst="rect"/>
          <a:noFill/>
        </p:spPr>
        <p:txBody>
          <a:bodyPr anchor="t"/>
          <a:lstStyle/>
          <a:p>
            <a:pPr marL="0" algn="l"/>
            <a:r>
              <a:rPr lang="zh-CN" altLang="en-US" sz="2999" b="0" i="0" dirty="1">
                <a:solidFill>
                  <a:srgbClr val="FF0000">
                    <a:alpha val="100000"/>
                  </a:srgbClr>
                </a:solidFill>
                <a:latin typeface="华文楷体"/>
                <a:ea typeface="华文楷体"/>
              </a:rPr>
              <a:t>进一步强调教养的本质：</a:t>
            </a:r>
            <a:r>
              <a:rPr lang="zh-CN" altLang="en-US" sz="2999" b="0" i="0" dirty="1">
                <a:solidFill>
                  <a:srgbClr val="000000">
                    <a:alpha val="100000"/>
                  </a:srgbClr>
                </a:solidFill>
                <a:latin typeface="华文楷体"/>
                <a:ea typeface="华文楷体"/>
              </a:rPr>
              <a:t>必须以尊重的态度对待别人。</a:t>
            </a:r>
          </a:p>
        </p:txBody>
      </p:sp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  <p:transition spd="fast"/>
  <p:timing>
    <p:tnLst>
      <p:par>
        <p:cTn id="1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7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2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22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0" advAuto="indefinite" build="whole"/>
      <p:bldP spid="6" grpId="1" uiExpand="0" advAuto="indefinite" build="whole"/>
      <p:bldP spid="7" grpId="2" uiExpand="0" advAuto="indefinite" build="whole"/>
      <p:bldP spid="8" grpId="3" uiExpand="0" advAuto="indefinite" build="whol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rgbClr val="C4E6E2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形状1"/>
          <p:cNvSpPr txBox="1"/>
          <p:nvPr/>
        </p:nvSpPr>
        <p:spPr>
          <a:xfrm>
            <a:off x="2651808" y="515569"/>
            <a:ext cx="10198770" cy="4827260"/>
          </a:xfrm>
          <a:prstGeom prst="rect"/>
          <a:solidFill>
            <a:srgbClr val="FFFFFF">
              <a:alpha val="100000"/>
            </a:srgbClr>
          </a:solidFill>
          <a:ln w="28575">
            <a:solidFill>
              <a:srgbClr val="000000">
                <a:alpha val="100000"/>
              </a:srgbClr>
            </a:solidFill>
            <a:prstDash val="solid"/>
          </a:ln>
        </p:spPr>
        <p:txBody>
          <a:bodyPr anchor="ctr"/>
          <a:lstStyle/>
          <a:p>
            <a:pPr marL="0" algn="ctr"/>
            <a:r>
              <a:rPr lang="zh-CN" altLang="en-US" sz="3999" b="0" i="0" dirty="1">
                <a:solidFill>
                  <a:srgbClr val="000000">
                    <a:alpha val="100000"/>
                  </a:srgbClr>
                </a:solidFill>
                <a:latin typeface="华文行楷"/>
                <a:ea typeface="华文行楷"/>
              </a:rPr>
              <a:t>我明白了！</a:t>
            </a:r>
          </a:p>
          <a:p>
            <a:pPr marL="0" algn="ctr"/>
            <a:r>
              <a:rPr lang="zh-CN" altLang="en-US" sz="3999" b="0" i="0" dirty="1">
                <a:solidFill>
                  <a:srgbClr val="000000">
                    <a:alpha val="100000"/>
                  </a:srgbClr>
                </a:solidFill>
                <a:latin typeface="华文行楷"/>
                <a:ea typeface="华文行楷"/>
              </a:rPr>
              <a:t>只要我以尊重的态度对待别人，</a:t>
            </a:r>
          </a:p>
          <a:p>
            <a:pPr marL="0" algn="ctr"/>
            <a:r>
              <a:rPr lang="zh-CN" altLang="en-US" sz="3999" b="0" i="0" dirty="1">
                <a:solidFill>
                  <a:srgbClr val="000000">
                    <a:alpha val="100000"/>
                  </a:srgbClr>
                </a:solidFill>
                <a:latin typeface="华文行楷"/>
                <a:ea typeface="华文行楷"/>
              </a:rPr>
              <a:t>那我就是一个风度翩翩的君子啦。</a:t>
            </a:r>
          </a:p>
        </p:txBody>
      </p:sp>
      <p:pic>
        <p:nvPicPr>
          <p:cNvPr id="3" name="图片1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>
          <a:xfrm>
            <a:off x="-295" y="1424607"/>
            <a:ext cx="4221080" cy="4010025"/>
          </a:xfrm>
          <a:prstGeom prst="rect"/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  <p:transition spd="fast"/>
  <p:timing>
    <p:tnLst>
      <p:par>
        <p:cTn id="1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rgbClr val="C4E6E2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1"/>
          <p:cNvSpPr txBox="1"/>
          <p:nvPr/>
        </p:nvSpPr>
        <p:spPr>
          <a:xfrm>
            <a:off x="4836033" y="1611163"/>
            <a:ext cx="2521172" cy="1059656"/>
          </a:xfrm>
          <a:prstGeom prst="rect"/>
          <a:noFill/>
        </p:spPr>
        <p:txBody>
          <a:bodyPr anchor="t"/>
          <a:lstStyle/>
          <a:p>
            <a:pPr marL="0" algn="l"/>
            <a:r>
              <a:rPr lang="zh-CN" altLang="en-US" sz="5999" b="1" i="0" dirty="1">
                <a:solidFill>
                  <a:srgbClr val="FF0000">
                    <a:alpha val="100000"/>
                  </a:srgbClr>
                </a:solidFill>
                <a:latin typeface="黑体"/>
                <a:ea typeface="黑体"/>
              </a:rPr>
              <a:t>论教养</a:t>
            </a:r>
          </a:p>
        </p:txBody>
      </p:sp>
      <p:sp>
        <p:nvSpPr>
          <p:cNvPr id="3" name="文本2"/>
          <p:cNvSpPr txBox="1"/>
          <p:nvPr/>
        </p:nvSpPr>
        <p:spPr>
          <a:xfrm>
            <a:off x="4965506" y="2799055"/>
            <a:ext cx="2262124" cy="769938"/>
          </a:xfrm>
          <a:prstGeom prst="rect"/>
          <a:noFill/>
        </p:spPr>
        <p:txBody>
          <a:bodyPr anchor="t"/>
          <a:lstStyle/>
          <a:p>
            <a:pPr marL="0" algn="l"/>
            <a:r>
              <a:rPr lang="zh-CN" altLang="en-US" sz="3999" b="1" i="0" dirty="1">
                <a:solidFill>
                  <a:srgbClr val="000000">
                    <a:alpha val="100000"/>
                  </a:srgbClr>
                </a:solidFill>
                <a:latin typeface="黑体"/>
                <a:ea typeface="黑体"/>
              </a:rPr>
              <a:t>利哈乔夫</a:t>
            </a:r>
          </a:p>
        </p:txBody>
      </p:sp>
      <p:sp>
        <p:nvSpPr>
          <p:cNvPr id="4" name="形状1"/>
          <p:cNvSpPr txBox="1"/>
          <p:nvPr/>
        </p:nvSpPr>
        <p:spPr>
          <a:xfrm>
            <a:off x="0" y="0"/>
            <a:ext cx="12192000" cy="6858000"/>
          </a:xfrm>
          <a:prstGeom prst="rect"/>
          <a:solidFill>
            <a:srgbClr val="C4E6E2">
              <a:alpha val="100000"/>
            </a:srgbClr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anchor="ctr"/>
          <a:lstStyle/>
          <a:p>
            <a:pPr marL="0" algn="ctr"/>
          </a:p>
        </p:txBody>
      </p:sp>
      <p:sp>
        <p:nvSpPr>
          <p:cNvPr id="5" name="形状2"/>
          <p:cNvSpPr txBox="1"/>
          <p:nvPr/>
        </p:nvSpPr>
        <p:spPr>
          <a:xfrm>
            <a:off x="523570" y="559556"/>
            <a:ext cx="11146367" cy="5740400"/>
          </a:xfrm>
          <a:prstGeom prst="rect"/>
          <a:solidFill>
            <a:srgbClr val="FFFFFF">
              <a:alpha val="100000"/>
            </a:srgbClr>
          </a:solidFill>
          <a:ln w="247650">
            <a:solidFill>
              <a:srgbClr val="FFFFFF">
                <a:alpha val="100000"/>
              </a:srgbClr>
            </a:solidFill>
            <a:prstDash val="solid"/>
          </a:ln>
        </p:spPr>
        <p:txBody>
          <a:bodyPr anchor="ctr"/>
          <a:lstStyle/>
          <a:p>
            <a:pPr marL="0" algn="ctr"/>
          </a:p>
        </p:txBody>
      </p:sp>
      <p:pic>
        <p:nvPicPr>
          <p:cNvPr id="6" name="文本3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>
          <a:xfrm>
            <a:off x="281873" y="2647988"/>
            <a:ext cx="1047293" cy="2192712"/>
          </a:xfrm>
          <a:prstGeom prst="rect"/>
        </p:spPr>
      </p:pic>
      <p:sp>
        <p:nvSpPr>
          <p:cNvPr id="7" name="形状3"/>
          <p:cNvSpPr txBox="1"/>
          <p:nvPr/>
        </p:nvSpPr>
        <p:spPr>
          <a:xfrm>
            <a:off x="1392362" y="1553888"/>
            <a:ext cx="385233" cy="4191000"/>
          </a:xfrm>
          <a:prstGeom prst="leftBrace">
            <a:avLst>
              <a:gd name="adj1" fmla="val 8333"/>
              <a:gd name="adj2" fmla="val 50000"/>
            </a:avLst>
          </a:prstGeom>
          <a:solidFill>
            <a:srgbClr val="FFFFFF">
              <a:alpha val="0"/>
            </a:srgbClr>
          </a:solidFill>
          <a:ln w="12700">
            <a:solidFill>
              <a:srgbClr val="764FBD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marL="0" algn="ctr"/>
          </a:p>
        </p:txBody>
      </p:sp>
      <p:sp>
        <p:nvSpPr>
          <p:cNvPr id="8" name="文本4"/>
          <p:cNvSpPr txBox="1"/>
          <p:nvPr/>
        </p:nvSpPr>
        <p:spPr>
          <a:xfrm>
            <a:off x="4181283" y="1248665"/>
            <a:ext cx="3525308" cy="806451"/>
          </a:xfrm>
          <a:prstGeom prst="rect"/>
          <a:noFill/>
        </p:spPr>
        <p:txBody>
          <a:bodyPr anchor="t"/>
          <a:lstStyle/>
          <a:p>
            <a:pPr marL="0" algn="l">
              <a:lnSpc>
                <a:spcPts val="3800"/>
              </a:lnSpc>
            </a:pPr>
            <a:r>
              <a:rPr lang="zh-CN" altLang="en-US" sz="3200" b="1" i="0" dirty="1">
                <a:solidFill>
                  <a:srgbClr val="000000">
                    <a:alpha val="100000"/>
                  </a:srgbClr>
                </a:solidFill>
                <a:latin typeface="楷体"/>
                <a:ea typeface="楷体"/>
              </a:rPr>
              <a:t>无教养的表现</a:t>
            </a:r>
          </a:p>
        </p:txBody>
      </p:sp>
      <p:sp>
        <p:nvSpPr>
          <p:cNvPr id="9" name="形状4"/>
          <p:cNvSpPr txBox="1"/>
          <p:nvPr/>
        </p:nvSpPr>
        <p:spPr>
          <a:xfrm flipH="1">
            <a:off x="8106429" y="1697822"/>
            <a:ext cx="427567" cy="3962400"/>
          </a:xfrm>
          <a:prstGeom prst="leftBrace">
            <a:avLst>
              <a:gd name="adj1" fmla="val 8333"/>
              <a:gd name="adj2" fmla="val 50000"/>
            </a:avLst>
          </a:prstGeom>
          <a:solidFill>
            <a:srgbClr val="FFFFFF">
              <a:alpha val="0"/>
            </a:srgbClr>
          </a:solidFill>
          <a:ln w="12700">
            <a:solidFill>
              <a:srgbClr val="764FBD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marL="0" algn="ctr"/>
          </a:p>
        </p:txBody>
      </p:sp>
      <p:sp>
        <p:nvSpPr>
          <p:cNvPr id="10" name="形状5"/>
          <p:cNvSpPr txBox="1"/>
          <p:nvPr/>
        </p:nvSpPr>
        <p:spPr>
          <a:xfrm>
            <a:off x="5600296" y="2030139"/>
            <a:ext cx="190500" cy="607483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00">
              <a:alpha val="100000"/>
            </a:srgbClr>
          </a:solidFill>
          <a:ln w="15875">
            <a:solidFill>
              <a:srgbClr val="000000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marL="0" algn="ctr"/>
          </a:p>
        </p:txBody>
      </p:sp>
      <p:sp>
        <p:nvSpPr>
          <p:cNvPr id="11" name="文本5"/>
          <p:cNvSpPr txBox="1"/>
          <p:nvPr/>
        </p:nvSpPr>
        <p:spPr>
          <a:xfrm>
            <a:off x="4181283" y="2522898"/>
            <a:ext cx="3525308" cy="806451"/>
          </a:xfrm>
          <a:prstGeom prst="rect"/>
          <a:noFill/>
        </p:spPr>
        <p:txBody>
          <a:bodyPr anchor="t"/>
          <a:lstStyle/>
          <a:p>
            <a:pPr marL="0" algn="l">
              <a:lnSpc>
                <a:spcPts val="3800"/>
              </a:lnSpc>
            </a:pPr>
            <a:r>
              <a:rPr lang="zh-CN" altLang="en-US" sz="3200" b="1" i="0" dirty="1">
                <a:solidFill>
                  <a:srgbClr val="000000">
                    <a:alpha val="100000"/>
                  </a:srgbClr>
                </a:solidFill>
                <a:latin typeface="楷体"/>
                <a:ea typeface="楷体"/>
              </a:rPr>
              <a:t>有教养的表现</a:t>
            </a:r>
          </a:p>
        </p:txBody>
      </p:sp>
      <p:sp>
        <p:nvSpPr>
          <p:cNvPr id="12" name="形状6"/>
          <p:cNvSpPr txBox="1"/>
          <p:nvPr/>
        </p:nvSpPr>
        <p:spPr>
          <a:xfrm>
            <a:off x="5627813" y="3285322"/>
            <a:ext cx="190500" cy="605367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00">
              <a:alpha val="100000"/>
            </a:srgbClr>
          </a:solidFill>
          <a:ln w="15875">
            <a:solidFill>
              <a:srgbClr val="000000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marL="0" algn="ctr"/>
          </a:p>
        </p:txBody>
      </p:sp>
      <p:sp>
        <p:nvSpPr>
          <p:cNvPr id="13" name="文本6"/>
          <p:cNvSpPr txBox="1"/>
          <p:nvPr/>
        </p:nvSpPr>
        <p:spPr>
          <a:xfrm>
            <a:off x="2695383" y="3843698"/>
            <a:ext cx="6774392" cy="806451"/>
          </a:xfrm>
          <a:prstGeom prst="rect"/>
          <a:noFill/>
        </p:spPr>
        <p:txBody>
          <a:bodyPr anchor="t"/>
          <a:lstStyle/>
          <a:p>
            <a:pPr marL="0" algn="l">
              <a:lnSpc>
                <a:spcPts val="3800"/>
              </a:lnSpc>
            </a:pPr>
            <a:r>
              <a:rPr lang="zh-CN" altLang="en-US" sz="3200" b="1" i="0" dirty="1">
                <a:solidFill>
                  <a:srgbClr val="000000">
                    <a:alpha val="100000"/>
                  </a:srgbClr>
                </a:solidFill>
                <a:latin typeface="楷体"/>
                <a:ea typeface="楷体"/>
              </a:rPr>
              <a:t>教养的外在表现——优雅风度</a:t>
            </a:r>
          </a:p>
        </p:txBody>
      </p:sp>
      <p:sp>
        <p:nvSpPr>
          <p:cNvPr id="14" name="形状7"/>
          <p:cNvSpPr txBox="1"/>
          <p:nvPr/>
        </p:nvSpPr>
        <p:spPr>
          <a:xfrm>
            <a:off x="5638396" y="4576488"/>
            <a:ext cx="190500" cy="607484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00">
              <a:alpha val="100000"/>
            </a:srgbClr>
          </a:solidFill>
          <a:ln w="15875">
            <a:solidFill>
              <a:srgbClr val="000000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marL="0" algn="ctr"/>
          </a:p>
        </p:txBody>
      </p:sp>
      <p:sp>
        <p:nvSpPr>
          <p:cNvPr id="15" name="文本7"/>
          <p:cNvSpPr txBox="1"/>
          <p:nvPr/>
        </p:nvSpPr>
        <p:spPr>
          <a:xfrm>
            <a:off x="3607666" y="5168732"/>
            <a:ext cx="4949825" cy="806451"/>
          </a:xfrm>
          <a:prstGeom prst="rect"/>
          <a:noFill/>
        </p:spPr>
        <p:txBody>
          <a:bodyPr anchor="t"/>
          <a:lstStyle/>
          <a:p>
            <a:pPr marL="0" algn="l">
              <a:lnSpc>
                <a:spcPts val="3800"/>
              </a:lnSpc>
            </a:pPr>
            <a:r>
              <a:rPr lang="zh-CN" altLang="en-US" sz="3200" b="1" i="0" dirty="1">
                <a:solidFill>
                  <a:srgbClr val="000000">
                    <a:alpha val="100000"/>
                  </a:srgbClr>
                </a:solidFill>
                <a:latin typeface="楷体"/>
                <a:ea typeface="楷体"/>
              </a:rPr>
              <a:t>教养的本质——尊重</a:t>
            </a:r>
          </a:p>
        </p:txBody>
      </p:sp>
      <p:sp>
        <p:nvSpPr>
          <p:cNvPr id="16" name="形状8"/>
          <p:cNvSpPr txBox="1"/>
          <p:nvPr/>
        </p:nvSpPr>
        <p:spPr>
          <a:xfrm>
            <a:off x="1860061" y="4934693"/>
            <a:ext cx="1306249" cy="1274216"/>
          </a:xfrm>
          <a:custGeom>
            <a:gdLst>
              <a:gd name="connsiteX0" fmla="*/ 212369 w 1306249"/>
              <a:gd name="connsiteY0" fmla="*/ 0 h 1274216"/>
              <a:gd name="connsiteX1" fmla="*/ 1093880 w 1306249"/>
              <a:gd name="connsiteY1" fmla="*/ 0 h 1274216"/>
              <a:gd name="connsiteX2" fmla="*/ 1150203 w 1306249"/>
              <a:gd name="connsiteY2" fmla="*/ 0 h 1274216"/>
              <a:gd name="connsiteX3" fmla="*/ 1283875 w 1306249"/>
              <a:gd name="connsiteY3" fmla="*/ 102029 h 1274216"/>
              <a:gd name="connsiteX4" fmla="*/ 1306249 w 1306249"/>
              <a:gd name="connsiteY4" fmla="*/ 1061847 h 1274216"/>
              <a:gd name="connsiteX5" fmla="*/ 1306249 w 1306249"/>
              <a:gd name="connsiteY5" fmla="*/ 1118171 h 1274216"/>
              <a:gd name="connsiteX6" fmla="*/ 1204220 w 1306249"/>
              <a:gd name="connsiteY6" fmla="*/ 1251842 h 1274216"/>
              <a:gd name="connsiteX7" fmla="*/ 212369 w 1306249"/>
              <a:gd name="connsiteY7" fmla="*/ 1274216 h 1274216"/>
              <a:gd name="connsiteX8" fmla="*/ 95081 w 1306249"/>
              <a:gd name="connsiteY8" fmla="*/ 1274216 h 1274216"/>
              <a:gd name="connsiteX9" fmla="*/ 0 w 1306249"/>
              <a:gd name="connsiteY9" fmla="*/ 212369 h 1274216"/>
              <a:gd name="connsiteX10" fmla="*/ 0 w 1306249"/>
              <a:gd name="connsiteY10" fmla="*/ 95081 h 127421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06249" h="1274216">
                <a:moveTo>
                  <a:pt x="212369" y="0"/>
                </a:moveTo>
                <a:lnTo>
                  <a:pt x="1093880" y="0"/>
                </a:lnTo>
                <a:cubicBezTo>
                  <a:pt x="1150203" y="0"/>
                  <a:pt x="1204220" y="22375"/>
                  <a:pt x="1244047" y="62202"/>
                </a:cubicBezTo>
                <a:cubicBezTo>
                  <a:pt x="1283875" y="102029"/>
                  <a:pt x="1306249" y="156046"/>
                  <a:pt x="1306249" y="212369"/>
                </a:cubicBezTo>
                <a:lnTo>
                  <a:pt x="1306249" y="1061847"/>
                </a:lnTo>
                <a:cubicBezTo>
                  <a:pt x="1306249" y="1118171"/>
                  <a:pt x="1283875" y="1172188"/>
                  <a:pt x="1244047" y="1212015"/>
                </a:cubicBezTo>
                <a:cubicBezTo>
                  <a:pt x="1204220" y="1251842"/>
                  <a:pt x="1150203" y="1274216"/>
                  <a:pt x="1093880" y="1274216"/>
                </a:cubicBezTo>
                <a:lnTo>
                  <a:pt x="212369" y="1274216"/>
                </a:lnTo>
                <a:cubicBezTo>
                  <a:pt x="95081" y="1274216"/>
                  <a:pt x="0" y="1179135"/>
                  <a:pt x="0" y="1061847"/>
                </a:cubicBezTo>
                <a:lnTo>
                  <a:pt x="0" y="212369"/>
                </a:lnTo>
                <a:cubicBezTo>
                  <a:pt x="0" y="95081"/>
                  <a:pt x="95081" y="0"/>
                  <a:pt x="212369" y="0"/>
                </a:cubicBezTo>
                <a:close/>
              </a:path>
            </a:pathLst>
          </a:custGeom>
          <a:solidFill>
            <a:srgbClr val="FFC502">
              <a:alpha val="100000"/>
            </a:srgbClr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anchor="ctr"/>
          <a:lstStyle/>
          <a:p>
            <a:pPr marL="0" algn="ctr">
              <a:lnSpc>
                <a:spcPts val="4900"/>
              </a:lnSpc>
            </a:pPr>
            <a:r>
              <a:rPr lang="zh-CN" altLang="en-US" sz="3499" b="1" i="0" dirty="1">
                <a:solidFill>
                  <a:srgbClr val="FFFFFF">
                    <a:alpha val="100000"/>
                  </a:srgbClr>
                </a:solidFill>
                <a:latin typeface="华文行楷"/>
                <a:ea typeface="华文行楷"/>
              </a:rPr>
              <a:t>对比论证</a:t>
            </a:r>
          </a:p>
        </p:txBody>
      </p:sp>
      <p:sp>
        <p:nvSpPr>
          <p:cNvPr id="17" name="形状9"/>
          <p:cNvSpPr txBox="1"/>
          <p:nvPr/>
        </p:nvSpPr>
        <p:spPr>
          <a:xfrm>
            <a:off x="1860309" y="1014717"/>
            <a:ext cx="1306249" cy="1274216"/>
          </a:xfrm>
          <a:custGeom>
            <a:gdLst>
              <a:gd name="connsiteX0" fmla="*/ 212369 w 1306249"/>
              <a:gd name="connsiteY0" fmla="*/ 0 h 1274216"/>
              <a:gd name="connsiteX1" fmla="*/ 1093880 w 1306249"/>
              <a:gd name="connsiteY1" fmla="*/ 0 h 1274216"/>
              <a:gd name="connsiteX2" fmla="*/ 1150203 w 1306249"/>
              <a:gd name="connsiteY2" fmla="*/ 0 h 1274216"/>
              <a:gd name="connsiteX3" fmla="*/ 1283875 w 1306249"/>
              <a:gd name="connsiteY3" fmla="*/ 102029 h 1274216"/>
              <a:gd name="connsiteX4" fmla="*/ 1306249 w 1306249"/>
              <a:gd name="connsiteY4" fmla="*/ 1061847 h 1274216"/>
              <a:gd name="connsiteX5" fmla="*/ 1306249 w 1306249"/>
              <a:gd name="connsiteY5" fmla="*/ 1118171 h 1274216"/>
              <a:gd name="connsiteX6" fmla="*/ 1204220 w 1306249"/>
              <a:gd name="connsiteY6" fmla="*/ 1251842 h 1274216"/>
              <a:gd name="connsiteX7" fmla="*/ 212369 w 1306249"/>
              <a:gd name="connsiteY7" fmla="*/ 1274216 h 1274216"/>
              <a:gd name="connsiteX8" fmla="*/ 95081 w 1306249"/>
              <a:gd name="connsiteY8" fmla="*/ 1274216 h 1274216"/>
              <a:gd name="connsiteX9" fmla="*/ 0 w 1306249"/>
              <a:gd name="connsiteY9" fmla="*/ 212369 h 1274216"/>
              <a:gd name="connsiteX10" fmla="*/ 0 w 1306249"/>
              <a:gd name="connsiteY10" fmla="*/ 95081 h 127421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06249" h="1274216">
                <a:moveTo>
                  <a:pt x="212369" y="0"/>
                </a:moveTo>
                <a:lnTo>
                  <a:pt x="1093880" y="0"/>
                </a:lnTo>
                <a:cubicBezTo>
                  <a:pt x="1150203" y="0"/>
                  <a:pt x="1204220" y="22375"/>
                  <a:pt x="1244047" y="62202"/>
                </a:cubicBezTo>
                <a:cubicBezTo>
                  <a:pt x="1283875" y="102029"/>
                  <a:pt x="1306249" y="156046"/>
                  <a:pt x="1306249" y="212369"/>
                </a:cubicBezTo>
                <a:lnTo>
                  <a:pt x="1306249" y="1061847"/>
                </a:lnTo>
                <a:cubicBezTo>
                  <a:pt x="1306249" y="1118171"/>
                  <a:pt x="1283875" y="1172188"/>
                  <a:pt x="1244047" y="1212015"/>
                </a:cubicBezTo>
                <a:cubicBezTo>
                  <a:pt x="1204220" y="1251842"/>
                  <a:pt x="1150203" y="1274216"/>
                  <a:pt x="1093880" y="1274216"/>
                </a:cubicBezTo>
                <a:lnTo>
                  <a:pt x="212369" y="1274216"/>
                </a:lnTo>
                <a:cubicBezTo>
                  <a:pt x="95081" y="1274216"/>
                  <a:pt x="0" y="1179135"/>
                  <a:pt x="0" y="1061847"/>
                </a:cubicBezTo>
                <a:lnTo>
                  <a:pt x="0" y="212369"/>
                </a:lnTo>
                <a:cubicBezTo>
                  <a:pt x="0" y="95081"/>
                  <a:pt x="95081" y="0"/>
                  <a:pt x="212369" y="0"/>
                </a:cubicBezTo>
                <a:close/>
              </a:path>
            </a:pathLst>
          </a:custGeom>
          <a:solidFill>
            <a:srgbClr val="FFC502">
              <a:alpha val="100000"/>
            </a:srgbClr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anchor="ctr"/>
          <a:lstStyle/>
          <a:p>
            <a:pPr marL="0" algn="ctr">
              <a:lnSpc>
                <a:spcPts val="4900"/>
              </a:lnSpc>
            </a:pPr>
            <a:r>
              <a:rPr lang="zh-CN" altLang="en-US" sz="3499" b="1" i="0" dirty="1">
                <a:solidFill>
                  <a:srgbClr val="FFFFFF">
                    <a:alpha val="100000"/>
                  </a:srgbClr>
                </a:solidFill>
                <a:latin typeface="华文行楷"/>
                <a:ea typeface="华文行楷"/>
              </a:rPr>
              <a:t>举例论证</a:t>
            </a:r>
          </a:p>
        </p:txBody>
      </p:sp>
      <p:sp>
        <p:nvSpPr>
          <p:cNvPr id="18" name="形状10"/>
          <p:cNvSpPr txBox="1"/>
          <p:nvPr/>
        </p:nvSpPr>
        <p:spPr>
          <a:xfrm>
            <a:off x="9128398" y="1686325"/>
            <a:ext cx="2153974" cy="4116238"/>
          </a:xfrm>
          <a:custGeom>
            <a:gdLst>
              <a:gd name="connsiteX0" fmla="*/ 358996 w 2153974"/>
              <a:gd name="connsiteY0" fmla="*/ 0 h 4116238"/>
              <a:gd name="connsiteX1" fmla="*/ 1794978 w 2153974"/>
              <a:gd name="connsiteY1" fmla="*/ 0 h 4116238"/>
              <a:gd name="connsiteX2" fmla="*/ 1993246 w 2153974"/>
              <a:gd name="connsiteY2" fmla="*/ 0 h 4116238"/>
              <a:gd name="connsiteX3" fmla="*/ 2153974 w 2153974"/>
              <a:gd name="connsiteY3" fmla="*/ 3757243 h 4116238"/>
              <a:gd name="connsiteX4" fmla="*/ 2153974 w 2153974"/>
              <a:gd name="connsiteY4" fmla="*/ 3955510 h 4116238"/>
              <a:gd name="connsiteX5" fmla="*/ 358996 w 2153974"/>
              <a:gd name="connsiteY5" fmla="*/ 4116238 h 4116238"/>
              <a:gd name="connsiteX6" fmla="*/ 160728 w 2153974"/>
              <a:gd name="connsiteY6" fmla="*/ 4116238 h 4116238"/>
              <a:gd name="connsiteX7" fmla="*/ 0 w 2153974"/>
              <a:gd name="connsiteY7" fmla="*/ 358996 h 4116238"/>
              <a:gd name="connsiteX8" fmla="*/ 0 w 2153974"/>
              <a:gd name="connsiteY8" fmla="*/ 160728 h 411623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3974" h="4116238">
                <a:moveTo>
                  <a:pt x="358996" y="0"/>
                </a:moveTo>
                <a:lnTo>
                  <a:pt x="1794978" y="0"/>
                </a:lnTo>
                <a:cubicBezTo>
                  <a:pt x="1993246" y="0"/>
                  <a:pt x="2153974" y="160728"/>
                  <a:pt x="2153974" y="358996"/>
                </a:cubicBezTo>
                <a:lnTo>
                  <a:pt x="2153974" y="3757243"/>
                </a:lnTo>
                <a:cubicBezTo>
                  <a:pt x="2153974" y="3955510"/>
                  <a:pt x="1993246" y="4116238"/>
                  <a:pt x="1794978" y="4116238"/>
                </a:cubicBezTo>
                <a:lnTo>
                  <a:pt x="358996" y="4116238"/>
                </a:lnTo>
                <a:cubicBezTo>
                  <a:pt x="160728" y="4116238"/>
                  <a:pt x="0" y="3955510"/>
                  <a:pt x="0" y="3757243"/>
                </a:cubicBezTo>
                <a:lnTo>
                  <a:pt x="0" y="358996"/>
                </a:lnTo>
                <a:cubicBezTo>
                  <a:pt x="0" y="160728"/>
                  <a:pt x="160728" y="0"/>
                  <a:pt x="358996" y="0"/>
                </a:cubicBezTo>
                <a:close/>
              </a:path>
            </a:pathLst>
          </a:custGeom>
          <a:solidFill>
            <a:srgbClr val="FFC502">
              <a:alpha val="100000"/>
            </a:srgbClr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anchor="ctr"/>
          <a:lstStyle/>
          <a:p>
            <a:pPr marL="0" algn="l">
              <a:lnSpc>
                <a:spcPts val="3200"/>
              </a:lnSpc>
            </a:pPr>
            <a:r>
              <a:rPr lang="zh-CN" altLang="en-US" sz="2666" b="1" i="0" dirty="1">
                <a:solidFill>
                  <a:srgbClr val="FF0000">
                    <a:alpha val="100000"/>
                  </a:srgbClr>
                </a:solidFill>
                <a:latin typeface="楷体"/>
                <a:ea typeface="楷体"/>
              </a:rPr>
              <a:t>中心论点：</a:t>
            </a:r>
            <a:r>
              <a:rPr lang="zh-CN" altLang="en-US" sz="2666" b="1" i="0" dirty="1">
                <a:solidFill>
                  <a:srgbClr val="FFFFFF">
                    <a:alpha val="100000"/>
                  </a:srgbClr>
                </a:solidFill>
                <a:latin typeface="楷体"/>
                <a:ea typeface="楷体"/>
              </a:rPr>
              <a:t>必须以尊重的态度对待别人，做一个真正有教养的人。</a:t>
            </a:r>
          </a:p>
        </p:txBody>
      </p:sp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  <p:transition spd="fast"/>
  <p:timing>
    <p:tnLst>
      <p:par>
        <p:cTn id="1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 prLst="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 prLst="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 prLst="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1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7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0" advAuto="indefinite" build="whole"/>
      <p:bldP spid="7" grpId="1" uiExpand="0" advAuto="indefinite" build="whole"/>
      <p:bldP spid="17" grpId="2" uiExpand="0" advAuto="indefinite" build="whole"/>
      <p:bldP spid="16" grpId="3" uiExpand="0" advAuto="indefinite" build="whole"/>
      <p:bldP spid="8" grpId="4" uiExpand="0" advAuto="indefinite" build="whole"/>
      <p:bldP spid="10" grpId="5" uiExpand="0" advAuto="indefinite" build="whole"/>
      <p:bldP spid="11" grpId="6" uiExpand="0" advAuto="indefinite" build="whole"/>
      <p:bldP spid="12" grpId="7" uiExpand="0" advAuto="indefinite" build="whole"/>
      <p:bldP spid="13" grpId="8" uiExpand="0" advAuto="indefinite" build="whole"/>
      <p:bldP spid="14" grpId="9" uiExpand="0" advAuto="indefinite" build="whole"/>
      <p:bldP spid="15" grpId="10" uiExpand="0" advAuto="indefinite" build="whole"/>
      <p:bldP spid="9" grpId="11" uiExpand="0" advAuto="indefinite" build="whole"/>
      <p:bldP spid="18" grpId="12" uiExpand="0" advAuto="indefinite" build="whol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rgbClr val="C4E6E2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形状1"/>
          <p:cNvSpPr txBox="1"/>
          <p:nvPr/>
        </p:nvSpPr>
        <p:spPr>
          <a:xfrm>
            <a:off x="733" y="1019"/>
            <a:ext cx="12192000" cy="6858000"/>
          </a:xfrm>
          <a:prstGeom prst="rect"/>
          <a:solidFill>
            <a:srgbClr val="C4E6E2">
              <a:alpha val="100000"/>
            </a:srgbClr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anchor="ctr"/>
          <a:lstStyle/>
          <a:p>
            <a:pPr marL="0" algn="ctr"/>
          </a:p>
        </p:txBody>
      </p:sp>
      <p:sp>
        <p:nvSpPr>
          <p:cNvPr id="3" name="形状2"/>
          <p:cNvSpPr txBox="1"/>
          <p:nvPr/>
        </p:nvSpPr>
        <p:spPr>
          <a:xfrm>
            <a:off x="466992" y="281226"/>
            <a:ext cx="5629361" cy="6296663"/>
          </a:xfrm>
          <a:custGeom>
            <a:gdLst>
              <a:gd name="connsiteX0" fmla="*/ 485478 w 5629361"/>
              <a:gd name="connsiteY0" fmla="*/ 0 h 6296663"/>
              <a:gd name="connsiteX1" fmla="*/ 5629360 w 5629361"/>
              <a:gd name="connsiteY1" fmla="*/ 0 h 6296663"/>
              <a:gd name="connsiteX2" fmla="*/ 5143883 w 5629361"/>
              <a:gd name="connsiteY2" fmla="*/ 6296663 h 6296663"/>
              <a:gd name="connsiteX3" fmla="*/ 0 w 5629361"/>
              <a:gd name="connsiteY3" fmla="*/ 6296663 h 6296663"/>
              <a:gd name="connsiteX4" fmla="*/ 485478 w 5629361"/>
              <a:gd name="connsiteY4" fmla="*/ 0 h 629666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29360" h="6296663">
                <a:moveTo>
                  <a:pt x="485478" y="0"/>
                </a:moveTo>
                <a:lnTo>
                  <a:pt x="5629360" y="0"/>
                </a:lnTo>
                <a:lnTo>
                  <a:pt x="5143883" y="6296663"/>
                </a:lnTo>
                <a:lnTo>
                  <a:pt x="0" y="6296663"/>
                </a:lnTo>
                <a:lnTo>
                  <a:pt x="485478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76200">
            <a:solidFill>
              <a:srgbClr val="000000">
                <a:alpha val="100000"/>
              </a:srgbClr>
            </a:solidFill>
            <a:prstDash val="solid"/>
          </a:ln>
        </p:spPr>
        <p:txBody>
          <a:bodyPr anchor="ctr"/>
          <a:lstStyle/>
          <a:p>
            <a:pPr marL="0" algn="ctr"/>
          </a:p>
        </p:txBody>
      </p:sp>
      <p:sp>
        <p:nvSpPr>
          <p:cNvPr id="4" name="形状3"/>
          <p:cNvSpPr txBox="1"/>
          <p:nvPr/>
        </p:nvSpPr>
        <p:spPr>
          <a:xfrm>
            <a:off x="4469301" y="668836"/>
            <a:ext cx="553174" cy="1363504"/>
          </a:xfrm>
          <a:custGeom>
            <a:gdLst>
              <a:gd name="connsiteX0" fmla="*/ 92196 w 553174"/>
              <a:gd name="connsiteY0" fmla="*/ 0 h 1363504"/>
              <a:gd name="connsiteX1" fmla="*/ 460978 w 553174"/>
              <a:gd name="connsiteY1" fmla="*/ 0 h 1363504"/>
              <a:gd name="connsiteX2" fmla="*/ 511897 w 553174"/>
              <a:gd name="connsiteY2" fmla="*/ 0 h 1363504"/>
              <a:gd name="connsiteX3" fmla="*/ 553174 w 553174"/>
              <a:gd name="connsiteY3" fmla="*/ 1271308 h 1363504"/>
              <a:gd name="connsiteX4" fmla="*/ 553174 w 553174"/>
              <a:gd name="connsiteY4" fmla="*/ 1322226 h 1363504"/>
              <a:gd name="connsiteX5" fmla="*/ 92196 w 553174"/>
              <a:gd name="connsiteY5" fmla="*/ 1363504 h 1363504"/>
              <a:gd name="connsiteX6" fmla="*/ 41277 w 553174"/>
              <a:gd name="connsiteY6" fmla="*/ 1363504 h 1363504"/>
              <a:gd name="connsiteX7" fmla="*/ 0 w 553174"/>
              <a:gd name="connsiteY7" fmla="*/ 92196 h 1363504"/>
              <a:gd name="connsiteX8" fmla="*/ 0 w 553174"/>
              <a:gd name="connsiteY8" fmla="*/ 41277 h 136350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3174" h="1363504">
                <a:moveTo>
                  <a:pt x="92196" y="0"/>
                </a:moveTo>
                <a:lnTo>
                  <a:pt x="460978" y="0"/>
                </a:lnTo>
                <a:cubicBezTo>
                  <a:pt x="511897" y="0"/>
                  <a:pt x="553174" y="41277"/>
                  <a:pt x="553174" y="92196"/>
                </a:cubicBezTo>
                <a:lnTo>
                  <a:pt x="553174" y="1271308"/>
                </a:lnTo>
                <a:cubicBezTo>
                  <a:pt x="553174" y="1322226"/>
                  <a:pt x="511896" y="1363504"/>
                  <a:pt x="460978" y="1363504"/>
                </a:cubicBezTo>
                <a:lnTo>
                  <a:pt x="92196" y="1363504"/>
                </a:lnTo>
                <a:cubicBezTo>
                  <a:pt x="41277" y="1363504"/>
                  <a:pt x="0" y="1322226"/>
                  <a:pt x="0" y="1271308"/>
                </a:cubicBezTo>
                <a:lnTo>
                  <a:pt x="0" y="92196"/>
                </a:lnTo>
                <a:cubicBezTo>
                  <a:pt x="0" y="41277"/>
                  <a:pt x="41277" y="0"/>
                  <a:pt x="92196" y="0"/>
                </a:cubicBezTo>
                <a:close/>
              </a:path>
            </a:pathLst>
          </a:custGeom>
          <a:solidFill>
            <a:srgbClr val="FFC502">
              <a:alpha val="100000"/>
            </a:srgbClr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anchor="ctr"/>
          <a:lstStyle/>
          <a:p>
            <a:pPr marL="0" algn="ctr"/>
            <a:r>
              <a:rPr lang="zh-CN" altLang="en-US" sz="3999" b="0" i="0" dirty="1">
                <a:solidFill>
                  <a:srgbClr val="FFFFFF">
                    <a:alpha val="100000"/>
                  </a:srgbClr>
                </a:solidFill>
                <a:latin typeface="华文行楷"/>
                <a:ea typeface="华文行楷"/>
              </a:rPr>
              <a:t>小帅</a:t>
            </a:r>
          </a:p>
        </p:txBody>
      </p:sp>
      <p:sp>
        <p:nvSpPr>
          <p:cNvPr id="5" name="形状4"/>
          <p:cNvSpPr txBox="1"/>
          <p:nvPr/>
        </p:nvSpPr>
        <p:spPr>
          <a:xfrm>
            <a:off x="5415839" y="489071"/>
            <a:ext cx="6379397" cy="2767813"/>
          </a:xfrm>
          <a:custGeom>
            <a:gdLst>
              <a:gd name="connsiteX0" fmla="*/ 480457 w 6379397"/>
              <a:gd name="connsiteY0" fmla="*/ 0 h 2767813"/>
              <a:gd name="connsiteX1" fmla="*/ 6379397 w 6379397"/>
              <a:gd name="connsiteY1" fmla="*/ 0 h 2767813"/>
              <a:gd name="connsiteX2" fmla="*/ 5898941 w 6379397"/>
              <a:gd name="connsiteY2" fmla="*/ 2767813 h 2767813"/>
              <a:gd name="connsiteX3" fmla="*/ 0 w 6379397"/>
              <a:gd name="connsiteY3" fmla="*/ 2767813 h 2767813"/>
              <a:gd name="connsiteX4" fmla="*/ 480457 w 6379397"/>
              <a:gd name="connsiteY4" fmla="*/ 0 h 276781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9397" h="2767813">
                <a:moveTo>
                  <a:pt x="480457" y="0"/>
                </a:moveTo>
                <a:lnTo>
                  <a:pt x="6379397" y="0"/>
                </a:lnTo>
                <a:lnTo>
                  <a:pt x="5898941" y="2767813"/>
                </a:lnTo>
                <a:lnTo>
                  <a:pt x="0" y="2767813"/>
                </a:lnTo>
                <a:lnTo>
                  <a:pt x="480457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76200">
            <a:solidFill>
              <a:srgbClr val="000000">
                <a:alpha val="100000"/>
              </a:srgbClr>
            </a:solidFill>
            <a:prstDash val="solid"/>
          </a:ln>
        </p:spPr>
        <p:txBody>
          <a:bodyPr anchor="ctr"/>
          <a:lstStyle/>
          <a:p>
            <a:pPr marL="0" algn="ctr"/>
          </a:p>
        </p:txBody>
      </p:sp>
      <p:sp>
        <p:nvSpPr>
          <p:cNvPr id="6" name="形状5"/>
          <p:cNvSpPr txBox="1"/>
          <p:nvPr/>
        </p:nvSpPr>
        <p:spPr>
          <a:xfrm>
            <a:off x="4935007" y="3479959"/>
            <a:ext cx="6912797" cy="2891638"/>
          </a:xfrm>
          <a:custGeom>
            <a:gdLst>
              <a:gd name="connsiteX0" fmla="*/ 520629 w 6912797"/>
              <a:gd name="connsiteY0" fmla="*/ 0 h 2891638"/>
              <a:gd name="connsiteX1" fmla="*/ 6912797 w 6912797"/>
              <a:gd name="connsiteY1" fmla="*/ 0 h 2891638"/>
              <a:gd name="connsiteX2" fmla="*/ 6392168 w 6912797"/>
              <a:gd name="connsiteY2" fmla="*/ 2891638 h 2891638"/>
              <a:gd name="connsiteX3" fmla="*/ 0 w 6912797"/>
              <a:gd name="connsiteY3" fmla="*/ 2891638 h 2891638"/>
              <a:gd name="connsiteX4" fmla="*/ 520629 w 6912797"/>
              <a:gd name="connsiteY4" fmla="*/ 0 h 289163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12797" h="2891638">
                <a:moveTo>
                  <a:pt x="520629" y="0"/>
                </a:moveTo>
                <a:lnTo>
                  <a:pt x="6912797" y="0"/>
                </a:lnTo>
                <a:lnTo>
                  <a:pt x="6392168" y="2891638"/>
                </a:lnTo>
                <a:lnTo>
                  <a:pt x="0" y="2891638"/>
                </a:lnTo>
                <a:lnTo>
                  <a:pt x="520629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76200">
            <a:solidFill>
              <a:srgbClr val="000000">
                <a:alpha val="100000"/>
              </a:srgbClr>
            </a:solidFill>
            <a:prstDash val="solid"/>
          </a:ln>
        </p:spPr>
        <p:txBody>
          <a:bodyPr anchor="ctr"/>
          <a:lstStyle/>
          <a:p>
            <a:pPr marL="0" algn="ctr"/>
          </a:p>
        </p:txBody>
      </p:sp>
      <p:pic>
        <p:nvPicPr>
          <p:cNvPr id="7" name="图片1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>
          <a:xfrm>
            <a:off x="782298" y="450675"/>
            <a:ext cx="4363402" cy="6233436"/>
          </a:xfrm>
          <a:prstGeom prst="rect"/>
        </p:spPr>
      </p:pic>
      <p:grpSp>
        <p:nvGrpSpPr>
          <p:cNvPr id="8" name="组合1"/>
          <p:cNvGrpSpPr/>
          <p:nvPr/>
        </p:nvGrpSpPr>
        <p:grpSpPr>
          <a:xfrm>
            <a:off x="5994206" y="698525"/>
            <a:ext cx="5838825" cy="2349056"/>
            <a:chOff x="0" y="0"/>
            <a:chExt cx="5838825" cy="2349056"/>
          </a:xfrm>
        </p:grpSpPr>
        <p:sp>
          <p:nvSpPr>
            <p:cNvPr id="9" name="文本1"/>
            <p:cNvSpPr txBox="1"/>
            <p:nvPr/>
          </p:nvSpPr>
          <p:spPr>
            <a:xfrm>
              <a:off x="0" y="572358"/>
              <a:ext cx="5838825" cy="1776698"/>
            </a:xfrm>
            <a:prstGeom prst="rect"/>
            <a:noFill/>
          </p:spPr>
          <p:txBody>
            <a:bodyPr anchor="t"/>
            <a:lstStyle/>
            <a:p>
              <a:pPr marL="0" algn="l"/>
              <a:r>
                <a:rPr lang="zh-CN" altLang="en-US" sz="3199" b="0" i="0" dirty="1">
                  <a:solidFill>
                    <a:srgbClr val="1A5CB3">
                      <a:alpha val="100000"/>
                    </a:srgbClr>
                  </a:solidFill>
                  <a:latin typeface="华文楷体"/>
                  <a:ea typeface="华文楷体"/>
                </a:rPr>
                <a:t>上课爱插嘴，给同学起外号，对朋友肆无忌惮的开玩笑，在寝室乱丢私人物品。</a:t>
              </a:r>
            </a:p>
          </p:txBody>
        </p:sp>
        <p:sp>
          <p:nvSpPr>
            <p:cNvPr id="10" name="形状6"/>
            <p:cNvSpPr txBox="1"/>
            <p:nvPr/>
          </p:nvSpPr>
          <p:spPr>
            <a:xfrm>
              <a:off x="1451401" y="0"/>
              <a:ext cx="2067649" cy="572929"/>
            </a:xfrm>
            <a:custGeom>
              <a:gdLst>
                <a:gd name="connsiteX0" fmla="*/ 95488 w 2067649"/>
                <a:gd name="connsiteY0" fmla="*/ 0 h 572929"/>
                <a:gd name="connsiteX1" fmla="*/ 1972161 w 2067649"/>
                <a:gd name="connsiteY1" fmla="*/ 0 h 572929"/>
                <a:gd name="connsiteX2" fmla="*/ 1997486 w 2067649"/>
                <a:gd name="connsiteY2" fmla="*/ 0 h 572929"/>
                <a:gd name="connsiteX3" fmla="*/ 2057589 w 2067649"/>
                <a:gd name="connsiteY3" fmla="*/ 45875 h 572929"/>
                <a:gd name="connsiteX4" fmla="*/ 2067649 w 2067649"/>
                <a:gd name="connsiteY4" fmla="*/ 477441 h 572929"/>
                <a:gd name="connsiteX5" fmla="*/ 2067649 w 2067649"/>
                <a:gd name="connsiteY5" fmla="*/ 502766 h 572929"/>
                <a:gd name="connsiteX6" fmla="*/ 2021774 w 2067649"/>
                <a:gd name="connsiteY6" fmla="*/ 562868 h 572929"/>
                <a:gd name="connsiteX7" fmla="*/ 95488 w 2067649"/>
                <a:gd name="connsiteY7" fmla="*/ 572929 h 572929"/>
                <a:gd name="connsiteX8" fmla="*/ 70163 w 2067649"/>
                <a:gd name="connsiteY8" fmla="*/ 572929 h 572929"/>
                <a:gd name="connsiteX9" fmla="*/ 10060 w 2067649"/>
                <a:gd name="connsiteY9" fmla="*/ 527053 h 572929"/>
                <a:gd name="connsiteX10" fmla="*/ 0 w 2067649"/>
                <a:gd name="connsiteY10" fmla="*/ 95488 h 572929"/>
                <a:gd name="connsiteX11" fmla="*/ 0 w 2067649"/>
                <a:gd name="connsiteY11" fmla="*/ 42751 h 57292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67648" h="572929">
                  <a:moveTo>
                    <a:pt x="95488" y="0"/>
                  </a:moveTo>
                  <a:lnTo>
                    <a:pt x="1972161" y="0"/>
                  </a:lnTo>
                  <a:cubicBezTo>
                    <a:pt x="1997486" y="0"/>
                    <a:pt x="2021774" y="10060"/>
                    <a:pt x="2039681" y="27968"/>
                  </a:cubicBezTo>
                  <a:cubicBezTo>
                    <a:pt x="2057589" y="45875"/>
                    <a:pt x="2067649" y="70163"/>
                    <a:pt x="2067649" y="95488"/>
                  </a:cubicBezTo>
                  <a:lnTo>
                    <a:pt x="2067649" y="477441"/>
                  </a:lnTo>
                  <a:cubicBezTo>
                    <a:pt x="2067649" y="502766"/>
                    <a:pt x="2057589" y="527053"/>
                    <a:pt x="2039681" y="544961"/>
                  </a:cubicBezTo>
                  <a:cubicBezTo>
                    <a:pt x="2021774" y="562868"/>
                    <a:pt x="1997486" y="572929"/>
                    <a:pt x="1972161" y="572929"/>
                  </a:cubicBezTo>
                  <a:lnTo>
                    <a:pt x="95488" y="572929"/>
                  </a:lnTo>
                  <a:cubicBezTo>
                    <a:pt x="70163" y="572929"/>
                    <a:pt x="45875" y="562868"/>
                    <a:pt x="27968" y="544961"/>
                  </a:cubicBezTo>
                  <a:cubicBezTo>
                    <a:pt x="10060" y="527053"/>
                    <a:pt x="0" y="502766"/>
                    <a:pt x="0" y="477441"/>
                  </a:cubicBezTo>
                  <a:lnTo>
                    <a:pt x="0" y="95488"/>
                  </a:lnTo>
                  <a:cubicBezTo>
                    <a:pt x="0" y="42751"/>
                    <a:pt x="42751" y="0"/>
                    <a:pt x="95488" y="0"/>
                  </a:cubicBezTo>
                  <a:close/>
                </a:path>
              </a:pathLst>
            </a:custGeom>
            <a:solidFill>
              <a:srgbClr val="FFC502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  <a:r>
                <a:rPr lang="zh-CN" altLang="en-US" sz="3999" b="0" i="0" dirty="1">
                  <a:solidFill>
                    <a:srgbClr val="FFFFFF">
                      <a:alpha val="100000"/>
                    </a:srgbClr>
                  </a:solidFill>
                  <a:latin typeface="华文行楷"/>
                  <a:ea typeface="华文行楷"/>
                </a:rPr>
                <a:t>现状</a:t>
              </a:r>
            </a:p>
          </p:txBody>
        </p:sp>
      </p:grpSp>
      <p:grpSp>
        <p:nvGrpSpPr>
          <p:cNvPr id="11" name="组合2"/>
          <p:cNvGrpSpPr/>
          <p:nvPr/>
        </p:nvGrpSpPr>
        <p:grpSpPr>
          <a:xfrm>
            <a:off x="5400284" y="3584934"/>
            <a:ext cx="6248400" cy="2825286"/>
            <a:chOff x="0" y="0"/>
            <a:chExt cx="6248400" cy="2825286"/>
          </a:xfrm>
        </p:grpSpPr>
        <p:sp>
          <p:nvSpPr>
            <p:cNvPr id="12" name="形状7"/>
            <p:cNvSpPr txBox="1"/>
            <p:nvPr/>
          </p:nvSpPr>
          <p:spPr>
            <a:xfrm>
              <a:off x="1957683" y="0"/>
              <a:ext cx="2067649" cy="572929"/>
            </a:xfrm>
            <a:custGeom>
              <a:gdLst>
                <a:gd name="connsiteX0" fmla="*/ 95488 w 2067649"/>
                <a:gd name="connsiteY0" fmla="*/ 0 h 572929"/>
                <a:gd name="connsiteX1" fmla="*/ 1972161 w 2067649"/>
                <a:gd name="connsiteY1" fmla="*/ 0 h 572929"/>
                <a:gd name="connsiteX2" fmla="*/ 1997486 w 2067649"/>
                <a:gd name="connsiteY2" fmla="*/ 0 h 572929"/>
                <a:gd name="connsiteX3" fmla="*/ 2057589 w 2067649"/>
                <a:gd name="connsiteY3" fmla="*/ 45875 h 572929"/>
                <a:gd name="connsiteX4" fmla="*/ 2067649 w 2067649"/>
                <a:gd name="connsiteY4" fmla="*/ 477441 h 572929"/>
                <a:gd name="connsiteX5" fmla="*/ 2067649 w 2067649"/>
                <a:gd name="connsiteY5" fmla="*/ 502766 h 572929"/>
                <a:gd name="connsiteX6" fmla="*/ 2021774 w 2067649"/>
                <a:gd name="connsiteY6" fmla="*/ 562868 h 572929"/>
                <a:gd name="connsiteX7" fmla="*/ 95488 w 2067649"/>
                <a:gd name="connsiteY7" fmla="*/ 572929 h 572929"/>
                <a:gd name="connsiteX8" fmla="*/ 70163 w 2067649"/>
                <a:gd name="connsiteY8" fmla="*/ 572929 h 572929"/>
                <a:gd name="connsiteX9" fmla="*/ 10060 w 2067649"/>
                <a:gd name="connsiteY9" fmla="*/ 527053 h 572929"/>
                <a:gd name="connsiteX10" fmla="*/ 0 w 2067649"/>
                <a:gd name="connsiteY10" fmla="*/ 95488 h 572929"/>
                <a:gd name="connsiteX11" fmla="*/ 0 w 2067649"/>
                <a:gd name="connsiteY11" fmla="*/ 42751 h 57292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67648" h="572929">
                  <a:moveTo>
                    <a:pt x="95488" y="0"/>
                  </a:moveTo>
                  <a:lnTo>
                    <a:pt x="1972161" y="0"/>
                  </a:lnTo>
                  <a:cubicBezTo>
                    <a:pt x="1997486" y="0"/>
                    <a:pt x="2021774" y="10060"/>
                    <a:pt x="2039681" y="27968"/>
                  </a:cubicBezTo>
                  <a:cubicBezTo>
                    <a:pt x="2057589" y="45875"/>
                    <a:pt x="2067649" y="70163"/>
                    <a:pt x="2067649" y="95488"/>
                  </a:cubicBezTo>
                  <a:lnTo>
                    <a:pt x="2067649" y="477441"/>
                  </a:lnTo>
                  <a:cubicBezTo>
                    <a:pt x="2067649" y="502766"/>
                    <a:pt x="2057589" y="527053"/>
                    <a:pt x="2039681" y="544961"/>
                  </a:cubicBezTo>
                  <a:cubicBezTo>
                    <a:pt x="2021774" y="562868"/>
                    <a:pt x="1997486" y="572929"/>
                    <a:pt x="1972161" y="572929"/>
                  </a:cubicBezTo>
                  <a:lnTo>
                    <a:pt x="95488" y="572929"/>
                  </a:lnTo>
                  <a:cubicBezTo>
                    <a:pt x="70163" y="572929"/>
                    <a:pt x="45875" y="562868"/>
                    <a:pt x="27968" y="544961"/>
                  </a:cubicBezTo>
                  <a:cubicBezTo>
                    <a:pt x="10060" y="527053"/>
                    <a:pt x="0" y="502766"/>
                    <a:pt x="0" y="477441"/>
                  </a:cubicBezTo>
                  <a:lnTo>
                    <a:pt x="0" y="95488"/>
                  </a:lnTo>
                  <a:cubicBezTo>
                    <a:pt x="0" y="42751"/>
                    <a:pt x="42751" y="0"/>
                    <a:pt x="95488" y="0"/>
                  </a:cubicBezTo>
                  <a:close/>
                </a:path>
              </a:pathLst>
            </a:custGeom>
            <a:solidFill>
              <a:srgbClr val="FFC502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  <a:r>
                <a:rPr lang="zh-CN" altLang="en-US" sz="3999" b="0" i="0" dirty="1">
                  <a:solidFill>
                    <a:srgbClr val="FFFFFF">
                      <a:alpha val="100000"/>
                    </a:srgbClr>
                  </a:solidFill>
                  <a:latin typeface="华文行楷"/>
                  <a:ea typeface="华文行楷"/>
                </a:rPr>
                <a:t>烦恼</a:t>
              </a:r>
            </a:p>
          </p:txBody>
        </p:sp>
        <p:sp>
          <p:nvSpPr>
            <p:cNvPr id="13" name="文本2"/>
            <p:cNvSpPr txBox="1"/>
            <p:nvPr/>
          </p:nvSpPr>
          <p:spPr>
            <a:xfrm>
              <a:off x="0" y="519855"/>
              <a:ext cx="6248400" cy="2305431"/>
            </a:xfrm>
            <a:prstGeom prst="rect"/>
            <a:noFill/>
          </p:spPr>
          <p:txBody>
            <a:bodyPr anchor="t"/>
            <a:lstStyle/>
            <a:p>
              <a:pPr marL="0" algn="l"/>
              <a:r>
                <a:rPr lang="zh-CN" altLang="en-US" sz="3199" b="0" i="0" dirty="1">
                  <a:solidFill>
                    <a:srgbClr val="1A5CB3">
                      <a:alpha val="100000"/>
                    </a:srgbClr>
                  </a:solidFill>
                  <a:latin typeface="华文楷体"/>
                  <a:ea typeface="华文楷体"/>
                </a:rPr>
                <a:t>在学校总被同学说是个“没教养”的人，大家不愿与他相处，他感到不解，认为这只是自己的坏习惯，与教养无关。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  <p:transition spd="fast"/>
  <p:timing>
    <p:tnLst>
      <p:par>
        <p:cTn id="1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2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7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22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0" advAuto="indefinite" build="whole"/>
      <p:bldP spid="4" grpId="1" uiExpand="0" advAuto="indefinite" build="whole"/>
      <p:bldP spid="8" grpId="2" uiExpand="0" advAuto="indefinite" build="whole"/>
      <p:bldP spid="11" grpId="3" uiExpand="0" advAuto="indefinite" build="whol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rgbClr val="C4E6E2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形状1"/>
          <p:cNvSpPr txBox="1"/>
          <p:nvPr/>
        </p:nvSpPr>
        <p:spPr>
          <a:xfrm>
            <a:off x="0" y="0"/>
            <a:ext cx="12192000" cy="6858000"/>
          </a:xfrm>
          <a:prstGeom prst="rect"/>
          <a:solidFill>
            <a:srgbClr val="C4E6E2">
              <a:alpha val="100000"/>
            </a:srgbClr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anchor="ctr"/>
          <a:lstStyle/>
          <a:p>
            <a:pPr marL="0" algn="ctr"/>
          </a:p>
        </p:txBody>
      </p:sp>
      <p:sp>
        <p:nvSpPr>
          <p:cNvPr id="3" name="形状2"/>
          <p:cNvSpPr txBox="1"/>
          <p:nvPr/>
        </p:nvSpPr>
        <p:spPr>
          <a:xfrm>
            <a:off x="523570" y="559556"/>
            <a:ext cx="11146367" cy="5740400"/>
          </a:xfrm>
          <a:prstGeom prst="rect"/>
          <a:solidFill>
            <a:srgbClr val="FFFFFF">
              <a:alpha val="100000"/>
            </a:srgbClr>
          </a:solidFill>
          <a:ln w="247650">
            <a:solidFill>
              <a:srgbClr val="FFFFFF">
                <a:alpha val="100000"/>
              </a:srgbClr>
            </a:solidFill>
            <a:prstDash val="solid"/>
          </a:ln>
        </p:spPr>
        <p:txBody>
          <a:bodyPr anchor="ctr"/>
          <a:lstStyle/>
          <a:p>
            <a:pPr marL="0" algn="ctr"/>
          </a:p>
        </p:txBody>
      </p:sp>
      <p:sp>
        <p:nvSpPr>
          <p:cNvPr id="4" name="文本1"/>
          <p:cNvSpPr txBox="1"/>
          <p:nvPr/>
        </p:nvSpPr>
        <p:spPr>
          <a:xfrm>
            <a:off x="626545" y="2002726"/>
            <a:ext cx="7024754" cy="3126496"/>
          </a:xfrm>
          <a:prstGeom prst="rect"/>
          <a:noFill/>
        </p:spPr>
        <p:txBody>
          <a:bodyPr anchor="t"/>
          <a:lstStyle/>
          <a:p>
            <a:pPr marL="0" algn="l">
              <a:lnSpc>
                <a:spcPts val="5700"/>
              </a:lnSpc>
            </a:pPr>
            <a:r>
              <a:rPr lang="zh-CN" altLang="en-US" sz="3200" b="1" i="0" dirty="1">
                <a:solidFill>
                  <a:srgbClr val="000000">
                    <a:alpha val="100000"/>
                  </a:srgbClr>
                </a:solidFill>
                <a:latin typeface="楷体"/>
                <a:ea typeface="楷体"/>
              </a:rPr>
              <a:t>文章结尾处总结说“只需记住一条：必须以尊重的态度对待别人”。关于“教养”，除了“尊重”，你觉得还有哪些？试举例说明你的观点。</a:t>
            </a:r>
          </a:p>
        </p:txBody>
      </p:sp>
      <p:pic>
        <p:nvPicPr>
          <p:cNvPr id="5" name="图片1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>
          <a:xfrm>
            <a:off x="542601" y="-503253"/>
            <a:ext cx="4149080" cy="4149080"/>
          </a:xfrm>
          <a:prstGeom prst="rect"/>
        </p:spPr>
      </p:pic>
      <p:grpSp>
        <p:nvGrpSpPr>
          <p:cNvPr id="6" name="组合1"/>
          <p:cNvGrpSpPr/>
          <p:nvPr/>
        </p:nvGrpSpPr>
        <p:grpSpPr>
          <a:xfrm>
            <a:off x="1598962" y="542763"/>
            <a:ext cx="2796596" cy="1074726"/>
            <a:chOff x="0" y="0"/>
            <a:chExt cx="2796596" cy="1074726"/>
          </a:xfrm>
        </p:grpSpPr>
        <p:sp>
          <p:nvSpPr>
            <p:cNvPr id="7" name="形状4"/>
            <p:cNvSpPr txBox="1"/>
            <p:nvPr/>
          </p:nvSpPr>
          <p:spPr>
            <a:xfrm>
              <a:off x="0" y="17088"/>
              <a:ext cx="2552700" cy="918633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8" name="文本2"/>
            <p:cNvSpPr txBox="1"/>
            <p:nvPr/>
          </p:nvSpPr>
          <p:spPr>
            <a:xfrm>
              <a:off x="43871" y="0"/>
              <a:ext cx="2752725" cy="1074726"/>
            </a:xfrm>
            <a:prstGeom prst="rect"/>
            <a:noFill/>
          </p:spPr>
          <p:txBody>
            <a:bodyPr anchor="ctr"/>
            <a:lstStyle/>
            <a:p>
              <a:pPr marL="0" algn="l">
                <a:lnSpc>
                  <a:spcPts val="5100"/>
                </a:lnSpc>
              </a:pPr>
              <a:r>
                <a:rPr lang="zh-CN" altLang="en-US" sz="4266" b="1" i="0" dirty="1">
                  <a:solidFill>
                    <a:srgbClr val="000000">
                      <a:alpha val="100000"/>
                    </a:srgbClr>
                  </a:solidFill>
                  <a:latin typeface="楷体"/>
                  <a:ea typeface="楷体"/>
                </a:rPr>
                <a:t>拓展延伸</a:t>
              </a:r>
            </a:p>
          </p:txBody>
        </p:sp>
      </p:grpSp>
      <p:pic>
        <p:nvPicPr>
          <p:cNvPr id="9" name="图片2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rcRect/>
          <a:stretch>
            <a:fillRect/>
          </a:stretch>
        </p:blipFill>
        <p:spPr>
          <a:xfrm>
            <a:off x="286636" y="542630"/>
            <a:ext cx="1460500" cy="1460500"/>
          </a:xfrm>
          <a:prstGeom prst="rect"/>
        </p:spPr>
      </p:pic>
      <p:sp>
        <p:nvSpPr>
          <p:cNvPr id="10" name="形状3"/>
          <p:cNvSpPr txBox="1"/>
          <p:nvPr/>
        </p:nvSpPr>
        <p:spPr>
          <a:xfrm flipH="1">
            <a:off x="7559935" y="1222372"/>
            <a:ext cx="3000461" cy="2451240"/>
          </a:xfrm>
          <a:custGeom>
            <a:gdLst>
              <a:gd name="connsiteX0" fmla="*/ 1236676 w 3000461"/>
              <a:gd name="connsiteY0" fmla="*/ 0 h 2451240"/>
              <a:gd name="connsiteX1" fmla="*/ 1062533 w 3000461"/>
              <a:gd name="connsiteY1" fmla="*/ 0 h 2451240"/>
              <a:gd name="connsiteX2" fmla="*/ 771529 w 3000461"/>
              <a:gd name="connsiteY2" fmla="*/ 267328 h 2451240"/>
              <a:gd name="connsiteX3" fmla="*/ 357635 w 3000461"/>
              <a:gd name="connsiteY3" fmla="*/ 254374 h 2451240"/>
              <a:gd name="connsiteX4" fmla="*/ 121640 w 3000461"/>
              <a:gd name="connsiteY4" fmla="*/ 936869 h 2451240"/>
              <a:gd name="connsiteX5" fmla="*/ 53047 w 3000461"/>
              <a:gd name="connsiteY5" fmla="*/ 1164153 h 2451240"/>
              <a:gd name="connsiteX6" fmla="*/ 0 w 3000461"/>
              <a:gd name="connsiteY6" fmla="*/ 1868316 h 2451240"/>
              <a:gd name="connsiteX7" fmla="*/ 623123 w 3000461"/>
              <a:gd name="connsiteY7" fmla="*/ 2173741 h 2451240"/>
              <a:gd name="connsiteX8" fmla="*/ 835387 w 3000461"/>
              <a:gd name="connsiteY8" fmla="*/ 2340868 h 2451240"/>
              <a:gd name="connsiteX9" fmla="*/ 1477156 w 3000461"/>
              <a:gd name="connsiteY9" fmla="*/ 2451240 h 2451240"/>
              <a:gd name="connsiteX10" fmla="*/ 1900107 w 3000461"/>
              <a:gd name="connsiteY10" fmla="*/ 2237581 h 2451240"/>
              <a:gd name="connsiteX11" fmla="*/ 2286453 w 3000461"/>
              <a:gd name="connsiteY11" fmla="*/ 2266240 h 2451240"/>
              <a:gd name="connsiteX12" fmla="*/ 2573227 w 3000461"/>
              <a:gd name="connsiteY12" fmla="*/ 1965111 h 2451240"/>
              <a:gd name="connsiteX13" fmla="*/ 2818927 w 3000461"/>
              <a:gd name="connsiteY13" fmla="*/ 1965617 h 2451240"/>
              <a:gd name="connsiteX14" fmla="*/ 3000461 w 3000461"/>
              <a:gd name="connsiteY14" fmla="*/ 1328881 h 2451240"/>
              <a:gd name="connsiteX15" fmla="*/ 2862090 w 3000461"/>
              <a:gd name="connsiteY15" fmla="*/ 1039098 h 2451240"/>
              <a:gd name="connsiteX16" fmla="*/ 2878820 w 3000461"/>
              <a:gd name="connsiteY16" fmla="*/ 628492 h 2451240"/>
              <a:gd name="connsiteX17" fmla="*/ 2419845 w 3000461"/>
              <a:gd name="connsiteY17" fmla="*/ 416248 h 2451240"/>
              <a:gd name="connsiteX18" fmla="*/ 2234604 w 3000461"/>
              <a:gd name="connsiteY18" fmla="*/ 227372 h 2451240"/>
              <a:gd name="connsiteX19" fmla="*/ 1729810 w 3000461"/>
              <a:gd name="connsiteY19" fmla="*/ 69375 h 2451240"/>
              <a:gd name="connsiteX20" fmla="*/ 1477571 w 3000461"/>
              <a:gd name="connsiteY20" fmla="*/ 53600 h 245124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000461" h="2451240">
                <a:moveTo>
                  <a:pt x="1236676" y="0"/>
                </a:moveTo>
                <a:cubicBezTo>
                  <a:pt x="1062533" y="0"/>
                  <a:pt x="907192" y="117738"/>
                  <a:pt x="827283" y="291098"/>
                </a:cubicBezTo>
                <a:cubicBezTo>
                  <a:pt x="771529" y="267328"/>
                  <a:pt x="711416" y="254374"/>
                  <a:pt x="648748" y="254374"/>
                </a:cubicBezTo>
                <a:cubicBezTo>
                  <a:pt x="357635" y="254374"/>
                  <a:pt x="121640" y="533915"/>
                  <a:pt x="121640" y="878746"/>
                </a:cubicBezTo>
                <a:cubicBezTo>
                  <a:pt x="121640" y="936869"/>
                  <a:pt x="128345" y="993138"/>
                  <a:pt x="140889" y="1046525"/>
                </a:cubicBezTo>
                <a:cubicBezTo>
                  <a:pt x="53047" y="1164153"/>
                  <a:pt x="0" y="1316050"/>
                  <a:pt x="0" y="1479994"/>
                </a:cubicBezTo>
                <a:cubicBezTo>
                  <a:pt x="0" y="1868316"/>
                  <a:pt x="263225" y="2173741"/>
                  <a:pt x="587928" y="2173741"/>
                </a:cubicBezTo>
                <a:cubicBezTo>
                  <a:pt x="623123" y="2173741"/>
                  <a:pt x="657596" y="2170153"/>
                  <a:pt x="691089" y="2163259"/>
                </a:cubicBezTo>
                <a:cubicBezTo>
                  <a:pt x="835387" y="2340868"/>
                  <a:pt x="1036600" y="2451240"/>
                  <a:pt x="1256950" y="2451240"/>
                </a:cubicBezTo>
                <a:cubicBezTo>
                  <a:pt x="1477156" y="2451240"/>
                  <a:pt x="1675120" y="2350670"/>
                  <a:pt x="1820324" y="2187049"/>
                </a:cubicBezTo>
                <a:cubicBezTo>
                  <a:pt x="1900107" y="2237581"/>
                  <a:pt x="1991300" y="2266240"/>
                  <a:pt x="2088158" y="2266240"/>
                </a:cubicBezTo>
                <a:cubicBezTo>
                  <a:pt x="2286453" y="2266240"/>
                  <a:pt x="2461001" y="2146122"/>
                  <a:pt x="2562511" y="1964116"/>
                </a:cubicBezTo>
                <a:cubicBezTo>
                  <a:pt x="2573227" y="1965111"/>
                  <a:pt x="2584059" y="1965617"/>
                  <a:pt x="2594993" y="1965617"/>
                </a:cubicBezTo>
                <a:cubicBezTo>
                  <a:pt x="2818927" y="1965617"/>
                  <a:pt x="3000461" y="1753373"/>
                  <a:pt x="3000461" y="1479994"/>
                </a:cubicBezTo>
                <a:cubicBezTo>
                  <a:pt x="3000461" y="1328881"/>
                  <a:pt x="2934270" y="1191628"/>
                  <a:pt x="2832522" y="1106594"/>
                </a:cubicBezTo>
                <a:cubicBezTo>
                  <a:pt x="2862090" y="1039098"/>
                  <a:pt x="2878820" y="961739"/>
                  <a:pt x="2878820" y="878746"/>
                </a:cubicBezTo>
                <a:cubicBezTo>
                  <a:pt x="2878820" y="628492"/>
                  <a:pt x="2697286" y="416248"/>
                  <a:pt x="2473353" y="416248"/>
                </a:cubicBezTo>
                <a:cubicBezTo>
                  <a:pt x="2419845" y="416248"/>
                  <a:pt x="2368758" y="428366"/>
                  <a:pt x="2321989" y="450225"/>
                </a:cubicBezTo>
                <a:cubicBezTo>
                  <a:pt x="2234604" y="227372"/>
                  <a:pt x="2042499" y="69375"/>
                  <a:pt x="1824604" y="69375"/>
                </a:cubicBezTo>
                <a:cubicBezTo>
                  <a:pt x="1729810" y="69375"/>
                  <a:pt x="1641094" y="95588"/>
                  <a:pt x="1563256" y="141720"/>
                </a:cubicBezTo>
                <a:cubicBezTo>
                  <a:pt x="1477571" y="53600"/>
                  <a:pt x="1363590" y="0"/>
                  <a:pt x="1236676" y="0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28575">
            <a:solidFill>
              <a:srgbClr val="000000">
                <a:alpha val="100000"/>
              </a:srgbClr>
            </a:solidFill>
            <a:prstDash val="solid"/>
          </a:ln>
        </p:spPr>
        <p:txBody>
          <a:bodyPr anchor="ctr"/>
          <a:lstStyle/>
          <a:p>
            <a:pPr marL="0" algn="ctr"/>
            <a:r>
              <a:rPr lang="zh-CN" altLang="en-US" sz="2799" b="0" i="0" dirty="1">
                <a:solidFill>
                  <a:srgbClr val="000000">
                    <a:alpha val="100000"/>
                  </a:srgbClr>
                </a:solidFill>
                <a:latin typeface="华文行楷"/>
                <a:ea typeface="华文行楷"/>
              </a:rPr>
              <a:t>我只用尊重他人就可以了吗？</a:t>
            </a:r>
          </a:p>
        </p:txBody>
      </p:sp>
      <p:pic>
        <p:nvPicPr>
          <p:cNvPr id="11" name="图片3"/>
          <p:cNvPicPr>
            <a:picLocks noChangeAspect="1"/>
          </p:cNvPicPr>
          <p:nvPr/>
        </p:nvPicPr>
        <p:blipFill>
          <a:blip xmlns:r="http://schemas.openxmlformats.org/officeDocument/2006/relationships" r:embed="rId4"/>
          <a:srcRect/>
          <a:stretch>
            <a:fillRect/>
          </a:stretch>
        </p:blipFill>
        <p:spPr>
          <a:xfrm>
            <a:off x="9131017" y="3645856"/>
            <a:ext cx="3061287" cy="2908221"/>
          </a:xfrm>
          <a:prstGeom prst="rect"/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  <p:transition spd="fast"/>
  <p:timing>
    <p:tnLst>
      <p:par>
        <p:cTn id="1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0" advAuto="indefinite" build="whol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rgbClr val="C4E6E2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形状1"/>
          <p:cNvSpPr txBox="1"/>
          <p:nvPr/>
        </p:nvSpPr>
        <p:spPr>
          <a:xfrm>
            <a:off x="0" y="0"/>
            <a:ext cx="12192000" cy="6858000"/>
          </a:xfrm>
          <a:prstGeom prst="rect"/>
          <a:solidFill>
            <a:srgbClr val="C4E6E2">
              <a:alpha val="100000"/>
            </a:srgbClr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anchor="ctr"/>
          <a:lstStyle/>
          <a:p>
            <a:pPr marL="0" algn="ctr"/>
          </a:p>
        </p:txBody>
      </p:sp>
      <p:sp>
        <p:nvSpPr>
          <p:cNvPr id="3" name="形状2"/>
          <p:cNvSpPr txBox="1"/>
          <p:nvPr/>
        </p:nvSpPr>
        <p:spPr>
          <a:xfrm>
            <a:off x="488951" y="486833"/>
            <a:ext cx="11214100" cy="5884333"/>
          </a:xfrm>
          <a:prstGeom prst="rect"/>
          <a:solidFill>
            <a:srgbClr val="BBD0EF">
              <a:alpha val="100000"/>
            </a:srgbClr>
          </a:solidFill>
          <a:ln w="247650">
            <a:solidFill>
              <a:srgbClr val="FFFFFF">
                <a:alpha val="100000"/>
              </a:srgbClr>
            </a:solidFill>
            <a:prstDash val="solid"/>
          </a:ln>
        </p:spPr>
        <p:txBody>
          <a:bodyPr anchor="ctr"/>
          <a:lstStyle/>
          <a:p>
            <a:pPr marL="0" algn="ctr"/>
          </a:p>
        </p:txBody>
      </p:sp>
      <p:pic>
        <p:nvPicPr>
          <p:cNvPr id="4" name="图片1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>
          <a:xfrm>
            <a:off x="324091" y="-410045"/>
            <a:ext cx="4149080" cy="4149080"/>
          </a:xfrm>
          <a:prstGeom prst="rect"/>
        </p:spPr>
      </p:pic>
      <p:sp>
        <p:nvSpPr>
          <p:cNvPr id="5" name="文本1"/>
          <p:cNvSpPr txBox="1"/>
          <p:nvPr/>
        </p:nvSpPr>
        <p:spPr>
          <a:xfrm>
            <a:off x="865003" y="2078622"/>
            <a:ext cx="10857441" cy="3151717"/>
          </a:xfrm>
          <a:prstGeom prst="rect"/>
          <a:noFill/>
        </p:spPr>
        <p:txBody>
          <a:bodyPr anchor="t"/>
          <a:lstStyle/>
          <a:p>
            <a:pPr marL="0" algn="l">
              <a:lnSpc>
                <a:spcPts val="5700"/>
              </a:lnSpc>
              <a:buFont typeface="Wingdings"/>
              <a:buChar char="l"/>
            </a:pPr>
            <a:r>
              <a:rPr lang="zh-CN" altLang="en-US" sz="3200" b="1" i="0" dirty="1">
                <a:solidFill>
                  <a:srgbClr val="0C0C0C">
                    <a:alpha val="100000"/>
                  </a:srgbClr>
                </a:solidFill>
                <a:latin typeface="楷体"/>
                <a:ea typeface="楷体"/>
              </a:rPr>
              <a:t>通过自主阅读，梳理作者的论证思路，把握作者观点。</a:t>
            </a:r>
          </a:p>
          <a:p>
            <a:pPr marL="0" algn="l">
              <a:lnSpc>
                <a:spcPts val="5700"/>
              </a:lnSpc>
              <a:buFont typeface="Wingdings"/>
              <a:buChar char="l"/>
            </a:pPr>
            <a:r>
              <a:rPr lang="zh-CN" altLang="en-US" sz="3200" b="1" i="0" dirty="1">
                <a:solidFill>
                  <a:srgbClr val="0C0C0C">
                    <a:alpha val="100000"/>
                  </a:srgbClr>
                </a:solidFill>
                <a:latin typeface="楷体"/>
                <a:ea typeface="楷体"/>
              </a:rPr>
              <a:t>学习作者的论证的方法，增强理性思维能力。</a:t>
            </a:r>
          </a:p>
          <a:p>
            <a:pPr marL="0" algn="l">
              <a:lnSpc>
                <a:spcPts val="5700"/>
              </a:lnSpc>
              <a:buFont typeface="Wingdings"/>
              <a:buChar char="l"/>
            </a:pPr>
            <a:r>
              <a:rPr lang="zh-CN" altLang="en-US" sz="3200" b="1" i="0" dirty="1">
                <a:solidFill>
                  <a:srgbClr val="0C0C0C">
                    <a:alpha val="100000"/>
                  </a:srgbClr>
                </a:solidFill>
                <a:latin typeface="楷体"/>
                <a:ea typeface="楷体"/>
              </a:rPr>
              <a:t>说服并帮助小帅改造自己，提升自我修养。</a:t>
            </a:r>
          </a:p>
        </p:txBody>
      </p:sp>
      <p:grpSp>
        <p:nvGrpSpPr>
          <p:cNvPr id="6" name="组合1"/>
          <p:cNvGrpSpPr/>
          <p:nvPr/>
        </p:nvGrpSpPr>
        <p:grpSpPr>
          <a:xfrm>
            <a:off x="1538983" y="666636"/>
            <a:ext cx="2796596" cy="1074726"/>
            <a:chOff x="0" y="0"/>
            <a:chExt cx="2796596" cy="1074726"/>
          </a:xfrm>
        </p:grpSpPr>
        <p:sp>
          <p:nvSpPr>
            <p:cNvPr id="7" name="形状3"/>
            <p:cNvSpPr txBox="1"/>
            <p:nvPr/>
          </p:nvSpPr>
          <p:spPr>
            <a:xfrm>
              <a:off x="0" y="17088"/>
              <a:ext cx="2552700" cy="918633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8" name="文本2"/>
            <p:cNvSpPr txBox="1"/>
            <p:nvPr/>
          </p:nvSpPr>
          <p:spPr>
            <a:xfrm>
              <a:off x="43871" y="0"/>
              <a:ext cx="2752725" cy="1074726"/>
            </a:xfrm>
            <a:prstGeom prst="rect"/>
            <a:noFill/>
          </p:spPr>
          <p:txBody>
            <a:bodyPr anchor="ctr"/>
            <a:lstStyle/>
            <a:p>
              <a:pPr marL="0" algn="l">
                <a:lnSpc>
                  <a:spcPts val="5100"/>
                </a:lnSpc>
              </a:pPr>
              <a:r>
                <a:rPr lang="zh-CN" altLang="en-US" sz="4266" b="1" i="0" dirty="1">
                  <a:solidFill>
                    <a:srgbClr val="000000">
                      <a:alpha val="100000"/>
                    </a:srgbClr>
                  </a:solidFill>
                  <a:latin typeface="楷体"/>
                  <a:ea typeface="楷体"/>
                </a:rPr>
                <a:t>学习目标</a:t>
              </a:r>
            </a:p>
          </p:txBody>
        </p:sp>
      </p:grpSp>
      <p:pic>
        <p:nvPicPr>
          <p:cNvPr id="9" name="图片2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rcRect/>
          <a:stretch>
            <a:fillRect/>
          </a:stretch>
        </p:blipFill>
        <p:spPr>
          <a:xfrm>
            <a:off x="463551" y="404284"/>
            <a:ext cx="1460500" cy="1460500"/>
          </a:xfrm>
          <a:prstGeom prst="rect"/>
        </p:spPr>
      </p:pic>
      <p:grpSp>
        <p:nvGrpSpPr>
          <p:cNvPr id="10" name="组合2"/>
          <p:cNvGrpSpPr/>
          <p:nvPr/>
        </p:nvGrpSpPr>
        <p:grpSpPr>
          <a:xfrm>
            <a:off x="5567953" y="-21317"/>
            <a:ext cx="6625167" cy="3371851"/>
            <a:chOff x="0" y="0"/>
            <a:chExt cx="6625167" cy="3371851"/>
          </a:xfrm>
        </p:grpSpPr>
        <p:pic>
          <p:nvPicPr>
            <p:cNvPr id="11" name="图片3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4"/>
            <a:srcRect/>
            <a:stretch>
              <a:fillRect/>
            </a:stretch>
          </p:blipFill>
          <p:spPr>
            <a:xfrm>
              <a:off x="0" y="0"/>
              <a:ext cx="6625167" cy="3371851"/>
            </a:xfrm>
            <a:prstGeom prst="rect"/>
          </p:spPr>
        </p:pic>
        <p:pic>
          <p:nvPicPr>
            <p:cNvPr id="12" name="图片4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5"/>
            <a:srcRect/>
            <a:stretch>
              <a:fillRect/>
            </a:stretch>
          </p:blipFill>
          <p:spPr>
            <a:xfrm>
              <a:off x="3804985" y="0"/>
              <a:ext cx="2820182" cy="1607520"/>
            </a:xfrm>
            <a:prstGeom prst="rect"/>
          </p:spPr>
        </p:pic>
      </p:grpSp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  <p:transition spd="fast"/>
  <p:timing>
    <p:tnLst>
      <p:par>
        <p:cTn id="1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0" advAuto="indefinite" build="whol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rgbClr val="C4E6E2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形状1"/>
          <p:cNvSpPr txBox="1"/>
          <p:nvPr/>
        </p:nvSpPr>
        <p:spPr>
          <a:xfrm>
            <a:off x="733" y="1019"/>
            <a:ext cx="12192000" cy="6858000"/>
          </a:xfrm>
          <a:prstGeom prst="rect"/>
          <a:solidFill>
            <a:srgbClr val="C4E6E2">
              <a:alpha val="100000"/>
            </a:srgbClr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anchor="ctr"/>
          <a:lstStyle/>
          <a:p>
            <a:pPr marL="0" algn="ctr"/>
          </a:p>
        </p:txBody>
      </p:sp>
      <p:sp>
        <p:nvSpPr>
          <p:cNvPr id="3" name="形状2"/>
          <p:cNvSpPr txBox="1"/>
          <p:nvPr/>
        </p:nvSpPr>
        <p:spPr>
          <a:xfrm>
            <a:off x="466992" y="281226"/>
            <a:ext cx="5629361" cy="6296663"/>
          </a:xfrm>
          <a:custGeom>
            <a:gdLst>
              <a:gd name="connsiteX0" fmla="*/ 485478 w 5629361"/>
              <a:gd name="connsiteY0" fmla="*/ 0 h 6296663"/>
              <a:gd name="connsiteX1" fmla="*/ 5629360 w 5629361"/>
              <a:gd name="connsiteY1" fmla="*/ 0 h 6296663"/>
              <a:gd name="connsiteX2" fmla="*/ 5143883 w 5629361"/>
              <a:gd name="connsiteY2" fmla="*/ 6296663 h 6296663"/>
              <a:gd name="connsiteX3" fmla="*/ 0 w 5629361"/>
              <a:gd name="connsiteY3" fmla="*/ 6296663 h 6296663"/>
              <a:gd name="connsiteX4" fmla="*/ 485478 w 5629361"/>
              <a:gd name="connsiteY4" fmla="*/ 0 h 629666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29360" h="6296663">
                <a:moveTo>
                  <a:pt x="485478" y="0"/>
                </a:moveTo>
                <a:lnTo>
                  <a:pt x="5629360" y="0"/>
                </a:lnTo>
                <a:lnTo>
                  <a:pt x="5143883" y="6296663"/>
                </a:lnTo>
                <a:lnTo>
                  <a:pt x="0" y="6296663"/>
                </a:lnTo>
                <a:lnTo>
                  <a:pt x="485478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76200">
            <a:solidFill>
              <a:srgbClr val="000000">
                <a:alpha val="100000"/>
              </a:srgbClr>
            </a:solidFill>
            <a:prstDash val="solid"/>
          </a:ln>
        </p:spPr>
        <p:txBody>
          <a:bodyPr anchor="ctr"/>
          <a:lstStyle/>
          <a:p>
            <a:pPr marL="0" algn="ctr"/>
          </a:p>
        </p:txBody>
      </p:sp>
      <p:pic>
        <p:nvPicPr>
          <p:cNvPr id="4" name="图片1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>
          <a:xfrm>
            <a:off x="697773" y="1467593"/>
            <a:ext cx="3663315" cy="5233311"/>
          </a:xfrm>
          <a:prstGeom prst="rect"/>
        </p:spPr>
      </p:pic>
      <p:sp>
        <p:nvSpPr>
          <p:cNvPr id="5" name="形状3"/>
          <p:cNvSpPr txBox="1"/>
          <p:nvPr/>
        </p:nvSpPr>
        <p:spPr>
          <a:xfrm>
            <a:off x="3341218" y="889359"/>
            <a:ext cx="8208998" cy="5398711"/>
          </a:xfrm>
          <a:custGeom>
            <a:gdLst>
              <a:gd name="connsiteX0" fmla="*/ 369229 w 8208998"/>
              <a:gd name="connsiteY0" fmla="*/ 0 h 5398711"/>
              <a:gd name="connsiteX1" fmla="*/ 8208998 w 8208998"/>
              <a:gd name="connsiteY1" fmla="*/ 0 h 5398711"/>
              <a:gd name="connsiteX2" fmla="*/ 7839769 w 8208998"/>
              <a:gd name="connsiteY2" fmla="*/ 5398711 h 5398711"/>
              <a:gd name="connsiteX3" fmla="*/ 0 w 8208998"/>
              <a:gd name="connsiteY3" fmla="*/ 5398711 h 5398711"/>
              <a:gd name="connsiteX4" fmla="*/ 369229 w 8208998"/>
              <a:gd name="connsiteY4" fmla="*/ 0 h 539871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08998" h="5398711">
                <a:moveTo>
                  <a:pt x="369229" y="0"/>
                </a:moveTo>
                <a:lnTo>
                  <a:pt x="8208998" y="0"/>
                </a:lnTo>
                <a:lnTo>
                  <a:pt x="7839769" y="5398711"/>
                </a:lnTo>
                <a:lnTo>
                  <a:pt x="0" y="5398711"/>
                </a:lnTo>
                <a:lnTo>
                  <a:pt x="369229" y="0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 w="28575">
            <a:solidFill>
              <a:srgbClr val="000000">
                <a:alpha val="100000"/>
              </a:srgbClr>
            </a:solidFill>
            <a:prstDash val="solid"/>
          </a:ln>
        </p:spPr>
        <p:txBody>
          <a:bodyPr anchor="ctr"/>
          <a:lstStyle/>
          <a:p>
            <a:pPr marL="0" algn="ctr"/>
          </a:p>
        </p:txBody>
      </p:sp>
      <p:sp>
        <p:nvSpPr>
          <p:cNvPr id="6" name="文本1"/>
          <p:cNvSpPr txBox="1"/>
          <p:nvPr/>
        </p:nvSpPr>
        <p:spPr>
          <a:xfrm>
            <a:off x="3705644" y="1171794"/>
            <a:ext cx="6656324" cy="1243076"/>
          </a:xfrm>
          <a:prstGeom prst="rect"/>
          <a:noFill/>
        </p:spPr>
        <p:txBody>
          <a:bodyPr anchor="t"/>
          <a:lstStyle/>
          <a:p>
            <a:pPr marL="0" algn="l"/>
            <a:r>
              <a:rPr lang="zh-CN" altLang="en-US" sz="7999" b="1" i="0" dirty="1">
                <a:solidFill>
                  <a:srgbClr val="ED7D31">
                    <a:alpha val="100000"/>
                  </a:srgbClr>
                </a:solidFill>
                <a:effectLst>
                  <a:reflection blurRad="6350" dir="5400000" dist="76200" algn="bl" stA="40000" endA="300" endPos="70000" rotWithShape="0" sy="-100000"/>
                </a:effectLst>
                <a:latin typeface="华文新魏"/>
                <a:ea typeface="华文新魏"/>
              </a:rPr>
              <a:t>小帅 改造计划</a:t>
            </a:r>
          </a:p>
        </p:txBody>
      </p:sp>
      <p:sp>
        <p:nvSpPr>
          <p:cNvPr id="7" name="文本2"/>
          <p:cNvSpPr txBox="1"/>
          <p:nvPr/>
        </p:nvSpPr>
        <p:spPr>
          <a:xfrm>
            <a:off x="8177384" y="2688774"/>
            <a:ext cx="2730500" cy="848360"/>
          </a:xfrm>
          <a:prstGeom prst="rect"/>
          <a:noFill/>
        </p:spPr>
        <p:txBody>
          <a:bodyPr anchor="t"/>
          <a:lstStyle/>
          <a:p>
            <a:pPr marL="0" algn="l"/>
            <a:r>
              <a:rPr lang="zh-CN" altLang="en-US" sz="4999" b="0" i="1" dirty="1">
                <a:solidFill>
                  <a:srgbClr val="ED7D31">
                    <a:alpha val="100000"/>
                  </a:srgbClr>
                </a:solidFill>
                <a:effectLst>
                  <a:reflection blurRad="6350" dir="5400000" dist="76200" algn="bl" stA="40000" endA="300" endPos="70000" rotWithShape="0" sy="-100000"/>
                </a:effectLst>
                <a:latin typeface="华文新魏"/>
                <a:ea typeface="华文新魏"/>
              </a:rPr>
              <a:t>正式开始</a:t>
            </a:r>
          </a:p>
        </p:txBody>
      </p:sp>
      <p:pic>
        <p:nvPicPr>
          <p:cNvPr id="8" name="图片2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rcRect/>
          <a:stretch>
            <a:fillRect/>
          </a:stretch>
        </p:blipFill>
        <p:spPr>
          <a:xfrm>
            <a:off x="10019300" y="4695063"/>
            <a:ext cx="2015271" cy="2005651"/>
          </a:xfrm>
          <a:prstGeom prst="rect"/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  <p:transition spd="fast"/>
  <p:timing>
    <p:tnLst>
      <p:par>
        <p:cTn id="1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7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2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0" advAuto="indefinite" build="whole"/>
      <p:bldP spid="6" grpId="1" uiExpand="0" advAuto="indefinite" build="whole"/>
      <p:bldP spid="7" grpId="2" uiExpand="0" advAuto="indefinite" build="whol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rgbClr val="C4E6E2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形状1"/>
          <p:cNvSpPr txBox="1"/>
          <p:nvPr/>
        </p:nvSpPr>
        <p:spPr>
          <a:xfrm>
            <a:off x="0" y="0"/>
            <a:ext cx="12192000" cy="6858000"/>
          </a:xfrm>
          <a:prstGeom prst="rect"/>
          <a:solidFill>
            <a:srgbClr val="C4E6E2">
              <a:alpha val="100000"/>
            </a:srgbClr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anchor="ctr"/>
          <a:lstStyle/>
          <a:p>
            <a:pPr marL="0" algn="ctr"/>
          </a:p>
        </p:txBody>
      </p:sp>
      <p:sp>
        <p:nvSpPr>
          <p:cNvPr id="3" name="形状2"/>
          <p:cNvSpPr txBox="1"/>
          <p:nvPr/>
        </p:nvSpPr>
        <p:spPr>
          <a:xfrm>
            <a:off x="489414" y="487289"/>
            <a:ext cx="11214100" cy="5884333"/>
          </a:xfrm>
          <a:prstGeom prst="rect"/>
          <a:solidFill>
            <a:srgbClr val="BBD0EF">
              <a:alpha val="100000"/>
            </a:srgbClr>
          </a:solidFill>
          <a:ln w="247650">
            <a:solidFill>
              <a:srgbClr val="FFFFFF">
                <a:alpha val="100000"/>
              </a:srgbClr>
            </a:solidFill>
            <a:prstDash val="solid"/>
          </a:ln>
        </p:spPr>
        <p:txBody>
          <a:bodyPr anchor="ctr"/>
          <a:lstStyle/>
          <a:p>
            <a:pPr marL="0" algn="ctr"/>
          </a:p>
        </p:txBody>
      </p:sp>
      <p:sp>
        <p:nvSpPr>
          <p:cNvPr id="4" name="文本1"/>
          <p:cNvSpPr txBox="1"/>
          <p:nvPr/>
        </p:nvSpPr>
        <p:spPr>
          <a:xfrm>
            <a:off x="3930015" y="939898"/>
            <a:ext cx="7591425" cy="4979721"/>
          </a:xfrm>
          <a:prstGeom prst="rect"/>
          <a:noFill/>
        </p:spPr>
        <p:txBody>
          <a:bodyPr anchor="t"/>
          <a:lstStyle/>
          <a:p>
            <a:pPr marL="0" algn="l">
              <a:lnSpc>
                <a:spcPts val="4700"/>
              </a:lnSpc>
            </a:pPr>
            <a:r>
              <a:rPr lang="zh-CN" altLang="en-US" sz="3499" b="1" i="0" dirty="1">
                <a:solidFill>
                  <a:srgbClr val="FF0000">
                    <a:alpha val="100000"/>
                  </a:srgbClr>
                </a:solidFill>
                <a:latin typeface="华文新魏"/>
                <a:ea typeface="华文新魏"/>
              </a:rPr>
              <a:t>    </a:t>
            </a:r>
            <a:r>
              <a:rPr lang="zh-CN" altLang="en-US" sz="3499" b="1" i="0" dirty="1">
                <a:solidFill>
                  <a:srgbClr val="3B00FF">
                    <a:alpha val="100000"/>
                  </a:srgbClr>
                </a:solidFill>
                <a:latin typeface="华文新魏"/>
                <a:ea typeface="华文新魏"/>
              </a:rPr>
              <a:t>利哈乔夫</a:t>
            </a:r>
            <a:r>
              <a:rPr lang="zh-CN" altLang="en-US" sz="3499" b="1" i="0" dirty="1">
                <a:solidFill>
                  <a:srgbClr val="000000">
                    <a:alpha val="100000"/>
                  </a:srgbClr>
                </a:solidFill>
                <a:latin typeface="华文新魏"/>
                <a:ea typeface="华文新魏"/>
              </a:rPr>
              <a:t>（1906—1999），20世纪俄罗斯著名的知识分子之一，政治家、作家、文艺理论家。</a:t>
            </a:r>
          </a:p>
          <a:p>
            <a:pPr marL="0" algn="l">
              <a:lnSpc>
                <a:spcPts val="4700"/>
              </a:lnSpc>
            </a:pPr>
            <a:r>
              <a:rPr lang="zh-CN" altLang="en-US" sz="3499" b="1" i="0" dirty="1">
                <a:solidFill>
                  <a:srgbClr val="000000">
                    <a:alpha val="100000"/>
                  </a:srgbClr>
                </a:solidFill>
                <a:latin typeface="华文新魏"/>
                <a:ea typeface="华文新魏"/>
              </a:rPr>
              <a:t>    俄罗斯的20世纪，被称为利哈乔夫的世纪。利哈乔夫被誉为“</a:t>
            </a:r>
            <a:r>
              <a:rPr lang="zh-CN" altLang="en-US" sz="3499" b="1" i="0" dirty="1">
                <a:solidFill>
                  <a:srgbClr val="3B00FF">
                    <a:alpha val="100000"/>
                  </a:srgbClr>
                </a:solidFill>
                <a:latin typeface="华文新魏"/>
                <a:ea typeface="华文新魏"/>
              </a:rPr>
              <a:t>俄罗斯知识分子的良心</a:t>
            </a:r>
            <a:r>
              <a:rPr lang="zh-CN" altLang="en-US" sz="3499" b="1" i="0" dirty="1">
                <a:solidFill>
                  <a:srgbClr val="000000">
                    <a:alpha val="100000"/>
                  </a:srgbClr>
                </a:solidFill>
                <a:latin typeface="华文新魏"/>
                <a:ea typeface="华文新魏"/>
              </a:rPr>
              <a:t>”“</a:t>
            </a:r>
            <a:r>
              <a:rPr lang="zh-CN" altLang="en-US" sz="3499" b="1" i="0" dirty="1">
                <a:solidFill>
                  <a:srgbClr val="3B00FF">
                    <a:alpha val="100000"/>
                  </a:srgbClr>
                </a:solidFill>
                <a:latin typeface="华文新魏"/>
                <a:ea typeface="华文新魏"/>
              </a:rPr>
              <a:t>俄罗斯民族的良心</a:t>
            </a:r>
            <a:r>
              <a:rPr lang="zh-CN" altLang="en-US" sz="3499" b="1" i="0" dirty="1">
                <a:solidFill>
                  <a:srgbClr val="000000">
                    <a:alpha val="100000"/>
                  </a:srgbClr>
                </a:solidFill>
                <a:latin typeface="华文新魏"/>
                <a:ea typeface="华文新魏"/>
              </a:rPr>
              <a:t>”，被俄罗斯前总统叶利钦称为是“</a:t>
            </a:r>
            <a:r>
              <a:rPr lang="zh-CN" altLang="en-US" sz="3499" b="1" i="0" dirty="1">
                <a:solidFill>
                  <a:srgbClr val="3B00FF">
                    <a:alpha val="100000"/>
                  </a:srgbClr>
                </a:solidFill>
                <a:latin typeface="华文新魏"/>
                <a:ea typeface="华文新魏"/>
              </a:rPr>
              <a:t>唯一没有污点的人</a:t>
            </a:r>
            <a:r>
              <a:rPr lang="zh-CN" altLang="en-US" sz="3499" b="1" i="0" dirty="1">
                <a:solidFill>
                  <a:srgbClr val="000000">
                    <a:alpha val="100000"/>
                  </a:srgbClr>
                </a:solidFill>
                <a:latin typeface="华文新魏"/>
                <a:ea typeface="华文新魏"/>
              </a:rPr>
              <a:t>”。</a:t>
            </a:r>
          </a:p>
        </p:txBody>
      </p:sp>
      <p:pic>
        <p:nvPicPr>
          <p:cNvPr id="5" name="图片1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>
          <a:xfrm>
            <a:off x="926030" y="1450600"/>
            <a:ext cx="2910154" cy="3952599"/>
          </a:xfrm>
          <a:prstGeom prst="rect"/>
          <a:ln w="88900">
            <a:solidFill>
              <a:srgbClr val="FFFFFF">
                <a:alpha val="100000"/>
              </a:srgbClr>
            </a:solidFill>
            <a:prstDash val="solid"/>
          </a:ln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  <p:transition spd="fast"/>
  <p:timing>
    <p:tnLst>
      <p:par>
        <p:cTn id="1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rgbClr val="C4E6E2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形状1"/>
          <p:cNvSpPr txBox="1"/>
          <p:nvPr/>
        </p:nvSpPr>
        <p:spPr>
          <a:xfrm>
            <a:off x="0" y="0"/>
            <a:ext cx="12192000" cy="6858000"/>
          </a:xfrm>
          <a:prstGeom prst="rect"/>
          <a:solidFill>
            <a:srgbClr val="C4E6E2">
              <a:alpha val="100000"/>
            </a:srgbClr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anchor="ctr"/>
          <a:lstStyle/>
          <a:p>
            <a:pPr marL="0" algn="ctr"/>
          </a:p>
        </p:txBody>
      </p:sp>
      <p:sp>
        <p:nvSpPr>
          <p:cNvPr id="3" name="形状2"/>
          <p:cNvSpPr txBox="1"/>
          <p:nvPr/>
        </p:nvSpPr>
        <p:spPr>
          <a:xfrm>
            <a:off x="6095990" y="281349"/>
            <a:ext cx="5102891" cy="5979785"/>
          </a:xfrm>
          <a:prstGeom prst="rect"/>
          <a:solidFill>
            <a:srgbClr val="FFFFFF">
              <a:alpha val="100000"/>
            </a:srgbClr>
          </a:solidFill>
          <a:ln w="28575">
            <a:solidFill>
              <a:srgbClr val="000000">
                <a:alpha val="100000"/>
              </a:srgbClr>
            </a:solidFill>
            <a:prstDash val="solid"/>
          </a:ln>
        </p:spPr>
        <p:txBody>
          <a:bodyPr anchor="ctr"/>
          <a:lstStyle/>
          <a:p>
            <a:pPr marL="0" algn="ctr"/>
            <a:r>
              <a:rPr lang="zh-CN" altLang="en-US" sz="5999" b="0" i="0" dirty="1">
                <a:solidFill>
                  <a:srgbClr val="000000">
                    <a:alpha val="100000"/>
                  </a:srgbClr>
                </a:solidFill>
                <a:latin typeface="华文行楷"/>
                <a:ea typeface="华文行楷"/>
              </a:rPr>
              <a:t>01.</a:t>
            </a:r>
            <a:endParaRPr lang="zh-CN" altLang="en-US" sz="3999" b="0" i="0">
              <a:solidFill>
                <a:srgbClr val="000000">
                  <a:alpha val="100000"/>
                </a:srgbClr>
              </a:solidFill>
              <a:latin typeface="华文行楷"/>
              <a:ea typeface="华文行楷"/>
            </a:endParaRPr>
          </a:p>
          <a:p>
            <a:pPr marL="0" algn="ctr"/>
            <a:endParaRPr lang="zh-CN" altLang="en-US" sz="3999" b="0" i="0">
              <a:solidFill>
                <a:srgbClr val="000000">
                  <a:alpha val="100000"/>
                </a:srgbClr>
              </a:solidFill>
              <a:latin typeface="华文行楷"/>
              <a:ea typeface="华文行楷"/>
            </a:endParaRPr>
          </a:p>
          <a:p>
            <a:pPr marL="0" algn="ctr"/>
            <a:r>
              <a:rPr lang="zh-CN" altLang="en-US" sz="3999" b="0" i="0" dirty="1">
                <a:solidFill>
                  <a:srgbClr val="000000">
                    <a:alpha val="100000"/>
                  </a:srgbClr>
                </a:solidFill>
                <a:latin typeface="华文行楷"/>
                <a:ea typeface="华文行楷"/>
              </a:rPr>
              <a:t>议论要言之</a:t>
            </a:r>
            <a:r>
              <a:rPr lang="zh-CN" altLang="en-US" sz="3999" b="0" i="0" dirty="1">
                <a:solidFill>
                  <a:srgbClr val="FFC502">
                    <a:alpha val="100000"/>
                  </a:srgbClr>
                </a:solidFill>
                <a:latin typeface="华文行楷"/>
                <a:ea typeface="华文行楷"/>
              </a:rPr>
              <a:t>有序</a:t>
            </a:r>
          </a:p>
          <a:p>
            <a:pPr marL="0" algn="ctr"/>
            <a:endParaRPr lang="zh-CN" altLang="en-US" sz="3999" b="0" i="0">
              <a:solidFill>
                <a:srgbClr val="FFC502">
                  <a:alpha val="100000"/>
                </a:srgbClr>
              </a:solidFill>
              <a:latin typeface="华文行楷"/>
              <a:ea typeface="华文行楷"/>
            </a:endParaRPr>
          </a:p>
          <a:p>
            <a:pPr marL="0" algn="ctr"/>
            <a:r>
              <a:rPr lang="zh-CN" altLang="en-US" sz="3999" b="0" i="0" dirty="1">
                <a:solidFill>
                  <a:srgbClr val="000000">
                    <a:alpha val="100000"/>
                  </a:srgbClr>
                </a:solidFill>
                <a:latin typeface="华文行楷"/>
                <a:ea typeface="华文行楷"/>
              </a:rPr>
              <a:t>——梳理论证思路</a:t>
            </a:r>
          </a:p>
        </p:txBody>
      </p:sp>
      <p:pic>
        <p:nvPicPr>
          <p:cNvPr id="4" name="图片1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>
          <a:xfrm>
            <a:off x="561289" y="857250"/>
            <a:ext cx="5152869" cy="5143500"/>
          </a:xfrm>
          <a:prstGeom prst="rect"/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  <p:transition spd="fast"/>
  <p:timing>
    <p:tnLst>
      <p:par>
        <p:cTn id="1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rgbClr val="C4E6E2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形状1"/>
          <p:cNvSpPr txBox="1"/>
          <p:nvPr/>
        </p:nvSpPr>
        <p:spPr>
          <a:xfrm>
            <a:off x="733" y="1019"/>
            <a:ext cx="12192000" cy="6858000"/>
          </a:xfrm>
          <a:prstGeom prst="rect"/>
          <a:solidFill>
            <a:srgbClr val="C4E6E2">
              <a:alpha val="100000"/>
            </a:srgbClr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anchor="ctr"/>
          <a:lstStyle/>
          <a:p>
            <a:pPr marL="0" algn="ctr"/>
          </a:p>
        </p:txBody>
      </p:sp>
      <p:sp>
        <p:nvSpPr>
          <p:cNvPr id="3" name="形状2"/>
          <p:cNvSpPr txBox="1"/>
          <p:nvPr/>
        </p:nvSpPr>
        <p:spPr>
          <a:xfrm>
            <a:off x="-933183" y="281226"/>
            <a:ext cx="8096336" cy="6296663"/>
          </a:xfrm>
          <a:custGeom>
            <a:gdLst>
              <a:gd name="connsiteX0" fmla="*/ 1002608 w 8096336"/>
              <a:gd name="connsiteY0" fmla="*/ 0 h 6296663"/>
              <a:gd name="connsiteX1" fmla="*/ 8096335 w 8096336"/>
              <a:gd name="connsiteY1" fmla="*/ 0 h 6296663"/>
              <a:gd name="connsiteX2" fmla="*/ 7093728 w 8096336"/>
              <a:gd name="connsiteY2" fmla="*/ 6296663 h 6296663"/>
              <a:gd name="connsiteX3" fmla="*/ 0 w 8096336"/>
              <a:gd name="connsiteY3" fmla="*/ 6296663 h 6296663"/>
              <a:gd name="connsiteX4" fmla="*/ 1002608 w 8096336"/>
              <a:gd name="connsiteY4" fmla="*/ 0 h 629666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6335" h="6296663">
                <a:moveTo>
                  <a:pt x="1002608" y="0"/>
                </a:moveTo>
                <a:lnTo>
                  <a:pt x="8096335" y="0"/>
                </a:lnTo>
                <a:lnTo>
                  <a:pt x="7093728" y="6296663"/>
                </a:lnTo>
                <a:lnTo>
                  <a:pt x="0" y="6296663"/>
                </a:lnTo>
                <a:lnTo>
                  <a:pt x="1002608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76200">
            <a:solidFill>
              <a:srgbClr val="000000">
                <a:alpha val="100000"/>
              </a:srgbClr>
            </a:solidFill>
            <a:prstDash val="solid"/>
          </a:ln>
        </p:spPr>
        <p:txBody>
          <a:bodyPr anchor="ctr"/>
          <a:lstStyle/>
          <a:p>
            <a:pPr marL="0" algn="ctr"/>
          </a:p>
        </p:txBody>
      </p:sp>
      <p:sp>
        <p:nvSpPr>
          <p:cNvPr id="4" name="形状3"/>
          <p:cNvSpPr txBox="1"/>
          <p:nvPr/>
        </p:nvSpPr>
        <p:spPr>
          <a:xfrm>
            <a:off x="4544301" y="489071"/>
            <a:ext cx="7412860" cy="1320013"/>
          </a:xfrm>
          <a:custGeom>
            <a:gdLst>
              <a:gd name="connsiteX0" fmla="*/ 372946 w 7412860"/>
              <a:gd name="connsiteY0" fmla="*/ 0 h 1320013"/>
              <a:gd name="connsiteX1" fmla="*/ 7412860 w 7412860"/>
              <a:gd name="connsiteY1" fmla="*/ 0 h 1320013"/>
              <a:gd name="connsiteX2" fmla="*/ 7039914 w 7412860"/>
              <a:gd name="connsiteY2" fmla="*/ 1320013 h 1320013"/>
              <a:gd name="connsiteX3" fmla="*/ 0 w 7412860"/>
              <a:gd name="connsiteY3" fmla="*/ 1320013 h 1320013"/>
              <a:gd name="connsiteX4" fmla="*/ 372946 w 7412860"/>
              <a:gd name="connsiteY4" fmla="*/ 0 h 132001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12860" h="1320013">
                <a:moveTo>
                  <a:pt x="372946" y="0"/>
                </a:moveTo>
                <a:lnTo>
                  <a:pt x="7412860" y="0"/>
                </a:lnTo>
                <a:lnTo>
                  <a:pt x="7039914" y="1320013"/>
                </a:lnTo>
                <a:lnTo>
                  <a:pt x="0" y="1320013"/>
                </a:lnTo>
                <a:lnTo>
                  <a:pt x="372946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76200">
            <a:solidFill>
              <a:srgbClr val="000000">
                <a:alpha val="100000"/>
              </a:srgbClr>
            </a:solidFill>
            <a:prstDash val="solid"/>
          </a:ln>
        </p:spPr>
        <p:txBody>
          <a:bodyPr anchor="ctr"/>
          <a:lstStyle/>
          <a:p>
            <a:pPr marL="0" algn="ctr"/>
          </a:p>
        </p:txBody>
      </p:sp>
      <p:sp>
        <p:nvSpPr>
          <p:cNvPr id="5" name="文本1"/>
          <p:cNvSpPr txBox="1"/>
          <p:nvPr/>
        </p:nvSpPr>
        <p:spPr>
          <a:xfrm>
            <a:off x="1000" y="1847069"/>
            <a:ext cx="3835003" cy="3660267"/>
          </a:xfrm>
          <a:prstGeom prst="rect"/>
          <a:noFill/>
        </p:spPr>
        <p:txBody>
          <a:bodyPr anchor="t"/>
          <a:lstStyle/>
          <a:p>
            <a:pPr marL="0" algn="l"/>
            <a:r>
              <a:rPr lang="zh-CN" altLang="en-US" sz="3499" b="1" i="0" dirty="1">
                <a:solidFill>
                  <a:srgbClr val="000000">
                    <a:alpha val="100000"/>
                  </a:srgbClr>
                </a:solidFill>
                <a:latin typeface="华文楷体"/>
                <a:ea typeface="华文楷体"/>
              </a:rPr>
              <a:t>根据文章的主要内容，小组讨论，利哈乔夫是按照怎样的步骤对小帅进行开导？</a:t>
            </a:r>
          </a:p>
          <a:p>
            <a:pPr marL="0" algn="l"/>
            <a:r>
              <a:rPr lang="zh-CN" altLang="en-US" sz="3499" b="1" i="0" dirty="1">
                <a:solidFill>
                  <a:srgbClr val="000000">
                    <a:alpha val="100000"/>
                  </a:srgbClr>
                </a:solidFill>
                <a:latin typeface="华文楷体"/>
                <a:ea typeface="华文楷体"/>
              </a:rPr>
              <a:t>（论证思路）</a:t>
            </a:r>
          </a:p>
        </p:txBody>
      </p:sp>
      <p:sp>
        <p:nvSpPr>
          <p:cNvPr id="6" name="形状4"/>
          <p:cNvSpPr txBox="1"/>
          <p:nvPr/>
        </p:nvSpPr>
        <p:spPr>
          <a:xfrm>
            <a:off x="4342857" y="1996383"/>
            <a:ext cx="7208072" cy="1320013"/>
          </a:xfrm>
          <a:custGeom>
            <a:gdLst>
              <a:gd name="connsiteX0" fmla="*/ 362643 w 7208072"/>
              <a:gd name="connsiteY0" fmla="*/ 0 h 1320013"/>
              <a:gd name="connsiteX1" fmla="*/ 7208072 w 7208072"/>
              <a:gd name="connsiteY1" fmla="*/ 0 h 1320013"/>
              <a:gd name="connsiteX2" fmla="*/ 6845430 w 7208072"/>
              <a:gd name="connsiteY2" fmla="*/ 1320013 h 1320013"/>
              <a:gd name="connsiteX3" fmla="*/ 0 w 7208072"/>
              <a:gd name="connsiteY3" fmla="*/ 1320013 h 1320013"/>
              <a:gd name="connsiteX4" fmla="*/ 362643 w 7208072"/>
              <a:gd name="connsiteY4" fmla="*/ 0 h 132001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8072" h="1320013">
                <a:moveTo>
                  <a:pt x="362643" y="0"/>
                </a:moveTo>
                <a:lnTo>
                  <a:pt x="7208072" y="0"/>
                </a:lnTo>
                <a:lnTo>
                  <a:pt x="6845430" y="1320013"/>
                </a:lnTo>
                <a:lnTo>
                  <a:pt x="0" y="1320013"/>
                </a:lnTo>
                <a:lnTo>
                  <a:pt x="362643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76200">
            <a:solidFill>
              <a:srgbClr val="000000">
                <a:alpha val="100000"/>
              </a:srgbClr>
            </a:solidFill>
            <a:prstDash val="solid"/>
          </a:ln>
        </p:spPr>
        <p:txBody>
          <a:bodyPr anchor="ctr"/>
          <a:lstStyle/>
          <a:p>
            <a:pPr marL="0" algn="ctr"/>
          </a:p>
        </p:txBody>
      </p:sp>
      <p:sp>
        <p:nvSpPr>
          <p:cNvPr id="7" name="形状5"/>
          <p:cNvSpPr txBox="1"/>
          <p:nvPr/>
        </p:nvSpPr>
        <p:spPr>
          <a:xfrm>
            <a:off x="4124401" y="3503419"/>
            <a:ext cx="6994950" cy="1320013"/>
          </a:xfrm>
          <a:custGeom>
            <a:gdLst>
              <a:gd name="connsiteX0" fmla="*/ 351920 w 6994950"/>
              <a:gd name="connsiteY0" fmla="*/ 0 h 1320013"/>
              <a:gd name="connsiteX1" fmla="*/ 6994950 w 6994950"/>
              <a:gd name="connsiteY1" fmla="*/ 0 h 1320013"/>
              <a:gd name="connsiteX2" fmla="*/ 6643030 w 6994950"/>
              <a:gd name="connsiteY2" fmla="*/ 1320013 h 1320013"/>
              <a:gd name="connsiteX3" fmla="*/ 0 w 6994950"/>
              <a:gd name="connsiteY3" fmla="*/ 1320013 h 1320013"/>
              <a:gd name="connsiteX4" fmla="*/ 351920 w 6994950"/>
              <a:gd name="connsiteY4" fmla="*/ 0 h 132001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94950" h="1320013">
                <a:moveTo>
                  <a:pt x="351920" y="0"/>
                </a:moveTo>
                <a:lnTo>
                  <a:pt x="6994950" y="0"/>
                </a:lnTo>
                <a:lnTo>
                  <a:pt x="6643030" y="1320013"/>
                </a:lnTo>
                <a:lnTo>
                  <a:pt x="0" y="1320013"/>
                </a:lnTo>
                <a:lnTo>
                  <a:pt x="35192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76200">
            <a:solidFill>
              <a:srgbClr val="000000">
                <a:alpha val="100000"/>
              </a:srgbClr>
            </a:solidFill>
            <a:prstDash val="solid"/>
          </a:ln>
        </p:spPr>
        <p:txBody>
          <a:bodyPr anchor="ctr"/>
          <a:lstStyle/>
          <a:p>
            <a:pPr marL="0" algn="ctr"/>
          </a:p>
        </p:txBody>
      </p:sp>
      <p:sp>
        <p:nvSpPr>
          <p:cNvPr id="8" name="形状6"/>
          <p:cNvSpPr txBox="1"/>
          <p:nvPr/>
        </p:nvSpPr>
        <p:spPr>
          <a:xfrm>
            <a:off x="3860864" y="5048860"/>
            <a:ext cx="6728841" cy="1320013"/>
          </a:xfrm>
          <a:custGeom>
            <a:gdLst>
              <a:gd name="connsiteX0" fmla="*/ 338532 w 6728841"/>
              <a:gd name="connsiteY0" fmla="*/ 0 h 1320013"/>
              <a:gd name="connsiteX1" fmla="*/ 6728841 w 6728841"/>
              <a:gd name="connsiteY1" fmla="*/ 0 h 1320013"/>
              <a:gd name="connsiteX2" fmla="*/ 6390309 w 6728841"/>
              <a:gd name="connsiteY2" fmla="*/ 1320013 h 1320013"/>
              <a:gd name="connsiteX3" fmla="*/ 0 w 6728841"/>
              <a:gd name="connsiteY3" fmla="*/ 1320013 h 1320013"/>
              <a:gd name="connsiteX4" fmla="*/ 338532 w 6728841"/>
              <a:gd name="connsiteY4" fmla="*/ 0 h 132001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28841" h="1320013">
                <a:moveTo>
                  <a:pt x="338532" y="0"/>
                </a:moveTo>
                <a:lnTo>
                  <a:pt x="6728841" y="0"/>
                </a:lnTo>
                <a:lnTo>
                  <a:pt x="6390309" y="1320013"/>
                </a:lnTo>
                <a:lnTo>
                  <a:pt x="0" y="1320013"/>
                </a:lnTo>
                <a:lnTo>
                  <a:pt x="338532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76200">
            <a:solidFill>
              <a:srgbClr val="000000">
                <a:alpha val="100000"/>
              </a:srgbClr>
            </a:solidFill>
            <a:prstDash val="solid"/>
          </a:ln>
        </p:spPr>
        <p:txBody>
          <a:bodyPr anchor="ctr"/>
          <a:lstStyle/>
          <a:p>
            <a:pPr marL="0" algn="ctr"/>
          </a:p>
        </p:txBody>
      </p:sp>
      <p:sp>
        <p:nvSpPr>
          <p:cNvPr id="9" name="文本2"/>
          <p:cNvSpPr txBox="1"/>
          <p:nvPr/>
        </p:nvSpPr>
        <p:spPr>
          <a:xfrm>
            <a:off x="5292700" y="845429"/>
            <a:ext cx="5524500" cy="606171"/>
          </a:xfrm>
          <a:prstGeom prst="rect"/>
          <a:noFill/>
        </p:spPr>
        <p:txBody>
          <a:bodyPr anchor="t"/>
          <a:lstStyle/>
          <a:p>
            <a:pPr marL="0" algn="ctr"/>
            <a:r>
              <a:rPr lang="zh-CN" altLang="en-US" sz="2999" b="0" i="0" dirty="1">
                <a:solidFill>
                  <a:srgbClr val="1A5CB3">
                    <a:alpha val="100000"/>
                  </a:srgbClr>
                </a:solidFill>
                <a:latin typeface="华文行楷"/>
                <a:ea typeface="华文行楷"/>
              </a:rPr>
              <a:t>首先，提出论题，什么是教养？</a:t>
            </a:r>
          </a:p>
        </p:txBody>
      </p:sp>
      <p:sp>
        <p:nvSpPr>
          <p:cNvPr id="10" name="文本3"/>
          <p:cNvSpPr txBox="1"/>
          <p:nvPr/>
        </p:nvSpPr>
        <p:spPr>
          <a:xfrm>
            <a:off x="4506011" y="2145373"/>
            <a:ext cx="6597253" cy="1021842"/>
          </a:xfrm>
          <a:prstGeom prst="rect"/>
          <a:noFill/>
        </p:spPr>
        <p:txBody>
          <a:bodyPr anchor="t"/>
          <a:lstStyle/>
          <a:p>
            <a:pPr marL="0" algn="ctr"/>
            <a:r>
              <a:rPr lang="zh-CN" altLang="en-US" sz="2999" b="0" i="0" dirty="1">
                <a:solidFill>
                  <a:srgbClr val="1A5CB3">
                    <a:alpha val="100000"/>
                  </a:srgbClr>
                </a:solidFill>
                <a:latin typeface="华文行楷"/>
                <a:ea typeface="华文行楷"/>
              </a:rPr>
              <a:t>其次，列举“无教养”和有教养“的表现，指出教养的核心是尊重别人</a:t>
            </a:r>
          </a:p>
        </p:txBody>
      </p:sp>
      <p:sp>
        <p:nvSpPr>
          <p:cNvPr id="11" name="文本4"/>
          <p:cNvSpPr txBox="1"/>
          <p:nvPr/>
        </p:nvSpPr>
        <p:spPr>
          <a:xfrm>
            <a:off x="4513764" y="3860340"/>
            <a:ext cx="6303169" cy="606171"/>
          </a:xfrm>
          <a:prstGeom prst="rect"/>
          <a:noFill/>
        </p:spPr>
        <p:txBody>
          <a:bodyPr anchor="t"/>
          <a:lstStyle/>
          <a:p>
            <a:pPr marL="0" algn="ctr"/>
            <a:r>
              <a:rPr lang="zh-CN" altLang="en-US" sz="2999" b="0" i="0" dirty="1">
                <a:solidFill>
                  <a:srgbClr val="1A5CB3">
                    <a:alpha val="100000"/>
                  </a:srgbClr>
                </a:solidFill>
                <a:latin typeface="华文行楷"/>
                <a:ea typeface="华文行楷"/>
              </a:rPr>
              <a:t>再次，剖析优雅风度与教养的关系</a:t>
            </a:r>
          </a:p>
        </p:txBody>
      </p:sp>
      <p:sp>
        <p:nvSpPr>
          <p:cNvPr id="12" name="文本5"/>
          <p:cNvSpPr txBox="1"/>
          <p:nvPr/>
        </p:nvSpPr>
        <p:spPr>
          <a:xfrm>
            <a:off x="4275839" y="5251780"/>
            <a:ext cx="6096000" cy="1021842"/>
          </a:xfrm>
          <a:prstGeom prst="rect"/>
          <a:noFill/>
        </p:spPr>
        <p:txBody>
          <a:bodyPr anchor="t"/>
          <a:lstStyle/>
          <a:p>
            <a:pPr marL="0" algn="ctr"/>
            <a:r>
              <a:rPr lang="zh-CN" altLang="en-US" sz="2999" b="0" i="0" dirty="1">
                <a:solidFill>
                  <a:srgbClr val="1A5CB3">
                    <a:alpha val="100000"/>
                  </a:srgbClr>
                </a:solidFill>
                <a:latin typeface="华文行楷"/>
                <a:ea typeface="华文行楷"/>
              </a:rPr>
              <a:t>最后，得出结论。（教养是必须以尊重的态度对待别人。）</a:t>
            </a:r>
          </a:p>
        </p:txBody>
      </p:sp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  <p:transition spd="fast"/>
  <p:timing>
    <p:tnLst>
      <p:par>
        <p:cTn id="1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rgbClr val="C4E6E2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形状1"/>
          <p:cNvSpPr txBox="1"/>
          <p:nvPr/>
        </p:nvSpPr>
        <p:spPr>
          <a:xfrm rot="16200000">
            <a:off x="4510916" y="-635946"/>
            <a:ext cx="3637226" cy="10102853"/>
          </a:xfrm>
          <a:prstGeom prst="rect"/>
          <a:solidFill>
            <a:srgbClr val="FFFFFF">
              <a:alpha val="100000"/>
            </a:srgbClr>
          </a:solidFill>
          <a:ln w="9525">
            <a:solidFill>
              <a:srgbClr val="FFFFFF">
                <a:alpha val="0"/>
              </a:srgbClr>
            </a:solidFill>
          </a:ln>
          <a:effectLst>
            <a:outerShdw blurRad="50800" dist="38100" rotWithShape="0">
              <a:srgbClr val="000000">
                <a:alpha val="40000"/>
              </a:srgbClr>
            </a:outerShdw>
          </a:effectLst>
        </p:spPr>
        <p:txBody>
          <a:bodyPr anchor="ctr"/>
          <a:lstStyle/>
          <a:p>
            <a:pPr marL="0" algn="ctr"/>
          </a:p>
        </p:txBody>
      </p:sp>
      <p:sp>
        <p:nvSpPr>
          <p:cNvPr id="3" name="文本1"/>
          <p:cNvSpPr txBox="1"/>
          <p:nvPr/>
        </p:nvSpPr>
        <p:spPr>
          <a:xfrm>
            <a:off x="1884226" y="970102"/>
            <a:ext cx="9320742" cy="1496484"/>
          </a:xfrm>
          <a:prstGeom prst="rect"/>
          <a:noFill/>
        </p:spPr>
        <p:txBody>
          <a:bodyPr anchor="t"/>
          <a:lstStyle/>
          <a:p>
            <a:pPr marL="0" algn="l">
              <a:lnSpc>
                <a:spcPts val="4600"/>
              </a:lnSpc>
            </a:pPr>
            <a:r>
              <a:rPr lang="zh-CN" altLang="en-US" sz="3200" b="1" i="0" dirty="1">
                <a:solidFill>
                  <a:srgbClr val="000000">
                    <a:alpha val="100000"/>
                  </a:srgbClr>
                </a:solidFill>
                <a:latin typeface="楷体"/>
                <a:ea typeface="楷体"/>
              </a:rPr>
              <a:t>    文中作者由论述“教养”转向论述“风度”，是否偏离主题，它们二者之间有什么内在联系？</a:t>
            </a:r>
          </a:p>
        </p:txBody>
      </p:sp>
      <p:sp>
        <p:nvSpPr>
          <p:cNvPr id="4" name="文本2"/>
          <p:cNvSpPr txBox="1"/>
          <p:nvPr/>
        </p:nvSpPr>
        <p:spPr>
          <a:xfrm>
            <a:off x="1687897" y="3275324"/>
            <a:ext cx="9028643" cy="2476805"/>
          </a:xfrm>
          <a:prstGeom prst="rect"/>
          <a:noFill/>
        </p:spPr>
        <p:txBody>
          <a:bodyPr anchor="t"/>
          <a:lstStyle/>
          <a:p>
            <a:pPr marL="0" algn="l">
              <a:lnSpc>
                <a:spcPts val="4600"/>
              </a:lnSpc>
            </a:pPr>
            <a:r>
              <a:rPr lang="zh-CN" altLang="en-US" sz="3200" b="1" i="0" dirty="1">
                <a:solidFill>
                  <a:srgbClr val="764FBD">
                    <a:alpha val="100000"/>
                  </a:srgbClr>
                </a:solidFill>
                <a:latin typeface="楷体"/>
                <a:ea typeface="楷体"/>
              </a:rPr>
              <a:t>    教养是风度的</a:t>
            </a:r>
            <a:r>
              <a:rPr lang="zh-CN" altLang="en-US" sz="3200" b="1" i="0" dirty="1">
                <a:solidFill>
                  <a:srgbClr val="FF0000">
                    <a:alpha val="100000"/>
                  </a:srgbClr>
                </a:solidFill>
                <a:latin typeface="楷体"/>
                <a:ea typeface="楷体"/>
              </a:rPr>
              <a:t>基础</a:t>
            </a:r>
            <a:r>
              <a:rPr lang="zh-CN" altLang="en-US" sz="3200" b="1" i="0" dirty="1">
                <a:solidFill>
                  <a:srgbClr val="764FBD">
                    <a:alpha val="100000"/>
                  </a:srgbClr>
                </a:solidFill>
                <a:latin typeface="楷体"/>
                <a:ea typeface="楷体"/>
              </a:rPr>
              <a:t>，风度是教养的</a:t>
            </a:r>
            <a:r>
              <a:rPr lang="zh-CN" altLang="en-US" sz="3200" b="1" i="0" dirty="1">
                <a:solidFill>
                  <a:srgbClr val="FF0000">
                    <a:alpha val="100000"/>
                  </a:srgbClr>
                </a:solidFill>
                <a:latin typeface="楷体"/>
                <a:ea typeface="楷体"/>
              </a:rPr>
              <a:t>外在表现</a:t>
            </a:r>
            <a:r>
              <a:rPr lang="zh-CN" altLang="en-US" sz="3200" b="1" i="0" dirty="1">
                <a:solidFill>
                  <a:srgbClr val="764FBD">
                    <a:alpha val="100000"/>
                  </a:srgbClr>
                </a:solidFill>
                <a:latin typeface="楷体"/>
                <a:ea typeface="楷体"/>
              </a:rPr>
              <a:t>形式。一个人处处时时有教养，就会形成优雅地风度。</a:t>
            </a:r>
          </a:p>
        </p:txBody>
      </p:sp>
      <p:pic>
        <p:nvPicPr>
          <p:cNvPr id="5" name="图片1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>
          <a:xfrm>
            <a:off x="82544" y="969988"/>
            <a:ext cx="1802101" cy="2009775"/>
          </a:xfrm>
          <a:prstGeom prst="rect"/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  <p:transition spd="fast"/>
  <p:timing>
    <p:tnLst>
      <p:par>
        <p:cTn id="1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0" advAuto="indefinite" build="whole"/>
      <p:bldP spid="4" grpId="1" uiExpand="0" advAuto="indefinite" build="whole"/>
      <p:bldP spid="2" grpId="2" uiExpand="0" advAuto="indefinite" build="whol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rgbClr val="C4E6E2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形状1"/>
          <p:cNvSpPr txBox="1"/>
          <p:nvPr/>
        </p:nvSpPr>
        <p:spPr>
          <a:xfrm>
            <a:off x="0" y="0"/>
            <a:ext cx="12192000" cy="6858000"/>
          </a:xfrm>
          <a:prstGeom prst="rect"/>
          <a:solidFill>
            <a:srgbClr val="C4E6E2">
              <a:alpha val="100000"/>
            </a:srgbClr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anchor="ctr"/>
          <a:lstStyle/>
          <a:p>
            <a:pPr marL="0" algn="ctr"/>
          </a:p>
        </p:txBody>
      </p:sp>
      <p:sp>
        <p:nvSpPr>
          <p:cNvPr id="3" name="形状2"/>
          <p:cNvSpPr txBox="1"/>
          <p:nvPr/>
        </p:nvSpPr>
        <p:spPr>
          <a:xfrm>
            <a:off x="289331" y="228524"/>
            <a:ext cx="10402957" cy="1893560"/>
          </a:xfrm>
          <a:prstGeom prst="rect"/>
          <a:solidFill>
            <a:srgbClr val="FFFFFF">
              <a:alpha val="100000"/>
            </a:srgbClr>
          </a:solidFill>
          <a:ln w="28575">
            <a:solidFill>
              <a:srgbClr val="000000">
                <a:alpha val="100000"/>
              </a:srgbClr>
            </a:solidFill>
            <a:prstDash val="solid"/>
          </a:ln>
        </p:spPr>
        <p:txBody>
          <a:bodyPr anchor="ctr"/>
          <a:lstStyle/>
          <a:p>
            <a:pPr marL="0" algn="ctr"/>
            <a:r>
              <a:rPr lang="zh-CN" altLang="en-US" sz="5999" b="0" i="0" dirty="1">
                <a:solidFill>
                  <a:srgbClr val="000000">
                    <a:alpha val="100000"/>
                  </a:srgbClr>
                </a:solidFill>
                <a:latin typeface="华文行楷"/>
                <a:ea typeface="华文行楷"/>
              </a:rPr>
              <a:t>02.</a:t>
            </a:r>
            <a:endParaRPr lang="zh-CN" altLang="en-US" sz="3999" b="0" i="0">
              <a:solidFill>
                <a:srgbClr val="000000">
                  <a:alpha val="100000"/>
                </a:srgbClr>
              </a:solidFill>
              <a:latin typeface="华文行楷"/>
              <a:ea typeface="华文行楷"/>
            </a:endParaRPr>
          </a:p>
          <a:p>
            <a:pPr marL="0" algn="ctr"/>
            <a:r>
              <a:rPr lang="zh-CN" altLang="en-US" sz="3999" b="0" i="0" dirty="1">
                <a:solidFill>
                  <a:srgbClr val="000000">
                    <a:alpha val="100000"/>
                  </a:srgbClr>
                </a:solidFill>
                <a:latin typeface="华文行楷"/>
                <a:ea typeface="华文行楷"/>
              </a:rPr>
              <a:t>议论要言之</a:t>
            </a:r>
            <a:r>
              <a:rPr lang="zh-CN" altLang="en-US" sz="3999" b="0" i="0" dirty="1">
                <a:solidFill>
                  <a:srgbClr val="FFC502">
                    <a:alpha val="100000"/>
                  </a:srgbClr>
                </a:solidFill>
                <a:latin typeface="华文行楷"/>
                <a:ea typeface="华文行楷"/>
              </a:rPr>
              <a:t>有理</a:t>
            </a:r>
            <a:r>
              <a:rPr lang="zh-CN" altLang="en-US" sz="3999" b="0" i="0" dirty="1">
                <a:solidFill>
                  <a:srgbClr val="000000">
                    <a:alpha val="100000"/>
                  </a:srgbClr>
                </a:solidFill>
                <a:latin typeface="华文行楷"/>
                <a:ea typeface="华文行楷"/>
              </a:rPr>
              <a:t>——得出中心论点</a:t>
            </a:r>
          </a:p>
        </p:txBody>
      </p:sp>
      <p:pic>
        <p:nvPicPr>
          <p:cNvPr id="4" name="图片1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>
          <a:xfrm>
            <a:off x="143" y="2762155"/>
            <a:ext cx="3716874" cy="3710121"/>
          </a:xfrm>
          <a:prstGeom prst="rect"/>
        </p:spPr>
      </p:pic>
      <p:sp>
        <p:nvSpPr>
          <p:cNvPr id="5" name="形状3"/>
          <p:cNvSpPr txBox="1"/>
          <p:nvPr/>
        </p:nvSpPr>
        <p:spPr>
          <a:xfrm>
            <a:off x="3801294" y="2522515"/>
            <a:ext cx="7545114" cy="2639854"/>
          </a:xfrm>
          <a:custGeom>
            <a:gdLst>
              <a:gd name="connsiteX0" fmla="*/ 439976 w 7545114"/>
              <a:gd name="connsiteY0" fmla="*/ 0 h 2639854"/>
              <a:gd name="connsiteX1" fmla="*/ 7105139 w 7545114"/>
              <a:gd name="connsiteY1" fmla="*/ 0 h 2639854"/>
              <a:gd name="connsiteX2" fmla="*/ 7348131 w 7545114"/>
              <a:gd name="connsiteY2" fmla="*/ 0 h 2639854"/>
              <a:gd name="connsiteX3" fmla="*/ 7545114 w 7545114"/>
              <a:gd name="connsiteY3" fmla="*/ 2199878 h 2639854"/>
              <a:gd name="connsiteX4" fmla="*/ 7545114 w 7545114"/>
              <a:gd name="connsiteY4" fmla="*/ 2442870 h 2639854"/>
              <a:gd name="connsiteX5" fmla="*/ 439976 w 7545114"/>
              <a:gd name="connsiteY5" fmla="*/ 2639854 h 2639854"/>
              <a:gd name="connsiteX6" fmla="*/ 196984 w 7545114"/>
              <a:gd name="connsiteY6" fmla="*/ 2639854 h 2639854"/>
              <a:gd name="connsiteX7" fmla="*/ 0 w 7545114"/>
              <a:gd name="connsiteY7" fmla="*/ 439976 h 2639854"/>
              <a:gd name="connsiteX8" fmla="*/ 0 w 7545114"/>
              <a:gd name="connsiteY8" fmla="*/ 196984 h 263985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45114" h="2639854">
                <a:moveTo>
                  <a:pt x="439976" y="0"/>
                </a:moveTo>
                <a:lnTo>
                  <a:pt x="7105139" y="0"/>
                </a:lnTo>
                <a:cubicBezTo>
                  <a:pt x="7348131" y="0"/>
                  <a:pt x="7545114" y="196984"/>
                  <a:pt x="7545114" y="439976"/>
                </a:cubicBezTo>
                <a:lnTo>
                  <a:pt x="7545114" y="2199878"/>
                </a:lnTo>
                <a:cubicBezTo>
                  <a:pt x="7545114" y="2442870"/>
                  <a:pt x="7348131" y="2639854"/>
                  <a:pt x="7105139" y="2639854"/>
                </a:cubicBezTo>
                <a:lnTo>
                  <a:pt x="439976" y="2639854"/>
                </a:lnTo>
                <a:cubicBezTo>
                  <a:pt x="196984" y="2639854"/>
                  <a:pt x="0" y="2442870"/>
                  <a:pt x="0" y="2199878"/>
                </a:cubicBezTo>
                <a:lnTo>
                  <a:pt x="0" y="439976"/>
                </a:lnTo>
                <a:cubicBezTo>
                  <a:pt x="0" y="196984"/>
                  <a:pt x="196984" y="0"/>
                  <a:pt x="439976" y="0"/>
                </a:cubicBezTo>
                <a:close/>
              </a:path>
            </a:pathLst>
          </a:custGeom>
          <a:solidFill>
            <a:srgbClr val="FFC502">
              <a:alpha val="100000"/>
            </a:srgbClr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anchor="ctr"/>
          <a:lstStyle/>
          <a:p>
            <a:pPr marL="0" algn="l">
              <a:lnSpc>
                <a:spcPts val="5600"/>
              </a:lnSpc>
            </a:pPr>
            <a:r>
              <a:rPr lang="zh-CN" altLang="en-US" sz="3999" b="1" i="0" dirty="1">
                <a:solidFill>
                  <a:srgbClr val="FFFFFF">
                    <a:alpha val="100000"/>
                  </a:srgbClr>
                </a:solidFill>
                <a:latin typeface="华文行楷"/>
                <a:ea typeface="华文行楷"/>
              </a:rPr>
              <a:t>真正的教养是</a:t>
            </a:r>
            <a:endParaRPr lang="zh-CN" altLang="en-US" sz="4499" b="1" i="0">
              <a:solidFill>
                <a:srgbClr val="FFFFFF">
                  <a:alpha val="100000"/>
                </a:srgbClr>
              </a:solidFill>
              <a:latin typeface="华文行楷"/>
              <a:ea typeface="华文行楷"/>
            </a:endParaRPr>
          </a:p>
          <a:p>
            <a:pPr marL="0" algn="l">
              <a:lnSpc>
                <a:spcPts val="6800"/>
              </a:lnSpc>
            </a:pPr>
            <a:r>
              <a:rPr lang="zh-CN" altLang="en-US" sz="4799" b="1" i="0" dirty="1">
                <a:solidFill>
                  <a:srgbClr val="FFFFFF">
                    <a:alpha val="100000"/>
                  </a:srgbClr>
                </a:solidFill>
                <a:latin typeface="华文行楷"/>
                <a:ea typeface="华文行楷"/>
              </a:rPr>
              <a:t>以尊重的态度对待别人。</a:t>
            </a:r>
          </a:p>
        </p:txBody>
      </p:sp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  <p:transition spd="fast"/>
  <p:timing>
    <p:tnLst>
      <p:par>
        <p:cTn id="1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0" advAuto="indefinite" build="whole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13.12.17"/>
  <p:tag name="AS_TITLE" val="Spire.Presentation for .NET "/>
  <p:tag name="AS_VERSION" val="2.1.0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等线 Light" panose="020f0302020204030204"/>
        <a:cs typeface="Arial"/>
        <a:font script="Uigh" typeface="Microsoft Uighur"/>
        <a:font script="Beng" typeface="Vrinda"/>
        <a:font script="Thai" typeface="Angsan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Times New Roman"/>
        <a:font script="Arab" typeface="Times New Roman"/>
        <a:font script="Hebr" typeface="Times New Roman"/>
        <a:font script="Telu" typeface="Gautami"/>
        <a:font script="Ethi" typeface="Nyala"/>
        <a:font script="Jpan" typeface="游ゴシック Light"/>
        <a:font script="Sinh" typeface="Iskoola Pota"/>
        <a:font script="Taml" typeface="Latha"/>
        <a:font script="Deva" typeface="Mangal"/>
        <a:font script="Knda" typeface="Tunga"/>
        <a:font script="Tibt" typeface="Microsoft Himalaya"/>
        <a:font script="Khmr" typeface="MoolBoran"/>
        <a:font script="Hant" typeface="新細明體"/>
        <a:font script="Laoo" typeface="DokChampa"/>
        <a:font script="Mong" typeface="Mongolian Baiti"/>
        <a:font script="Hans" typeface="等线 Light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ajorFont>
      <a:minorFont>
        <a:latin typeface="等线" panose="020f0502020204030204"/>
        <a:ea typeface="等线" panose="020f0502020204030204"/>
        <a:cs typeface="Arial"/>
        <a:font script="Uigh" typeface="Microsoft Uighur"/>
        <a:font script="Beng" typeface="Vrinda"/>
        <a:font script="Thai" typeface="Cordi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Arial"/>
        <a:font script="Arab" typeface="Arial"/>
        <a:font script="Hebr" typeface="Arial"/>
        <a:font script="Telu" typeface="Gautami"/>
        <a:font script="Ethi" typeface="Nyala"/>
        <a:font script="Jpan" typeface="游ゴシック"/>
        <a:font script="Sinh" typeface="Iskoola Pota"/>
        <a:font script="Taml" typeface="Latha"/>
        <a:font script="Deva" typeface="Mangal"/>
        <a:font script="Knda" typeface="Tunga"/>
        <a:font script="Tibt" typeface="Microsoft Himalaya"/>
        <a:font script="Khmr" typeface="DaunPenh"/>
        <a:font script="Hant" typeface="新細明體"/>
        <a:font script="Laoo" typeface="DokChampa"/>
        <a:font script="Mong" typeface="Mongolian Baiti"/>
        <a:font script="Hans" typeface="等线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r="5400000" dist="1905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Slides>20</Slides>
  <TotalTime>0</TotalTime>
  <ScaleCrop>0</ScaleCrop>
  <HeadingPairs>
    <vt:vector baseType="variant" size="6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LinksUpToDate>0</LinksUpToDate>
  <SharedDoc>false</SharedDoc>
  <HyperlinksChanged>0</HyperlinksChanged>
  <Application>Aspose.Slides for Java</Application>
  <AppVersion>23.0300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creator/>
  <cp:revision>1</cp:revision>
  <cp:lastPrinted>2024-12-18T14:21:41Z</cp:lastPrinted>
  <dcterms:created xsi:type="dcterms:W3CDTF">2024-12-18T14:21:41.0000000Z</dcterms:created>
  <dcterms:modified xsi:type="dcterms:W3CDTF">2025-08-28T01:25:02.6373476Z</dcterms:modified>
</cp:coreProperties>
</file>