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Java 23.3-->
<!--Generated by Spire.Presentation for .NET 9.2.0.0-->
<p:presentation xmlns:r="http://schemas.openxmlformats.org/officeDocument/2006/relationships" xmlns:a="http://schemas.openxmlformats.org/drawingml/2006/main" xmlns:p="http://schemas.openxmlformats.org/presentationml/2006/main">
  <p:sldMasterIdLst>
    <p:sldMasterId r:id="rId1" id="2147483648"/>
  </p:sldMasterIdLst>
  <p:sldIdLst>
    <p:sldId r:id="rId2" id="256"/>
    <p:sldId r:id="rId3" id="300"/>
    <p:sldId r:id="rId4" id="257"/>
    <p:sldId r:id="rId5" id="260"/>
    <p:sldId r:id="rId6" id="336"/>
    <p:sldId r:id="rId7" id="402"/>
    <p:sldId r:id="rId8" id="263"/>
    <p:sldId r:id="rId9" id="266"/>
    <p:sldId r:id="rId10" id="267"/>
    <p:sldId r:id="rId11" id="385"/>
    <p:sldId r:id="rId12" id="423"/>
    <p:sldId r:id="rId13" id="365"/>
    <p:sldId r:id="rId14" id="274"/>
    <p:sldId r:id="rId15" id="277"/>
    <p:sldId r:id="rId16" id="437"/>
    <p:sldId r:id="rId17" id="339"/>
    <p:sldId r:id="rId18" id="338"/>
    <p:sldId r:id="rId19" id="438"/>
    <p:sldId r:id="rId20" id="364"/>
    <p:sldId r:id="rId21" id="366"/>
    <p:sldId r:id="rId22" id="439"/>
    <p:sldId r:id="rId23" id="440"/>
    <p:sldId r:id="rId24" id="268"/>
    <p:sldId r:id="rId25" id="381"/>
    <p:sldId r:id="rId26" id="382"/>
    <p:sldId r:id="rId27" id="383"/>
    <p:sldId r:id="rId28" id="272"/>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6" userDrawn="1">
          <p15:clr>
            <a:srgbClr val="A4A3A4"/>
          </p15:clr>
        </p15:guide>
        <p15:guide id="2" pos="3846"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216"/>
        <p:guide pos="384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tags" Target="tags/tag76.xml" /><Relationship Id="rId3" Type="http://schemas.openxmlformats.org/officeDocument/2006/relationships/slide" Target="slides/slide2.xml" /><Relationship Id="rId30" Type="http://schemas.openxmlformats.org/officeDocument/2006/relationships/presProps" Target="presProps.xml" /><Relationship Id="rId31" Type="http://schemas.openxmlformats.org/officeDocument/2006/relationships/viewProps" Target="viewProps.xml" /><Relationship Id="rId32" Type="http://schemas.openxmlformats.org/officeDocument/2006/relationships/theme" Target="theme/theme1.xml" /><Relationship Id="rId33"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tags" Target="../tags/tag69.xml" /><Relationship Id="rId2" Type="http://schemas.openxmlformats.org/officeDocument/2006/relationships/tags" Target="../tags/tag41.xml" /><Relationship Id="rId3" Type="http://schemas.openxmlformats.org/officeDocument/2006/relationships/tags" Target="../tags/tag5.xml" /><Relationship Id="rId4" Type="http://schemas.openxmlformats.org/officeDocument/2006/relationships/tags" Target="../tags/tag26.xml" /><Relationship Id="rId5" Type="http://schemas.openxmlformats.org/officeDocument/2006/relationships/tags" Target="../tags/tag9.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12.xml" /><Relationship Id="rId3" Type="http://schemas.openxmlformats.org/officeDocument/2006/relationships/tags" Target="../tags/tag18.xml" /><Relationship Id="rId4" Type="http://schemas.openxmlformats.org/officeDocument/2006/relationships/tags" Target="../tags/tag7.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80.xml" /><Relationship Id="rId2" Type="http://schemas.openxmlformats.org/officeDocument/2006/relationships/tags" Target="../tags/tag49.xml" /><Relationship Id="rId3" Type="http://schemas.openxmlformats.org/officeDocument/2006/relationships/tags" Target="../tags/tag71.xml" /><Relationship Id="rId4" Type="http://schemas.openxmlformats.org/officeDocument/2006/relationships/tags" Target="../tags/tag36.xml" /><Relationship Id="rId5" Type="http://schemas.openxmlformats.org/officeDocument/2006/relationships/tags" Target="../tags/tag43.xml" /><Relationship Id="rId6"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45.xml" /><Relationship Id="rId2" Type="http://schemas.openxmlformats.org/officeDocument/2006/relationships/tags" Target="../tags/tag70.xml" /><Relationship Id="rId3" Type="http://schemas.openxmlformats.org/officeDocument/2006/relationships/tags" Target="../tags/tag15.xml" /><Relationship Id="rId4" Type="http://schemas.openxmlformats.org/officeDocument/2006/relationships/tags" Target="../tags/tag23.xml" /><Relationship Id="rId5" Type="http://schemas.openxmlformats.org/officeDocument/2006/relationships/tags" Target="../tags/tag89.xml" /><Relationship Id="rId6"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44.xml" /><Relationship Id="rId2" Type="http://schemas.openxmlformats.org/officeDocument/2006/relationships/tags" Target="../tags/tag61.xml" /><Relationship Id="rId3" Type="http://schemas.openxmlformats.org/officeDocument/2006/relationships/tags" Target="../tags/tag74.xml" /><Relationship Id="rId4" Type="http://schemas.openxmlformats.org/officeDocument/2006/relationships/tags" Target="../tags/tag52.xml" /><Relationship Id="rId5" Type="http://schemas.openxmlformats.org/officeDocument/2006/relationships/tags" Target="../tags/tag72.xml" /><Relationship Id="rId6"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82.xml" /><Relationship Id="rId2" Type="http://schemas.openxmlformats.org/officeDocument/2006/relationships/tags" Target="../tags/tag75.xml" /><Relationship Id="rId3" Type="http://schemas.openxmlformats.org/officeDocument/2006/relationships/tags" Target="../tags/tag42.xml" /><Relationship Id="rId4" Type="http://schemas.openxmlformats.org/officeDocument/2006/relationships/tags" Target="../tags/tag22.xml" /><Relationship Id="rId5" Type="http://schemas.openxmlformats.org/officeDocument/2006/relationships/tags" Target="../tags/tag11.xml" /><Relationship Id="rId6" Type="http://schemas.openxmlformats.org/officeDocument/2006/relationships/tags" Target="../tags/tag2.xml" /><Relationship Id="rId7"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35.xml" /><Relationship Id="rId2" Type="http://schemas.openxmlformats.org/officeDocument/2006/relationships/tags" Target="../tags/tag53.xml" /><Relationship Id="rId3" Type="http://schemas.openxmlformats.org/officeDocument/2006/relationships/tags" Target="../tags/tag25.xml" /><Relationship Id="rId4" Type="http://schemas.openxmlformats.org/officeDocument/2006/relationships/tags" Target="../tags/tag8.xml" /><Relationship Id="rId5" Type="http://schemas.openxmlformats.org/officeDocument/2006/relationships/tags" Target="../tags/tag60.xml" /><Relationship Id="rId6" Type="http://schemas.openxmlformats.org/officeDocument/2006/relationships/tags" Target="../tags/tag54.xml" /><Relationship Id="rId7" Type="http://schemas.openxmlformats.org/officeDocument/2006/relationships/tags" Target="../tags/tag63.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27.xml" /><Relationship Id="rId2" Type="http://schemas.openxmlformats.org/officeDocument/2006/relationships/tags" Target="../tags/tag33.xml" /><Relationship Id="rId3" Type="http://schemas.openxmlformats.org/officeDocument/2006/relationships/tags" Target="../tags/tag13.xml" /><Relationship Id="rId4" Type="http://schemas.openxmlformats.org/officeDocument/2006/relationships/tags" Target="../tags/tag81.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88.xml" /><Relationship Id="rId2" Type="http://schemas.openxmlformats.org/officeDocument/2006/relationships/tags" Target="../tags/tag67.xml" /><Relationship Id="rId3" Type="http://schemas.openxmlformats.org/officeDocument/2006/relationships/tags" Target="../tags/tag40.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55.xml" /><Relationship Id="rId2" Type="http://schemas.openxmlformats.org/officeDocument/2006/relationships/tags" Target="../tags/tag64.xml" /><Relationship Id="rId3" Type="http://schemas.openxmlformats.org/officeDocument/2006/relationships/tags" Target="../tags/tag14.xml" /><Relationship Id="rId4" Type="http://schemas.openxmlformats.org/officeDocument/2006/relationships/tags" Target="../tags/tag85.xml" /><Relationship Id="rId5" Type="http://schemas.openxmlformats.org/officeDocument/2006/relationships/tags" Target="../tags/tag79.xml" /><Relationship Id="rId6" Type="http://schemas.openxmlformats.org/officeDocument/2006/relationships/tags" Target="../tags/tag6.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57.xml" /><Relationship Id="rId3" Type="http://schemas.openxmlformats.org/officeDocument/2006/relationships/tags" Target="../tags/tag68.xml" /><Relationship Id="rId4" Type="http://schemas.openxmlformats.org/officeDocument/2006/relationships/tags" Target="../tags/tag24.xml" /><Relationship Id="rId5" Type="http://schemas.openxmlformats.org/officeDocument/2006/relationships/tags" Target="../tags/tag38.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1"/>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1"/>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type="obj" sz="quarter" idx="13"/>
            <p:custDataLst>
              <p:tags r:id="rId4"/>
            </p:custDataLst>
          </p:nvPr>
        </p:nvSpPr>
        <p:spPr>
          <a:xfrm>
            <a:off x="608400" y="774000"/>
            <a:ext cx="10972800" cy="5482800"/>
          </a:xfrm>
        </p:spPr>
        <p:txBody>
          <a:bodyPr/>
          <a:lstStyle/>
          <a:p>
            <a:pPr lvl="0"/>
            <a:r>
              <a:rPr lang="zh-CN" altLang="en-US" dirty="1"/>
              <a:t>单击此处编辑母版文本样式</a:t>
            </a:r>
          </a:p>
          <a:p>
            <a:pPr lvl="1"/>
            <a:r>
              <a:rPr lang="zh-CN" altLang="en-US" dirty="1"/>
              <a:t>第二级</a:t>
            </a:r>
          </a:p>
          <a:p>
            <a:pPr lvl="2"/>
            <a:r>
              <a:rPr lang="zh-CN" altLang="en-US" dirty="1"/>
              <a:t>第三级</a:t>
            </a:r>
          </a:p>
          <a:p>
            <a:pPr lvl="3"/>
            <a:r>
              <a:rPr lang="zh-CN" altLang="en-US" dirty="1"/>
              <a:t>第四级</a:t>
            </a:r>
          </a:p>
          <a:p>
            <a:pPr lvl="4"/>
            <a:r>
              <a:rPr lang="zh-CN" altLang="en-US" dirty="1"/>
              <a:t>第五级</a:t>
            </a:r>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dirty="1" smtClean="0"/>
              <a:t>单击此处编辑标题</a:t>
            </a:r>
            <a:endParaRPr lang="zh-CN" altLang="en-US"/>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1"/>
              <a:t>单击此处编辑母版文本样式</a:t>
            </a:r>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dirty="1" smtClean="0"/>
              <a:t>单击此处编辑母版标题样式</a:t>
            </a:r>
            <a:endParaRPr lang="zh-CN" altLang="en-US"/>
          </a:p>
        </p:txBody>
      </p:sp>
      <p:sp>
        <p:nvSpPr>
          <p:cNvPr id="3" name="内容占位符 2"/>
          <p:cNvSpPr>
            <a:spLocks noGrp="1"/>
          </p:cNvSpPr>
          <p:nvPr>
            <p:ph type="obj" idx="1"/>
            <p:custDataLst>
              <p:tags r:id="rId2"/>
            </p:custDataLst>
          </p:nvPr>
        </p:nvSpPr>
        <p:spPr>
          <a:xfrm>
            <a:off x="608400" y="1490400"/>
            <a:ext cx="10969200" cy="4759200"/>
          </a:xfrm>
        </p:spPr>
        <p:txBody>
          <a:bodyPr vert="horz" lIns="90000" tIns="46800" rIns="90000" bIns="46800" rtlCol="0">
            <a:normAutofit/>
          </a:bodyPr>
          <a:lstStyle/>
          <a:p>
            <a:pPr lvl="0"/>
            <a:r>
              <a:rPr lang="zh-CN" altLang="en-US" dirty="1" smtClean="0"/>
              <a:t>单击此处编辑母版文本样式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1"/>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1"/>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dirty="1" smtClean="0"/>
              <a:t>单击此处编辑母版标题样式</a:t>
            </a:r>
            <a:endParaRPr lang="zh-CN" altLang="en-US"/>
          </a:p>
        </p:txBody>
      </p:sp>
      <p:sp>
        <p:nvSpPr>
          <p:cNvPr id="3" name="内容占位符 2"/>
          <p:cNvSpPr>
            <a:spLocks noGrp="1"/>
          </p:cNvSpPr>
          <p:nvPr>
            <p:ph type="obj"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dirty="1" smtClean="0"/>
              <a:t>单击此处编辑母版文本样式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zh-CN" altLang="en-US"/>
          </a:p>
        </p:txBody>
      </p:sp>
      <p:sp>
        <p:nvSpPr>
          <p:cNvPr id="4" name="内容占位符 3"/>
          <p:cNvSpPr>
            <a:spLocks noGrp="1"/>
          </p:cNvSpPr>
          <p:nvPr>
            <p:ph type="obj" sz="half" idx="2"/>
            <p:custDataLst>
              <p:tags r:id="rId3"/>
            </p:custDataLst>
          </p:nvPr>
        </p:nvSpPr>
        <p:spPr>
          <a:xfrm>
            <a:off x="6411600" y="1501200"/>
            <a:ext cx="5176800" cy="4748400"/>
          </a:xfrm>
        </p:spPr>
        <p:txBody>
          <a:bodyPr lIns="90000" tIns="46800" rIns="90000" bIns="46800">
            <a:normAutofit/>
          </a:bodyPr>
          <a:lstStyle/>
          <a:p>
            <a:pPr lvl="0"/>
            <a:r>
              <a:rPr lang="zh-CN" altLang="en-US" dirty="1"/>
              <a:t>单击此处编辑母版文本样式</a:t>
            </a:r>
          </a:p>
          <a:p>
            <a:pPr lvl="1"/>
            <a:r>
              <a:rPr lang="zh-CN" altLang="en-US" dirty="1"/>
              <a:t>第二级</a:t>
            </a:r>
          </a:p>
          <a:p>
            <a:pPr lvl="2"/>
            <a:r>
              <a:rPr lang="zh-CN" altLang="en-US" dirty="1"/>
              <a:t>第三级</a:t>
            </a:r>
          </a:p>
          <a:p>
            <a:pPr lvl="3"/>
            <a:r>
              <a:rPr lang="zh-CN" altLang="en-US" dirty="1"/>
              <a:t>第四级</a:t>
            </a:r>
          </a:p>
          <a:p>
            <a:pPr lvl="4"/>
            <a:r>
              <a:rPr lang="zh-CN" altLang="en-US" dirty="1"/>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dirty="1"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b="1" dirty="1"/>
              <a:t>单击此处编辑文本</a:t>
            </a:r>
          </a:p>
        </p:txBody>
      </p:sp>
      <p:sp>
        <p:nvSpPr>
          <p:cNvPr id="4" name="内容占位符 3"/>
          <p:cNvSpPr>
            <a:spLocks noGrp="1"/>
          </p:cNvSpPr>
          <p:nvPr>
            <p:ph type="obj" sz="half" idx="2"/>
            <p:custDataLst>
              <p:tags r:id="rId3"/>
            </p:custDataLst>
          </p:nvPr>
        </p:nvSpPr>
        <p:spPr>
          <a:xfrm>
            <a:off x="608400" y="1854000"/>
            <a:ext cx="5342400" cy="4395600"/>
          </a:xfrm>
        </p:spPr>
        <p:txBody>
          <a:bodyPr vert="horz" lIns="101600" tIns="0" rIns="82550" bIns="0" rtlCol="0">
            <a:normAutofit/>
          </a:bodyPr>
          <a:lstStyle/>
          <a:p>
            <a:pPr lvl="0"/>
            <a:r>
              <a:rPr lang="zh-CN" altLang="en-US" dirty="1" smtClean="0"/>
              <a:t>单击此处编辑母版文本样式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b="1" dirty="1" smtClean="0"/>
              <a:t>单击此处编辑文本</a:t>
            </a:r>
            <a:endParaRPr lang="zh-CN" altLang="en-US" b="1"/>
          </a:p>
        </p:txBody>
      </p:sp>
      <p:sp>
        <p:nvSpPr>
          <p:cNvPr id="6" name="内容占位符 5"/>
          <p:cNvSpPr>
            <a:spLocks noGrp="1"/>
          </p:cNvSpPr>
          <p:nvPr>
            <p:ph type="obj"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dirty="1" smtClean="0"/>
              <a:t>单击此处编辑母版文本样式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dirty="1" smtClean="0"/>
              <a:t>单击此处编辑母版标题样式</a:t>
            </a:r>
            <a:endParaRPr lang="zh-CN" altLang="en-US"/>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dirty="1" smtClean="0"/>
              <a:t>单击此处编辑母版文本样式</a:t>
            </a:r>
            <a:endParaRPr lang="zh-CN" altLang="en-US"/>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dirty="1"/>
              <a:t>单击此处编辑母版标题样式</a:t>
            </a:r>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fontScale="90000"/>
          </a:bodyPr>
          <a:lstStyle>
            <a:lvl1pPr>
              <a:buNone/>
              <a:defRPr sz="2800"/>
            </a:lvl1pPr>
          </a:lstStyle>
          <a:p>
            <a:pPr lvl="0"/>
            <a:r>
              <a:rPr lang="zh-CN" altLang="en-US" dirty="1" smtClean="0"/>
              <a:t>单</a:t>
            </a:r>
            <a:r>
              <a:rPr lang="zh-CN" altLang="en-US" dirty="1" smtClean="0"/>
              <a:t>击</a:t>
            </a:r>
            <a:r>
              <a:rPr lang="zh-CN" altLang="en-US" dirty="1" smtClean="0"/>
              <a:t>此</a:t>
            </a:r>
            <a:r>
              <a:rPr lang="zh-CN" altLang="en-US" dirty="1" smtClean="0"/>
              <a:t>处</a:t>
            </a:r>
            <a:r>
              <a:rPr lang="zh-CN" altLang="en-US" dirty="1" smtClean="0"/>
              <a:t>编</a:t>
            </a:r>
            <a:r>
              <a:rPr lang="zh-CN" altLang="en-US" dirty="1" smtClean="0"/>
              <a:t>辑</a:t>
            </a:r>
            <a:r>
              <a:rPr lang="zh-CN" altLang="en-US" dirty="1" smtClean="0"/>
              <a:t>标</a:t>
            </a:r>
            <a:r>
              <a:rPr lang="zh-CN" altLang="en-US" dirty="1" smtClean="0"/>
              <a:t>题</a:t>
            </a:r>
            <a:endParaRPr lang="zh-CN" altLang="en-US"/>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1"/>
              <a:t>单击此处编辑母版文本样式</a:t>
            </a:r>
          </a:p>
          <a:p>
            <a:pPr lvl="1"/>
            <a:r>
              <a:rPr lang="zh-CN" altLang="en-US" dirty="1"/>
              <a:t>第二级</a:t>
            </a:r>
          </a:p>
          <a:p>
            <a:pPr lvl="2"/>
            <a:r>
              <a:rPr lang="zh-CN" altLang="en-US" dirty="1"/>
              <a:t>第三级</a:t>
            </a:r>
          </a:p>
          <a:p>
            <a:pPr lvl="3"/>
            <a:r>
              <a:rPr lang="zh-CN" altLang="en-US" dirty="1"/>
              <a:t>第四级</a:t>
            </a:r>
          </a:p>
          <a:p>
            <a:pPr lvl="4"/>
            <a:r>
              <a:rPr lang="zh-CN" altLang="en-US" dirty="1"/>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ags" Target="../tags/tag47.xml" /><Relationship Id="rId13" Type="http://schemas.openxmlformats.org/officeDocument/2006/relationships/tags" Target="../tags/tag83.xml" /><Relationship Id="rId14" Type="http://schemas.openxmlformats.org/officeDocument/2006/relationships/tags" Target="../tags/tag62.xml" /><Relationship Id="rId15" Type="http://schemas.openxmlformats.org/officeDocument/2006/relationships/tags" Target="../tags/tag59.xml" /><Relationship Id="rId16" Type="http://schemas.openxmlformats.org/officeDocument/2006/relationships/tags" Target="../tags/tag86.xml" /><Relationship Id="rId19" Type="http://schemas.openxmlformats.org/officeDocument/2006/relationships/tags" Target="../tags/tag30.xml" /><Relationship Id="rId2" Type="http://schemas.openxmlformats.org/officeDocument/2006/relationships/slideLayout" Target="../slideLayouts/slideLayout2.xml" /><Relationship Id="rId20"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p:spPr>
        <p:txBody>
          <a:bodyPr vert="horz" lIns="90170" tIns="46990" rIns="90170" bIns="46990" rtlCol="0" anchor="ctr" anchorCtr="0">
            <a:normAutofit/>
          </a:bodyPr>
          <a:lstStyle/>
          <a:p>
            <a:r>
              <a:rPr lang="zh-CN" altLang="en-US" dirty="1"/>
              <a:t>单击此处编辑母版标题样式</a:t>
            </a:r>
          </a:p>
        </p:txBody>
      </p:sp>
      <p:sp>
        <p:nvSpPr>
          <p:cNvPr id="3" name="文本占位符 2"/>
          <p:cNvSpPr>
            <a:spLocks noGrp="1"/>
          </p:cNvSpPr>
          <p:nvPr>
            <p:ph type="body" idx="1"/>
            <p:custDataLst>
              <p:tags r:id="rId13"/>
            </p:custDataLst>
          </p:nvPr>
        </p:nvSpPr>
        <p:spPr>
          <a:xfrm>
            <a:off x="608400" y="1490400"/>
            <a:ext cx="10969200" cy="4759200"/>
          </a:xfrm>
          <a:prstGeom prst="rect"/>
        </p:spPr>
        <p:txBody>
          <a:bodyPr vert="horz" lIns="90000" tIns="46800" rIns="90000" bIns="46800" rtlCol="0">
            <a:normAutofit/>
          </a:bodyPr>
          <a:lstStyle/>
          <a:p>
            <a:pPr lvl="0"/>
            <a:r>
              <a:rPr lang="zh-CN" altLang="en-US" dirty="1"/>
              <a:t>单击此处编辑母版文本样式</a:t>
            </a:r>
          </a:p>
          <a:p>
            <a:pPr lvl="1"/>
            <a:r>
              <a:rPr lang="zh-CN" altLang="en-US" dirty="1"/>
              <a:t>第二级</a:t>
            </a:r>
          </a:p>
          <a:p>
            <a:pPr lvl="2"/>
            <a:r>
              <a:rPr lang="zh-CN" altLang="en-US" dirty="1"/>
              <a:t>第三级</a:t>
            </a:r>
          </a:p>
          <a:p>
            <a:pPr lvl="3"/>
            <a:r>
              <a:rPr lang="zh-CN" altLang="en-US" dirty="1"/>
              <a:t>第四级</a:t>
            </a:r>
          </a:p>
          <a:p>
            <a:pPr lvl="4"/>
            <a:r>
              <a:rPr lang="zh-CN" altLang="en-US" dirty="1"/>
              <a:t>第五级</a:t>
            </a:r>
          </a:p>
        </p:txBody>
      </p:sp>
      <p:sp>
        <p:nvSpPr>
          <p:cNvPr id="4" name="日期占位符 3"/>
          <p:cNvSpPr>
            <a:spLocks noGrp="1"/>
          </p:cNvSpPr>
          <p:nvPr>
            <p:ph type="dt" sz="half" idx="2"/>
            <p:custDataLst>
              <p:tags r:id="rId14"/>
            </p:custDataLst>
          </p:nvPr>
        </p:nvSpPr>
        <p:spPr>
          <a:xfrm>
            <a:off x="612000" y="6314400"/>
            <a:ext cx="2700000" cy="316800"/>
          </a:xfrm>
          <a:prstGeom prst="rect"/>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6"/>
            </p:custDataLst>
          </p:nvPr>
        </p:nvSpPr>
        <p:spPr>
          <a:xfrm>
            <a:off x="8877600" y="6314400"/>
            <a:ext cx="2700000" cy="316800"/>
          </a:xfrm>
          <a:prstGeom prst="rect"/>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a:p>
        </p:txBody>
      </p:sp>
    </p:spTree>
    <p:custDataLst>
      <p:tags r:id="rId19"/>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fast"/>
  <p:timing>
    <p:tnLst>
      <p:par>
        <p:cTn id="1" restart="never" nodeType="tmRoot"/>
      </p:par>
    </p:tnLst>
  </p:timing>
  <p:txStyles>
    <p:titleStyle>
      <a:lvl1pPr algn="l" defTabSz="914400" fontAlgn="auto" rtl="0" eaLnBrk="1"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fontAlgn="auto" rtl="0" eaLnBrk="1"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fontAlgn="auto" rtl="0" eaLnBrk="1"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fontAlgn="auto" rtl="0" eaLnBrk="1"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fontAlgn="auto" rtl="0" eaLnBrk="1"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fontAlgn="auto" rtl="0" eaLnBrk="1"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3" Type="http://schemas.openxmlformats.org/officeDocument/2006/relationships/tags" Target="../tags/tag3.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6.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6.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9.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90.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84.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65.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7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78.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7.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4.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8.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66.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77.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0.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0.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8.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87.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7.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0.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9.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6.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0" y="1214120"/>
            <a:ext cx="12191365" cy="1198880"/>
          </a:xfrm>
          <a:prstGeom prst="rect"/>
          <a:noFill/>
        </p:spPr>
        <p:txBody>
          <a:bodyPr wrap="square" rtlCol="0">
            <a:spAutoFit/>
          </a:bodyPr>
          <a:lstStyle/>
          <a:p>
            <a:pPr algn="ctr"/>
            <a:r>
              <a:rPr lang="zh-CN" sz="7200" b="1" dirty="1">
                <a:latin typeface="微软雅黑" panose="020b0503020204020204" charset="-122"/>
                <a:ea typeface="微软雅黑"/>
                <a:cs typeface="微软雅黑" panose="020b0503020204020204" charset="-122"/>
              </a:rPr>
              <a:t>丑奴儿·书博山道中壁</a:t>
            </a:r>
            <a:endParaRPr lang="zh-CN" sz="7200" b="1">
              <a:latin typeface="微软雅黑" panose="020b0503020204020204" charset="-122"/>
              <a:ea typeface="微软雅黑"/>
              <a:cs typeface="微软雅黑" panose="020b0503020204020204" charset="-122"/>
            </a:endParaRPr>
          </a:p>
        </p:txBody>
      </p:sp>
      <p:sp>
        <p:nvSpPr>
          <p:cNvPr id="5" name="文本框 4"/>
          <p:cNvSpPr txBox="1"/>
          <p:nvPr/>
        </p:nvSpPr>
        <p:spPr>
          <a:xfrm>
            <a:off x="4699000" y="4102735"/>
            <a:ext cx="7072630" cy="768350"/>
          </a:xfrm>
          <a:prstGeom prst="rect"/>
          <a:noFill/>
        </p:spPr>
        <p:txBody>
          <a:bodyPr wrap="square" rtlCol="0">
            <a:spAutoFit/>
          </a:bodyPr>
          <a:lstStyle/>
          <a:p>
            <a:r>
              <a:rPr lang="en-US" altLang="zh-CN" sz="4400" b="1" dirty="1">
                <a:latin typeface="微软雅黑" panose="020b0503020204020204" charset="-122"/>
                <a:ea typeface="微软雅黑"/>
              </a:rPr>
              <a:t>           </a:t>
            </a:r>
            <a:r>
              <a:rPr lang="zh-CN" altLang="en-US" sz="4400" b="1" dirty="1">
                <a:latin typeface="微软雅黑" panose="020b0503020204020204" charset="-122"/>
                <a:ea typeface="微软雅黑"/>
              </a:rPr>
              <a:t>作者：辛弃疾</a:t>
            </a:r>
            <a:endParaRPr lang="zh-CN" altLang="en-US" sz="4400" b="1">
              <a:latin typeface="微软雅黑" panose="020b0503020204020204" charset="-122"/>
              <a:ea typeface="微软雅黑"/>
            </a:endParaRPr>
          </a:p>
        </p:txBody>
      </p:sp>
      <p:sp>
        <p:nvSpPr>
          <p:cNvPr id="6" name="矩形 5"/>
          <p:cNvSpPr/>
          <p:nvPr/>
        </p:nvSpPr>
        <p:spPr>
          <a:xfrm>
            <a:off x="0" y="6211570"/>
            <a:ext cx="12192635" cy="704215"/>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highlight>
                <a:srgbClr val="008000"/>
              </a:highlight>
            </a:endParaRPr>
          </a:p>
        </p:txBody>
      </p:sp>
      <p:sp>
        <p:nvSpPr>
          <p:cNvPr id="2" name="文本框 1"/>
          <p:cNvSpPr txBox="1"/>
          <p:nvPr/>
        </p:nvSpPr>
        <p:spPr>
          <a:xfrm>
            <a:off x="686435" y="375920"/>
            <a:ext cx="3610610" cy="398780"/>
          </a:xfrm>
          <a:prstGeom prst="rect"/>
          <a:noFill/>
        </p:spPr>
        <p:txBody>
          <a:bodyPr wrap="square" rtlCol="0">
            <a:spAutoFit/>
          </a:bodyPr>
          <a:lstStyle/>
          <a:p>
            <a:r>
              <a:rPr lang="zh-CN" altLang="en-US" sz="2000" b="1" dirty="1">
                <a:solidFill>
                  <a:srgbClr val="FF0000"/>
                </a:solidFill>
              </a:rPr>
              <a:t>第六单元：课外古诗词诵读</a:t>
            </a:r>
          </a:p>
        </p:txBody>
      </p:sp>
    </p:spTree>
    <p:custDataLst>
      <p:tags r:id="rId3"/>
    </p:custDataLst>
  </p:cSld>
  <p:clrMapOvr>
    <a:masterClrMapping/>
  </p:clrMapOvr>
  <p:transition spd="fast"/>
  <p:timing>
    <p:tnLst>
      <p:par>
        <p:cTn id="1" restart="never" nodeType="tmRoot"/>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课文赏析（一）</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504825" y="1452245"/>
            <a:ext cx="11402695" cy="808990"/>
          </a:xfrm>
          <a:prstGeom prst="rect"/>
          <a:noFill/>
        </p:spPr>
        <p:txBody>
          <a:bodyPr wrap="square" rtlCol="0">
            <a:spAutoFit/>
          </a:bodyPr>
          <a:lstStyle/>
          <a:p>
            <a:pPr indent="0" fontAlgn="auto">
              <a:lnSpc>
                <a:spcPts val="5600"/>
              </a:lnSpc>
            </a:pPr>
            <a:r>
              <a:rPr lang="en-US" sz="3600" b="1" dirty="1">
                <a:latin typeface="微软雅黑" panose="020b0503020204020204" charset="-122"/>
                <a:ea typeface="微软雅黑"/>
              </a:rPr>
              <a:t>        </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1113155" y="1928495"/>
            <a:ext cx="10354945" cy="1774825"/>
          </a:xfrm>
          <a:prstGeom prst="rect"/>
          <a:noFill/>
        </p:spPr>
        <p:txBody>
          <a:bodyPr wrap="square" rtlCol="0">
            <a:noAutofit/>
          </a:bodyPr>
          <a:lstStyle/>
          <a:p>
            <a:pPr indent="0" fontAlgn="auto">
              <a:lnSpc>
                <a:spcPts val="6600"/>
              </a:lnSpc>
            </a:pPr>
            <a:r>
              <a:rPr lang="en-US" altLang="zh-CN" sz="2800" b="1" dirty="1">
                <a:latin typeface="微软雅黑" panose="020b0503020204020204" charset="-122"/>
                <a:ea typeface="微软雅黑"/>
                <a:cs typeface="微软雅黑" panose="020b0503020204020204" charset="-122"/>
              </a:rPr>
              <a:t> </a:t>
            </a:r>
            <a:r>
              <a:rPr lang="en-US" altLang="zh-CN" sz="2800" b="1" u="sng" dirty="1">
                <a:solidFill>
                  <a:schemeClr val="accent1"/>
                </a:solidFill>
                <a:latin typeface="微软雅黑" panose="020b0503020204020204" charset="-122"/>
                <a:ea typeface="微软雅黑"/>
                <a:cs typeface="微软雅黑" panose="020b0503020204020204" charset="-122"/>
              </a:rPr>
              <a:t>少年</a:t>
            </a:r>
            <a:r>
              <a:rPr lang="en-US" altLang="zh-CN" sz="2800" b="1" dirty="1">
                <a:latin typeface="微软雅黑" panose="020b0503020204020204" charset="-122"/>
                <a:ea typeface="微软雅黑"/>
                <a:cs typeface="微软雅黑" panose="020b0503020204020204" charset="-122"/>
              </a:rPr>
              <a:t>不识愁滋味，爱上层楼。爱上</a:t>
            </a:r>
            <a:r>
              <a:rPr lang="en-US" altLang="zh-CN" sz="2800" b="1" u="sng" dirty="1">
                <a:solidFill>
                  <a:schemeClr val="accent1"/>
                </a:solidFill>
                <a:latin typeface="微软雅黑" panose="020b0503020204020204" charset="-122"/>
                <a:ea typeface="微软雅黑"/>
                <a:cs typeface="微软雅黑" panose="020b0503020204020204" charset="-122"/>
              </a:rPr>
              <a:t>层楼</a:t>
            </a:r>
            <a:r>
              <a:rPr lang="en-US" altLang="zh-CN" sz="2800" b="1" dirty="1">
                <a:latin typeface="微软雅黑" panose="020b0503020204020204" charset="-122"/>
                <a:ea typeface="微软雅黑"/>
                <a:cs typeface="微软雅黑" panose="020b0503020204020204" charset="-122"/>
              </a:rPr>
              <a:t>。为赋新词</a:t>
            </a:r>
            <a:r>
              <a:rPr lang="en-US" altLang="zh-CN" sz="2800" b="1" u="sng" dirty="1">
                <a:solidFill>
                  <a:schemeClr val="accent1"/>
                </a:solidFill>
                <a:latin typeface="微软雅黑" panose="020b0503020204020204" charset="-122"/>
                <a:ea typeface="微软雅黑"/>
                <a:cs typeface="微软雅黑" panose="020b0503020204020204" charset="-122"/>
              </a:rPr>
              <a:t>强</a:t>
            </a:r>
            <a:r>
              <a:rPr lang="en-US" altLang="zh-CN" sz="2800" b="1" dirty="1">
                <a:latin typeface="微软雅黑" panose="020b0503020204020204" charset="-122"/>
                <a:ea typeface="微软雅黑"/>
                <a:cs typeface="微软雅黑" panose="020b0503020204020204" charset="-122"/>
              </a:rPr>
              <a:t>说愁。</a:t>
            </a:r>
            <a:endParaRPr lang="en-US" altLang="zh-CN" sz="2800" b="1">
              <a:latin typeface="微软雅黑" panose="020b0503020204020204" charset="-122"/>
              <a:ea typeface="微软雅黑"/>
              <a:cs typeface="微软雅黑" panose="020b0503020204020204" charset="-122"/>
            </a:endParaRPr>
          </a:p>
        </p:txBody>
      </p:sp>
      <p:sp>
        <p:nvSpPr>
          <p:cNvPr id="6" name="文本框 5"/>
          <p:cNvSpPr txBox="1"/>
          <p:nvPr/>
        </p:nvSpPr>
        <p:spPr>
          <a:xfrm>
            <a:off x="505460" y="4488180"/>
            <a:ext cx="11078845" cy="1685925"/>
          </a:xfrm>
          <a:prstGeom prst="rect"/>
          <a:noFill/>
        </p:spPr>
        <p:txBody>
          <a:bodyPr wrap="square" rtlCol="0">
            <a:noAutofit/>
          </a:bodyPr>
          <a:lstStyle/>
          <a:p>
            <a:r>
              <a:rPr lang="en-US" altLang="zh-CN" sz="2400" dirty="1">
                <a:solidFill>
                  <a:srgbClr val="C00000"/>
                </a:solidFill>
              </a:rPr>
              <a:t>        </a:t>
            </a:r>
            <a:r>
              <a:rPr lang="zh-CN" altLang="en-US" sz="2800" dirty="1">
                <a:solidFill>
                  <a:srgbClr val="C00000"/>
                </a:solidFill>
              </a:rPr>
              <a:t>译文：（我）年少时不知道忧愁的滋味，喜欢登高远望。喜欢登高远望，为写一首新词无愁而勉强说愁。</a:t>
            </a:r>
          </a:p>
        </p:txBody>
      </p:sp>
      <p:sp>
        <p:nvSpPr>
          <p:cNvPr id="7" name="文本框 6"/>
          <p:cNvSpPr txBox="1"/>
          <p:nvPr/>
        </p:nvSpPr>
        <p:spPr>
          <a:xfrm>
            <a:off x="806450" y="1773555"/>
            <a:ext cx="1837690" cy="553720"/>
          </a:xfrm>
          <a:prstGeom prst="rect"/>
          <a:noFill/>
        </p:spPr>
        <p:txBody>
          <a:bodyPr wrap="square" rtlCol="0">
            <a:noAutofit/>
          </a:bodyPr>
          <a:lstStyle/>
          <a:p>
            <a:r>
              <a:rPr lang="zh-CN" altLang="en-US" sz="2000" dirty="1">
                <a:solidFill>
                  <a:schemeClr val="accent1"/>
                </a:solidFill>
              </a:rPr>
              <a:t>指年轻的时候。</a:t>
            </a:r>
          </a:p>
        </p:txBody>
      </p:sp>
      <p:sp>
        <p:nvSpPr>
          <p:cNvPr id="10" name="文本框 9"/>
          <p:cNvSpPr txBox="1"/>
          <p:nvPr/>
        </p:nvSpPr>
        <p:spPr>
          <a:xfrm>
            <a:off x="8567420" y="1703705"/>
            <a:ext cx="1889125" cy="398780"/>
          </a:xfrm>
          <a:prstGeom prst="rect"/>
          <a:noFill/>
        </p:spPr>
        <p:txBody>
          <a:bodyPr wrap="square" rtlCol="0">
            <a:spAutoFit/>
          </a:bodyPr>
          <a:lstStyle/>
          <a:p>
            <a:r>
              <a:rPr lang="zh-CN" altLang="en-US" sz="2000" dirty="1">
                <a:solidFill>
                  <a:schemeClr val="accent1"/>
                </a:solidFill>
              </a:rPr>
              <a:t>竭力，极力。</a:t>
            </a:r>
          </a:p>
        </p:txBody>
      </p:sp>
      <p:sp>
        <p:nvSpPr>
          <p:cNvPr id="11" name="文本框 10"/>
          <p:cNvSpPr txBox="1"/>
          <p:nvPr/>
        </p:nvSpPr>
        <p:spPr>
          <a:xfrm>
            <a:off x="6215380" y="2970530"/>
            <a:ext cx="1854200" cy="398780"/>
          </a:xfrm>
          <a:prstGeom prst="rect"/>
          <a:noFill/>
        </p:spPr>
        <p:txBody>
          <a:bodyPr wrap="square" rtlCol="0">
            <a:spAutoFit/>
          </a:bodyPr>
          <a:lstStyle/>
          <a:p>
            <a:r>
              <a:rPr lang="zh-CN" altLang="en-US" sz="2000" dirty="1">
                <a:solidFill>
                  <a:schemeClr val="accent1"/>
                </a:solidFill>
              </a:rPr>
              <a:t>高楼。</a:t>
            </a: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4"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5"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6"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P spid="7" grpId="3" uiExpand="0" advAuto="indefinite" build="whole"/>
      <p:bldP spid="11" grpId="4" uiExpand="0" advAuto="indefinite" build="whole"/>
      <p:bldP spid="10" grpId="5" uiExpand="0" advAuto="indefinite" build="whole"/>
      <p:bldP spid="6" grpId="6" uiExpand="0" advAuto="indefinite" build="whole"/>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课文赏析（二）</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504825" y="1452245"/>
            <a:ext cx="11402695" cy="808990"/>
          </a:xfrm>
          <a:prstGeom prst="rect"/>
          <a:noFill/>
        </p:spPr>
        <p:txBody>
          <a:bodyPr wrap="square" rtlCol="0">
            <a:spAutoFit/>
          </a:bodyPr>
          <a:lstStyle/>
          <a:p>
            <a:pPr indent="0" fontAlgn="auto">
              <a:lnSpc>
                <a:spcPts val="5600"/>
              </a:lnSpc>
            </a:pPr>
            <a:r>
              <a:rPr lang="en-US" sz="3600" b="1" dirty="1">
                <a:latin typeface="微软雅黑" panose="020b0503020204020204" charset="-122"/>
                <a:ea typeface="微软雅黑"/>
              </a:rPr>
              <a:t>        </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1113155" y="1928495"/>
            <a:ext cx="10354945" cy="1774825"/>
          </a:xfrm>
          <a:prstGeom prst="rect"/>
          <a:noFill/>
        </p:spPr>
        <p:txBody>
          <a:bodyPr wrap="square" rtlCol="0">
            <a:noAutofit/>
          </a:bodyPr>
          <a:lstStyle/>
          <a:p>
            <a:pPr indent="0" fontAlgn="auto">
              <a:lnSpc>
                <a:spcPts val="6600"/>
              </a:lnSpc>
            </a:pPr>
            <a:r>
              <a:rPr lang="en-US" altLang="zh-CN" sz="2800" b="1" dirty="1">
                <a:latin typeface="微软雅黑" panose="020b0503020204020204" charset="-122"/>
                <a:ea typeface="微软雅黑"/>
                <a:cs typeface="微软雅黑" panose="020b0503020204020204" charset="-122"/>
              </a:rPr>
              <a:t> 而今</a:t>
            </a:r>
            <a:r>
              <a:rPr lang="en-US" altLang="zh-CN" sz="2800" b="1" u="sng" dirty="1">
                <a:solidFill>
                  <a:schemeClr val="accent1"/>
                </a:solidFill>
                <a:latin typeface="微软雅黑" panose="020b0503020204020204" charset="-122"/>
                <a:ea typeface="微软雅黑"/>
                <a:cs typeface="微软雅黑" panose="020b0503020204020204" charset="-122"/>
              </a:rPr>
              <a:t>识尽</a:t>
            </a:r>
            <a:r>
              <a:rPr lang="en-US" altLang="zh-CN" sz="2800" b="1" dirty="1">
                <a:latin typeface="微软雅黑" panose="020b0503020204020204" charset="-122"/>
                <a:ea typeface="微软雅黑"/>
                <a:cs typeface="微软雅黑" panose="020b0503020204020204" charset="-122"/>
              </a:rPr>
              <a:t>愁滋味，欲说还休。</a:t>
            </a:r>
            <a:r>
              <a:rPr lang="en-US" altLang="zh-CN" sz="2800" b="1" u="sng" dirty="1">
                <a:solidFill>
                  <a:schemeClr val="accent1"/>
                </a:solidFill>
                <a:latin typeface="微软雅黑" panose="020b0503020204020204" charset="-122"/>
                <a:ea typeface="微软雅黑"/>
                <a:cs typeface="微软雅黑" panose="020b0503020204020204" charset="-122"/>
              </a:rPr>
              <a:t>欲说还休</a:t>
            </a:r>
            <a:r>
              <a:rPr lang="en-US" altLang="zh-CN" sz="2800" b="1" dirty="1">
                <a:latin typeface="微软雅黑" panose="020b0503020204020204" charset="-122"/>
                <a:ea typeface="微软雅黑"/>
                <a:cs typeface="微软雅黑" panose="020b0503020204020204" charset="-122"/>
              </a:rPr>
              <a:t>，却道“天凉好个秋”！</a:t>
            </a:r>
            <a:endParaRPr lang="en-US" altLang="zh-CN" sz="2800" b="1">
              <a:latin typeface="微软雅黑" panose="020b0503020204020204" charset="-122"/>
              <a:ea typeface="微软雅黑"/>
              <a:cs typeface="微软雅黑" panose="020b0503020204020204" charset="-122"/>
            </a:endParaRPr>
          </a:p>
        </p:txBody>
      </p:sp>
      <p:sp>
        <p:nvSpPr>
          <p:cNvPr id="6" name="文本框 5"/>
          <p:cNvSpPr txBox="1"/>
          <p:nvPr/>
        </p:nvSpPr>
        <p:spPr>
          <a:xfrm>
            <a:off x="505460" y="4488180"/>
            <a:ext cx="11078845" cy="1189355"/>
          </a:xfrm>
          <a:prstGeom prst="rect"/>
          <a:noFill/>
        </p:spPr>
        <p:txBody>
          <a:bodyPr wrap="square" rtlCol="0">
            <a:noAutofit/>
          </a:bodyPr>
          <a:lstStyle/>
          <a:p>
            <a:r>
              <a:rPr lang="en-US" altLang="zh-CN" sz="2400" dirty="1">
                <a:solidFill>
                  <a:srgbClr val="C00000"/>
                </a:solidFill>
              </a:rPr>
              <a:t>        </a:t>
            </a:r>
            <a:r>
              <a:rPr lang="zh-CN" altLang="en-US" sz="2800" dirty="1">
                <a:solidFill>
                  <a:srgbClr val="C00000"/>
                </a:solidFill>
              </a:rPr>
              <a:t>译文：现在尝尽了忧愁的滋味，想说却说不出。想说却说不出，却说好一个凉爽的秋天啊！</a:t>
            </a:r>
          </a:p>
        </p:txBody>
      </p:sp>
      <p:sp>
        <p:nvSpPr>
          <p:cNvPr id="7" name="文本框 6"/>
          <p:cNvSpPr txBox="1"/>
          <p:nvPr/>
        </p:nvSpPr>
        <p:spPr>
          <a:xfrm>
            <a:off x="1630680" y="1544955"/>
            <a:ext cx="1665605" cy="706755"/>
          </a:xfrm>
          <a:prstGeom prst="rect"/>
          <a:noFill/>
        </p:spPr>
        <p:txBody>
          <a:bodyPr wrap="square" rtlCol="0">
            <a:spAutoFit/>
          </a:bodyPr>
          <a:lstStyle/>
          <a:p>
            <a:r>
              <a:rPr lang="zh-CN" altLang="en-US" sz="2000" dirty="1">
                <a:solidFill>
                  <a:schemeClr val="accent1"/>
                </a:solidFill>
              </a:rPr>
              <a:t>尝够，深深懂得。</a:t>
            </a:r>
          </a:p>
        </p:txBody>
      </p:sp>
      <p:sp>
        <p:nvSpPr>
          <p:cNvPr id="8" name="文本框 7"/>
          <p:cNvSpPr txBox="1"/>
          <p:nvPr/>
        </p:nvSpPr>
        <p:spPr>
          <a:xfrm>
            <a:off x="5631180" y="2987675"/>
            <a:ext cx="2232660" cy="706755"/>
          </a:xfrm>
          <a:prstGeom prst="rect"/>
          <a:noFill/>
        </p:spPr>
        <p:txBody>
          <a:bodyPr wrap="square" rtlCol="0">
            <a:spAutoFit/>
          </a:bodyPr>
          <a:lstStyle/>
          <a:p>
            <a:r>
              <a:rPr lang="zh-CN" altLang="en-US" sz="2000" dirty="1">
                <a:solidFill>
                  <a:schemeClr val="accent1"/>
                </a:solidFill>
              </a:rPr>
              <a:t>内心有所顾虑而不敢表达。</a:t>
            </a: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4"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5"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P spid="7" grpId="3" uiExpand="0" advAuto="indefinite" build="whole"/>
      <p:bldP spid="8" grpId="4" uiExpand="0" advAuto="indefinite" build="whole"/>
      <p:bldP spid="6" grpId="5" uiExpand="0" advAuto="indefinite" build="whole"/>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35052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整体感知</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504825" y="1057275"/>
            <a:ext cx="11402695" cy="808990"/>
          </a:xfrm>
          <a:prstGeom prst="rect"/>
          <a:noFill/>
        </p:spPr>
        <p:txBody>
          <a:bodyPr wrap="square" rtlCol="0">
            <a:spAutoFit/>
          </a:bodyPr>
          <a:lstStyle/>
          <a:p>
            <a:pPr indent="0" fontAlgn="auto">
              <a:lnSpc>
                <a:spcPts val="5600"/>
              </a:lnSpc>
            </a:pPr>
            <a:r>
              <a:rPr lang="en-US" sz="3600" b="1" dirty="1">
                <a:latin typeface="微软雅黑" panose="020b0503020204020204" charset="-122"/>
                <a:ea typeface="微软雅黑"/>
              </a:rPr>
              <a:t>        2</a:t>
            </a:r>
            <a:r>
              <a:rPr lang="zh-CN" altLang="en-US" sz="3600" b="1" dirty="1">
                <a:latin typeface="微软雅黑" panose="020b0503020204020204" charset="-122"/>
                <a:ea typeface="微软雅黑"/>
              </a:rPr>
              <a:t>、细读课文，，分出上下阕。</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770890" y="2157730"/>
            <a:ext cx="10904220" cy="617220"/>
          </a:xfrm>
          <a:prstGeom prst="rect"/>
          <a:noFill/>
        </p:spPr>
        <p:txBody>
          <a:bodyPr wrap="square" rtlCol="0">
            <a:spAutoFit/>
          </a:bodyPr>
          <a:lstStyle/>
          <a:p>
            <a:pPr indent="0" fontAlgn="auto">
              <a:lnSpc>
                <a:spcPts val="4100"/>
              </a:lnSpc>
            </a:pPr>
            <a:r>
              <a:rPr lang="zh-CN" altLang="en-US" sz="4000" b="1" dirty="1">
                <a:solidFill>
                  <a:srgbClr val="FF0000"/>
                </a:solidFill>
                <a:latin typeface="微软雅黑" panose="020b0503020204020204" charset="-122"/>
                <a:ea typeface="微软雅黑"/>
                <a:cs typeface="微软雅黑" panose="020b0503020204020204" charset="-122"/>
              </a:rPr>
              <a:t>上阕：</a:t>
            </a:r>
            <a:r>
              <a:rPr lang="en-US" altLang="zh-CN" sz="2800" b="1" dirty="1">
                <a:solidFill>
                  <a:srgbClr val="0070C0"/>
                </a:solidFill>
                <a:latin typeface="微软雅黑" panose="020b0503020204020204" charset="-122"/>
                <a:ea typeface="微软雅黑"/>
                <a:cs typeface="微软雅黑" panose="020b0503020204020204" charset="-122"/>
              </a:rPr>
              <a:t>少年不识愁滋味，爱上层楼。爱上层楼，为赋新词强说愁。</a:t>
            </a:r>
            <a:endParaRPr lang="en-US" altLang="zh-CN" sz="2800" b="1">
              <a:solidFill>
                <a:srgbClr val="0070C0"/>
              </a:solidFill>
              <a:latin typeface="微软雅黑" panose="020b0503020204020204" charset="-122"/>
              <a:ea typeface="微软雅黑"/>
              <a:cs typeface="微软雅黑" panose="020b0503020204020204" charset="-122"/>
            </a:endParaRPr>
          </a:p>
        </p:txBody>
      </p:sp>
      <p:sp>
        <p:nvSpPr>
          <p:cNvPr id="6" name="文本框 5"/>
          <p:cNvSpPr txBox="1"/>
          <p:nvPr/>
        </p:nvSpPr>
        <p:spPr>
          <a:xfrm>
            <a:off x="956310" y="3591560"/>
            <a:ext cx="10542905" cy="1137285"/>
          </a:xfrm>
          <a:prstGeom prst="rect"/>
          <a:noFill/>
        </p:spPr>
        <p:txBody>
          <a:bodyPr wrap="square" rtlCol="0">
            <a:spAutoFit/>
          </a:bodyPr>
          <a:lstStyle/>
          <a:p>
            <a:r>
              <a:rPr lang="zh-CN" altLang="en-US" sz="4000" b="1" dirty="1">
                <a:solidFill>
                  <a:srgbClr val="FF0000"/>
                </a:solidFill>
                <a:latin typeface="微软雅黑" panose="020b0503020204020204" charset="-122"/>
                <a:ea typeface="微软雅黑"/>
              </a:rPr>
              <a:t>下阕：</a:t>
            </a:r>
            <a:r>
              <a:rPr lang="zh-CN" altLang="en-US" sz="2800" b="1" dirty="1">
                <a:solidFill>
                  <a:schemeClr val="accent1"/>
                </a:solidFill>
                <a:latin typeface="微软雅黑" panose="020b0503020204020204" charset="-122"/>
                <a:ea typeface="微软雅黑"/>
              </a:rPr>
              <a:t>而今识尽愁滋味，欲说还休。欲说还休，却道“天凉好个秋”！</a:t>
            </a:r>
            <a:endParaRPr lang="zh-CN" altLang="en-US" sz="2800" b="1">
              <a:solidFill>
                <a:schemeClr val="accent1"/>
              </a:solidFill>
              <a:latin typeface="微软雅黑" panose="020b0503020204020204" charset="-122"/>
              <a:ea typeface="微软雅黑"/>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P spid="6" grpId="3" uiExpand="0" advAuto="indefinite" build="whole"/>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整体感知</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929005" y="1452245"/>
            <a:ext cx="10978515" cy="808990"/>
          </a:xfrm>
          <a:prstGeom prst="rect"/>
          <a:noFill/>
        </p:spPr>
        <p:txBody>
          <a:bodyPr wrap="square" rtlCol="0">
            <a:spAutoFit/>
          </a:bodyPr>
          <a:lstStyle/>
          <a:p>
            <a:pPr indent="0" fontAlgn="auto">
              <a:lnSpc>
                <a:spcPts val="5600"/>
              </a:lnSpc>
            </a:pPr>
            <a:r>
              <a:rPr lang="en-US" sz="3600" b="1" dirty="1">
                <a:latin typeface="微软雅黑" panose="020b0503020204020204" charset="-122"/>
                <a:ea typeface="微软雅黑"/>
              </a:rPr>
              <a:t>        3</a:t>
            </a:r>
            <a:r>
              <a:rPr lang="zh-CN" altLang="en-US" sz="3600" b="1" dirty="1">
                <a:latin typeface="微软雅黑" panose="020b0503020204020204" charset="-122"/>
                <a:ea typeface="微软雅黑"/>
              </a:rPr>
              <a:t>、</a:t>
            </a:r>
            <a:r>
              <a:rPr sz="3600" b="1" dirty="1">
                <a:latin typeface="微软雅黑" panose="020b0503020204020204" charset="-122"/>
                <a:ea typeface="微软雅黑"/>
              </a:rPr>
              <a:t>简述词的上下阕各写了什么内容。</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929640" y="2261235"/>
            <a:ext cx="10843260" cy="1753235"/>
          </a:xfrm>
          <a:prstGeom prst="rect"/>
          <a:noFill/>
        </p:spPr>
        <p:txBody>
          <a:bodyPr wrap="square" rtlCol="0">
            <a:spAutoFit/>
          </a:bodyPr>
          <a:lstStyle/>
          <a:p>
            <a:r>
              <a:rPr lang="en-US" altLang="zh-CN" sz="2400" b="1" dirty="1">
                <a:solidFill>
                  <a:srgbClr val="0070C0"/>
                </a:solidFill>
                <a:latin typeface="微软雅黑" panose="020b0503020204020204" charset="-122"/>
                <a:ea typeface="微软雅黑"/>
              </a:rPr>
              <a:t>      </a:t>
            </a:r>
            <a:r>
              <a:rPr sz="2400" b="1" dirty="1">
                <a:solidFill>
                  <a:srgbClr val="0070C0"/>
                </a:solidFill>
                <a:latin typeface="微软雅黑" panose="020b0503020204020204" charset="-122"/>
                <a:ea typeface="微软雅黑"/>
              </a:rPr>
              <a:t> </a:t>
            </a:r>
            <a:r>
              <a:rPr lang="en-US" sz="2400" b="1" dirty="1">
                <a:solidFill>
                  <a:srgbClr val="C00000"/>
                </a:solidFill>
                <a:latin typeface="微软雅黑" panose="020b0503020204020204" charset="-122"/>
                <a:ea typeface="微软雅黑"/>
              </a:rPr>
              <a:t> </a:t>
            </a:r>
            <a:r>
              <a:rPr sz="3600" b="1" dirty="1">
                <a:solidFill>
                  <a:srgbClr val="C00000"/>
                </a:solidFill>
                <a:latin typeface="微软雅黑" panose="020b0503020204020204" charset="-122"/>
                <a:ea typeface="微软雅黑"/>
              </a:rPr>
              <a:t>上阕</a:t>
            </a:r>
            <a:r>
              <a:rPr lang="zh-CN" sz="3200" dirty="1">
                <a:solidFill>
                  <a:srgbClr val="C00000"/>
                </a:solidFill>
                <a:latin typeface="微软雅黑" panose="020b0503020204020204" charset="-122"/>
                <a:ea typeface="微软雅黑"/>
              </a:rPr>
              <a:t>：</a:t>
            </a:r>
            <a:r>
              <a:rPr lang="zh-CN" sz="2400" b="1" dirty="1">
                <a:solidFill>
                  <a:schemeClr val="accent1"/>
                </a:solidFill>
                <a:latin typeface="微软雅黑" panose="020b0503020204020204" charset="-122"/>
                <a:ea typeface="微软雅黑"/>
              </a:rPr>
              <a:t>描绘了少年时的辛弃疾。那时他不识愁滋味，单纯懵懂，偏偏喜爱登上高楼。只因想要效仿前人写出新词，便强行说自己有愁。少年不知人生艰难，所谓的愁不过是为赋新词的无病呻吟。这既展现出少年的天真烂漫，又为下阕历经沧桑后的真愁做铺垫，形成强烈反差，令人感慨时光与心境的变化。</a:t>
            </a:r>
            <a:endParaRPr lang="zh-CN" sz="2400" b="1">
              <a:solidFill>
                <a:schemeClr val="accent1"/>
              </a:solidFill>
              <a:latin typeface="微软雅黑" panose="020b0503020204020204" charset="-122"/>
              <a:ea typeface="微软雅黑"/>
            </a:endParaRPr>
          </a:p>
        </p:txBody>
      </p:sp>
      <p:sp>
        <p:nvSpPr>
          <p:cNvPr id="6" name="文本框 5"/>
          <p:cNvSpPr txBox="1"/>
          <p:nvPr/>
        </p:nvSpPr>
        <p:spPr>
          <a:xfrm>
            <a:off x="805180" y="4182110"/>
            <a:ext cx="11102340" cy="2675890"/>
          </a:xfrm>
          <a:prstGeom prst="rect"/>
          <a:noFill/>
        </p:spPr>
        <p:txBody>
          <a:bodyPr wrap="square" rtlCol="0">
            <a:noAutofit/>
          </a:bodyPr>
          <a:lstStyle/>
          <a:p>
            <a:pPr indent="0" fontAlgn="auto">
              <a:lnSpc>
                <a:spcPts val="3800"/>
              </a:lnSpc>
            </a:pPr>
            <a:r>
              <a:rPr lang="en-US" altLang="zh-CN" sz="3200" b="1" dirty="1">
                <a:solidFill>
                  <a:schemeClr val="accent1"/>
                </a:solidFill>
                <a:latin typeface="微软雅黑" panose="020b0503020204020204" charset="-122"/>
                <a:ea typeface="微软雅黑"/>
                <a:cs typeface="微软雅黑" panose="020b0503020204020204" charset="-122"/>
              </a:rPr>
              <a:t>      </a:t>
            </a:r>
            <a:r>
              <a:rPr lang="zh-CN" altLang="en-US" sz="3200" b="1" dirty="1">
                <a:solidFill>
                  <a:srgbClr val="C00000"/>
                </a:solidFill>
                <a:latin typeface="微软雅黑" panose="020b0503020204020204" charset="-122"/>
                <a:ea typeface="微软雅黑"/>
                <a:cs typeface="微软雅黑" panose="020b0503020204020204" charset="-122"/>
              </a:rPr>
              <a:t>下阕：</a:t>
            </a:r>
            <a:r>
              <a:rPr lang="zh-CN" altLang="en-US" sz="2400" b="1" dirty="1">
                <a:solidFill>
                  <a:schemeClr val="accent1"/>
                </a:solidFill>
                <a:latin typeface="微软雅黑" panose="020b0503020204020204" charset="-122"/>
                <a:ea typeface="微软雅黑"/>
                <a:cs typeface="微软雅黑" panose="020b0503020204020204" charset="-122"/>
              </a:rPr>
              <a:t>写如今的辛弃疾历经沧桑，识尽愁滋味。心中有万千愁苦，却欲说还休。最终只淡淡道出</a:t>
            </a:r>
            <a:r>
              <a:rPr lang="en-US" altLang="zh-CN" sz="2400" b="1" dirty="1">
                <a:solidFill>
                  <a:schemeClr val="accent1"/>
                </a:solidFill>
                <a:latin typeface="微软雅黑" panose="020b0503020204020204" charset="-122"/>
                <a:ea typeface="微软雅黑"/>
                <a:cs typeface="微软雅黑" panose="020b0503020204020204" charset="-122"/>
              </a:rPr>
              <a:t>“</a:t>
            </a:r>
            <a:r>
              <a:rPr lang="zh-CN" altLang="en-US" sz="2400" b="1" dirty="1">
                <a:solidFill>
                  <a:schemeClr val="accent1"/>
                </a:solidFill>
                <a:latin typeface="微软雅黑" panose="020b0503020204020204" charset="-122"/>
                <a:ea typeface="微软雅黑"/>
                <a:cs typeface="微软雅黑" panose="020b0503020204020204" charset="-122"/>
              </a:rPr>
              <a:t>天凉好个秋</a:t>
            </a:r>
            <a:r>
              <a:rPr lang="en-US" altLang="zh-CN" sz="2400" b="1" dirty="1">
                <a:solidFill>
                  <a:schemeClr val="accent1"/>
                </a:solidFill>
                <a:latin typeface="微软雅黑" panose="020b0503020204020204" charset="-122"/>
                <a:ea typeface="微软雅黑"/>
                <a:cs typeface="微软雅黑" panose="020b0503020204020204" charset="-122"/>
              </a:rPr>
              <a:t>”</a:t>
            </a:r>
            <a:r>
              <a:rPr lang="zh-CN" altLang="en-US" sz="2400" b="1" dirty="1">
                <a:solidFill>
                  <a:schemeClr val="accent1"/>
                </a:solidFill>
                <a:latin typeface="微软雅黑" panose="020b0503020204020204" charset="-122"/>
                <a:ea typeface="微软雅黑"/>
                <a:cs typeface="微软雅黑" panose="020b0503020204020204" charset="-122"/>
              </a:rPr>
              <a:t>。不再像少年时强说愁，而是真正领会了人生的愁苦却无法言说，将深沉的愁绪暗藏其中，尽显其饱经忧患后的无奈与沧桑。</a:t>
            </a:r>
            <a:endParaRPr lang="zh-CN" altLang="en-US" sz="2400" b="1">
              <a:solidFill>
                <a:schemeClr val="accent1"/>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7" grpId="2" uiExpand="0" advAuto="indefinite" build="whole"/>
      <p:bldP spid="6" grpId="3" uiExpand="0" advAuto="indefinite" build="whole"/>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43307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整体感知</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516890" y="1139825"/>
            <a:ext cx="11390630" cy="694055"/>
          </a:xfrm>
          <a:prstGeom prst="rect"/>
          <a:noFill/>
        </p:spPr>
        <p:txBody>
          <a:bodyPr wrap="square" rtlCol="0">
            <a:noAutofit/>
          </a:bodyPr>
          <a:lstStyle/>
          <a:p>
            <a:pPr indent="0" fontAlgn="auto">
              <a:lnSpc>
                <a:spcPts val="3600"/>
              </a:lnSpc>
            </a:pPr>
            <a:r>
              <a:rPr lang="en-US" altLang="zh-CN" sz="3600" b="1" dirty="1">
                <a:latin typeface="微软雅黑" panose="020b0503020204020204" charset="-122"/>
                <a:ea typeface="微软雅黑"/>
              </a:rPr>
              <a:t>         </a:t>
            </a:r>
            <a:r>
              <a:rPr lang="en-US" altLang="zh-CN" sz="2800" b="1" dirty="1">
                <a:latin typeface="微软雅黑" panose="020b0503020204020204" charset="-122"/>
                <a:ea typeface="微软雅黑"/>
              </a:rPr>
              <a:t>4</a:t>
            </a:r>
            <a:r>
              <a:rPr lang="zh-CN" altLang="en-US" sz="2800" b="1" dirty="1">
                <a:latin typeface="微软雅黑" panose="020b0503020204020204" charset="-122"/>
                <a:ea typeface="微软雅黑"/>
              </a:rPr>
              <a:t>、</a:t>
            </a:r>
            <a:r>
              <a:rPr lang="en-US" altLang="zh-CN" sz="2800" b="1" dirty="1">
                <a:latin typeface="微软雅黑" panose="020b0503020204020204" charset="-122"/>
                <a:ea typeface="微软雅黑"/>
              </a:rPr>
              <a:t>“丑奴儿·书博山道中壁”</a:t>
            </a:r>
            <a:r>
              <a:rPr lang="zh-CN" altLang="en-US" sz="2800" b="1" dirty="1">
                <a:latin typeface="微软雅黑" panose="020b0503020204020204" charset="-122"/>
                <a:ea typeface="微软雅黑"/>
              </a:rPr>
              <a:t>这个题目告诉我们哪些信息？</a:t>
            </a:r>
            <a:endParaRPr lang="zh-CN" altLang="en-US" sz="28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963295" y="1842135"/>
            <a:ext cx="10497820" cy="1450340"/>
          </a:xfrm>
          <a:prstGeom prst="rect"/>
          <a:noFill/>
        </p:spPr>
        <p:txBody>
          <a:bodyPr wrap="square" rtlCol="0">
            <a:noAutofit/>
          </a:bodyPr>
          <a:lstStyle/>
          <a:p>
            <a:pPr indent="0" fontAlgn="auto">
              <a:lnSpc>
                <a:spcPts val="3820"/>
              </a:lnSpc>
            </a:pPr>
            <a:r>
              <a:rPr lang="en-US" altLang="zh-CN" sz="2800" b="1" dirty="1">
                <a:solidFill>
                  <a:srgbClr val="0070C0"/>
                </a:solidFill>
                <a:latin typeface="微软雅黑" panose="020b0503020204020204" charset="-122"/>
                <a:ea typeface="微软雅黑"/>
              </a:rPr>
              <a:t>      “</a:t>
            </a:r>
            <a:r>
              <a:rPr lang="zh-CN" altLang="en-US" sz="2800" b="1" dirty="1">
                <a:solidFill>
                  <a:srgbClr val="0070C0"/>
                </a:solidFill>
                <a:latin typeface="微软雅黑" panose="020b0503020204020204" charset="-122"/>
                <a:ea typeface="微软雅黑"/>
              </a:rPr>
              <a:t>丑奴儿</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是词牌名，表明了这首词的格律形式。</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书博山道中壁</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说明这首词是作者在博山的道路中，写在墙壁上的，交代了写作的地点。</a:t>
            </a:r>
            <a:endParaRPr lang="zh-CN" altLang="en-US" sz="2800" b="1">
              <a:solidFill>
                <a:srgbClr val="0070C0"/>
              </a:solidFill>
              <a:latin typeface="微软雅黑" panose="020b0503020204020204" charset="-122"/>
              <a:ea typeface="微软雅黑"/>
            </a:endParaRPr>
          </a:p>
        </p:txBody>
      </p:sp>
      <p:sp>
        <p:nvSpPr>
          <p:cNvPr id="3" name="文本框 2"/>
          <p:cNvSpPr txBox="1"/>
          <p:nvPr/>
        </p:nvSpPr>
        <p:spPr>
          <a:xfrm>
            <a:off x="963295" y="3519170"/>
            <a:ext cx="10497185" cy="916305"/>
          </a:xfrm>
          <a:prstGeom prst="rect"/>
          <a:noFill/>
        </p:spPr>
        <p:txBody>
          <a:bodyPr wrap="square" rtlCol="0">
            <a:noAutofit/>
          </a:bodyPr>
          <a:lstStyle/>
          <a:p>
            <a:r>
              <a:rPr lang="en-US" altLang="zh-CN" sz="2800" b="1" dirty="1">
                <a:latin typeface="微软雅黑" panose="020b0503020204020204" charset="-122"/>
                <a:ea typeface="微软雅黑"/>
                <a:cs typeface="微软雅黑" panose="020b0503020204020204" charset="-122"/>
              </a:rPr>
              <a:t>      5</a:t>
            </a:r>
            <a:r>
              <a:rPr lang="zh-CN" altLang="en-US" sz="2800" b="1" dirty="1">
                <a:latin typeface="微软雅黑" panose="020b0503020204020204" charset="-122"/>
                <a:ea typeface="微软雅黑"/>
                <a:cs typeface="微软雅黑" panose="020b0503020204020204" charset="-122"/>
              </a:rPr>
              <a:t>、上阕</a:t>
            </a:r>
            <a:r>
              <a:rPr lang="en-US" altLang="zh-CN" sz="2800" b="1" dirty="1">
                <a:latin typeface="微软雅黑" panose="020b0503020204020204" charset="-122"/>
                <a:ea typeface="微软雅黑"/>
                <a:cs typeface="微软雅黑" panose="020b0503020204020204" charset="-122"/>
              </a:rPr>
              <a:t>“</a:t>
            </a:r>
            <a:r>
              <a:rPr lang="zh-CN" altLang="en-US" sz="2800" b="1" dirty="1">
                <a:latin typeface="微软雅黑" panose="020b0503020204020204" charset="-122"/>
                <a:ea typeface="微软雅黑"/>
                <a:cs typeface="微软雅黑" panose="020b0503020204020204" charset="-122"/>
              </a:rPr>
              <a:t>少年不识愁滋味，爱上层楼。爱上层楼，为赋新词强说愁。</a:t>
            </a:r>
            <a:r>
              <a:rPr lang="en-US" altLang="zh-CN" sz="2800" b="1" dirty="1">
                <a:latin typeface="微软雅黑" panose="020b0503020204020204" charset="-122"/>
                <a:ea typeface="微软雅黑"/>
                <a:cs typeface="微软雅黑" panose="020b0503020204020204" charset="-122"/>
              </a:rPr>
              <a:t>”</a:t>
            </a:r>
            <a:r>
              <a:rPr lang="zh-CN" altLang="en-US" sz="2800" b="1" dirty="1">
                <a:latin typeface="微软雅黑" panose="020b0503020204020204" charset="-122"/>
                <a:ea typeface="微软雅黑"/>
                <a:cs typeface="微软雅黑" panose="020b0503020204020204" charset="-122"/>
              </a:rPr>
              <a:t>描绘了怎样的情景？</a:t>
            </a:r>
            <a:endParaRPr lang="zh-CN" altLang="en-US" sz="2800" b="1">
              <a:latin typeface="微软雅黑" panose="020b0503020204020204" charset="-122"/>
              <a:ea typeface="微软雅黑"/>
              <a:cs typeface="微软雅黑" panose="020b0503020204020204" charset="-122"/>
            </a:endParaRPr>
          </a:p>
        </p:txBody>
      </p:sp>
      <p:sp>
        <p:nvSpPr>
          <p:cNvPr id="6" name="文本框 5"/>
          <p:cNvSpPr txBox="1"/>
          <p:nvPr/>
        </p:nvSpPr>
        <p:spPr>
          <a:xfrm>
            <a:off x="1115060" y="4618990"/>
            <a:ext cx="10372090" cy="1383665"/>
          </a:xfrm>
          <a:prstGeom prst="rect"/>
          <a:noFill/>
        </p:spPr>
        <p:txBody>
          <a:bodyPr wrap="square" rtlCol="0">
            <a:spAutoFit/>
          </a:bodyPr>
          <a:lstStyle/>
          <a:p>
            <a:r>
              <a:rPr lang="en-US" altLang="zh-CN" dirty="1"/>
              <a:t>     </a:t>
            </a:r>
            <a:r>
              <a:rPr lang="en-US" altLang="zh-CN" sz="2800" b="1" dirty="1">
                <a:solidFill>
                  <a:schemeClr val="accent1"/>
                </a:solidFill>
                <a:latin typeface="微软雅黑" panose="020b0503020204020204" charset="-122"/>
                <a:ea typeface="微软雅黑"/>
                <a:cs typeface="微软雅黑" panose="020b0503020204020204" charset="-122"/>
              </a:rPr>
              <a:t>    </a:t>
            </a:r>
            <a:r>
              <a:rPr lang="zh-CN" altLang="en-US" sz="2800" b="1" dirty="1">
                <a:solidFill>
                  <a:schemeClr val="accent1"/>
                </a:solidFill>
                <a:latin typeface="微软雅黑" panose="020b0503020204020204" charset="-122"/>
                <a:ea typeface="微软雅黑"/>
                <a:cs typeface="微软雅黑" panose="020b0503020204020204" charset="-122"/>
              </a:rPr>
              <a:t>上阕描绘了少年时代的作者不懂得忧愁的滋味，喜欢登上高楼远望。为了写出新的词作，勉强地说自己有忧愁。体现了少年时期的天真烂漫和故作深沉。</a:t>
            </a:r>
            <a:endParaRPr lang="zh-CN" altLang="en-US" sz="2800" b="1">
              <a:solidFill>
                <a:schemeClr val="accent1"/>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4"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7" grpId="2" uiExpand="0" advAuto="indefinite" build="whole"/>
      <p:bldP spid="3" grpId="3" uiExpand="0" advAuto="indefinite" build="whole"/>
      <p:bldP spid="6" grpId="4" uiExpand="0" advAuto="indefinite" build="whole"/>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43307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整体感知</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516890" y="1139825"/>
            <a:ext cx="11390630" cy="977265"/>
          </a:xfrm>
          <a:prstGeom prst="rect"/>
          <a:noFill/>
        </p:spPr>
        <p:txBody>
          <a:bodyPr wrap="square" rtlCol="0">
            <a:noAutofit/>
          </a:bodyPr>
          <a:lstStyle/>
          <a:p>
            <a:pPr indent="0" fontAlgn="auto">
              <a:lnSpc>
                <a:spcPts val="3600"/>
              </a:lnSpc>
            </a:pPr>
            <a:r>
              <a:rPr lang="en-US" altLang="zh-CN" sz="3600" b="1" dirty="1">
                <a:latin typeface="微软雅黑" panose="020b0503020204020204" charset="-122"/>
                <a:ea typeface="微软雅黑"/>
              </a:rPr>
              <a:t>      6</a:t>
            </a:r>
            <a:r>
              <a:rPr lang="zh-CN" altLang="en-US" sz="2800" b="1" dirty="1">
                <a:latin typeface="微软雅黑" panose="020b0503020204020204" charset="-122"/>
                <a:ea typeface="微软雅黑"/>
              </a:rPr>
              <a:t>、</a:t>
            </a:r>
            <a:r>
              <a:rPr lang="zh-CN" sz="2800" b="1" dirty="1">
                <a:latin typeface="微软雅黑" panose="020b0503020204020204" charset="-122"/>
                <a:ea typeface="微软雅黑"/>
              </a:rPr>
              <a:t>下阕中</a:t>
            </a:r>
            <a:r>
              <a:rPr lang="en-US" altLang="zh-CN" sz="2800" b="1" dirty="1">
                <a:latin typeface="微软雅黑" panose="020b0503020204020204" charset="-122"/>
                <a:ea typeface="微软雅黑"/>
              </a:rPr>
              <a:t>”</a:t>
            </a:r>
            <a:r>
              <a:rPr lang="zh-CN" altLang="en-US" sz="2800" b="1" dirty="1">
                <a:latin typeface="微软雅黑" panose="020b0503020204020204" charset="-122"/>
                <a:ea typeface="微软雅黑"/>
              </a:rPr>
              <a:t>而今识尽愁滋味，欲说还休。俗说还休，却道</a:t>
            </a:r>
            <a:r>
              <a:rPr lang="en-US" altLang="zh-CN" sz="2800" b="1" dirty="1">
                <a:latin typeface="微软雅黑" panose="020b0503020204020204" charset="-122"/>
                <a:ea typeface="微软雅黑"/>
              </a:rPr>
              <a:t>“</a:t>
            </a:r>
            <a:r>
              <a:rPr lang="zh-CN" altLang="en-US" sz="2800" b="1" dirty="1">
                <a:latin typeface="微软雅黑" panose="020b0503020204020204" charset="-122"/>
                <a:ea typeface="微软雅黑"/>
              </a:rPr>
              <a:t>天凉好个秋</a:t>
            </a:r>
            <a:r>
              <a:rPr lang="en-US" altLang="zh-CN" sz="2800" b="1" dirty="1">
                <a:latin typeface="微软雅黑" panose="020b0503020204020204" charset="-122"/>
                <a:ea typeface="微软雅黑"/>
              </a:rPr>
              <a:t>”“</a:t>
            </a:r>
            <a:r>
              <a:rPr lang="zh-CN" altLang="en-US" sz="2800" b="1" dirty="1">
                <a:latin typeface="微软雅黑" panose="020b0503020204020204" charset="-122"/>
                <a:ea typeface="微软雅黑"/>
              </a:rPr>
              <a:t>体现了词人怎样的心境变化？</a:t>
            </a:r>
            <a:endParaRPr lang="zh-CN" altLang="en-US" sz="28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631190" y="2117090"/>
            <a:ext cx="11081385" cy="1374140"/>
          </a:xfrm>
          <a:prstGeom prst="rect"/>
          <a:noFill/>
        </p:spPr>
        <p:txBody>
          <a:bodyPr wrap="square" rtlCol="0">
            <a:noAutofit/>
          </a:bodyPr>
          <a:lstStyle/>
          <a:p>
            <a:pPr indent="0" fontAlgn="auto">
              <a:lnSpc>
                <a:spcPts val="5020"/>
              </a:lnSpc>
            </a:pPr>
            <a:r>
              <a:rPr lang="en-US" altLang="zh-CN" sz="2800" b="1" dirty="1">
                <a:solidFill>
                  <a:srgbClr val="0070C0"/>
                </a:solidFill>
                <a:latin typeface="微软雅黑" panose="020b0503020204020204" charset="-122"/>
                <a:ea typeface="微软雅黑"/>
              </a:rPr>
              <a:t>       </a:t>
            </a:r>
            <a:r>
              <a:rPr lang="zh-CN" altLang="en-US" sz="2800" b="1" dirty="1">
                <a:solidFill>
                  <a:srgbClr val="0070C0"/>
                </a:solidFill>
                <a:latin typeface="微软雅黑" panose="020b0503020204020204" charset="-122"/>
                <a:ea typeface="微软雅黑"/>
              </a:rPr>
              <a:t>体现了词人从少年时的无愁强说愁到如今饱尝愁苦却无法言说的心境变化，反映词人历经人生坎坷后的深沉感慨和无奈。</a:t>
            </a:r>
            <a:endParaRPr lang="zh-CN" altLang="en-US" sz="2800" b="1">
              <a:solidFill>
                <a:srgbClr val="0070C0"/>
              </a:solidFill>
              <a:latin typeface="微软雅黑" panose="020b0503020204020204" charset="-122"/>
              <a:ea typeface="微软雅黑"/>
            </a:endParaRPr>
          </a:p>
        </p:txBody>
      </p:sp>
      <p:sp>
        <p:nvSpPr>
          <p:cNvPr id="3" name="文本框 2"/>
          <p:cNvSpPr txBox="1"/>
          <p:nvPr/>
        </p:nvSpPr>
        <p:spPr>
          <a:xfrm>
            <a:off x="1372235" y="3536950"/>
            <a:ext cx="9839960" cy="521970"/>
          </a:xfrm>
          <a:prstGeom prst="rect"/>
          <a:noFill/>
        </p:spPr>
        <p:txBody>
          <a:bodyPr wrap="square" rtlCol="0">
            <a:spAutoFit/>
          </a:bodyPr>
          <a:lstStyle/>
          <a:p>
            <a:r>
              <a:rPr lang="en-US" altLang="zh-CN" sz="2800" b="1" dirty="1">
                <a:latin typeface="微软雅黑" panose="020b0503020204020204" charset="-122"/>
                <a:ea typeface="微软雅黑"/>
                <a:cs typeface="微软雅黑" panose="020b0503020204020204" charset="-122"/>
              </a:rPr>
              <a:t>7</a:t>
            </a:r>
            <a:r>
              <a:rPr lang="zh-CN" altLang="en-US" sz="2800" b="1" dirty="1">
                <a:latin typeface="微软雅黑" panose="020b0503020204020204" charset="-122"/>
                <a:ea typeface="微软雅黑"/>
                <a:cs typeface="微软雅黑" panose="020b0503020204020204" charset="-122"/>
              </a:rPr>
              <a:t>、“却道天凉好个秋”一句有何深意？</a:t>
            </a:r>
            <a:endParaRPr lang="zh-CN" altLang="en-US" sz="2800" b="1">
              <a:latin typeface="微软雅黑" panose="020b0503020204020204" charset="-122"/>
              <a:ea typeface="微软雅黑"/>
              <a:cs typeface="微软雅黑" panose="020b0503020204020204" charset="-122"/>
            </a:endParaRPr>
          </a:p>
        </p:txBody>
      </p:sp>
      <p:sp>
        <p:nvSpPr>
          <p:cNvPr id="6" name="文本框 5"/>
          <p:cNvSpPr txBox="1"/>
          <p:nvPr/>
        </p:nvSpPr>
        <p:spPr>
          <a:xfrm>
            <a:off x="760095" y="4104640"/>
            <a:ext cx="11147425" cy="1814830"/>
          </a:xfrm>
          <a:prstGeom prst="rect"/>
          <a:noFill/>
        </p:spPr>
        <p:txBody>
          <a:bodyPr wrap="square" rtlCol="0">
            <a:spAutoFit/>
          </a:bodyPr>
          <a:lstStyle/>
          <a:p>
            <a:r>
              <a:rPr lang="en-US" altLang="zh-CN" sz="2800" b="1" dirty="1">
                <a:solidFill>
                  <a:schemeClr val="accent1"/>
                </a:solidFill>
              </a:rPr>
              <a:t>       </a:t>
            </a:r>
            <a:r>
              <a:rPr lang="zh-CN" altLang="en-US" sz="2800" b="1" dirty="1">
                <a:solidFill>
                  <a:schemeClr val="accent1"/>
                </a:solidFill>
              </a:rPr>
              <a:t>这句看似平淡，实则蕴含着深沉的感慨。作者历经人生的坎坷，心中充满愁苦，却无法言说，只能用这句看似无关痛痒的话来掩饰。它体现了作者的无奈、压抑和对现实的不满，同时也给人一种言有尽而意无穷的感觉。</a:t>
            </a: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4"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7" grpId="2" uiExpand="0" advAuto="indefinite" build="whole"/>
      <p:bldP spid="3" grpId="3" uiExpand="0" advAuto="indefinite" build="whole"/>
      <p:bldP spid="6" grpId="4" uiExpand="0" advAuto="indefinite" build="whole"/>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558165" y="39497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整体感知</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714375" y="1101725"/>
            <a:ext cx="11193145" cy="808990"/>
          </a:xfrm>
          <a:prstGeom prst="rect"/>
          <a:noFill/>
        </p:spPr>
        <p:txBody>
          <a:bodyPr wrap="square" rtlCol="0">
            <a:spAutoFit/>
          </a:bodyPr>
          <a:lstStyle/>
          <a:p>
            <a:pPr indent="0" fontAlgn="auto">
              <a:lnSpc>
                <a:spcPts val="5600"/>
              </a:lnSpc>
            </a:pPr>
            <a:r>
              <a:rPr lang="en-US" altLang="zh-CN" sz="3600" b="1" dirty="1">
                <a:latin typeface="微软雅黑" panose="020b0503020204020204" charset="-122"/>
                <a:ea typeface="微软雅黑"/>
              </a:rPr>
              <a:t>        8</a:t>
            </a:r>
            <a:r>
              <a:rPr lang="zh-CN" altLang="en-US" sz="3600" b="1" dirty="1">
                <a:latin typeface="微软雅黑" panose="020b0503020204020204" charset="-122"/>
                <a:ea typeface="微软雅黑"/>
              </a:rPr>
              <a:t>、</a:t>
            </a:r>
            <a:r>
              <a:rPr sz="3600" b="1" dirty="1">
                <a:latin typeface="微软雅黑" panose="020b0503020204020204" charset="-122"/>
                <a:ea typeface="微软雅黑"/>
              </a:rPr>
              <a:t>这首词表达了</a:t>
            </a:r>
            <a:r>
              <a:rPr lang="zh-CN" sz="3600" b="1" dirty="1">
                <a:latin typeface="微软雅黑" panose="020b0503020204020204" charset="-122"/>
                <a:ea typeface="微软雅黑"/>
              </a:rPr>
              <a:t>作者</a:t>
            </a:r>
            <a:r>
              <a:rPr sz="3600" b="1" dirty="1">
                <a:latin typeface="微软雅黑" panose="020b0503020204020204" charset="-122"/>
                <a:ea typeface="微软雅黑"/>
              </a:rPr>
              <a:t>什么思想感情？</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558165" y="1910715"/>
            <a:ext cx="11075670" cy="4296410"/>
          </a:xfrm>
          <a:prstGeom prst="rect"/>
          <a:noFill/>
        </p:spPr>
        <p:txBody>
          <a:bodyPr wrap="square" rtlCol="0">
            <a:noAutofit/>
          </a:bodyPr>
          <a:lstStyle/>
          <a:p>
            <a:pPr indent="0" fontAlgn="auto">
              <a:lnSpc>
                <a:spcPts val="4500"/>
              </a:lnSpc>
            </a:pPr>
            <a:r>
              <a:rPr lang="en-US" altLang="zh-CN" sz="2800" b="1" dirty="1">
                <a:solidFill>
                  <a:srgbClr val="0070C0"/>
                </a:solidFill>
                <a:latin typeface="微软雅黑" panose="020b0503020204020204" charset="-122"/>
                <a:ea typeface="微软雅黑"/>
              </a:rPr>
              <a:t>       </a:t>
            </a:r>
            <a:r>
              <a:rPr lang="zh-CN" altLang="en-US" sz="2800" b="1" dirty="1">
                <a:solidFill>
                  <a:srgbClr val="0070C0"/>
                </a:solidFill>
                <a:latin typeface="微软雅黑" panose="020b0503020204020204" charset="-122"/>
                <a:ea typeface="微软雅黑"/>
              </a:rPr>
              <a:t>表达了作者复杂而深沉的思想感情。词中通过少年与而今对</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愁</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的不同感受的对比，展现了他人生历程中的心境变化。少年时不识愁滋味，为赋新词强说愁，体现出少年的天真与故作深沉。而如今，历经岁月沧桑和人生坎坷，识尽愁滋味却欲说还休，这</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愁</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包含了壮志难酬的悲愤、对国家命运的忧虑以及对时光流逝的无奈。</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却道天凉好个秋</a:t>
            </a:r>
            <a:r>
              <a:rPr lang="en-US" altLang="zh-CN" sz="2800" b="1" dirty="1">
                <a:solidFill>
                  <a:srgbClr val="0070C0"/>
                </a:solidFill>
                <a:latin typeface="微软雅黑" panose="020b0503020204020204" charset="-122"/>
                <a:ea typeface="微软雅黑"/>
              </a:rPr>
              <a:t>”</a:t>
            </a:r>
            <a:r>
              <a:rPr lang="zh-CN" altLang="en-US" sz="2800" b="1" dirty="1">
                <a:solidFill>
                  <a:srgbClr val="0070C0"/>
                </a:solidFill>
                <a:latin typeface="微软雅黑" panose="020b0503020204020204" charset="-122"/>
                <a:ea typeface="微软雅黑"/>
              </a:rPr>
              <a:t>更是将这种无法言说的愁苦表现得淋漓尽致，反映出他内心的压抑与无奈。</a:t>
            </a:r>
            <a:endParaRPr lang="zh-CN" altLang="en-US" sz="2800" b="1">
              <a:solidFill>
                <a:srgbClr val="0070C0"/>
              </a:solidFill>
              <a:latin typeface="微软雅黑" panose="020b0503020204020204" charset="-122"/>
              <a:ea typeface="微软雅黑"/>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7" grpId="2" uiExpand="0" advAuto="indefinite" build="whole"/>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31559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合作探究</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480060" y="1183640"/>
            <a:ext cx="11447145" cy="1121410"/>
          </a:xfrm>
          <a:prstGeom prst="rect"/>
          <a:noFill/>
        </p:spPr>
        <p:txBody>
          <a:bodyPr wrap="square" rtlCol="0">
            <a:noAutofit/>
          </a:bodyPr>
          <a:lstStyle/>
          <a:p>
            <a:pPr indent="0" fontAlgn="auto">
              <a:lnSpc>
                <a:spcPts val="5600"/>
              </a:lnSpc>
            </a:pPr>
            <a:r>
              <a:rPr lang="en-US" altLang="zh-CN" sz="24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a:t>
            </a:r>
            <a:r>
              <a:rPr lang="en-US" altLang="zh-CN" sz="3200" b="1" dirty="1">
                <a:solidFill>
                  <a:srgbClr val="000000"/>
                </a:solidFill>
                <a:latin typeface="微软雅黑" panose="020b0503020204020204" charset="-122"/>
                <a:ea typeface="微软雅黑"/>
                <a:cs typeface="微软雅黑" panose="020b0503020204020204" charset="-122"/>
                <a:sym typeface="+mn-ea"/>
              </a:rPr>
              <a:t> 1.</a:t>
            </a:r>
            <a:r>
              <a:rPr lang="zh-CN" altLang="en-US" sz="3200" b="1" dirty="1">
                <a:solidFill>
                  <a:srgbClr val="000000"/>
                </a:solidFill>
                <a:latin typeface="微软雅黑" panose="020b0503020204020204" charset="-122"/>
                <a:ea typeface="微软雅黑"/>
                <a:cs typeface="微软雅黑" panose="020b0503020204020204" charset="-122"/>
                <a:sym typeface="+mn-ea"/>
              </a:rPr>
              <a:t>博山道在什么地方？它对作者有什么特殊意义？</a:t>
            </a:r>
            <a:endParaRPr lang="zh-CN" altLang="en-US" sz="3200" b="1">
              <a:solidFill>
                <a:srgbClr val="000000"/>
              </a:solidFill>
              <a:latin typeface="微软雅黑" panose="020b0503020204020204" charset="-122"/>
              <a:ea typeface="微软雅黑"/>
              <a:cs typeface="微软雅黑" panose="020b0503020204020204" charset="-122"/>
              <a:sym typeface="+mn-ea"/>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849630" y="2305050"/>
            <a:ext cx="10682605" cy="3738880"/>
          </a:xfrm>
          <a:prstGeom prst="rect"/>
          <a:noFill/>
        </p:spPr>
        <p:txBody>
          <a:bodyPr wrap="square" rtlCol="0">
            <a:noAutofit/>
          </a:bodyPr>
          <a:lstStyle/>
          <a:p>
            <a:pPr indent="0" fontAlgn="auto">
              <a:lnSpc>
                <a:spcPts val="5600"/>
              </a:lnSpc>
            </a:pPr>
            <a:r>
              <a:rPr lang="en-US" sz="3200" b="1" dirty="1">
                <a:solidFill>
                  <a:srgbClr val="0070C0"/>
                </a:solidFill>
                <a:latin typeface="微软雅黑" panose="020b0503020204020204" charset="-122"/>
                <a:ea typeface="微软雅黑"/>
                <a:cs typeface="微软雅黑" panose="020b0503020204020204" charset="-122"/>
              </a:rPr>
              <a:t>     </a:t>
            </a:r>
            <a:r>
              <a:rPr sz="3200" b="1" dirty="1">
                <a:solidFill>
                  <a:srgbClr val="0070C0"/>
                </a:solidFill>
                <a:latin typeface="微软雅黑" panose="020b0503020204020204" charset="-122"/>
                <a:ea typeface="微软雅黑"/>
                <a:cs typeface="微软雅黑" panose="020b0503020204020204" charset="-122"/>
              </a:rPr>
              <a:t> </a:t>
            </a:r>
            <a:r>
              <a:rPr lang="en-US" sz="3200" b="1" dirty="1">
                <a:solidFill>
                  <a:srgbClr val="0070C0"/>
                </a:solidFill>
                <a:latin typeface="微软雅黑" panose="020b0503020204020204" charset="-122"/>
                <a:ea typeface="微软雅黑"/>
                <a:cs typeface="微软雅黑" panose="020b0503020204020204" charset="-122"/>
              </a:rPr>
              <a:t> </a:t>
            </a:r>
            <a:r>
              <a:rPr lang="zh-CN" altLang="en-US" sz="3200" b="1" dirty="1">
                <a:solidFill>
                  <a:srgbClr val="0070C0"/>
                </a:solidFill>
                <a:latin typeface="微软雅黑" panose="020b0503020204020204" charset="-122"/>
                <a:ea typeface="微软雅黑"/>
                <a:cs typeface="微软雅黑" panose="020b0503020204020204" charset="-122"/>
              </a:rPr>
              <a:t>博山具体位置难以确切考评。对于作者辛弃疾来说，博山道可能是他在人生起伏中一个暂居、游历或有所感怀的地方。这里的环境激发了他的创作灵感，成为他抒发情感的特定场景，也可能象征着他在不同人生阶段的一种心境写照。</a:t>
            </a:r>
            <a:endParaRPr lang="zh-CN" altLang="en-US" sz="32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31559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合作探究</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480060" y="1183640"/>
            <a:ext cx="11447145" cy="1121410"/>
          </a:xfrm>
          <a:prstGeom prst="rect"/>
          <a:noFill/>
        </p:spPr>
        <p:txBody>
          <a:bodyPr wrap="square" rtlCol="0">
            <a:noAutofit/>
          </a:bodyPr>
          <a:lstStyle/>
          <a:p>
            <a:pPr indent="0" fontAlgn="auto">
              <a:lnSpc>
                <a:spcPts val="5600"/>
              </a:lnSpc>
            </a:pPr>
            <a:r>
              <a:rPr lang="en-US" altLang="zh-CN" sz="24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a:t>
            </a:r>
            <a:r>
              <a:rPr lang="en-US" altLang="zh-CN" sz="3200" b="1" dirty="1">
                <a:solidFill>
                  <a:srgbClr val="000000"/>
                </a:solidFill>
                <a:latin typeface="微软雅黑" panose="020b0503020204020204" charset="-122"/>
                <a:ea typeface="微软雅黑"/>
                <a:cs typeface="微软雅黑" panose="020b0503020204020204" charset="-122"/>
                <a:sym typeface="+mn-ea"/>
              </a:rPr>
              <a:t> 2.</a:t>
            </a:r>
            <a:r>
              <a:rPr lang="zh-CN" altLang="en-US" sz="3200" b="1" dirty="1">
                <a:solidFill>
                  <a:srgbClr val="000000"/>
                </a:solidFill>
                <a:latin typeface="微软雅黑" panose="020b0503020204020204" charset="-122"/>
                <a:ea typeface="微软雅黑"/>
                <a:cs typeface="微软雅黑" panose="020b0503020204020204" charset="-122"/>
                <a:sym typeface="+mn-ea"/>
              </a:rPr>
              <a:t>词中的</a:t>
            </a:r>
            <a:r>
              <a:rPr lang="en-US" altLang="zh-CN" sz="3200" b="1" dirty="1">
                <a:solidFill>
                  <a:srgbClr val="000000"/>
                </a:solidFill>
                <a:latin typeface="微软雅黑" panose="020b0503020204020204" charset="-122"/>
                <a:ea typeface="微软雅黑"/>
                <a:cs typeface="微软雅黑" panose="020b0503020204020204" charset="-122"/>
                <a:sym typeface="+mn-ea"/>
              </a:rPr>
              <a:t>“</a:t>
            </a:r>
            <a:r>
              <a:rPr lang="zh-CN" altLang="en-US" sz="3200" b="1" dirty="1">
                <a:solidFill>
                  <a:srgbClr val="000000"/>
                </a:solidFill>
                <a:latin typeface="微软雅黑" panose="020b0503020204020204" charset="-122"/>
                <a:ea typeface="微软雅黑"/>
                <a:cs typeface="微软雅黑" panose="020b0503020204020204" charset="-122"/>
                <a:sym typeface="+mn-ea"/>
              </a:rPr>
              <a:t>愁</a:t>
            </a:r>
            <a:r>
              <a:rPr lang="en-US" altLang="zh-CN" sz="3200" b="1" dirty="1">
                <a:solidFill>
                  <a:srgbClr val="000000"/>
                </a:solidFill>
                <a:latin typeface="微软雅黑" panose="020b0503020204020204" charset="-122"/>
                <a:ea typeface="微软雅黑"/>
                <a:cs typeface="微软雅黑" panose="020b0503020204020204" charset="-122"/>
                <a:sym typeface="+mn-ea"/>
              </a:rPr>
              <a:t>”</a:t>
            </a:r>
            <a:r>
              <a:rPr lang="zh-CN" altLang="en-US" sz="3200" b="1" dirty="1">
                <a:solidFill>
                  <a:srgbClr val="000000"/>
                </a:solidFill>
                <a:latin typeface="微软雅黑" panose="020b0503020204020204" charset="-122"/>
                <a:ea typeface="微软雅黑"/>
                <a:cs typeface="微软雅黑" panose="020b0503020204020204" charset="-122"/>
                <a:sym typeface="+mn-ea"/>
              </a:rPr>
              <a:t>具体指什么？请结合作者的生平及创作背景进行分析。</a:t>
            </a:r>
            <a:endParaRPr lang="zh-CN" altLang="en-US" sz="3200" b="1">
              <a:solidFill>
                <a:srgbClr val="000000"/>
              </a:solidFill>
              <a:latin typeface="微软雅黑" panose="020b0503020204020204" charset="-122"/>
              <a:ea typeface="微软雅黑"/>
              <a:cs typeface="微软雅黑" panose="020b0503020204020204" charset="-122"/>
              <a:sym typeface="+mn-ea"/>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592455" y="2421890"/>
            <a:ext cx="11179810" cy="3738880"/>
          </a:xfrm>
          <a:prstGeom prst="rect"/>
          <a:noFill/>
        </p:spPr>
        <p:txBody>
          <a:bodyPr wrap="square" rtlCol="0">
            <a:noAutofit/>
          </a:bodyPr>
          <a:lstStyle/>
          <a:p>
            <a:pPr indent="0" fontAlgn="auto">
              <a:lnSpc>
                <a:spcPts val="5600"/>
              </a:lnSpc>
            </a:pPr>
            <a:r>
              <a:rPr lang="en-US" sz="3200" b="1" dirty="1">
                <a:solidFill>
                  <a:srgbClr val="0070C0"/>
                </a:solidFill>
                <a:latin typeface="微软雅黑" panose="020b0503020204020204" charset="-122"/>
                <a:ea typeface="微软雅黑"/>
                <a:cs typeface="微软雅黑" panose="020b0503020204020204" charset="-122"/>
              </a:rPr>
              <a:t>     </a:t>
            </a:r>
            <a:r>
              <a:rPr sz="3200" b="1" dirty="1">
                <a:solidFill>
                  <a:srgbClr val="0070C0"/>
                </a:solidFill>
                <a:latin typeface="微软雅黑" panose="020b0503020204020204" charset="-122"/>
                <a:ea typeface="微软雅黑"/>
                <a:cs typeface="微软雅黑" panose="020b0503020204020204" charset="-122"/>
              </a:rPr>
              <a:t> </a:t>
            </a:r>
            <a:r>
              <a:rPr lang="en-US" sz="3200" b="1" dirty="1">
                <a:solidFill>
                  <a:srgbClr val="0070C0"/>
                </a:solidFill>
                <a:latin typeface="微软雅黑" panose="020b0503020204020204" charset="-122"/>
                <a:ea typeface="微软雅黑"/>
                <a:cs typeface="微软雅黑" panose="020b0503020204020204" charset="-122"/>
              </a:rPr>
              <a:t> </a:t>
            </a:r>
            <a:r>
              <a:rPr lang="zh-CN" altLang="en-US" sz="3200" b="1" dirty="1">
                <a:solidFill>
                  <a:srgbClr val="0070C0"/>
                </a:solidFill>
                <a:latin typeface="微软雅黑" panose="020b0503020204020204" charset="-122"/>
                <a:ea typeface="微软雅黑"/>
                <a:cs typeface="微软雅黑" panose="020b0503020204020204" charset="-122"/>
              </a:rPr>
              <a:t>词中的</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愁</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主要指作者报国无门、壮志难酬的忧愁，以及对国家命运的担忧。辛弃疾一生致力于抗金复国，但南宁朝廷主和派占据上风，他屡遭排挤打压。在这种背景下，他的</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愁</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既包含个人理想无法实现的苦闷，也有对国家前途的忧虑。</a:t>
            </a:r>
            <a:endParaRPr lang="zh-CN" altLang="en-US" sz="32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31559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合作探究</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321945" y="1183640"/>
            <a:ext cx="11605260" cy="1121410"/>
          </a:xfrm>
          <a:prstGeom prst="rect"/>
          <a:noFill/>
        </p:spPr>
        <p:txBody>
          <a:bodyPr wrap="square" rtlCol="0">
            <a:noAutofit/>
          </a:bodyPr>
          <a:lstStyle/>
          <a:p>
            <a:pPr indent="0" fontAlgn="auto">
              <a:lnSpc>
                <a:spcPts val="4600"/>
              </a:lnSpc>
            </a:pPr>
            <a:r>
              <a:rPr lang="en-US" altLang="zh-CN" sz="24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a:t>
            </a:r>
            <a:r>
              <a:rPr lang="en-US" altLang="zh-CN" sz="28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3</a:t>
            </a:r>
            <a:r>
              <a:rPr lang="en-US" altLang="zh-CN" sz="2800" b="1" dirty="1">
                <a:solidFill>
                  <a:srgbClr val="000000"/>
                </a:solidFill>
                <a:latin typeface="微软雅黑" panose="020b0503020204020204" charset="-122"/>
                <a:ea typeface="微软雅黑"/>
                <a:cs typeface="微软雅黑" panose="020b0503020204020204" charset="-122"/>
                <a:sym typeface="+mn-ea"/>
              </a:rPr>
              <a:t>.</a:t>
            </a:r>
            <a:r>
              <a:rPr lang="en-US" sz="2800" b="1" dirty="1">
                <a:solidFill>
                  <a:srgbClr val="000000"/>
                </a:solidFill>
                <a:latin typeface="微软雅黑" panose="020b0503020204020204" charset="-122"/>
                <a:ea typeface="微软雅黑"/>
                <a:cs typeface="微软雅黑" panose="020b0503020204020204" charset="-122"/>
                <a:sym typeface="+mn-ea"/>
              </a:rPr>
              <a:t>“</a:t>
            </a:r>
            <a:r>
              <a:rPr lang="zh-CN" altLang="en-US" sz="2800" b="1" dirty="1">
                <a:solidFill>
                  <a:srgbClr val="000000"/>
                </a:solidFill>
                <a:latin typeface="微软雅黑" panose="020b0503020204020204" charset="-122"/>
                <a:ea typeface="微软雅黑"/>
                <a:cs typeface="微软雅黑" panose="020b0503020204020204" charset="-122"/>
                <a:sym typeface="+mn-ea"/>
              </a:rPr>
              <a:t>少年不识愁滋味</a:t>
            </a:r>
            <a:r>
              <a:rPr lang="en-US" altLang="zh-CN" sz="2800" b="1" dirty="1">
                <a:solidFill>
                  <a:srgbClr val="000000"/>
                </a:solidFill>
                <a:latin typeface="微软雅黑" panose="020b0503020204020204" charset="-122"/>
                <a:ea typeface="微软雅黑"/>
                <a:cs typeface="微软雅黑" panose="020b0503020204020204" charset="-122"/>
                <a:sym typeface="+mn-ea"/>
              </a:rPr>
              <a:t>”</a:t>
            </a:r>
            <a:r>
              <a:rPr lang="zh-CN" altLang="en-US" sz="2800" b="1" dirty="1">
                <a:solidFill>
                  <a:srgbClr val="000000"/>
                </a:solidFill>
                <a:latin typeface="微软雅黑" panose="020b0503020204020204" charset="-122"/>
                <a:ea typeface="微软雅黑"/>
                <a:cs typeface="微软雅黑" panose="020b0503020204020204" charset="-122"/>
                <a:sym typeface="+mn-ea"/>
              </a:rPr>
              <a:t>与</a:t>
            </a:r>
            <a:r>
              <a:rPr lang="en-US" altLang="zh-CN" sz="2800" b="1" dirty="1">
                <a:solidFill>
                  <a:srgbClr val="000000"/>
                </a:solidFill>
                <a:latin typeface="微软雅黑" panose="020b0503020204020204" charset="-122"/>
                <a:ea typeface="微软雅黑"/>
                <a:cs typeface="微软雅黑" panose="020b0503020204020204" charset="-122"/>
                <a:sym typeface="+mn-ea"/>
              </a:rPr>
              <a:t>“</a:t>
            </a:r>
            <a:r>
              <a:rPr lang="zh-CN" altLang="en-US" sz="2800" b="1" dirty="1">
                <a:solidFill>
                  <a:srgbClr val="000000"/>
                </a:solidFill>
                <a:latin typeface="微软雅黑" panose="020b0503020204020204" charset="-122"/>
                <a:ea typeface="微软雅黑"/>
                <a:cs typeface="微软雅黑" panose="020b0503020204020204" charset="-122"/>
                <a:sym typeface="+mn-ea"/>
              </a:rPr>
              <a:t>而今识尽愁滋味</a:t>
            </a:r>
            <a:r>
              <a:rPr lang="en-US" altLang="zh-CN" sz="2800" b="1" dirty="1">
                <a:solidFill>
                  <a:srgbClr val="000000"/>
                </a:solidFill>
                <a:latin typeface="微软雅黑" panose="020b0503020204020204" charset="-122"/>
                <a:ea typeface="微软雅黑"/>
                <a:cs typeface="微软雅黑" panose="020b0503020204020204" charset="-122"/>
                <a:sym typeface="+mn-ea"/>
              </a:rPr>
              <a:t>”</a:t>
            </a:r>
            <a:r>
              <a:rPr lang="zh-CN" altLang="en-US" sz="2800" b="1" dirty="1">
                <a:solidFill>
                  <a:srgbClr val="000000"/>
                </a:solidFill>
                <a:latin typeface="微软雅黑" panose="020b0503020204020204" charset="-122"/>
                <a:ea typeface="微软雅黑"/>
                <a:cs typeface="微软雅黑" panose="020b0503020204020204" charset="-122"/>
                <a:sym typeface="+mn-ea"/>
              </a:rPr>
              <a:t>形成鲜明对比，这种对比有何作用？</a:t>
            </a:r>
            <a:endParaRPr lang="zh-CN" altLang="en-US" sz="2800" b="1">
              <a:solidFill>
                <a:srgbClr val="000000"/>
              </a:solidFill>
              <a:latin typeface="微软雅黑" panose="020b0503020204020204" charset="-122"/>
              <a:ea typeface="微软雅黑"/>
              <a:cs typeface="微软雅黑" panose="020b0503020204020204" charset="-122"/>
              <a:sym typeface="+mn-ea"/>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669290" y="2466340"/>
            <a:ext cx="10853420" cy="2726055"/>
          </a:xfrm>
          <a:prstGeom prst="rect"/>
          <a:noFill/>
        </p:spPr>
        <p:txBody>
          <a:bodyPr wrap="square" rtlCol="0">
            <a:noAutofit/>
          </a:bodyPr>
          <a:lstStyle/>
          <a:p>
            <a:pPr indent="0" fontAlgn="auto">
              <a:lnSpc>
                <a:spcPts val="5600"/>
              </a:lnSpc>
            </a:pPr>
            <a:r>
              <a:rPr lang="en-US" sz="3200" b="1" dirty="1">
                <a:solidFill>
                  <a:srgbClr val="0070C0"/>
                </a:solidFill>
                <a:latin typeface="微软雅黑" panose="020b0503020204020204" charset="-122"/>
                <a:ea typeface="微软雅黑"/>
                <a:cs typeface="微软雅黑" panose="020b0503020204020204" charset="-122"/>
              </a:rPr>
              <a:t>       </a:t>
            </a:r>
            <a:r>
              <a:rPr lang="zh-CN" altLang="en-US" sz="3200" b="1" dirty="1">
                <a:solidFill>
                  <a:srgbClr val="0070C0"/>
                </a:solidFill>
                <a:latin typeface="微软雅黑" panose="020b0503020204020204" charset="-122"/>
                <a:ea typeface="微软雅黑"/>
                <a:cs typeface="微软雅黑" panose="020b0503020204020204" charset="-122"/>
              </a:rPr>
              <a:t>这种对比突出了人生经历的变化和成长带来的感悟。少年时的</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不识愁滋味</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是因为未经世事，天真单纯；而</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而今识尽愁滋味</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则是在经历了岁月的磨砺和人生的挫折后，对愁苦有了更深刻的认识。对比强烈，更能引发读者对人生的思考。</a:t>
            </a:r>
            <a:endParaRPr lang="zh-CN" altLang="en-US" sz="32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829945"/>
          </a:xfrm>
          <a:prstGeom prst="rect"/>
          <a:noFill/>
        </p:spPr>
        <p:txBody>
          <a:bodyPr wrap="square" rtlCol="0">
            <a:spAutoFit/>
          </a:bodyPr>
          <a:lstStyle/>
          <a:p>
            <a:pPr algn="ctr"/>
            <a:r>
              <a:rPr lang="zh-CN" altLang="en-US" sz="4800" b="1" dirty="1">
                <a:solidFill>
                  <a:srgbClr val="FF0000"/>
                </a:solidFill>
                <a:latin typeface="微软雅黑" panose="020b0503020204020204" charset="-122"/>
                <a:ea typeface="微软雅黑"/>
                <a:cs typeface="微软雅黑" panose="020b0503020204020204" charset="-122"/>
              </a:rPr>
              <a:t>导入新课</a:t>
            </a:r>
            <a:endParaRPr lang="zh-CN" altLang="en-US" sz="48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676910" y="1575435"/>
            <a:ext cx="10790555" cy="4485640"/>
          </a:xfrm>
          <a:prstGeom prst="rect"/>
          <a:noFill/>
        </p:spPr>
        <p:txBody>
          <a:bodyPr wrap="square" rtlCol="0">
            <a:noAutofit/>
          </a:bodyPr>
          <a:lstStyle/>
          <a:p>
            <a:pPr indent="0" fontAlgn="auto">
              <a:lnSpc>
                <a:spcPts val="5600"/>
              </a:lnSpc>
            </a:pPr>
            <a:r>
              <a:rPr lang="en-US" sz="2800" b="1" dirty="1">
                <a:latin typeface="微软雅黑" panose="020b0503020204020204" charset="-122"/>
                <a:ea typeface="微软雅黑"/>
              </a:rPr>
              <a:t>    </a:t>
            </a:r>
            <a:r>
              <a:rPr lang="en-US" sz="2000" b="1" dirty="1">
                <a:latin typeface="微软雅黑" panose="020b0503020204020204" charset="-122"/>
                <a:ea typeface="微软雅黑"/>
              </a:rPr>
              <a:t>  </a:t>
            </a:r>
            <a:r>
              <a:rPr lang="en-US" sz="3200" b="1" dirty="1">
                <a:latin typeface="微软雅黑" panose="020b0503020204020204" charset="-122"/>
                <a:ea typeface="微软雅黑"/>
              </a:rPr>
              <a:t>   </a:t>
            </a:r>
            <a:r>
              <a:rPr lang="zh-CN" sz="3200" b="1" dirty="1">
                <a:latin typeface="微软雅黑" panose="020b0503020204020204" charset="-122"/>
                <a:ea typeface="微软雅黑"/>
              </a:rPr>
              <a:t>同学们，在诗词的海洋中，有一首词以其独特的韵味和深刻的情感触动着人心。今天，让我们一同走进辛弃疾的《丑奴儿·书博山道中壁》。</a:t>
            </a:r>
            <a:r>
              <a:rPr lang="en-US" altLang="zh-CN" sz="3200" b="1" dirty="1">
                <a:latin typeface="微软雅黑" panose="020b0503020204020204" charset="-122"/>
                <a:ea typeface="微软雅黑"/>
              </a:rPr>
              <a:t>“</a:t>
            </a:r>
            <a:r>
              <a:rPr lang="zh-CN" altLang="en-US" sz="3200" b="1" dirty="1">
                <a:latin typeface="微软雅黑" panose="020b0503020204020204" charset="-122"/>
                <a:ea typeface="微软雅黑"/>
              </a:rPr>
              <a:t>少年不识愁滋味，爱上层楼。</a:t>
            </a:r>
            <a:r>
              <a:rPr lang="en-US" altLang="zh-CN" sz="3200" b="1" dirty="1">
                <a:latin typeface="微软雅黑" panose="020b0503020204020204" charset="-122"/>
                <a:ea typeface="微软雅黑"/>
              </a:rPr>
              <a:t>”</a:t>
            </a:r>
            <a:r>
              <a:rPr lang="zh-CN" altLang="en-US" sz="3200" b="1" dirty="1">
                <a:latin typeface="微软雅黑" panose="020b0503020204020204" charset="-122"/>
                <a:ea typeface="微软雅黑"/>
              </a:rPr>
              <a:t>那少年的心境与感慨，仿佛带我们穿越时空，去体会那份别样的人生感悟。</a:t>
            </a:r>
            <a:endParaRPr lang="zh-CN" altLang="en-US" sz="32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31559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合作探究</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321945" y="1183640"/>
            <a:ext cx="11605260" cy="1121410"/>
          </a:xfrm>
          <a:prstGeom prst="rect"/>
          <a:noFill/>
        </p:spPr>
        <p:txBody>
          <a:bodyPr wrap="square" rtlCol="0">
            <a:noAutofit/>
          </a:bodyPr>
          <a:lstStyle/>
          <a:p>
            <a:pPr indent="0" fontAlgn="auto">
              <a:lnSpc>
                <a:spcPts val="4600"/>
              </a:lnSpc>
            </a:pPr>
            <a:r>
              <a:rPr lang="en-US" altLang="zh-CN" sz="24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a:t>
            </a:r>
            <a:r>
              <a:rPr lang="en-US" altLang="zh-CN" sz="2800" b="1" dirty="1">
                <a:solidFill>
                  <a:srgbClr val="000000"/>
                </a:solidFill>
                <a:latin typeface="微软雅黑" panose="020b0503020204020204" charset="-122"/>
                <a:ea typeface="微软雅黑"/>
                <a:cs typeface="微软雅黑" panose="020b0503020204020204" charset="-122"/>
                <a:sym typeface="+mn-ea"/>
              </a:rPr>
              <a:t> </a:t>
            </a:r>
            <a:r>
              <a:rPr lang="en-US" altLang="zh-CN" sz="3600" b="1" dirty="1">
                <a:solidFill>
                  <a:srgbClr val="000000"/>
                </a:solidFill>
                <a:latin typeface="微软雅黑" panose="020b0503020204020204" charset="-122"/>
                <a:ea typeface="微软雅黑"/>
                <a:cs typeface="微软雅黑" panose="020b0503020204020204" charset="-122"/>
                <a:sym typeface="+mn-ea"/>
              </a:rPr>
              <a:t> 4</a:t>
            </a:r>
            <a:r>
              <a:rPr lang="en-US" altLang="zh-CN" sz="2800" b="1" dirty="1">
                <a:solidFill>
                  <a:srgbClr val="000000"/>
                </a:solidFill>
                <a:latin typeface="微软雅黑" panose="020b0503020204020204" charset="-122"/>
                <a:ea typeface="微软雅黑"/>
                <a:cs typeface="微软雅黑" panose="020b0503020204020204" charset="-122"/>
                <a:sym typeface="+mn-ea"/>
              </a:rPr>
              <a:t>.</a:t>
            </a:r>
            <a:r>
              <a:rPr lang="zh-CN" sz="2800" b="1" dirty="1">
                <a:solidFill>
                  <a:srgbClr val="000000"/>
                </a:solidFill>
                <a:latin typeface="微软雅黑" panose="020b0503020204020204" charset="-122"/>
                <a:ea typeface="微软雅黑"/>
                <a:cs typeface="微软雅黑" panose="020b0503020204020204" charset="-122"/>
                <a:sym typeface="+mn-ea"/>
              </a:rPr>
              <a:t>请从表现手法的角度赏析这首词。</a:t>
            </a:r>
            <a:endParaRPr lang="zh-CN" sz="2800" b="1">
              <a:solidFill>
                <a:srgbClr val="000000"/>
              </a:solidFill>
              <a:latin typeface="微软雅黑" panose="020b0503020204020204" charset="-122"/>
              <a:ea typeface="微软雅黑"/>
              <a:cs typeface="微软雅黑" panose="020b0503020204020204" charset="-122"/>
              <a:sym typeface="+mn-ea"/>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697865" y="2065655"/>
            <a:ext cx="10853420" cy="3893185"/>
          </a:xfrm>
          <a:prstGeom prst="rect"/>
          <a:noFill/>
        </p:spPr>
        <p:txBody>
          <a:bodyPr wrap="square" rtlCol="0">
            <a:noAutofit/>
          </a:bodyPr>
          <a:lstStyle/>
          <a:p>
            <a:pPr indent="0" fontAlgn="auto">
              <a:lnSpc>
                <a:spcPts val="5600"/>
              </a:lnSpc>
            </a:pPr>
            <a:r>
              <a:rPr lang="en-US" sz="3200" b="1" dirty="1">
                <a:solidFill>
                  <a:srgbClr val="0070C0"/>
                </a:solidFill>
                <a:latin typeface="微软雅黑" panose="020b0503020204020204" charset="-122"/>
                <a:ea typeface="微软雅黑"/>
                <a:cs typeface="微软雅黑" panose="020b0503020204020204" charset="-122"/>
              </a:rPr>
              <a:t>       </a:t>
            </a:r>
            <a:r>
              <a:rPr lang="zh-CN" altLang="en-US" sz="3200" b="1" dirty="1">
                <a:solidFill>
                  <a:srgbClr val="0070C0"/>
                </a:solidFill>
                <a:latin typeface="微软雅黑" panose="020b0503020204020204" charset="-122"/>
                <a:ea typeface="微软雅黑"/>
                <a:cs typeface="微软雅黑" panose="020b0503020204020204" charset="-122"/>
              </a:rPr>
              <a:t>这首词运用了对比手法，将少年与而今的愁绪进行对比；还运用了反复的手法，</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爱上层楼。爱上层楼</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强调了少年为赋新词的刻意行为。同时，最后一句</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却道天凉好个秋</a:t>
            </a:r>
            <a:r>
              <a:rPr lang="en-US" altLang="zh-CN" sz="3200" b="1" dirty="1">
                <a:solidFill>
                  <a:srgbClr val="0070C0"/>
                </a:solidFill>
                <a:latin typeface="微软雅黑" panose="020b0503020204020204" charset="-122"/>
                <a:ea typeface="微软雅黑"/>
                <a:cs typeface="微软雅黑" panose="020b0503020204020204" charset="-122"/>
              </a:rPr>
              <a:t>”</a:t>
            </a:r>
            <a:r>
              <a:rPr lang="zh-CN" altLang="en-US" sz="3200" b="1" dirty="1">
                <a:solidFill>
                  <a:srgbClr val="0070C0"/>
                </a:solidFill>
                <a:latin typeface="微软雅黑" panose="020b0503020204020204" charset="-122"/>
                <a:ea typeface="微软雅黑"/>
                <a:cs typeface="微软雅黑" panose="020b0503020204020204" charset="-122"/>
              </a:rPr>
              <a:t>以看似平淡的话语，含蓄地表达了深沉的愁苦，运用了寓情于景、欲说还休的表现手法。</a:t>
            </a:r>
            <a:endParaRPr lang="zh-CN" altLang="en-US" sz="32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31559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合作探究</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321945" y="1183640"/>
            <a:ext cx="11605260" cy="1121410"/>
          </a:xfrm>
          <a:prstGeom prst="rect"/>
          <a:noFill/>
        </p:spPr>
        <p:txBody>
          <a:bodyPr wrap="square" rtlCol="0">
            <a:noAutofit/>
          </a:bodyPr>
          <a:lstStyle/>
          <a:p>
            <a:pPr indent="0" fontAlgn="auto">
              <a:lnSpc>
                <a:spcPts val="4600"/>
              </a:lnSpc>
            </a:pPr>
            <a:r>
              <a:rPr lang="en-US" altLang="zh-CN" sz="24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a:t>
            </a:r>
            <a:r>
              <a:rPr lang="en-US" altLang="zh-CN" sz="2800" b="1" dirty="1">
                <a:solidFill>
                  <a:srgbClr val="000000"/>
                </a:solidFill>
                <a:latin typeface="微软雅黑" panose="020b0503020204020204" charset="-122"/>
                <a:ea typeface="微软雅黑"/>
                <a:cs typeface="微软雅黑" panose="020b0503020204020204" charset="-122"/>
                <a:sym typeface="+mn-ea"/>
              </a:rPr>
              <a:t> </a:t>
            </a:r>
            <a:r>
              <a:rPr lang="en-US" altLang="zh-CN" sz="3600" b="1" dirty="1">
                <a:solidFill>
                  <a:srgbClr val="000000"/>
                </a:solidFill>
                <a:latin typeface="微软雅黑" panose="020b0503020204020204" charset="-122"/>
                <a:ea typeface="微软雅黑"/>
                <a:cs typeface="微软雅黑" panose="020b0503020204020204" charset="-122"/>
                <a:sym typeface="+mn-ea"/>
              </a:rPr>
              <a:t> 5</a:t>
            </a:r>
            <a:r>
              <a:rPr lang="en-US" altLang="zh-CN" sz="2800" b="1" dirty="1">
                <a:solidFill>
                  <a:srgbClr val="000000"/>
                </a:solidFill>
                <a:latin typeface="微软雅黑" panose="020b0503020204020204" charset="-122"/>
                <a:ea typeface="微软雅黑"/>
                <a:cs typeface="微软雅黑" panose="020b0503020204020204" charset="-122"/>
                <a:sym typeface="+mn-ea"/>
              </a:rPr>
              <a:t>.</a:t>
            </a:r>
            <a:r>
              <a:rPr lang="zh-CN" sz="2800" b="1" dirty="1">
                <a:solidFill>
                  <a:srgbClr val="000000"/>
                </a:solidFill>
                <a:latin typeface="微软雅黑" panose="020b0503020204020204" charset="-122"/>
                <a:ea typeface="微软雅黑"/>
                <a:cs typeface="微软雅黑" panose="020b0503020204020204" charset="-122"/>
                <a:sym typeface="+mn-ea"/>
              </a:rPr>
              <a:t>这首词对后世有哪些影响？</a:t>
            </a:r>
            <a:endParaRPr lang="zh-CN" sz="2800" b="1">
              <a:solidFill>
                <a:srgbClr val="000000"/>
              </a:solidFill>
              <a:latin typeface="微软雅黑" panose="020b0503020204020204" charset="-122"/>
              <a:ea typeface="微软雅黑"/>
              <a:cs typeface="微软雅黑" panose="020b0503020204020204" charset="-122"/>
              <a:sym typeface="+mn-ea"/>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1023620" y="2065655"/>
            <a:ext cx="10356850" cy="3893185"/>
          </a:xfrm>
          <a:prstGeom prst="rect"/>
          <a:noFill/>
        </p:spPr>
        <p:txBody>
          <a:bodyPr wrap="square" rtlCol="0">
            <a:noAutofit/>
          </a:bodyPr>
          <a:lstStyle/>
          <a:p>
            <a:pPr indent="0" fontAlgn="auto">
              <a:lnSpc>
                <a:spcPts val="5600"/>
              </a:lnSpc>
            </a:pPr>
            <a:r>
              <a:rPr lang="en-US" sz="3200" b="1" dirty="1">
                <a:solidFill>
                  <a:srgbClr val="0070C0"/>
                </a:solidFill>
                <a:latin typeface="微软雅黑" panose="020b0503020204020204" charset="-122"/>
                <a:ea typeface="微软雅黑"/>
                <a:cs typeface="微软雅黑" panose="020b0503020204020204" charset="-122"/>
              </a:rPr>
              <a:t>       </a:t>
            </a:r>
            <a:r>
              <a:rPr lang="zh-CN" altLang="en-US" sz="3200" b="1" dirty="1">
                <a:solidFill>
                  <a:srgbClr val="0070C0"/>
                </a:solidFill>
                <a:latin typeface="微软雅黑" panose="020b0503020204020204" charset="-122"/>
                <a:ea typeface="微软雅黑"/>
                <a:cs typeface="微软雅黑" panose="020b0503020204020204" charset="-122"/>
              </a:rPr>
              <a:t>这首词以其深刻的人生感悟和独特的艺术魅力，对后世文学产生了深远影响。它启发了后人对人生不同阶段情感变化的思考，其简洁而富有表现力的语言风格也为后世词人所借鉴。</a:t>
            </a:r>
            <a:endParaRPr lang="zh-CN" altLang="en-US" sz="32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322580" y="31559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合作探究</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321945" y="1183640"/>
            <a:ext cx="11605260" cy="882650"/>
          </a:xfrm>
          <a:prstGeom prst="rect"/>
          <a:noFill/>
        </p:spPr>
        <p:txBody>
          <a:bodyPr wrap="square" rtlCol="0">
            <a:noAutofit/>
          </a:bodyPr>
          <a:lstStyle/>
          <a:p>
            <a:pPr indent="0" fontAlgn="auto">
              <a:lnSpc>
                <a:spcPts val="4600"/>
              </a:lnSpc>
            </a:pPr>
            <a:r>
              <a:rPr lang="en-US" altLang="zh-CN" sz="2800" b="1" dirty="1">
                <a:solidFill>
                  <a:srgbClr val="000000"/>
                </a:solidFill>
                <a:latin typeface="Times New Roman" panose="02020603050405020304" pitchFamily="18" charset="0"/>
                <a:ea typeface="宋体" panose="02010600030101010101" pitchFamily="2" charset="-122"/>
                <a:cs typeface="Arial" panose="020b0604020202020204" pitchFamily="34" charset="0"/>
                <a:sym typeface="+mn-ea"/>
              </a:rPr>
              <a:t>      </a:t>
            </a:r>
            <a:r>
              <a:rPr lang="en-US" altLang="zh-CN" sz="3200" b="1" dirty="1">
                <a:solidFill>
                  <a:srgbClr val="000000"/>
                </a:solidFill>
                <a:latin typeface="微软雅黑" panose="020b0503020204020204" charset="-122"/>
                <a:ea typeface="微软雅黑"/>
                <a:cs typeface="微软雅黑" panose="020b0503020204020204" charset="-122"/>
                <a:sym typeface="+mn-ea"/>
              </a:rPr>
              <a:t> </a:t>
            </a:r>
            <a:r>
              <a:rPr lang="en-US" altLang="zh-CN" sz="4000" b="1" dirty="1">
                <a:solidFill>
                  <a:srgbClr val="000000"/>
                </a:solidFill>
                <a:latin typeface="微软雅黑" panose="020b0503020204020204" charset="-122"/>
                <a:ea typeface="微软雅黑"/>
                <a:cs typeface="微软雅黑" panose="020b0503020204020204" charset="-122"/>
                <a:sym typeface="+mn-ea"/>
              </a:rPr>
              <a:t> 6</a:t>
            </a:r>
            <a:r>
              <a:rPr lang="en-US" altLang="zh-CN" sz="3200" b="1" dirty="1">
                <a:solidFill>
                  <a:srgbClr val="000000"/>
                </a:solidFill>
                <a:latin typeface="微软雅黑" panose="020b0503020204020204" charset="-122"/>
                <a:ea typeface="微软雅黑"/>
                <a:cs typeface="微软雅黑" panose="020b0503020204020204" charset="-122"/>
                <a:sym typeface="+mn-ea"/>
              </a:rPr>
              <a:t>.</a:t>
            </a:r>
            <a:r>
              <a:rPr lang="zh-CN" sz="3200" b="1" dirty="1">
                <a:solidFill>
                  <a:srgbClr val="000000"/>
                </a:solidFill>
                <a:latin typeface="微软雅黑" panose="020b0503020204020204" charset="-122"/>
                <a:ea typeface="微软雅黑"/>
                <a:cs typeface="微软雅黑" panose="020b0503020204020204" charset="-122"/>
                <a:sym typeface="+mn-ea"/>
              </a:rPr>
              <a:t>结合辛弃疾的生平，谈谈这首词的内涵。</a:t>
            </a:r>
            <a:endParaRPr lang="zh-CN" sz="3200" b="1">
              <a:solidFill>
                <a:srgbClr val="000000"/>
              </a:solidFill>
              <a:latin typeface="微软雅黑" panose="020b0503020204020204" charset="-122"/>
              <a:ea typeface="微软雅黑"/>
              <a:cs typeface="微软雅黑" panose="020b0503020204020204" charset="-122"/>
              <a:sym typeface="+mn-ea"/>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526415" y="1910715"/>
            <a:ext cx="11213465" cy="4262755"/>
          </a:xfrm>
          <a:prstGeom prst="rect"/>
          <a:noFill/>
        </p:spPr>
        <p:txBody>
          <a:bodyPr wrap="square" rtlCol="0">
            <a:noAutofit/>
          </a:bodyPr>
          <a:lstStyle/>
          <a:p>
            <a:pPr indent="0" fontAlgn="auto">
              <a:lnSpc>
                <a:spcPts val="5600"/>
              </a:lnSpc>
            </a:pPr>
            <a:r>
              <a:rPr lang="en-US" sz="3200" b="1" dirty="1">
                <a:solidFill>
                  <a:srgbClr val="0070C0"/>
                </a:solidFill>
                <a:latin typeface="微软雅黑" panose="020b0503020204020204" charset="-122"/>
                <a:ea typeface="微软雅黑"/>
                <a:cs typeface="微软雅黑" panose="020b0503020204020204" charset="-122"/>
              </a:rPr>
              <a:t>       </a:t>
            </a:r>
            <a:r>
              <a:rPr lang="zh-CN" altLang="en-US" sz="3200" b="1" dirty="1">
                <a:solidFill>
                  <a:srgbClr val="0070C0"/>
                </a:solidFill>
                <a:latin typeface="微软雅黑" panose="020b0503020204020204" charset="-122"/>
                <a:ea typeface="微软雅黑"/>
                <a:cs typeface="微软雅黑" panose="020b0503020204020204" charset="-122"/>
              </a:rPr>
              <a:t>辛弃疾一生力主抗金，却屡遭挫折。这首词反映了他在经历了人生的起起落落之后，对世事的深刻洞察和无奈感慨。少年时的他满怀壮志，不识真正的愁苦，而随着岁月流逝，他经历了战争、仕途坎坷、理想难以实现等，真正体会到了生活的愁苦，这种愁既是个人命运的悲哀，也是对国家命运的忧虑。</a:t>
            </a:r>
            <a:endParaRPr lang="zh-CN" altLang="en-US" sz="32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829945"/>
          </a:xfrm>
          <a:prstGeom prst="rect"/>
          <a:noFill/>
        </p:spPr>
        <p:txBody>
          <a:bodyPr wrap="square" rtlCol="0">
            <a:spAutoFit/>
          </a:bodyPr>
          <a:lstStyle/>
          <a:p>
            <a:pPr algn="ctr"/>
            <a:r>
              <a:rPr lang="zh-CN" altLang="en-US" sz="4800" b="1" dirty="1">
                <a:solidFill>
                  <a:srgbClr val="FF0000"/>
                </a:solidFill>
                <a:latin typeface="微软雅黑" panose="020b0503020204020204" charset="-122"/>
                <a:ea typeface="微软雅黑"/>
                <a:cs typeface="微软雅黑" panose="020b0503020204020204" charset="-122"/>
              </a:rPr>
              <a:t>课堂小结</a:t>
            </a:r>
            <a:endParaRPr lang="zh-CN" altLang="en-US" sz="48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811530" y="1947545"/>
            <a:ext cx="10978515" cy="4225925"/>
          </a:xfrm>
          <a:prstGeom prst="rect"/>
          <a:noFill/>
        </p:spPr>
        <p:txBody>
          <a:bodyPr wrap="square" rtlCol="0">
            <a:noAutofit/>
          </a:bodyPr>
          <a:lstStyle/>
          <a:p>
            <a:pPr indent="0" fontAlgn="auto">
              <a:lnSpc>
                <a:spcPts val="5600"/>
              </a:lnSpc>
            </a:pPr>
            <a:r>
              <a:rPr lang="en-US" sz="3600" b="1" dirty="1">
                <a:latin typeface="微软雅黑" panose="020b0503020204020204" charset="-122"/>
                <a:ea typeface="微软雅黑"/>
              </a:rPr>
              <a:t>       这首词通过“少年”“而今”“不识愁滋味”“识尽愁滋味”的对比，突出渲染一个“愁”字，以此作为贯串全词的线索，感情直率而委婉，高度概括了词人大半生的经历感受，表现了词人遭受排挤、报国无门的痛苦以及对南宋统治集团的讽刺和不满。</a:t>
            </a:r>
            <a:endParaRPr lang="en-US"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401955" y="42735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当堂检测</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461010" y="1134110"/>
            <a:ext cx="11289665" cy="5039995"/>
          </a:xfrm>
          <a:prstGeom prst="rect"/>
          <a:noFill/>
        </p:spPr>
        <p:txBody>
          <a:bodyPr wrap="square" rtlCol="0">
            <a:noAutofit/>
          </a:bodyPr>
          <a:lstStyle/>
          <a:p>
            <a:pPr indent="0" fontAlgn="auto">
              <a:lnSpc>
                <a:spcPts val="4900"/>
              </a:lnSpc>
            </a:pPr>
            <a:r>
              <a:rPr lang="en-US" altLang="zh-CN" sz="2400" b="1" dirty="1">
                <a:latin typeface="微软雅黑" panose="020b0503020204020204" charset="-122"/>
                <a:ea typeface="微软雅黑"/>
              </a:rPr>
              <a:t> 1</a:t>
            </a:r>
            <a:r>
              <a:rPr lang="zh-CN" altLang="en-US" sz="2400" b="1" dirty="1">
                <a:latin typeface="微软雅黑" panose="020b0503020204020204" charset="-122"/>
                <a:ea typeface="微软雅黑"/>
              </a:rPr>
              <a:t>、《丑奴儿·书博山道中壁》的作者是</a:t>
            </a:r>
            <a:r>
              <a:rPr lang="en-US" sz="2400" b="1" dirty="1">
                <a:latin typeface="微软雅黑" panose="020b0503020204020204" charset="-122"/>
                <a:ea typeface="微软雅黑"/>
              </a:rPr>
              <a:t>（　　）</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A.</a:t>
            </a:r>
            <a:r>
              <a:rPr lang="zh-CN" altLang="en-US" sz="2400" b="1" dirty="1">
                <a:latin typeface="微软雅黑" panose="020b0503020204020204" charset="-122"/>
                <a:ea typeface="微软雅黑"/>
              </a:rPr>
              <a:t>辛弃疾</a:t>
            </a:r>
            <a:r>
              <a:rPr lang="en-US" sz="2400" b="1" dirty="1">
                <a:latin typeface="微软雅黑" panose="020b0503020204020204" charset="-122"/>
                <a:ea typeface="微软雅黑"/>
              </a:rPr>
              <a:t>                    </a:t>
            </a:r>
            <a:r>
              <a:rPr lang="en-US" sz="2400" b="1" dirty="1">
                <a:latin typeface="微软雅黑" panose="020b0503020204020204" charset="-122"/>
                <a:ea typeface="微软雅黑"/>
                <a:sym typeface="+mn-ea"/>
              </a:rPr>
              <a:t>B.</a:t>
            </a:r>
            <a:r>
              <a:rPr lang="zh-CN" altLang="en-US" sz="2400" b="1" dirty="1">
                <a:latin typeface="微软雅黑" panose="020b0503020204020204" charset="-122"/>
                <a:ea typeface="微软雅黑"/>
                <a:sym typeface="+mn-ea"/>
              </a:rPr>
              <a:t>苏轼</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C.</a:t>
            </a:r>
            <a:r>
              <a:rPr lang="zh-CN" altLang="en-US" sz="2400" b="1" dirty="1">
                <a:latin typeface="微软雅黑" panose="020b0503020204020204" charset="-122"/>
                <a:ea typeface="微软雅黑"/>
              </a:rPr>
              <a:t>柳永</a:t>
            </a:r>
            <a:r>
              <a:rPr lang="en-US" altLang="zh-CN" sz="2400" b="1" dirty="1">
                <a:latin typeface="微软雅黑" panose="020b0503020204020204" charset="-122"/>
                <a:ea typeface="微软雅黑"/>
              </a:rPr>
              <a:t>                       </a:t>
            </a:r>
            <a:r>
              <a:rPr lang="en-US" sz="2400" b="1" dirty="1">
                <a:latin typeface="微软雅黑" panose="020b0503020204020204" charset="-122"/>
                <a:ea typeface="微软雅黑"/>
                <a:sym typeface="+mn-ea"/>
              </a:rPr>
              <a:t>D.</a:t>
            </a:r>
            <a:r>
              <a:rPr lang="zh-CN" altLang="en-US" sz="2400" b="1" dirty="1">
                <a:latin typeface="微软雅黑" panose="020b0503020204020204" charset="-122"/>
                <a:ea typeface="微软雅黑"/>
                <a:sym typeface="+mn-ea"/>
              </a:rPr>
              <a:t>李清照</a:t>
            </a:r>
            <a:r>
              <a:rPr lang="en-US" altLang="zh-CN" sz="2400" b="1" dirty="1">
                <a:latin typeface="微软雅黑" panose="020b0503020204020204" charset="-122"/>
                <a:ea typeface="微软雅黑"/>
                <a:sym typeface="+mn-ea"/>
              </a:rPr>
              <a:t> </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2、“</a:t>
            </a:r>
            <a:r>
              <a:rPr lang="zh-CN" altLang="en-US" sz="2400" b="1" dirty="1">
                <a:latin typeface="微软雅黑" panose="020b0503020204020204" charset="-122"/>
                <a:ea typeface="微软雅黑"/>
              </a:rPr>
              <a:t>少年不识愁滋味，爱上层楼。爱上层楼，为赋新词强说愁。</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这里表现了少年怎样的心态？</a:t>
            </a:r>
            <a:r>
              <a:rPr lang="en-US" sz="2400" b="1" dirty="1">
                <a:latin typeface="微软雅黑" panose="020b0503020204020204" charset="-122"/>
                <a:ea typeface="微软雅黑"/>
              </a:rPr>
              <a:t>（　　）</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A.</a:t>
            </a:r>
            <a:r>
              <a:rPr lang="zh-CN" altLang="en-US" sz="2400" b="1" dirty="1">
                <a:latin typeface="微软雅黑" panose="020b0503020204020204" charset="-122"/>
                <a:ea typeface="微软雅黑"/>
              </a:rPr>
              <a:t>乐观积极</a:t>
            </a:r>
            <a:r>
              <a:rPr lang="en-US" sz="2400" b="1" dirty="1">
                <a:latin typeface="微软雅黑" panose="020b0503020204020204" charset="-122"/>
                <a:ea typeface="微软雅黑"/>
              </a:rPr>
              <a:t>             B.</a:t>
            </a:r>
            <a:r>
              <a:rPr lang="zh-CN" altLang="en-US" sz="2400" b="1" dirty="1">
                <a:latin typeface="微软雅黑" panose="020b0503020204020204" charset="-122"/>
                <a:ea typeface="微软雅黑"/>
              </a:rPr>
              <a:t>故作忧愁</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C.</a:t>
            </a:r>
            <a:r>
              <a:rPr lang="zh-CN" altLang="en-US" sz="2400" b="1" dirty="1">
                <a:latin typeface="微软雅黑" panose="020b0503020204020204" charset="-122"/>
                <a:ea typeface="微软雅黑"/>
              </a:rPr>
              <a:t>深沉忧郁</a:t>
            </a:r>
            <a:r>
              <a:rPr lang="en-US" sz="2400" b="1" dirty="1">
                <a:latin typeface="微软雅黑" panose="020b0503020204020204" charset="-122"/>
                <a:ea typeface="微软雅黑"/>
              </a:rPr>
              <a:t>             D.</a:t>
            </a:r>
            <a:r>
              <a:rPr lang="zh-CN" altLang="en-US" sz="2400" b="1" dirty="1">
                <a:latin typeface="微软雅黑" panose="020b0503020204020204" charset="-122"/>
                <a:ea typeface="微软雅黑"/>
              </a:rPr>
              <a:t>豁达开朗</a:t>
            </a:r>
            <a:endParaRPr lang="zh-CN" altLang="en-US" sz="24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6115050" y="1355725"/>
            <a:ext cx="546735" cy="583565"/>
          </a:xfrm>
          <a:prstGeom prst="rect"/>
          <a:noFill/>
        </p:spPr>
        <p:txBody>
          <a:bodyPr wrap="square" rtlCol="0">
            <a:spAutoFit/>
          </a:bodyPr>
          <a:lstStyle/>
          <a:p>
            <a:r>
              <a:rPr lang="en-US" altLang="zh-CN" sz="3200" b="1" dirty="1">
                <a:solidFill>
                  <a:srgbClr val="C00000"/>
                </a:solidFill>
                <a:latin typeface="微软雅黑" panose="020b0503020204020204" charset="-122"/>
                <a:ea typeface="微软雅黑"/>
              </a:rPr>
              <a:t>A</a:t>
            </a:r>
            <a:endParaRPr lang="en-US" altLang="zh-CN" sz="3200" b="1">
              <a:solidFill>
                <a:srgbClr val="C00000"/>
              </a:solidFill>
              <a:latin typeface="微软雅黑" panose="020b0503020204020204" charset="-122"/>
              <a:ea typeface="微软雅黑"/>
            </a:endParaRPr>
          </a:p>
        </p:txBody>
      </p:sp>
      <p:sp>
        <p:nvSpPr>
          <p:cNvPr id="6" name="文本框 5"/>
          <p:cNvSpPr txBox="1"/>
          <p:nvPr/>
        </p:nvSpPr>
        <p:spPr>
          <a:xfrm>
            <a:off x="3038475" y="3759835"/>
            <a:ext cx="480695" cy="583565"/>
          </a:xfrm>
          <a:prstGeom prst="rect"/>
          <a:noFill/>
        </p:spPr>
        <p:txBody>
          <a:bodyPr wrap="square" rtlCol="0">
            <a:spAutoFit/>
          </a:bodyPr>
          <a:lstStyle/>
          <a:p>
            <a:r>
              <a:rPr lang="en-US" altLang="zh-CN" sz="3200" b="1" dirty="1">
                <a:solidFill>
                  <a:srgbClr val="C00000"/>
                </a:solidFill>
                <a:latin typeface="微软雅黑" panose="020b0503020204020204" charset="-122"/>
                <a:ea typeface="微软雅黑"/>
              </a:rPr>
              <a:t>B</a:t>
            </a:r>
            <a:endParaRPr lang="en-US" altLang="zh-CN" sz="3200" b="1">
              <a:solidFill>
                <a:srgbClr val="C00000"/>
              </a:solidFill>
              <a:latin typeface="微软雅黑" panose="020b0503020204020204" charset="-122"/>
              <a:ea typeface="微软雅黑"/>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0" advAuto="indefinite" build="whole"/>
      <p:bldP spid="6" grpId="1" uiExpand="0" advAuto="indefinite" build="whole"/>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401955" y="42735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当堂检测</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461010" y="1134110"/>
            <a:ext cx="11289665" cy="5039995"/>
          </a:xfrm>
          <a:prstGeom prst="rect"/>
          <a:noFill/>
        </p:spPr>
        <p:txBody>
          <a:bodyPr wrap="square" rtlCol="0">
            <a:noAutofit/>
          </a:bodyPr>
          <a:lstStyle/>
          <a:p>
            <a:pPr indent="0" fontAlgn="auto">
              <a:lnSpc>
                <a:spcPts val="4900"/>
              </a:lnSpc>
            </a:pPr>
            <a:r>
              <a:rPr lang="en-US" altLang="zh-CN" sz="2400" b="1" dirty="1">
                <a:latin typeface="微软雅黑" panose="020b0503020204020204" charset="-122"/>
                <a:ea typeface="微软雅黑"/>
              </a:rPr>
              <a:t> 3</a:t>
            </a:r>
            <a:r>
              <a:rPr lang="zh-CN" altLang="en-US" sz="2400" b="1" dirty="1">
                <a:latin typeface="微软雅黑" panose="020b0503020204020204" charset="-122"/>
                <a:ea typeface="微软雅黑"/>
              </a:rPr>
              <a:t>、《丑奴儿·书博山道中壁》的词牌名是</a:t>
            </a:r>
            <a:r>
              <a:rPr lang="en-US" sz="2400" b="1" dirty="1">
                <a:latin typeface="微软雅黑" panose="020b0503020204020204" charset="-122"/>
                <a:ea typeface="微软雅黑"/>
              </a:rPr>
              <a:t>（　　）</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A.书博山道中壁               </a:t>
            </a:r>
            <a:r>
              <a:rPr lang="en-US" sz="2400" b="1" dirty="1">
                <a:latin typeface="微软雅黑" panose="020b0503020204020204" charset="-122"/>
                <a:ea typeface="微软雅黑"/>
                <a:sym typeface="+mn-ea"/>
              </a:rPr>
              <a:t>B.</a:t>
            </a:r>
            <a:r>
              <a:rPr lang="zh-CN" altLang="en-US" sz="2400" b="1" dirty="1">
                <a:latin typeface="微软雅黑" panose="020b0503020204020204" charset="-122"/>
                <a:ea typeface="微软雅黑"/>
                <a:sym typeface="+mn-ea"/>
              </a:rPr>
              <a:t>博山</a:t>
            </a:r>
            <a:endParaRPr lang="zh-CN" altLang="en-US" sz="2400" b="1">
              <a:latin typeface="微软雅黑" panose="020b0503020204020204" charset="-122"/>
              <a:ea typeface="微软雅黑"/>
              <a:sym typeface="+mn-ea"/>
            </a:endParaRPr>
          </a:p>
          <a:p>
            <a:pPr indent="0" fontAlgn="auto">
              <a:lnSpc>
                <a:spcPts val="4900"/>
              </a:lnSpc>
            </a:pPr>
            <a:r>
              <a:rPr lang="en-US" sz="2400" b="1" dirty="1">
                <a:latin typeface="微软雅黑" panose="020b0503020204020204" charset="-122"/>
                <a:ea typeface="微软雅黑"/>
              </a:rPr>
              <a:t>            C.</a:t>
            </a:r>
            <a:r>
              <a:rPr lang="zh-CN" altLang="en-US" sz="2400" b="1" dirty="1">
                <a:latin typeface="微软雅黑" panose="020b0503020204020204" charset="-122"/>
                <a:ea typeface="微软雅黑"/>
              </a:rPr>
              <a:t>丑奴儿</a:t>
            </a:r>
            <a:r>
              <a:rPr lang="en-US" altLang="zh-CN" sz="2400" b="1" dirty="1">
                <a:latin typeface="微软雅黑" panose="020b0503020204020204" charset="-122"/>
                <a:ea typeface="微软雅黑"/>
              </a:rPr>
              <a:t>                         </a:t>
            </a:r>
            <a:r>
              <a:rPr lang="en-US" sz="2400" b="1" dirty="1">
                <a:latin typeface="微软雅黑" panose="020b0503020204020204" charset="-122"/>
                <a:ea typeface="微软雅黑"/>
                <a:sym typeface="+mn-ea"/>
              </a:rPr>
              <a:t>D.</a:t>
            </a:r>
            <a:r>
              <a:rPr lang="zh-CN" altLang="en-US" sz="2400" b="1" dirty="1">
                <a:latin typeface="微软雅黑" panose="020b0503020204020204" charset="-122"/>
                <a:ea typeface="微软雅黑"/>
                <a:sym typeface="+mn-ea"/>
              </a:rPr>
              <a:t>道中壁</a:t>
            </a:r>
            <a:endParaRPr lang="zh-CN" altLang="en-US" sz="2400" b="1">
              <a:latin typeface="微软雅黑" panose="020b0503020204020204" charset="-122"/>
              <a:ea typeface="微软雅黑"/>
              <a:sym typeface="+mn-ea"/>
            </a:endParaRPr>
          </a:p>
          <a:p>
            <a:pPr indent="0" fontAlgn="auto">
              <a:lnSpc>
                <a:spcPts val="4900"/>
              </a:lnSpc>
            </a:pPr>
            <a:r>
              <a:rPr lang="en-US" sz="2400" b="1" dirty="1">
                <a:latin typeface="微软雅黑" panose="020b0503020204020204" charset="-122"/>
                <a:ea typeface="微软雅黑"/>
              </a:rPr>
              <a:t> 4、“</a:t>
            </a:r>
            <a:r>
              <a:rPr lang="zh-CN" altLang="en-US" sz="2400" b="1" dirty="1">
                <a:latin typeface="微软雅黑" panose="020b0503020204020204" charset="-122"/>
                <a:ea typeface="微软雅黑"/>
              </a:rPr>
              <a:t>而今识尽愁滋味，欲说还休。欲说还休，却道天凉好个秋。</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这里体现出词人</a:t>
            </a:r>
            <a:r>
              <a:rPr lang="en-US" sz="2400" b="1" dirty="1">
                <a:latin typeface="微软雅黑" panose="020b0503020204020204" charset="-122"/>
                <a:ea typeface="微软雅黑"/>
              </a:rPr>
              <a:t>（　　）</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A.</a:t>
            </a:r>
            <a:r>
              <a:rPr lang="zh-CN" altLang="en-US" sz="2400" b="1" dirty="1">
                <a:latin typeface="微软雅黑" panose="020b0503020204020204" charset="-122"/>
                <a:ea typeface="微软雅黑"/>
              </a:rPr>
              <a:t>对秋天的喜爱</a:t>
            </a:r>
            <a:r>
              <a:rPr lang="en-US" sz="2400" b="1" dirty="1">
                <a:latin typeface="微软雅黑" panose="020b0503020204020204" charset="-122"/>
                <a:ea typeface="微软雅黑"/>
              </a:rPr>
              <a:t>                       B.</a:t>
            </a:r>
            <a:r>
              <a:rPr lang="zh-CN" altLang="en-US" sz="2400" b="1" dirty="1">
                <a:latin typeface="微软雅黑" panose="020b0503020204020204" charset="-122"/>
                <a:ea typeface="微软雅黑"/>
              </a:rPr>
              <a:t>愁苦无法言说的无奈</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C.</a:t>
            </a:r>
            <a:r>
              <a:rPr lang="zh-CN" altLang="en-US" sz="2400" b="1" dirty="1">
                <a:latin typeface="微软雅黑" panose="020b0503020204020204" charset="-122"/>
                <a:ea typeface="微软雅黑"/>
              </a:rPr>
              <a:t>对时光流逝的感慨</a:t>
            </a:r>
            <a:r>
              <a:rPr lang="en-US" sz="2400" b="1" dirty="1">
                <a:latin typeface="微软雅黑" panose="020b0503020204020204" charset="-122"/>
                <a:ea typeface="微软雅黑"/>
              </a:rPr>
              <a:t>                 D.</a:t>
            </a:r>
            <a:r>
              <a:rPr lang="zh-CN" altLang="en-US" sz="2400" b="1" dirty="1">
                <a:latin typeface="微软雅黑" panose="020b0503020204020204" charset="-122"/>
                <a:ea typeface="微软雅黑"/>
              </a:rPr>
              <a:t>内心的平静与淡然</a:t>
            </a:r>
            <a:endParaRPr lang="zh-CN" altLang="en-US" sz="24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6447155" y="1287145"/>
            <a:ext cx="546735" cy="583565"/>
          </a:xfrm>
          <a:prstGeom prst="rect"/>
          <a:noFill/>
        </p:spPr>
        <p:txBody>
          <a:bodyPr wrap="square" rtlCol="0">
            <a:spAutoFit/>
          </a:bodyPr>
          <a:lstStyle/>
          <a:p>
            <a:r>
              <a:rPr lang="en-US" altLang="zh-CN" sz="3200" b="1" dirty="1">
                <a:solidFill>
                  <a:srgbClr val="C00000"/>
                </a:solidFill>
                <a:latin typeface="微软雅黑" panose="020b0503020204020204" charset="-122"/>
                <a:ea typeface="微软雅黑"/>
              </a:rPr>
              <a:t>C</a:t>
            </a:r>
            <a:endParaRPr lang="en-US" altLang="zh-CN" sz="3200" b="1">
              <a:solidFill>
                <a:srgbClr val="C00000"/>
              </a:solidFill>
              <a:latin typeface="微软雅黑" panose="020b0503020204020204" charset="-122"/>
              <a:ea typeface="微软雅黑"/>
            </a:endParaRPr>
          </a:p>
        </p:txBody>
      </p:sp>
      <p:sp>
        <p:nvSpPr>
          <p:cNvPr id="6" name="文本框 5"/>
          <p:cNvSpPr txBox="1"/>
          <p:nvPr/>
        </p:nvSpPr>
        <p:spPr>
          <a:xfrm>
            <a:off x="1132205" y="3760470"/>
            <a:ext cx="480695" cy="583565"/>
          </a:xfrm>
          <a:prstGeom prst="rect"/>
          <a:noFill/>
        </p:spPr>
        <p:txBody>
          <a:bodyPr wrap="square" rtlCol="0">
            <a:spAutoFit/>
          </a:bodyPr>
          <a:lstStyle/>
          <a:p>
            <a:r>
              <a:rPr lang="en-US" altLang="zh-CN" sz="3200" b="1" dirty="1">
                <a:solidFill>
                  <a:srgbClr val="C00000"/>
                </a:solidFill>
                <a:latin typeface="微软雅黑" panose="020b0503020204020204" charset="-122"/>
                <a:ea typeface="微软雅黑"/>
              </a:rPr>
              <a:t>B</a:t>
            </a:r>
            <a:endParaRPr lang="en-US" altLang="zh-CN" sz="3200" b="1">
              <a:solidFill>
                <a:srgbClr val="C00000"/>
              </a:solidFill>
              <a:latin typeface="微软雅黑" panose="020b0503020204020204" charset="-122"/>
              <a:ea typeface="微软雅黑"/>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0" advAuto="indefinite" build="whole"/>
      <p:bldP spid="6" grpId="1" uiExpand="0" advAuto="indefinite" build="whole"/>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401955" y="427355"/>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当堂检测</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461010" y="1134110"/>
            <a:ext cx="11289665" cy="5039995"/>
          </a:xfrm>
          <a:prstGeom prst="rect"/>
          <a:noFill/>
        </p:spPr>
        <p:txBody>
          <a:bodyPr wrap="square" rtlCol="0">
            <a:noAutofit/>
          </a:bodyPr>
          <a:lstStyle/>
          <a:p>
            <a:pPr indent="0" fontAlgn="auto">
              <a:lnSpc>
                <a:spcPts val="4900"/>
              </a:lnSpc>
            </a:pPr>
            <a:r>
              <a:rPr lang="en-US" altLang="zh-CN" sz="2400" b="1" dirty="1">
                <a:latin typeface="微软雅黑" panose="020b0503020204020204" charset="-122"/>
                <a:ea typeface="微软雅黑"/>
              </a:rPr>
              <a:t> 5</a:t>
            </a:r>
            <a:r>
              <a:rPr lang="zh-CN" altLang="en-US" sz="2400" b="1" dirty="1">
                <a:latin typeface="微软雅黑" panose="020b0503020204020204" charset="-122"/>
                <a:ea typeface="微软雅黑"/>
              </a:rPr>
              <a:t>、词中</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爱上层楼</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的原因是</a:t>
            </a:r>
            <a:r>
              <a:rPr lang="en-US" sz="2400" b="1" dirty="1">
                <a:latin typeface="微软雅黑" panose="020b0503020204020204" charset="-122"/>
                <a:ea typeface="微软雅黑"/>
              </a:rPr>
              <a:t>（　　）</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A.</a:t>
            </a:r>
            <a:r>
              <a:rPr lang="zh-CN" altLang="en-US" sz="2400" b="1" dirty="1">
                <a:latin typeface="微软雅黑" panose="020b0503020204020204" charset="-122"/>
                <a:ea typeface="微软雅黑"/>
              </a:rPr>
              <a:t>欣赏风景</a:t>
            </a:r>
            <a:r>
              <a:rPr lang="en-US" sz="2400" b="1" dirty="1">
                <a:latin typeface="微软雅黑" panose="020b0503020204020204" charset="-122"/>
                <a:ea typeface="微软雅黑"/>
              </a:rPr>
              <a:t>                   </a:t>
            </a:r>
            <a:r>
              <a:rPr lang="en-US" sz="2400" b="1" dirty="1">
                <a:latin typeface="微软雅黑" panose="020b0503020204020204" charset="-122"/>
                <a:ea typeface="微软雅黑"/>
                <a:sym typeface="+mn-ea"/>
              </a:rPr>
              <a:t>B.</a:t>
            </a:r>
            <a:r>
              <a:rPr lang="zh-CN" altLang="en-US" sz="2400" b="1" dirty="1">
                <a:latin typeface="微软雅黑" panose="020b0503020204020204" charset="-122"/>
                <a:ea typeface="微软雅黑"/>
                <a:sym typeface="+mn-ea"/>
              </a:rPr>
              <a:t>为赋新词强说愁</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C.</a:t>
            </a:r>
            <a:r>
              <a:rPr lang="zh-CN" altLang="en-US" sz="2400" b="1" dirty="1">
                <a:latin typeface="微软雅黑" panose="020b0503020204020204" charset="-122"/>
                <a:ea typeface="微软雅黑"/>
              </a:rPr>
              <a:t>锻炼身体</a:t>
            </a:r>
            <a:r>
              <a:rPr lang="en-US" altLang="zh-CN" sz="2400" b="1" dirty="1">
                <a:latin typeface="微软雅黑" panose="020b0503020204020204" charset="-122"/>
                <a:ea typeface="微软雅黑"/>
              </a:rPr>
              <a:t>                   </a:t>
            </a:r>
            <a:r>
              <a:rPr lang="en-US" sz="2400" b="1" dirty="1">
                <a:latin typeface="微软雅黑" panose="020b0503020204020204" charset="-122"/>
                <a:ea typeface="微软雅黑"/>
                <a:sym typeface="+mn-ea"/>
              </a:rPr>
              <a:t>D.</a:t>
            </a:r>
            <a:r>
              <a:rPr lang="zh-CN" altLang="en-US" sz="2400" b="1" dirty="1">
                <a:latin typeface="微软雅黑" panose="020b0503020204020204" charset="-122"/>
                <a:ea typeface="微软雅黑"/>
                <a:sym typeface="+mn-ea"/>
              </a:rPr>
              <a:t>登高远眺</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6、“</a:t>
            </a:r>
            <a:r>
              <a:rPr lang="zh-CN" altLang="en-US" sz="2400" b="1" dirty="1">
                <a:latin typeface="微软雅黑" panose="020b0503020204020204" charset="-122"/>
                <a:ea typeface="微软雅黑"/>
              </a:rPr>
              <a:t>少年不识愁滋味</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中的</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少年</a:t>
            </a:r>
            <a:r>
              <a:rPr lang="en-US" altLang="zh-CN" sz="2400" b="1" dirty="1">
                <a:latin typeface="微软雅黑" panose="020b0503020204020204" charset="-122"/>
                <a:ea typeface="微软雅黑"/>
              </a:rPr>
              <a:t>”</a:t>
            </a:r>
            <a:r>
              <a:rPr lang="zh-CN" altLang="en-US" sz="2400" b="1" dirty="1">
                <a:latin typeface="微软雅黑" panose="020b0503020204020204" charset="-122"/>
                <a:ea typeface="微软雅黑"/>
              </a:rPr>
              <a:t>指的是（</a:t>
            </a:r>
            <a:r>
              <a:rPr lang="en-US" altLang="zh-CN" sz="2400" b="1" dirty="1">
                <a:latin typeface="微软雅黑" panose="020b0503020204020204" charset="-122"/>
                <a:ea typeface="微软雅黑"/>
              </a:rPr>
              <a:t>            </a:t>
            </a:r>
            <a:r>
              <a:rPr lang="zh-CN" altLang="en-US" sz="2400" b="1" dirty="1">
                <a:latin typeface="微软雅黑" panose="020b0503020204020204" charset="-122"/>
                <a:ea typeface="微软雅黑"/>
              </a:rPr>
              <a:t>）</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A.</a:t>
            </a:r>
            <a:r>
              <a:rPr lang="zh-CN" altLang="en-US" sz="2400" b="1" dirty="1">
                <a:latin typeface="微软雅黑" panose="020b0503020204020204" charset="-122"/>
                <a:ea typeface="微软雅黑"/>
              </a:rPr>
              <a:t>年龄小的人</a:t>
            </a:r>
            <a:r>
              <a:rPr lang="en-US" sz="2400" b="1" dirty="1">
                <a:latin typeface="微软雅黑" panose="020b0503020204020204" charset="-122"/>
                <a:ea typeface="微软雅黑"/>
              </a:rPr>
              <a:t>           B.</a:t>
            </a:r>
            <a:r>
              <a:rPr lang="zh-CN" altLang="en-US" sz="2400" b="1" dirty="1">
                <a:latin typeface="微软雅黑" panose="020b0503020204020204" charset="-122"/>
                <a:ea typeface="微软雅黑"/>
              </a:rPr>
              <a:t>不懂事的孩子</a:t>
            </a:r>
            <a:endParaRPr lang="en-US" sz="2400" b="1">
              <a:latin typeface="微软雅黑" panose="020b0503020204020204" charset="-122"/>
              <a:ea typeface="微软雅黑"/>
            </a:endParaRPr>
          </a:p>
          <a:p>
            <a:pPr indent="0" fontAlgn="auto">
              <a:lnSpc>
                <a:spcPts val="4900"/>
              </a:lnSpc>
            </a:pPr>
            <a:r>
              <a:rPr lang="en-US" sz="2400" b="1" dirty="1">
                <a:latin typeface="微软雅黑" panose="020b0503020204020204" charset="-122"/>
                <a:ea typeface="微软雅黑"/>
              </a:rPr>
              <a:t>           C.</a:t>
            </a:r>
            <a:r>
              <a:rPr lang="zh-CN" altLang="en-US" sz="2400" b="1" dirty="1">
                <a:latin typeface="微软雅黑" panose="020b0503020204020204" charset="-122"/>
                <a:ea typeface="微软雅黑"/>
              </a:rPr>
              <a:t>年轻时的词人</a:t>
            </a:r>
            <a:r>
              <a:rPr lang="en-US" sz="2400" b="1" dirty="1">
                <a:latin typeface="微软雅黑" panose="020b0503020204020204" charset="-122"/>
                <a:ea typeface="微软雅黑"/>
              </a:rPr>
              <a:t>        D.</a:t>
            </a:r>
            <a:r>
              <a:rPr lang="zh-CN" altLang="en-US" sz="2400" b="1" dirty="1">
                <a:latin typeface="微软雅黑" panose="020b0503020204020204" charset="-122"/>
                <a:ea typeface="微软雅黑"/>
              </a:rPr>
              <a:t>所有年少之人</a:t>
            </a:r>
            <a:endParaRPr lang="zh-CN" altLang="en-US" sz="24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文本框 6"/>
          <p:cNvSpPr txBox="1"/>
          <p:nvPr/>
        </p:nvSpPr>
        <p:spPr>
          <a:xfrm>
            <a:off x="5056505" y="1287145"/>
            <a:ext cx="546735" cy="583565"/>
          </a:xfrm>
          <a:prstGeom prst="rect"/>
          <a:noFill/>
        </p:spPr>
        <p:txBody>
          <a:bodyPr wrap="square" rtlCol="0">
            <a:spAutoFit/>
          </a:bodyPr>
          <a:lstStyle/>
          <a:p>
            <a:r>
              <a:rPr lang="en-US" altLang="zh-CN" sz="3200" b="1" dirty="1">
                <a:solidFill>
                  <a:srgbClr val="C00000"/>
                </a:solidFill>
                <a:latin typeface="微软雅黑" panose="020b0503020204020204" charset="-122"/>
                <a:ea typeface="微软雅黑"/>
              </a:rPr>
              <a:t>B</a:t>
            </a:r>
            <a:endParaRPr lang="en-US" altLang="zh-CN" sz="3200" b="1">
              <a:solidFill>
                <a:srgbClr val="C00000"/>
              </a:solidFill>
              <a:latin typeface="微软雅黑" panose="020b0503020204020204" charset="-122"/>
              <a:ea typeface="微软雅黑"/>
            </a:endParaRPr>
          </a:p>
        </p:txBody>
      </p:sp>
      <p:sp>
        <p:nvSpPr>
          <p:cNvPr id="6" name="文本框 5"/>
          <p:cNvSpPr txBox="1"/>
          <p:nvPr/>
        </p:nvSpPr>
        <p:spPr>
          <a:xfrm>
            <a:off x="7073900" y="3176270"/>
            <a:ext cx="480695" cy="583565"/>
          </a:xfrm>
          <a:prstGeom prst="rect"/>
          <a:noFill/>
        </p:spPr>
        <p:txBody>
          <a:bodyPr wrap="square" rtlCol="0">
            <a:spAutoFit/>
          </a:bodyPr>
          <a:lstStyle/>
          <a:p>
            <a:r>
              <a:rPr lang="en-US" altLang="zh-CN" sz="3200" b="1" dirty="1">
                <a:solidFill>
                  <a:srgbClr val="C00000"/>
                </a:solidFill>
                <a:latin typeface="微软雅黑" panose="020b0503020204020204" charset="-122"/>
                <a:ea typeface="微软雅黑"/>
              </a:rPr>
              <a:t>C</a:t>
            </a:r>
            <a:endParaRPr lang="en-US" altLang="zh-CN" sz="3200" b="1">
              <a:solidFill>
                <a:srgbClr val="C00000"/>
              </a:solidFill>
              <a:latin typeface="微软雅黑" panose="020b0503020204020204" charset="-122"/>
              <a:ea typeface="微软雅黑"/>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0" advAuto="indefinite" build="whole"/>
      <p:bldP spid="6" grpId="1" uiExpand="0" advAuto="indefinite" build="whole"/>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课后作业</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1332865" y="2169160"/>
            <a:ext cx="9760585" cy="2326005"/>
          </a:xfrm>
          <a:prstGeom prst="rect"/>
          <a:noFill/>
        </p:spPr>
        <p:txBody>
          <a:bodyPr wrap="square" rtlCol="0">
            <a:noAutofit/>
          </a:bodyPr>
          <a:lstStyle/>
          <a:p>
            <a:pPr indent="0" fontAlgn="auto">
              <a:lnSpc>
                <a:spcPts val="5900"/>
              </a:lnSpc>
            </a:pPr>
            <a:r>
              <a:rPr lang="en-US" altLang="zh-CN" sz="4800" b="1" dirty="1">
                <a:latin typeface="微软雅黑" panose="020b0503020204020204" charset="-122"/>
                <a:ea typeface="微软雅黑"/>
                <a:cs typeface="微软雅黑" panose="020b0503020204020204" charset="-122"/>
              </a:rPr>
              <a:t>   </a:t>
            </a:r>
            <a:r>
              <a:rPr lang="en-US" altLang="zh-CN" sz="3600" b="1" dirty="1">
                <a:latin typeface="微软雅黑" panose="020b0503020204020204" charset="-122"/>
                <a:ea typeface="微软雅黑"/>
                <a:cs typeface="微软雅黑" panose="020b0503020204020204" charset="-122"/>
              </a:rPr>
              <a:t> </a:t>
            </a:r>
            <a:r>
              <a:rPr lang="en-US" altLang="zh-CN" sz="4400" b="1" dirty="1">
                <a:latin typeface="微软雅黑" panose="020b0503020204020204" charset="-122"/>
                <a:ea typeface="微软雅黑"/>
                <a:cs typeface="微软雅黑" panose="020b0503020204020204" charset="-122"/>
              </a:rPr>
              <a:t> </a:t>
            </a:r>
            <a:r>
              <a:rPr sz="4400" b="1" dirty="1">
                <a:latin typeface="微软雅黑" panose="020b0503020204020204" charset="-122"/>
                <a:ea typeface="微软雅黑"/>
                <a:cs typeface="微软雅黑" panose="020b0503020204020204" charset="-122"/>
              </a:rPr>
              <a:t>1.有感情地朗读并背诵这首</a:t>
            </a:r>
            <a:r>
              <a:rPr lang="zh-CN" sz="4400" b="1" dirty="1">
                <a:latin typeface="微软雅黑" panose="020b0503020204020204" charset="-122"/>
                <a:ea typeface="微软雅黑"/>
                <a:cs typeface="微软雅黑" panose="020b0503020204020204" charset="-122"/>
              </a:rPr>
              <a:t>诗歌</a:t>
            </a:r>
            <a:r>
              <a:rPr sz="4400" b="1" dirty="1">
                <a:latin typeface="微软雅黑" panose="020b0503020204020204" charset="-122"/>
                <a:ea typeface="微软雅黑"/>
                <a:cs typeface="微软雅黑" panose="020b0503020204020204" charset="-122"/>
              </a:rPr>
              <a:t>。</a:t>
            </a:r>
            <a:endParaRPr sz="4400" b="1">
              <a:latin typeface="微软雅黑" panose="020b0503020204020204" charset="-122"/>
              <a:ea typeface="微软雅黑"/>
              <a:cs typeface="微软雅黑" panose="020b0503020204020204" charset="-122"/>
            </a:endParaRPr>
          </a:p>
          <a:p>
            <a:pPr indent="0" fontAlgn="auto">
              <a:lnSpc>
                <a:spcPts val="5900"/>
              </a:lnSpc>
            </a:pPr>
            <a:r>
              <a:rPr sz="3600" b="1" dirty="1">
                <a:latin typeface="微软雅黑" panose="020b0503020204020204" charset="-122"/>
                <a:ea typeface="微软雅黑"/>
                <a:cs typeface="微软雅黑" panose="020b0503020204020204" charset="-122"/>
              </a:rPr>
              <a:t>      </a:t>
            </a:r>
            <a:endParaRPr lang="zh-CN" altLang="en-US" sz="3600" b="1">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par>
    </p:tn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0" y="803910"/>
            <a:ext cx="12191365" cy="922020"/>
          </a:xfrm>
          <a:prstGeom prst="rect"/>
          <a:noFill/>
        </p:spPr>
        <p:txBody>
          <a:bodyPr wrap="square" rtlCol="0">
            <a:spAutoFit/>
          </a:bodyPr>
          <a:lstStyle/>
          <a:p>
            <a:pPr algn="ctr"/>
            <a:r>
              <a:rPr lang="zh-CN" altLang="en-US" sz="5400" b="1" dirty="1">
                <a:solidFill>
                  <a:srgbClr val="FF0000"/>
                </a:solidFill>
                <a:latin typeface="微软雅黑" panose="020b0503020204020204" charset="-122"/>
                <a:ea typeface="微软雅黑"/>
                <a:cs typeface="微软雅黑" panose="020b0503020204020204" charset="-122"/>
              </a:rPr>
              <a:t>学习目标</a:t>
            </a:r>
            <a:endParaRPr lang="zh-CN" altLang="en-US" sz="54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604520" y="1725930"/>
            <a:ext cx="10878820" cy="3755390"/>
          </a:xfrm>
          <a:prstGeom prst="rect"/>
          <a:noFill/>
        </p:spPr>
        <p:txBody>
          <a:bodyPr wrap="square" rtlCol="0">
            <a:noAutofit/>
          </a:bodyPr>
          <a:lstStyle/>
          <a:p>
            <a:pPr indent="0" fontAlgn="auto">
              <a:lnSpc>
                <a:spcPts val="5600"/>
              </a:lnSpc>
            </a:pPr>
            <a:r>
              <a:rPr lang="en-US" altLang="zh-CN" sz="4400" b="1" dirty="1">
                <a:latin typeface="微软雅黑" panose="020b0503020204020204" charset="-122"/>
                <a:ea typeface="微软雅黑"/>
              </a:rPr>
              <a:t>     </a:t>
            </a:r>
            <a:r>
              <a:rPr lang="en-US" altLang="zh-CN" sz="3600" b="1" dirty="1">
                <a:latin typeface="微软雅黑" panose="020b0503020204020204" charset="-122"/>
                <a:ea typeface="微软雅黑"/>
              </a:rPr>
              <a:t>  </a:t>
            </a:r>
            <a:endParaRPr lang="en-US" altLang="zh-CN" sz="3600" b="1">
              <a:latin typeface="微软雅黑" panose="020b0503020204020204" charset="-122"/>
              <a:ea typeface="微软雅黑"/>
            </a:endParaRPr>
          </a:p>
          <a:p>
            <a:pPr indent="0" fontAlgn="auto">
              <a:lnSpc>
                <a:spcPts val="5600"/>
              </a:lnSpc>
            </a:pPr>
            <a:r>
              <a:rPr lang="en-US" altLang="zh-CN" sz="3600" b="1" dirty="1">
                <a:latin typeface="微软雅黑" panose="020b0503020204020204" charset="-122"/>
                <a:ea typeface="微软雅黑"/>
              </a:rPr>
              <a:t>       </a:t>
            </a:r>
            <a:r>
              <a:rPr sz="3600" b="1" dirty="1">
                <a:latin typeface="微软雅黑" panose="020b0503020204020204" charset="-122"/>
                <a:ea typeface="微软雅黑"/>
              </a:rPr>
              <a:t>1.有感情地朗读诗歌并背诵。</a:t>
            </a:r>
            <a:endParaRPr sz="3600" b="1">
              <a:latin typeface="微软雅黑" panose="020b0503020204020204" charset="-122"/>
              <a:ea typeface="微软雅黑"/>
            </a:endParaRPr>
          </a:p>
          <a:p>
            <a:pPr indent="0" fontAlgn="auto">
              <a:lnSpc>
                <a:spcPts val="5600"/>
              </a:lnSpc>
            </a:pPr>
            <a:r>
              <a:rPr lang="en-US" sz="3600" b="1" dirty="1">
                <a:latin typeface="微软雅黑" panose="020b0503020204020204" charset="-122"/>
                <a:ea typeface="微软雅黑"/>
              </a:rPr>
              <a:t>       2</a:t>
            </a:r>
            <a:r>
              <a:rPr sz="3600" b="1" dirty="1">
                <a:latin typeface="微软雅黑" panose="020b0503020204020204" charset="-122"/>
                <a:ea typeface="微软雅黑"/>
              </a:rPr>
              <a:t>.疏通诗词大意，理解诗歌内容。</a:t>
            </a:r>
            <a:endParaRPr sz="3600" b="1">
              <a:latin typeface="微软雅黑" panose="020b0503020204020204" charset="-122"/>
              <a:ea typeface="微软雅黑"/>
            </a:endParaRPr>
          </a:p>
        </p:txBody>
      </p:sp>
      <p:sp>
        <p:nvSpPr>
          <p:cNvPr id="2" name="矩形 1"/>
          <p:cNvSpPr/>
          <p:nvPr/>
        </p:nvSpPr>
        <p:spPr>
          <a:xfrm>
            <a:off x="19050" y="6075680"/>
            <a:ext cx="12172315" cy="742315"/>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829945"/>
          </a:xfrm>
          <a:prstGeom prst="rect"/>
          <a:noFill/>
        </p:spPr>
        <p:txBody>
          <a:bodyPr wrap="square" rtlCol="0">
            <a:spAutoFit/>
          </a:bodyPr>
          <a:lstStyle/>
          <a:p>
            <a:pPr algn="ctr"/>
            <a:r>
              <a:rPr lang="zh-CN" altLang="en-US" sz="4800" b="1" dirty="1">
                <a:solidFill>
                  <a:srgbClr val="FF0000"/>
                </a:solidFill>
                <a:latin typeface="微软雅黑" panose="020b0503020204020204" charset="-122"/>
                <a:ea typeface="微软雅黑"/>
                <a:cs typeface="微软雅黑" panose="020b0503020204020204" charset="-122"/>
              </a:rPr>
              <a:t>作者简介</a:t>
            </a:r>
            <a:endParaRPr lang="zh-CN" altLang="en-US" sz="48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1146810" y="1919605"/>
            <a:ext cx="9707245" cy="3910330"/>
          </a:xfrm>
          <a:prstGeom prst="rect"/>
          <a:noFill/>
        </p:spPr>
        <p:txBody>
          <a:bodyPr wrap="square" rtlCol="0">
            <a:noAutofit/>
          </a:bodyPr>
          <a:lstStyle/>
          <a:p>
            <a:pPr indent="0" fontAlgn="auto">
              <a:lnSpc>
                <a:spcPts val="4900"/>
              </a:lnSpc>
            </a:pPr>
            <a:r>
              <a:rPr lang="en-US" altLang="zh-CN" sz="3600" b="1" dirty="1">
                <a:latin typeface="微软雅黑" panose="020b0503020204020204" charset="-122"/>
                <a:ea typeface="微软雅黑"/>
              </a:rPr>
              <a:t>      </a:t>
            </a:r>
            <a:r>
              <a:rPr lang="en-US" altLang="zh-CN" sz="3200" b="1" dirty="1">
                <a:latin typeface="微软雅黑" panose="020b0503020204020204" charset="-122"/>
                <a:ea typeface="微软雅黑"/>
              </a:rPr>
              <a:t>辛弃疾（1140—1207），字幼安，号稼轩，历城（今山东济南）人，南宋豪放派词人，有“词中之龙”之称。与苏轼合称“苏辛”，与李清照并称“济南二安”。其词以豪放为主，风格沉雄豪迈又不乏细腻柔美之处，有词集《稼轩长短句》等传世。   </a:t>
            </a:r>
            <a:r>
              <a:rPr lang="en-US" altLang="zh-CN" sz="2800" b="1" dirty="1">
                <a:latin typeface="微软雅黑" panose="020b0503020204020204" charset="-122"/>
                <a:ea typeface="微软雅黑"/>
              </a:rPr>
              <a:t>    </a:t>
            </a:r>
            <a:endParaRPr lang="en-US" altLang="zh-CN" sz="28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829945"/>
          </a:xfrm>
          <a:prstGeom prst="rect"/>
          <a:noFill/>
        </p:spPr>
        <p:txBody>
          <a:bodyPr wrap="square" rtlCol="0">
            <a:spAutoFit/>
          </a:bodyPr>
          <a:lstStyle/>
          <a:p>
            <a:pPr algn="ctr"/>
            <a:r>
              <a:rPr lang="zh-CN" altLang="en-US" sz="4800" b="1" dirty="1">
                <a:solidFill>
                  <a:srgbClr val="FF0000"/>
                </a:solidFill>
                <a:latin typeface="微软雅黑" panose="020b0503020204020204" charset="-122"/>
                <a:ea typeface="微软雅黑"/>
                <a:cs typeface="微软雅黑" panose="020b0503020204020204" charset="-122"/>
              </a:rPr>
              <a:t>创作背景</a:t>
            </a:r>
            <a:endParaRPr lang="zh-CN" altLang="en-US" sz="48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1303020" y="1930400"/>
            <a:ext cx="9424035" cy="3300730"/>
          </a:xfrm>
          <a:prstGeom prst="rect"/>
          <a:noFill/>
        </p:spPr>
        <p:txBody>
          <a:bodyPr wrap="square" rtlCol="0">
            <a:noAutofit/>
          </a:bodyPr>
          <a:lstStyle/>
          <a:p>
            <a:pPr indent="0" fontAlgn="auto">
              <a:lnSpc>
                <a:spcPts val="4900"/>
              </a:lnSpc>
            </a:pPr>
            <a:r>
              <a:rPr lang="en-US" altLang="zh-CN" sz="2800" b="1" dirty="1">
                <a:latin typeface="微软雅黑" panose="020b0503020204020204" charset="-122"/>
                <a:ea typeface="微软雅黑"/>
              </a:rPr>
              <a:t>     </a:t>
            </a:r>
            <a:r>
              <a:rPr lang="en-US" altLang="zh-CN" sz="3200" b="1" dirty="1">
                <a:latin typeface="微软雅黑" panose="020b0503020204020204" charset="-122"/>
                <a:ea typeface="微软雅黑"/>
              </a:rPr>
              <a:t>   此词是辛弃疾被弹劾去职、闲居带湖时所作，创作时间在公元 1181 年至 1192 年间。辛弃疾在带湖居住期间，常到博山游览，博山风景优美，他却无心赏玩。眼看国事日非，自己无能为力，一腔愁绪无法排遣，遂在博山道中一壁上题了这首词。</a:t>
            </a:r>
            <a:endParaRPr lang="en-US" altLang="zh-CN" sz="32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829945"/>
          </a:xfrm>
          <a:prstGeom prst="rect"/>
          <a:noFill/>
        </p:spPr>
        <p:txBody>
          <a:bodyPr wrap="square" rtlCol="0">
            <a:spAutoFit/>
          </a:bodyPr>
          <a:lstStyle/>
          <a:p>
            <a:pPr algn="ctr"/>
            <a:r>
              <a:rPr lang="zh-CN" altLang="en-US" sz="4800" b="1" dirty="1">
                <a:solidFill>
                  <a:srgbClr val="FF0000"/>
                </a:solidFill>
                <a:latin typeface="微软雅黑" panose="020b0503020204020204" charset="-122"/>
                <a:ea typeface="微软雅黑"/>
                <a:cs typeface="微软雅黑" panose="020b0503020204020204" charset="-122"/>
              </a:rPr>
              <a:t>文体知识</a:t>
            </a:r>
            <a:endParaRPr lang="zh-CN" altLang="en-US" sz="48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822325" y="1930400"/>
            <a:ext cx="10385425" cy="4039235"/>
          </a:xfrm>
          <a:prstGeom prst="rect"/>
          <a:noFill/>
        </p:spPr>
        <p:txBody>
          <a:bodyPr wrap="square" rtlCol="0">
            <a:noAutofit/>
          </a:bodyPr>
          <a:lstStyle/>
          <a:p>
            <a:pPr indent="0" fontAlgn="auto">
              <a:lnSpc>
                <a:spcPts val="4900"/>
              </a:lnSpc>
            </a:pPr>
            <a:r>
              <a:rPr lang="en-US" altLang="zh-CN" sz="2800" b="1" dirty="1">
                <a:latin typeface="微软雅黑" panose="020b0503020204020204" charset="-122"/>
                <a:ea typeface="微软雅黑"/>
              </a:rPr>
              <a:t>     </a:t>
            </a:r>
            <a:r>
              <a:rPr lang="en-US" altLang="zh-CN" sz="3200" b="1" dirty="1">
                <a:latin typeface="微软雅黑" panose="020b0503020204020204" charset="-122"/>
                <a:ea typeface="微软雅黑"/>
              </a:rPr>
              <a:t>   词，又称长短句。一首词的字数、句数、段数、韵律、平仄，都有固定的格式，这就是词谱，词人依照词谱填词，词谱的名称叫词牌，一首词称为一阕；词若有上下两段，就称为上下阕。今天学习的课文“丑奴儿”是词牌名；“书博山道中壁”，是这首词的题目。</a:t>
            </a:r>
            <a:endParaRPr lang="en-US" altLang="zh-CN" sz="32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645160"/>
          </a:xfrm>
          <a:prstGeom prst="rect"/>
          <a:noFill/>
        </p:spPr>
        <p:txBody>
          <a:bodyPr wrap="square" rtlCol="0">
            <a:spAutoFit/>
          </a:bodyPr>
          <a:lstStyle/>
          <a:p>
            <a:pPr algn="ctr"/>
            <a:r>
              <a:rPr lang="zh-CN" altLang="en-US" sz="3600" b="1" dirty="1">
                <a:solidFill>
                  <a:srgbClr val="FF0000"/>
                </a:solidFill>
                <a:latin typeface="微软雅黑" panose="020b0503020204020204" charset="-122"/>
                <a:ea typeface="微软雅黑"/>
                <a:cs typeface="微软雅黑" panose="020b0503020204020204" charset="-122"/>
              </a:rPr>
              <a:t>字词读音</a:t>
            </a:r>
            <a:endParaRPr lang="zh-CN" altLang="en-US" sz="36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811530" y="1684020"/>
            <a:ext cx="10978515" cy="3189605"/>
          </a:xfrm>
          <a:prstGeom prst="rect"/>
          <a:noFill/>
        </p:spPr>
        <p:txBody>
          <a:bodyPr wrap="square" rtlCol="0">
            <a:noAutofit/>
          </a:bodyPr>
          <a:lstStyle/>
          <a:p>
            <a:pPr indent="0" fontAlgn="auto">
              <a:lnSpc>
                <a:spcPts val="5600"/>
              </a:lnSpc>
            </a:pPr>
            <a:r>
              <a:rPr lang="en-US" altLang="zh-CN" sz="3600" b="1" dirty="1">
                <a:solidFill>
                  <a:schemeClr val="accent1"/>
                </a:solidFill>
                <a:latin typeface="微软雅黑" panose="020b0503020204020204" charset="-122"/>
                <a:ea typeface="微软雅黑"/>
              </a:rPr>
              <a:t>      </a:t>
            </a:r>
            <a:r>
              <a:rPr sz="3600" b="1" dirty="1">
                <a:latin typeface="微软雅黑" panose="020b0503020204020204" charset="-122"/>
                <a:ea typeface="微软雅黑"/>
              </a:rPr>
              <a:t>强（         ）         </a:t>
            </a:r>
            <a:r>
              <a:rPr lang="en-US" sz="3600" b="1" dirty="1">
                <a:latin typeface="微软雅黑" panose="020b0503020204020204" charset="-122"/>
                <a:ea typeface="微软雅黑"/>
              </a:rPr>
              <a:t>     </a:t>
            </a:r>
            <a:r>
              <a:rPr sz="3600" b="1" dirty="1">
                <a:latin typeface="微软雅黑" panose="020b0503020204020204" charset="-122"/>
                <a:ea typeface="微软雅黑"/>
              </a:rPr>
              <a:t> 还（         ）</a:t>
            </a:r>
            <a:endParaRPr sz="3600" b="1">
              <a:latin typeface="微软雅黑" panose="020b0503020204020204" charset="-122"/>
              <a:ea typeface="微软雅黑"/>
            </a:endParaRPr>
          </a:p>
          <a:p>
            <a:pPr indent="0" fontAlgn="auto">
              <a:lnSpc>
                <a:spcPts val="5600"/>
              </a:lnSpc>
            </a:pPr>
            <a:endParaRPr sz="3600" b="1">
              <a:latin typeface="微软雅黑" panose="020b0503020204020204" charset="-122"/>
              <a:ea typeface="微软雅黑"/>
            </a:endParaRPr>
          </a:p>
          <a:p>
            <a:pPr indent="0" fontAlgn="auto">
              <a:lnSpc>
                <a:spcPts val="5600"/>
              </a:lnSpc>
            </a:pPr>
            <a:r>
              <a:rPr sz="3600" b="1" dirty="1">
                <a:latin typeface="微软雅黑" panose="020b0503020204020204" charset="-122"/>
                <a:ea typeface="微软雅黑"/>
              </a:rPr>
              <a:t>      </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2491105" y="1886585"/>
            <a:ext cx="1692910" cy="583565"/>
          </a:xfrm>
          <a:prstGeom prst="rect"/>
          <a:noFill/>
        </p:spPr>
        <p:txBody>
          <a:bodyPr wrap="square" rtlCol="0">
            <a:spAutoFit/>
          </a:bodyPr>
          <a:lstStyle/>
          <a:p>
            <a:r>
              <a:rPr lang="zh-CN" altLang="en-US" sz="3200" b="1" dirty="1">
                <a:solidFill>
                  <a:schemeClr val="accent1"/>
                </a:solidFill>
              </a:rPr>
              <a:t>qiǎnɡ</a:t>
            </a:r>
          </a:p>
        </p:txBody>
      </p:sp>
      <p:sp>
        <p:nvSpPr>
          <p:cNvPr id="8" name="文本框 7"/>
          <p:cNvSpPr txBox="1"/>
          <p:nvPr/>
        </p:nvSpPr>
        <p:spPr>
          <a:xfrm>
            <a:off x="7217410" y="1886585"/>
            <a:ext cx="1382395" cy="645160"/>
          </a:xfrm>
          <a:prstGeom prst="rect"/>
          <a:noFill/>
        </p:spPr>
        <p:txBody>
          <a:bodyPr wrap="square" rtlCol="0">
            <a:spAutoFit/>
          </a:bodyPr>
          <a:lstStyle/>
          <a:p>
            <a:r>
              <a:rPr lang="zh-CN" altLang="en-US" sz="3600" b="1" dirty="1">
                <a:solidFill>
                  <a:schemeClr val="accent1"/>
                </a:solidFill>
              </a:rPr>
              <a:t>huán</a:t>
            </a: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0" advAuto="indefinite" build="whole"/>
      <p:bldP spid="8" grpId="1" uiExpand="0" advAuto="indefinite" build="whole"/>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645160"/>
          </a:xfrm>
          <a:prstGeom prst="rect"/>
          <a:noFill/>
        </p:spPr>
        <p:txBody>
          <a:bodyPr wrap="square" rtlCol="0">
            <a:spAutoFit/>
          </a:bodyPr>
          <a:lstStyle/>
          <a:p>
            <a:pPr algn="ctr"/>
            <a:r>
              <a:rPr lang="zh-CN" altLang="en-US" sz="3600" b="1" dirty="1">
                <a:solidFill>
                  <a:srgbClr val="FF0000"/>
                </a:solidFill>
                <a:latin typeface="微软雅黑" panose="020b0503020204020204" charset="-122"/>
                <a:ea typeface="微软雅黑"/>
                <a:cs typeface="微软雅黑" panose="020b0503020204020204" charset="-122"/>
              </a:rPr>
              <a:t>词语解释</a:t>
            </a:r>
            <a:endParaRPr lang="zh-CN" altLang="en-US" sz="36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811530" y="1684020"/>
            <a:ext cx="10978515" cy="808990"/>
          </a:xfrm>
          <a:prstGeom prst="rect"/>
          <a:noFill/>
        </p:spPr>
        <p:txBody>
          <a:bodyPr wrap="square" rtlCol="0">
            <a:spAutoFit/>
          </a:bodyPr>
          <a:lstStyle/>
          <a:p>
            <a:pPr indent="0" fontAlgn="auto">
              <a:lnSpc>
                <a:spcPts val="5600"/>
              </a:lnSpc>
            </a:pPr>
            <a:r>
              <a:rPr lang="en-US" sz="3600" b="1" dirty="1">
                <a:latin typeface="微软雅黑" panose="020b0503020204020204" charset="-122"/>
                <a:ea typeface="微软雅黑"/>
              </a:rPr>
              <a:t>       </a:t>
            </a:r>
            <a:endParaRPr lang="zh-CN" altLang="en-US"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721995" y="1390650"/>
            <a:ext cx="11117580" cy="5297805"/>
          </a:xfrm>
          <a:prstGeom prst="rect"/>
          <a:noFill/>
        </p:spPr>
        <p:txBody>
          <a:bodyPr wrap="square" rtlCol="0">
            <a:spAutoFit/>
          </a:bodyPr>
          <a:lstStyle/>
          <a:p>
            <a:pPr indent="0" fontAlgn="auto">
              <a:lnSpc>
                <a:spcPts val="6000"/>
              </a:lnSpc>
            </a:pPr>
            <a:r>
              <a:rPr lang="zh-CN" altLang="en-US" sz="3200" dirty="1">
                <a:latin typeface="微软雅黑" panose="020b0503020204020204" charset="-122"/>
                <a:ea typeface="微软雅黑"/>
                <a:cs typeface="微软雅黑" panose="020b0503020204020204" charset="-122"/>
              </a:rPr>
              <a:t>少年：</a:t>
            </a:r>
            <a:endParaRPr lang="zh-CN" altLang="en-US" sz="3200">
              <a:latin typeface="微软雅黑" panose="020b0503020204020204" charset="-122"/>
              <a:ea typeface="微软雅黑"/>
              <a:cs typeface="微软雅黑" panose="020b0503020204020204" charset="-122"/>
            </a:endParaRPr>
          </a:p>
          <a:p>
            <a:pPr indent="0" fontAlgn="auto">
              <a:lnSpc>
                <a:spcPts val="6000"/>
              </a:lnSpc>
            </a:pPr>
            <a:r>
              <a:rPr lang="zh-CN" altLang="en-US" sz="3200" dirty="1">
                <a:latin typeface="微软雅黑" panose="020b0503020204020204" charset="-122"/>
                <a:ea typeface="微软雅黑"/>
                <a:cs typeface="微软雅黑" panose="020b0503020204020204" charset="-122"/>
              </a:rPr>
              <a:t>丑奴儿：</a:t>
            </a:r>
            <a:br>
              <a:rPr lang="zh-CN" altLang="en-US" sz="3200" dirty="1">
                <a:latin typeface="微软雅黑" panose="020b0503020204020204" charset="-122"/>
                <a:ea typeface="微软雅黑"/>
                <a:cs typeface="微软雅黑" panose="020b0503020204020204" charset="-122"/>
              </a:rPr>
            </a:br>
            <a:r>
              <a:rPr lang="zh-CN" altLang="en-US" sz="3200" dirty="1">
                <a:latin typeface="微软雅黑" panose="020b0503020204020204" charset="-122"/>
                <a:ea typeface="微软雅黑"/>
                <a:cs typeface="微软雅黑" panose="020b0503020204020204" charset="-122"/>
              </a:rPr>
              <a:t>识尽：</a:t>
            </a:r>
            <a:endParaRPr lang="zh-CN" altLang="en-US" sz="3200">
              <a:latin typeface="微软雅黑" panose="020b0503020204020204" charset="-122"/>
              <a:ea typeface="微软雅黑"/>
              <a:cs typeface="微软雅黑" panose="020b0503020204020204" charset="-122"/>
            </a:endParaRPr>
          </a:p>
          <a:p>
            <a:pPr indent="0" fontAlgn="auto">
              <a:lnSpc>
                <a:spcPts val="6000"/>
              </a:lnSpc>
            </a:pPr>
            <a:r>
              <a:rPr lang="zh-CN" altLang="en-US" sz="3200" dirty="1">
                <a:latin typeface="微软雅黑" panose="020b0503020204020204" charset="-122"/>
                <a:ea typeface="微软雅黑"/>
                <a:cs typeface="微软雅黑" panose="020b0503020204020204" charset="-122"/>
              </a:rPr>
              <a:t>休：</a:t>
            </a:r>
            <a:endParaRPr lang="zh-CN" altLang="en-US" sz="3200">
              <a:latin typeface="微软雅黑" panose="020b0503020204020204" charset="-122"/>
              <a:ea typeface="微软雅黑"/>
              <a:cs typeface="微软雅黑" panose="020b0503020204020204" charset="-122"/>
            </a:endParaRPr>
          </a:p>
          <a:p>
            <a:pPr indent="0" fontAlgn="auto">
              <a:lnSpc>
                <a:spcPts val="6000"/>
              </a:lnSpc>
            </a:pPr>
            <a:r>
              <a:rPr lang="zh-CN" altLang="en-US" sz="3200" dirty="1">
                <a:latin typeface="微软雅黑" panose="020b0503020204020204" charset="-122"/>
                <a:ea typeface="微软雅黑"/>
                <a:cs typeface="微软雅黑" panose="020b0503020204020204" charset="-122"/>
              </a:rPr>
              <a:t>不识：</a:t>
            </a:r>
            <a:br>
              <a:rPr lang="zh-CN" altLang="en-US" sz="3200" dirty="1">
                <a:latin typeface="微软雅黑" panose="020b0503020204020204" charset="-122"/>
                <a:ea typeface="微软雅黑"/>
                <a:cs typeface="微软雅黑" panose="020b0503020204020204" charset="-122"/>
              </a:rPr>
            </a:br>
            <a:endParaRPr lang="zh-CN" altLang="en-US" sz="3200">
              <a:latin typeface="微软雅黑" panose="020b0503020204020204" charset="-122"/>
              <a:ea typeface="微软雅黑"/>
              <a:cs typeface="微软雅黑" panose="020b0503020204020204" charset="-122"/>
            </a:endParaRPr>
          </a:p>
          <a:p>
            <a:pPr indent="0" fontAlgn="auto">
              <a:lnSpc>
                <a:spcPts val="4600"/>
              </a:lnSpc>
            </a:pPr>
            <a:endParaRPr lang="zh-CN" altLang="en-US" sz="3200">
              <a:latin typeface="微软雅黑" panose="020b0503020204020204" charset="-122"/>
              <a:ea typeface="微软雅黑"/>
              <a:cs typeface="微软雅黑" panose="020b0503020204020204" charset="-122"/>
            </a:endParaRPr>
          </a:p>
        </p:txBody>
      </p:sp>
      <p:sp>
        <p:nvSpPr>
          <p:cNvPr id="6" name="文本框 5"/>
          <p:cNvSpPr txBox="1"/>
          <p:nvPr/>
        </p:nvSpPr>
        <p:spPr>
          <a:xfrm>
            <a:off x="2130425" y="1686560"/>
            <a:ext cx="10061575" cy="583565"/>
          </a:xfrm>
          <a:prstGeom prst="rect"/>
          <a:noFill/>
        </p:spPr>
        <p:txBody>
          <a:bodyPr wrap="square" rtlCol="0">
            <a:spAutoFit/>
          </a:bodyPr>
          <a:lstStyle/>
          <a:p>
            <a:r>
              <a:rPr lang="zh-CN" altLang="en-US" sz="3200" dirty="1">
                <a:solidFill>
                  <a:schemeClr val="accent1"/>
                </a:solidFill>
                <a:latin typeface="微软雅黑" panose="020b0503020204020204" charset="-122"/>
                <a:ea typeface="微软雅黑"/>
              </a:rPr>
              <a:t>指年轻的时候。</a:t>
            </a:r>
            <a:endParaRPr lang="zh-CN" altLang="en-US" sz="3200">
              <a:solidFill>
                <a:schemeClr val="accent1"/>
              </a:solidFill>
              <a:latin typeface="微软雅黑" panose="020b0503020204020204" charset="-122"/>
              <a:ea typeface="微软雅黑"/>
            </a:endParaRPr>
          </a:p>
        </p:txBody>
      </p:sp>
      <p:sp>
        <p:nvSpPr>
          <p:cNvPr id="7" name="文本框 6"/>
          <p:cNvSpPr txBox="1"/>
          <p:nvPr/>
        </p:nvSpPr>
        <p:spPr>
          <a:xfrm>
            <a:off x="2577465" y="2487295"/>
            <a:ext cx="9808210" cy="583565"/>
          </a:xfrm>
          <a:prstGeom prst="rect"/>
          <a:noFill/>
        </p:spPr>
        <p:txBody>
          <a:bodyPr wrap="square" rtlCol="0">
            <a:spAutoFit/>
          </a:bodyPr>
          <a:lstStyle/>
          <a:p>
            <a:r>
              <a:rPr lang="zh-CN" altLang="en-US" sz="3200" dirty="1">
                <a:solidFill>
                  <a:schemeClr val="accent1"/>
                </a:solidFill>
                <a:latin typeface="微软雅黑" panose="020b0503020204020204" charset="-122"/>
                <a:ea typeface="微软雅黑"/>
              </a:rPr>
              <a:t>词牌名，又名“采桑子”。</a:t>
            </a:r>
            <a:endParaRPr lang="zh-CN" altLang="en-US" sz="3200">
              <a:solidFill>
                <a:schemeClr val="accent1"/>
              </a:solidFill>
              <a:latin typeface="微软雅黑" panose="020b0503020204020204" charset="-122"/>
              <a:ea typeface="微软雅黑"/>
            </a:endParaRPr>
          </a:p>
        </p:txBody>
      </p:sp>
      <p:sp>
        <p:nvSpPr>
          <p:cNvPr id="8" name="文本框 7"/>
          <p:cNvSpPr txBox="1"/>
          <p:nvPr/>
        </p:nvSpPr>
        <p:spPr>
          <a:xfrm>
            <a:off x="2148205" y="3248660"/>
            <a:ext cx="8850630" cy="583565"/>
          </a:xfrm>
          <a:prstGeom prst="rect"/>
          <a:noFill/>
        </p:spPr>
        <p:txBody>
          <a:bodyPr wrap="square" rtlCol="0">
            <a:spAutoFit/>
          </a:bodyPr>
          <a:lstStyle/>
          <a:p>
            <a:r>
              <a:rPr lang="zh-CN" altLang="en-US" sz="3200" dirty="1">
                <a:solidFill>
                  <a:schemeClr val="accent1"/>
                </a:solidFill>
                <a:latin typeface="微软雅黑" panose="020b0503020204020204" charset="-122"/>
                <a:ea typeface="微软雅黑"/>
              </a:rPr>
              <a:t>尝够，深深懂得。</a:t>
            </a:r>
            <a:endParaRPr lang="zh-CN" altLang="en-US" sz="3200">
              <a:solidFill>
                <a:schemeClr val="accent1"/>
              </a:solidFill>
              <a:latin typeface="微软雅黑" panose="020b0503020204020204" charset="-122"/>
              <a:ea typeface="微软雅黑"/>
            </a:endParaRPr>
          </a:p>
        </p:txBody>
      </p:sp>
      <p:sp>
        <p:nvSpPr>
          <p:cNvPr id="9" name="文本框 8"/>
          <p:cNvSpPr txBox="1"/>
          <p:nvPr/>
        </p:nvSpPr>
        <p:spPr>
          <a:xfrm>
            <a:off x="1958340" y="3899535"/>
            <a:ext cx="4618355" cy="645160"/>
          </a:xfrm>
          <a:prstGeom prst="rect"/>
          <a:noFill/>
        </p:spPr>
        <p:txBody>
          <a:bodyPr wrap="square" rtlCol="0">
            <a:spAutoFit/>
          </a:bodyPr>
          <a:lstStyle/>
          <a:p>
            <a:r>
              <a:rPr lang="zh-CN" altLang="en-US" sz="3600" dirty="1">
                <a:solidFill>
                  <a:schemeClr val="accent1"/>
                </a:solidFill>
              </a:rPr>
              <a:t>停止。 </a:t>
            </a:r>
          </a:p>
        </p:txBody>
      </p:sp>
      <p:sp>
        <p:nvSpPr>
          <p:cNvPr id="10" name="文本框 9"/>
          <p:cNvSpPr txBox="1"/>
          <p:nvPr/>
        </p:nvSpPr>
        <p:spPr>
          <a:xfrm>
            <a:off x="2368550" y="4790440"/>
            <a:ext cx="4688205" cy="583565"/>
          </a:xfrm>
          <a:prstGeom prst="rect"/>
          <a:noFill/>
        </p:spPr>
        <p:txBody>
          <a:bodyPr wrap="square" rtlCol="0">
            <a:spAutoFit/>
          </a:bodyPr>
          <a:lstStyle/>
          <a:p>
            <a:r>
              <a:rPr lang="zh-CN" altLang="en-US" sz="3200" dirty="1">
                <a:solidFill>
                  <a:schemeClr val="accent1"/>
                </a:solidFill>
              </a:rPr>
              <a:t>不懂，不知道什么是。</a:t>
            </a: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3"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4"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5"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0" advAuto="indefinite" build="whole"/>
      <p:bldP spid="6" grpId="1" uiExpand="0" advAuto="indefinite" build="whole"/>
      <p:bldP spid="7" grpId="2" uiExpand="0" advAuto="indefinite" build="whole"/>
      <p:bldP spid="8" grpId="3" uiExpand="0" advAuto="indefinite" build="whole"/>
      <p:bldP spid="9" grpId="4" uiExpand="0" advAuto="indefinite" build="whole"/>
      <p:bldP spid="10" grpId="5" uiExpand="0" advAuto="indefinite" build="whole"/>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chOff x="0" y="0"/>
          <a:chExt cx="0" cy="0"/>
        </a:xfrm>
      </p:grpSpPr>
      <p:sp>
        <p:nvSpPr>
          <p:cNvPr id="4" name="文本框 3"/>
          <p:cNvSpPr txBox="1"/>
          <p:nvPr/>
        </p:nvSpPr>
        <p:spPr>
          <a:xfrm>
            <a:off x="19050" y="745490"/>
            <a:ext cx="12191365" cy="706755"/>
          </a:xfrm>
          <a:prstGeom prst="rect"/>
          <a:noFill/>
        </p:spPr>
        <p:txBody>
          <a:bodyPr wrap="square" rtlCol="0">
            <a:spAutoFit/>
          </a:bodyPr>
          <a:lstStyle/>
          <a:p>
            <a:pPr algn="ctr"/>
            <a:r>
              <a:rPr lang="zh-CN" altLang="en-US" sz="4000" b="1" dirty="1">
                <a:solidFill>
                  <a:srgbClr val="FF0000"/>
                </a:solidFill>
                <a:latin typeface="微软雅黑" panose="020b0503020204020204" charset="-122"/>
                <a:ea typeface="微软雅黑"/>
                <a:cs typeface="微软雅黑" panose="020b0503020204020204" charset="-122"/>
              </a:rPr>
              <a:t>整体感知</a:t>
            </a:r>
            <a:endParaRPr lang="zh-CN" altLang="en-US" sz="4000" b="1">
              <a:solidFill>
                <a:srgbClr val="FF0000"/>
              </a:solidFill>
              <a:latin typeface="微软雅黑" panose="020b0503020204020204" charset="-122"/>
              <a:ea typeface="微软雅黑"/>
              <a:cs typeface="微软雅黑" panose="020b0503020204020204" charset="-122"/>
            </a:endParaRPr>
          </a:p>
        </p:txBody>
      </p:sp>
      <p:sp>
        <p:nvSpPr>
          <p:cNvPr id="5" name="文本框 4"/>
          <p:cNvSpPr txBox="1"/>
          <p:nvPr/>
        </p:nvSpPr>
        <p:spPr>
          <a:xfrm>
            <a:off x="504825" y="1452245"/>
            <a:ext cx="11402695" cy="808990"/>
          </a:xfrm>
          <a:prstGeom prst="rect"/>
          <a:noFill/>
        </p:spPr>
        <p:txBody>
          <a:bodyPr wrap="square" rtlCol="0">
            <a:spAutoFit/>
          </a:bodyPr>
          <a:lstStyle/>
          <a:p>
            <a:pPr indent="0" fontAlgn="auto">
              <a:lnSpc>
                <a:spcPts val="5600"/>
              </a:lnSpc>
            </a:pPr>
            <a:r>
              <a:rPr lang="en-US" sz="3600" b="1" dirty="1">
                <a:latin typeface="微软雅黑" panose="020b0503020204020204" charset="-122"/>
                <a:ea typeface="微软雅黑"/>
              </a:rPr>
              <a:t>        1</a:t>
            </a:r>
            <a:r>
              <a:rPr lang="zh-CN" altLang="en-US" sz="3600" b="1" dirty="1">
                <a:latin typeface="微软雅黑" panose="020b0503020204020204" charset="-122"/>
                <a:ea typeface="微软雅黑"/>
              </a:rPr>
              <a:t>、细读课文，有节奏朗读课文。</a:t>
            </a:r>
            <a:endParaRPr sz="3600" b="1">
              <a:latin typeface="微软雅黑" panose="020b0503020204020204" charset="-122"/>
              <a:ea typeface="微软雅黑"/>
            </a:endParaRPr>
          </a:p>
        </p:txBody>
      </p:sp>
      <p:sp>
        <p:nvSpPr>
          <p:cNvPr id="2" name="矩形 1"/>
          <p:cNvSpPr/>
          <p:nvPr/>
        </p:nvSpPr>
        <p:spPr>
          <a:xfrm>
            <a:off x="19050" y="6174105"/>
            <a:ext cx="12172950" cy="722630"/>
          </a:xfrm>
          <a:prstGeom prst="rect"/>
          <a:solidFill>
            <a:srgbClr val="00B05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3" name="文本框 2"/>
          <p:cNvSpPr txBox="1"/>
          <p:nvPr/>
        </p:nvSpPr>
        <p:spPr>
          <a:xfrm>
            <a:off x="1028700" y="2623820"/>
            <a:ext cx="10354945" cy="2675255"/>
          </a:xfrm>
          <a:prstGeom prst="rect"/>
          <a:noFill/>
        </p:spPr>
        <p:txBody>
          <a:bodyPr wrap="square" rtlCol="0">
            <a:noAutofit/>
          </a:bodyPr>
          <a:lstStyle/>
          <a:p>
            <a:pPr indent="0" fontAlgn="auto">
              <a:lnSpc>
                <a:spcPts val="5600"/>
              </a:lnSpc>
            </a:pPr>
            <a:r>
              <a:rPr lang="en-US" altLang="zh-CN" sz="2800" b="1" dirty="1">
                <a:solidFill>
                  <a:srgbClr val="0070C0"/>
                </a:solidFill>
                <a:latin typeface="微软雅黑" panose="020b0503020204020204" charset="-122"/>
                <a:ea typeface="微软雅黑"/>
                <a:cs typeface="微软雅黑" panose="020b0503020204020204" charset="-122"/>
              </a:rPr>
              <a:t>少年不识／愁滋味，爱上层楼。爱上层楼，为赋新词</a:t>
            </a:r>
            <a:r>
              <a:rPr lang="en-US" altLang="zh-CN" sz="2800" b="1" dirty="1">
                <a:solidFill>
                  <a:srgbClr val="0070C0"/>
                </a:solidFill>
                <a:latin typeface="微软雅黑" panose="020b0503020204020204" charset="-122"/>
                <a:ea typeface="微软雅黑"/>
                <a:cs typeface="微软雅黑" panose="020b0503020204020204" charset="-122"/>
                <a:sym typeface="+mn-ea"/>
              </a:rPr>
              <a:t>／</a:t>
            </a:r>
            <a:r>
              <a:rPr lang="en-US" altLang="zh-CN" sz="2800" b="1" dirty="1">
                <a:solidFill>
                  <a:srgbClr val="0070C0"/>
                </a:solidFill>
                <a:latin typeface="微软雅黑" panose="020b0503020204020204" charset="-122"/>
                <a:ea typeface="微软雅黑"/>
                <a:cs typeface="微软雅黑" panose="020b0503020204020204" charset="-122"/>
              </a:rPr>
              <a:t>强说愁。</a:t>
            </a:r>
            <a:endParaRPr lang="en-US" altLang="zh-CN" sz="2800" b="1">
              <a:solidFill>
                <a:srgbClr val="0070C0"/>
              </a:solidFill>
              <a:latin typeface="微软雅黑" panose="020b0503020204020204" charset="-122"/>
              <a:ea typeface="微软雅黑"/>
              <a:cs typeface="微软雅黑" panose="020b0503020204020204" charset="-122"/>
            </a:endParaRPr>
          </a:p>
          <a:p>
            <a:pPr indent="0" fontAlgn="auto">
              <a:lnSpc>
                <a:spcPts val="5600"/>
              </a:lnSpc>
            </a:pPr>
            <a:r>
              <a:rPr lang="en-US" altLang="zh-CN" sz="2800" b="1" dirty="1">
                <a:solidFill>
                  <a:srgbClr val="0070C0"/>
                </a:solidFill>
                <a:latin typeface="微软雅黑" panose="020b0503020204020204" charset="-122"/>
                <a:ea typeface="微软雅黑"/>
                <a:cs typeface="微软雅黑" panose="020b0503020204020204" charset="-122"/>
              </a:rPr>
              <a:t>而今识尽</a:t>
            </a:r>
            <a:r>
              <a:rPr lang="en-US" altLang="zh-CN" sz="2800" b="1" dirty="1">
                <a:solidFill>
                  <a:srgbClr val="0070C0"/>
                </a:solidFill>
                <a:latin typeface="微软雅黑" panose="020b0503020204020204" charset="-122"/>
                <a:ea typeface="微软雅黑"/>
                <a:cs typeface="微软雅黑" panose="020b0503020204020204" charset="-122"/>
                <a:sym typeface="+mn-ea"/>
              </a:rPr>
              <a:t>／</a:t>
            </a:r>
            <a:r>
              <a:rPr lang="en-US" altLang="zh-CN" sz="2800" b="1" dirty="1">
                <a:solidFill>
                  <a:srgbClr val="0070C0"/>
                </a:solidFill>
                <a:latin typeface="微软雅黑" panose="020b0503020204020204" charset="-122"/>
                <a:ea typeface="微软雅黑"/>
                <a:cs typeface="微软雅黑" panose="020b0503020204020204" charset="-122"/>
              </a:rPr>
              <a:t>愁滋味，欲说还休。欲说还休，却道“天凉</a:t>
            </a:r>
            <a:r>
              <a:rPr lang="en-US" altLang="zh-CN" sz="2800" b="1" dirty="1">
                <a:solidFill>
                  <a:srgbClr val="0070C0"/>
                </a:solidFill>
                <a:latin typeface="微软雅黑" panose="020b0503020204020204" charset="-122"/>
                <a:ea typeface="微软雅黑"/>
                <a:cs typeface="微软雅黑" panose="020b0503020204020204" charset="-122"/>
                <a:sym typeface="+mn-ea"/>
              </a:rPr>
              <a:t>／</a:t>
            </a:r>
            <a:r>
              <a:rPr lang="en-US" altLang="zh-CN" sz="2800" b="1" dirty="1">
                <a:solidFill>
                  <a:srgbClr val="0070C0"/>
                </a:solidFill>
                <a:latin typeface="微软雅黑" panose="020b0503020204020204" charset="-122"/>
                <a:ea typeface="微软雅黑"/>
                <a:cs typeface="微软雅黑" panose="020b0503020204020204" charset="-122"/>
              </a:rPr>
              <a:t>好个秋”！</a:t>
            </a:r>
            <a:endParaRPr lang="en-US" altLang="zh-CN" sz="2800" b="1">
              <a:solidFill>
                <a:srgbClr val="0070C0"/>
              </a:solidFill>
              <a:latin typeface="微软雅黑" panose="020b0503020204020204" charset="-122"/>
              <a:ea typeface="微软雅黑"/>
              <a:cs typeface="微软雅黑" panose="020b0503020204020204" charset="-122"/>
            </a:endParaRPr>
          </a:p>
        </p:txBody>
      </p:sp>
    </p:spTree>
    <p:custDataLst>
      <p:tags r:id="rId2"/>
    </p:custDataLst>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5" grpId="1" uiExpand="0" advAuto="indefinite" build="whole"/>
      <p:bldP spid="3" grpId="2" uiExpand="0" advAuto="indefinite" build="whole"/>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1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1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1.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0.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1.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2.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3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3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4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1.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6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6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65.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6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6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7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7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7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73.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7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76.xml><?xml version="1.0" encoding="utf-8"?>
<p:tagLst xmlns:p="http://schemas.openxmlformats.org/presentationml/2006/main">
  <p:tag name="AS_NET" val="4.0.30319.42000"/>
  <p:tag name="AS_OS" val="Microsoft Windows NT 6.2.9200.0"/>
  <p:tag name="AS_RELEASE_DATE" val="2013.12.17"/>
  <p:tag name="AS_TITLE" val="Spire.Presentation for .NET "/>
  <p:tag name="AS_VERSION" val="2.1.0.0"/>
  <p:tag name="COMMONDATA" val="eyJoZGlkIjoiYzZiODUyZjUyM2U2MTBjYWY0MmRmMjE3ZWQwMGQwMjUifQ=="/>
</p:tagLst>
</file>

<file path=ppt/tags/tag7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7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8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8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8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83.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8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8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8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Arial"/>
      </a:majorFont>
      <a:minorFont>
        <a:latin typeface="Arial"/>
        <a:ea typeface="微软雅黑"/>
        <a:cs typeface="Arial"/>
      </a:minorFont>
    </a:fontScheme>
    <a:fmtScheme name="WPS">
      <a:fillStyleLst>
        <a:solidFill>
          <a:schemeClr val="phClr"/>
        </a:solidFill>
        <a:gradFill>
          <a:gsLst>
            <a:gs pos="0">
              <a:schemeClr val="phClr">
                <a:lumOff val="17500"/>
              </a:schemeClr>
            </a:gs>
            <a:gs pos="100000">
              <a:schemeClr val="phClr"/>
            </a:gs>
          </a:gsLst>
          <a:lin ang="2700000" scaled="0"/>
          <a:tileRect/>
        </a:gradFill>
        <a:gradFill>
          <a:gsLst>
            <a:gs pos="0">
              <a:schemeClr val="phClr">
                <a:hueOff val="-2520000"/>
              </a:schemeClr>
            </a:gs>
            <a:gs pos="100000">
              <a:schemeClr val="phClr"/>
            </a:gs>
          </a:gsLst>
          <a:lin ang="2700000" scaled="0"/>
          <a:tileRect/>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tileRect/>
          </a:gradFill>
          <a:prstDash val="solid"/>
          <a:miter lim="800000"/>
        </a:ln>
      </a:lnStyleLst>
      <a:effectStyleLst>
        <a:effectStyle>
          <a:effectLst>
            <a:outerShdw blurRad="101600" dir="5400000" dist="50800" algn="ctr" rotWithShape="0">
              <a:schemeClr val="phClr">
                <a:alpha val="60000"/>
              </a:schemeClr>
            </a:outerShdw>
          </a:effectLst>
        </a:effectStyle>
        <a:effectStyle>
          <a:effectLst>
            <a:reflection dir="5400000" dist="25400" algn="bl" stA="50000" endA="300" endPos="40000" rotWithShape="0" sy="-100000"/>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theme>
</file>

<file path=docProps/app.xml><?xml version="1.0" encoding="utf-8"?>
<Properties xmlns:vt="http://schemas.openxmlformats.org/officeDocument/2006/docPropsVTypes" xmlns="http://schemas.openxmlformats.org/officeDocument/2006/extended-properties">
  <Company/>
  <Slides>27</Slides>
  <TotalTime>0</TotalTime>
  <ScaleCrop>0</ScaleCrop>
  <HeadingPairs>
    <vt:vector baseType="variant" size="6">
      <vt:variant>
        <vt:lpstr>Fonts used</vt:lpstr>
      </vt:variant>
      <vt:variant>
        <vt:i4>5</vt:i4>
      </vt:variant>
      <vt:variant>
        <vt:lpstr>Theme</vt:lpstr>
      </vt:variant>
      <vt:variant>
        <vt:i4>1</vt:i4>
      </vt:variant>
      <vt:variant>
        <vt:lpstr>Slide Titles</vt:lpstr>
      </vt:variant>
      <vt:variant>
        <vt:i4>27</vt:i4>
      </vt:variant>
    </vt:vector>
  </HeadingPairs>
  <LinksUpToDate>0</LinksUpToDate>
  <SharedDoc>false</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
  <cp:revision>1</cp:revision>
  <cp:lastPrinted>2024-09-18T09:27:38Z</cp:lastPrinted>
  <dcterms:created xsi:type="dcterms:W3CDTF">2024-09-18T09:27:38.0000000Z</dcterms:created>
  <dcterms:modified xsi:type="dcterms:W3CDTF">2025-08-28T01:27:03.6774037Z</dcterms:modified>
</cp:coreProperties>
</file>