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23.3-->
<!--Generated by Spire.Presentation for .NET 9.2.0.0-->
<p:presentation xmlns:r="http://schemas.openxmlformats.org/officeDocument/2006/relationships" xmlns:a="http://schemas.openxmlformats.org/drawingml/2006/main" xmlns:p="http://schemas.openxmlformats.org/presentationml/2006/main">
  <p:sldMasterIdLst>
    <p:sldMasterId r:id="rId1" id="2147483648"/>
  </p:sldMasterIdLst>
  <p:sldIdLst>
    <p:sldId r:id="rId2" id="256"/>
    <p:sldId r:id="rId3" id="279"/>
    <p:sldId r:id="rId4" id="326"/>
    <p:sldId r:id="rId5" id="424"/>
    <p:sldId r:id="rId6" id="329"/>
    <p:sldId r:id="rId7" id="426"/>
    <p:sldId r:id="rId8" id="429"/>
    <p:sldId r:id="rId9" id="350"/>
    <p:sldId r:id="rId10" id="430"/>
    <p:sldId r:id="rId11" id="431"/>
    <p:sldId r:id="rId12" id="432"/>
    <p:sldId r:id="rId13" id="420"/>
    <p:sldId r:id="rId14" id="433"/>
    <p:sldId r:id="rId15" id="427"/>
    <p:sldId r:id="rId16" id="434"/>
  </p:sldIdLst>
  <p:sldSz cx="9144000" cy="5143500" type="screen16x9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fill>
          <a:solidFill>
            <a:schemeClr val="accent5">
              <a:alpha val="20000"/>
            </a:schemeClr>
          </a:solidFill>
        </a:fill>
      </a:tcStyle>
    </a:band1H>
    <a:band1V>
      <a:tcStyle>
        <a:fill>
          <a:solidFill>
            <a:schemeClr val="accent5">
              <a:alpha val="20000"/>
            </a:schemeClr>
          </a:solidFill>
        </a:fill>
      </a:tcStyle>
    </a:band1V>
    <a:lastCol>
      <a:tcTxStyle b="on"/>
    </a:lastCol>
    <a:firstCol>
      <a:tcTxStyle b="on"/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fill>
          <a:solidFill>
            <a:schemeClr val="accent3">
              <a:tint val="40000"/>
            </a:schemeClr>
          </a:solidFill>
        </a:fill>
      </a:tcStyle>
    </a:band1H>
    <a:band1V>
      <a:tcStyle>
        <a:fill>
          <a:solidFill>
            <a:schemeClr val="accent3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84" y="-206"/>
      </p:cViewPr>
      <p:guideLst>
        <p:guide orient="horz" pos="157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tags" Target="tags/tag1.xml" /><Relationship Id="rId18" Type="http://schemas.openxmlformats.org/officeDocument/2006/relationships/presProps" Target="presProps.xml" /><Relationship Id="rId19" Type="http://schemas.openxmlformats.org/officeDocument/2006/relationships/viewProps" Target="viewProps.xml" /><Relationship Id="rId2" Type="http://schemas.openxmlformats.org/officeDocument/2006/relationships/slide" Target="slides/slide1.xml" /><Relationship Id="rId20" Type="http://schemas.openxmlformats.org/officeDocument/2006/relationships/theme" Target="theme/theme1.xml" /><Relationship Id="rId21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1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type="obj"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b="1" dirty="1" smtClean="0"/>
              <a:t>单击此处编辑母版标题样式</a:t>
            </a:r>
            <a:endParaRPr lang="zh-CN" altLang="en-US" b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4" Type="http://schemas.openxmlformats.org/officeDocument/2006/relationships/image" Target="../media/image1.png" /><Relationship Id="rId15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blipFill dpi="0" rotWithShape="1">
          <a:blip xmlns:r="http://schemas.openxmlformats.org/officeDocument/2006/relationships" r:embed="rId1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BEEEC-CB33-4249-A81B-2FC89F6175E9}" type="datetimeFigureOut">
              <a:rPr lang="zh-CN" altLang="en-US" smtClean="0"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75BCB-CA14-4039-8AC2-5032B2F3BA4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fast"/>
  <p:timing>
    <p:tnLst>
      <p:par>
        <p:cTn id="1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Relationship Id="rId4" Type="http://schemas.openxmlformats.org/officeDocument/2006/relationships/image" Target="../media/image5.png" /><Relationship Id="rId5" Type="http://schemas.openxmlformats.org/officeDocument/2006/relationships/image" Target="../media/image6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Relationship Id="rId4" Type="http://schemas.openxmlformats.org/officeDocument/2006/relationships/image" Target="../media/image5.png" /><Relationship Id="rId5" Type="http://schemas.openxmlformats.org/officeDocument/2006/relationships/image" Target="../media/image6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Relationship Id="rId4" Type="http://schemas.openxmlformats.org/officeDocument/2006/relationships/image" Target="../media/image5.png" /><Relationship Id="rId5" Type="http://schemas.openxmlformats.org/officeDocument/2006/relationships/image" Target="../media/image6.png" /><Relationship Id="rId6" Type="http://schemas.openxmlformats.org/officeDocument/2006/relationships/image" Target="../media/image7.png" /><Relationship Id="rId7" Type="http://schemas.openxmlformats.org/officeDocument/2006/relationships/image" Target="../media/image8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Relationship Id="rId4" Type="http://schemas.openxmlformats.org/officeDocument/2006/relationships/image" Target="../media/image5.png" /><Relationship Id="rId5" Type="http://schemas.openxmlformats.org/officeDocument/2006/relationships/image" Target="../media/image6.png" /><Relationship Id="rId6" Type="http://schemas.openxmlformats.org/officeDocument/2006/relationships/image" Target="../media/image7.png" /><Relationship Id="rId7" Type="http://schemas.openxmlformats.org/officeDocument/2006/relationships/image" Target="../media/image8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Relationship Id="rId4" Type="http://schemas.openxmlformats.org/officeDocument/2006/relationships/image" Target="../media/image5.png" /><Relationship Id="rId5" Type="http://schemas.openxmlformats.org/officeDocument/2006/relationships/image" Target="../media/image6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Relationship Id="rId4" Type="http://schemas.openxmlformats.org/officeDocument/2006/relationships/image" Target="../media/image5.png" /><Relationship Id="rId5" Type="http://schemas.openxmlformats.org/officeDocument/2006/relationships/image" Target="../media/image6.png" /><Relationship Id="rId6" Type="http://schemas.openxmlformats.org/officeDocument/2006/relationships/image" Target="../media/image7.png" /><Relationship Id="rId7" Type="http://schemas.openxmlformats.org/officeDocument/2006/relationships/image" Target="../media/image8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Relationship Id="rId4" Type="http://schemas.openxmlformats.org/officeDocument/2006/relationships/image" Target="../media/image11.png" /><Relationship Id="rId5" Type="http://schemas.openxmlformats.org/officeDocument/2006/relationships/image" Target="../media/image1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Relationship Id="rId4" Type="http://schemas.openxmlformats.org/officeDocument/2006/relationships/image" Target="../media/image11.png" /><Relationship Id="rId5" Type="http://schemas.openxmlformats.org/officeDocument/2006/relationships/image" Target="../media/image12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Relationship Id="rId4" Type="http://schemas.openxmlformats.org/officeDocument/2006/relationships/image" Target="../media/image11.png" /><Relationship Id="rId5" Type="http://schemas.openxmlformats.org/officeDocument/2006/relationships/image" Target="../media/image12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Relationship Id="rId4" Type="http://schemas.openxmlformats.org/officeDocument/2006/relationships/image" Target="../media/image15.png" /><Relationship Id="rId5" Type="http://schemas.openxmlformats.org/officeDocument/2006/relationships/image" Target="../media/image16.png" /><Relationship Id="rId6" Type="http://schemas.openxmlformats.org/officeDocument/2006/relationships/image" Target="../media/image7.png" /><Relationship Id="rId7" Type="http://schemas.openxmlformats.org/officeDocument/2006/relationships/image" Target="../media/image8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Relationship Id="rId4" Type="http://schemas.openxmlformats.org/officeDocument/2006/relationships/image" Target="../media/image15.png" /><Relationship Id="rId5" Type="http://schemas.openxmlformats.org/officeDocument/2006/relationships/image" Target="../media/image16.png" /><Relationship Id="rId6" Type="http://schemas.openxmlformats.org/officeDocument/2006/relationships/image" Target="../media/image7.png" /><Relationship Id="rId7" Type="http://schemas.openxmlformats.org/officeDocument/2006/relationships/image" Target="../media/image8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Relationship Id="rId4" Type="http://schemas.openxmlformats.org/officeDocument/2006/relationships/image" Target="../media/image15.png" /><Relationship Id="rId5" Type="http://schemas.openxmlformats.org/officeDocument/2006/relationships/image" Target="../media/image16.png" /><Relationship Id="rId6" Type="http://schemas.openxmlformats.org/officeDocument/2006/relationships/image" Target="../media/image7.png" /><Relationship Id="rId7" Type="http://schemas.openxmlformats.org/officeDocument/2006/relationships/image" Target="../media/image8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Relationship Id="rId4" Type="http://schemas.openxmlformats.org/officeDocument/2006/relationships/image" Target="../media/image5.png" /><Relationship Id="rId5" Type="http://schemas.openxmlformats.org/officeDocument/2006/relationships/image" Target="../media/image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Relationship Id="rId4" Type="http://schemas.openxmlformats.org/officeDocument/2006/relationships/image" Target="../media/image5.png" /><Relationship Id="rId5" Type="http://schemas.openxmlformats.org/officeDocument/2006/relationships/image" Target="../media/image6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0170" y="219710"/>
            <a:ext cx="2249582" cy="309880"/>
          </a:xfrm>
          <a:prstGeom prst="rect"/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1"/>
              <a:t>部编</a:t>
            </a:r>
            <a:r>
              <a:rPr lang="zh-CN" altLang="en-US" sz="1200" dirty="1" smtClean="0"/>
              <a:t>教材九年级上学案</a:t>
            </a:r>
            <a:endParaRPr lang="zh-CN" altLang="en-US" sz="1200"/>
          </a:p>
        </p:txBody>
      </p:sp>
      <p:sp>
        <p:nvSpPr>
          <p:cNvPr id="3" name="文本框 2"/>
          <p:cNvSpPr txBox="1"/>
          <p:nvPr/>
        </p:nvSpPr>
        <p:spPr>
          <a:xfrm>
            <a:off x="1979712" y="1292620"/>
            <a:ext cx="4896544" cy="769441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1" smtClean="0"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07.</a:t>
            </a:r>
            <a:r>
              <a:rPr lang="zh-CN" altLang="en-US" sz="4400" b="1" dirty="1" smtClean="0"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敬业与乐业</a:t>
            </a:r>
            <a:endParaRPr lang="zh-CN" altLang="en-US" sz="2800" b="1">
              <a:solidFill>
                <a:schemeClr val="bg1"/>
              </a:solidFill>
              <a:effectLst/>
              <a:latin typeface="黑体" panose="02010609060101010101" charset="-122"/>
              <a:ea typeface="黑体" panose="02010609060101010101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1979712" y="2062061"/>
            <a:ext cx="4032448" cy="1"/>
          </a:xfrm>
          <a:prstGeom prst="line"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3308978" y="3880048"/>
            <a:ext cx="1887220" cy="368300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彭波语文工作室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8028384" y="267494"/>
            <a:ext cx="1059180" cy="1059180"/>
          </a:xfrm>
          <a:prstGeom prst="rect"/>
          <a:ln>
            <a:noFill/>
          </a:ln>
          <a:effectLst>
            <a:outerShdw blurRad="292100" dir="2700000" dist="1397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514" y="195486"/>
            <a:ext cx="6390710" cy="4616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五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阅读下文，回答问题。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4"/>
          <p:cNvSpPr txBox="1"/>
          <p:nvPr/>
        </p:nvSpPr>
        <p:spPr>
          <a:xfrm>
            <a:off x="251520" y="771550"/>
            <a:ext cx="8583594" cy="3053080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zh-CN" altLang="en-US" sz="20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   ④</a:t>
            </a: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“人心惟危，道心惟微；惟精惟一，允执厥中。”只有沉得下心，才会创造出经得起时间检验和考验的产品。高凤林作为一名特种熔融焊接工，</a:t>
            </a:r>
            <a:r>
              <a:rPr lang="en-US" altLang="zh-CN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35</a:t>
            </a: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年如一日，一心专注于火箭发动机焊接工作，被称为焊接火箭“心脏”的人，</a:t>
            </a:r>
            <a:r>
              <a:rPr lang="en-US" altLang="zh-CN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0</a:t>
            </a: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．</a:t>
            </a:r>
            <a:r>
              <a:rPr lang="en-US" altLang="zh-CN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08</a:t>
            </a: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毫米是高凤林焊接生涯里挑战过的最薄纪录。载人潜水器有十几万个零部件，其组装对精密度要求达到“丝”级，顾秋亮作为一名焊工，</a:t>
            </a:r>
            <a:r>
              <a:rPr lang="en-US" altLang="zh-CN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40</a:t>
            </a: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多年来兢兢业业、刻苦钻研，在平凡的岗位上不断追求卓越，一次又一次挑战极限，成功把“蛟龙”送入海底，他也被称为“有钻劲儿的螺丝钉”。没有那种精细入微的追求，没有那种“差之毫厘，谬以千里”的体认，就很难有过硬的高精尖技术。</a:t>
            </a:r>
            <a:endParaRPr lang="zh-CN" altLang="en-US" sz="2000">
              <a:solidFill>
                <a:schemeClr val="bg1">
                  <a:lumMod val="85000"/>
                </a:schemeClr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415036" y="243862"/>
            <a:ext cx="420078" cy="420078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005428" y="243862"/>
            <a:ext cx="420078" cy="420078"/>
          </a:xfrm>
          <a:prstGeom prst="rect"/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164288" y="243862"/>
            <a:ext cx="420078" cy="420078"/>
          </a:xfrm>
          <a:prstGeom prst="rect"/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584366" y="243862"/>
            <a:ext cx="420078" cy="420078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3524073899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514" y="195486"/>
            <a:ext cx="6390710" cy="4616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五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阅读下文，回答问题。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4"/>
          <p:cNvSpPr txBox="1"/>
          <p:nvPr/>
        </p:nvSpPr>
        <p:spPr>
          <a:xfrm>
            <a:off x="251520" y="771550"/>
            <a:ext cx="8583594" cy="3386504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   ⑤其实，不管是科技研究、手工制造、养殖种植，还是行医执教、著书立说，行业千万种，从业者至少都应该有一颗基本的“匠心”。这颗匠心，不仅是对规律的尊重，对创造的敬畏，更是一种一丝不苟、追求卓越的精神。养此匠心，才会耐得住寂寞，坐得住冷板凳，下得了苦功夫，生出一种宁静致远、潜心于事的定力。涵养工匠精神，容不得浮躁，容不得唯利是图，容不得急功近利的“速成”。</a:t>
            </a:r>
          </a:p>
          <a:p>
            <a:pPr>
              <a:lnSpc>
                <a:spcPts val="2600"/>
              </a:lnSpc>
            </a:pPr>
            <a:r>
              <a:rPr lang="zh-CN" altLang="en-US" sz="20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   ⑥</a:t>
            </a: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“速成”是匠心的克星，欲养匠心，必戒“速成心”。多少粗制滥造、速生速朽的物事告诉我们，急于求成于事无益，急功近利更难立身。唯养一颗匠心，不迷于声色，不惑于杂乱，沉潜自己、专注一事，方能有所成、有所立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415036" y="243862"/>
            <a:ext cx="420078" cy="420078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005428" y="243862"/>
            <a:ext cx="420078" cy="420078"/>
          </a:xfrm>
          <a:prstGeom prst="rect"/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164288" y="243862"/>
            <a:ext cx="420078" cy="420078"/>
          </a:xfrm>
          <a:prstGeom prst="rect"/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584366" y="243862"/>
            <a:ext cx="420078" cy="420078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428762721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514" y="195486"/>
            <a:ext cx="6966774" cy="4616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五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阅读下文，回答问题。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415036" y="243862"/>
            <a:ext cx="420078" cy="420078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005428" y="243862"/>
            <a:ext cx="420078" cy="420078"/>
          </a:xfrm>
          <a:prstGeom prst="rect"/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164288" y="243862"/>
            <a:ext cx="420078" cy="420078"/>
          </a:xfrm>
          <a:prstGeom prst="rect"/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584366" y="243862"/>
            <a:ext cx="420078" cy="420078"/>
          </a:xfrm>
          <a:prstGeom prst="rect"/>
        </p:spPr>
      </p:pic>
      <p:sp>
        <p:nvSpPr>
          <p:cNvPr id="9" name="文本框 4"/>
          <p:cNvSpPr txBox="1"/>
          <p:nvPr/>
        </p:nvSpPr>
        <p:spPr>
          <a:xfrm>
            <a:off x="179512" y="699542"/>
            <a:ext cx="8488686" cy="461665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1.</a:t>
            </a:r>
            <a:r>
              <a:rPr lang="zh-CN" altLang="en-US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阅读第②段，简要概括作者对“速成”的看法。</a:t>
            </a:r>
            <a:endParaRPr lang="zh-CN" altLang="en-US" sz="2400">
              <a:solidFill>
                <a:schemeClr val="bg1"/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0" name="文本框 4"/>
          <p:cNvSpPr txBox="1"/>
          <p:nvPr/>
        </p:nvSpPr>
        <p:spPr>
          <a:xfrm>
            <a:off x="611560" y="1329924"/>
            <a:ext cx="8424936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①办事讲效率没错，很多事情可以做到事半功倍</a:t>
            </a:r>
            <a:r>
              <a:rPr lang="zh-CN" altLang="en-US" sz="24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；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>
          <a:xfrm>
            <a:off x="200263" y="1622311"/>
            <a:ext cx="304800" cy="304800"/>
          </a:xfrm>
          <a:prstGeom prst="rect"/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rcRect/>
          <a:stretch>
            <a:fillRect/>
          </a:stretch>
        </p:blipFill>
        <p:spPr>
          <a:xfrm>
            <a:off x="200263" y="1306117"/>
            <a:ext cx="304800" cy="304800"/>
          </a:xfrm>
          <a:prstGeom prst="rect"/>
        </p:spPr>
      </p:pic>
      <p:sp>
        <p:nvSpPr>
          <p:cNvPr id="13" name="文本框 4"/>
          <p:cNvSpPr txBox="1"/>
          <p:nvPr/>
        </p:nvSpPr>
        <p:spPr>
          <a:xfrm>
            <a:off x="611560" y="1894061"/>
            <a:ext cx="8424936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②有些时候欲速则不达，一味地追求速成不是好事。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4" name="文本框 4"/>
          <p:cNvSpPr txBox="1"/>
          <p:nvPr/>
        </p:nvSpPr>
        <p:spPr>
          <a:xfrm>
            <a:off x="208235" y="2457351"/>
            <a:ext cx="8488686" cy="461665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2.</a:t>
            </a:r>
            <a:r>
              <a:rPr lang="zh-CN" altLang="en-US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第④段主要运用了什么论证方法？请简要分析。</a:t>
            </a:r>
            <a:endParaRPr lang="zh-CN" altLang="en-US" sz="2400">
              <a:solidFill>
                <a:schemeClr val="bg1"/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5" name="文本框 4"/>
          <p:cNvSpPr txBox="1"/>
          <p:nvPr/>
        </p:nvSpPr>
        <p:spPr>
          <a:xfrm>
            <a:off x="640283" y="3087733"/>
            <a:ext cx="8424936" cy="1200329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运用了举例论证的论证方法，通过列举高凤林和顾秋亮的具体事例，有力地证明了只有沉得下心，才能做出经得起时间检验的产品。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>
          <a:xfrm>
            <a:off x="228986" y="3380120"/>
            <a:ext cx="304800" cy="304800"/>
          </a:xfrm>
          <a:prstGeom prst="rect"/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rcRect/>
          <a:stretch>
            <a:fillRect/>
          </a:stretch>
        </p:blipFill>
        <p:spPr>
          <a:xfrm>
            <a:off x="228986" y="3063926"/>
            <a:ext cx="304800" cy="304800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2966393109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0" advAuto="indefinite" build="whole"/>
      <p:bldP spid="13" grpId="1" uiExpand="0" advAuto="indefinite" build="whole"/>
      <p:bldP spid="15" grpId="2" uiExpand="0" advAuto="indefinite" build="whol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514" y="195486"/>
            <a:ext cx="6966774" cy="4616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五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阅读下文，回答问题。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415036" y="243862"/>
            <a:ext cx="420078" cy="420078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005428" y="243862"/>
            <a:ext cx="420078" cy="420078"/>
          </a:xfrm>
          <a:prstGeom prst="rect"/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164288" y="243862"/>
            <a:ext cx="420078" cy="420078"/>
          </a:xfrm>
          <a:prstGeom prst="rect"/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584366" y="243862"/>
            <a:ext cx="420078" cy="420078"/>
          </a:xfrm>
          <a:prstGeom prst="rect"/>
        </p:spPr>
      </p:pic>
      <p:sp>
        <p:nvSpPr>
          <p:cNvPr id="9" name="文本框 4"/>
          <p:cNvSpPr txBox="1"/>
          <p:nvPr/>
        </p:nvSpPr>
        <p:spPr>
          <a:xfrm>
            <a:off x="179512" y="699542"/>
            <a:ext cx="8488686" cy="461665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3.</a:t>
            </a:r>
            <a:r>
              <a:rPr lang="zh-CN" altLang="en-US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结合文章，谈谈如何养成一颗“匠心”。</a:t>
            </a:r>
            <a:endParaRPr lang="zh-CN" altLang="en-US" sz="2400">
              <a:solidFill>
                <a:schemeClr val="bg1"/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0" name="文本框 4"/>
          <p:cNvSpPr txBox="1"/>
          <p:nvPr/>
        </p:nvSpPr>
        <p:spPr>
          <a:xfrm>
            <a:off x="611560" y="1329924"/>
            <a:ext cx="8424936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①尊重规律，敬畏创造，有一丝不苟、精益求精的精神</a:t>
            </a:r>
            <a:r>
              <a:rPr lang="zh-CN" altLang="en-US" sz="24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>
          <a:xfrm>
            <a:off x="200263" y="1622311"/>
            <a:ext cx="304800" cy="304800"/>
          </a:xfrm>
          <a:prstGeom prst="rect"/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rcRect/>
          <a:stretch>
            <a:fillRect/>
          </a:stretch>
        </p:blipFill>
        <p:spPr>
          <a:xfrm>
            <a:off x="200263" y="1306117"/>
            <a:ext cx="304800" cy="304800"/>
          </a:xfrm>
          <a:prstGeom prst="rect"/>
        </p:spPr>
      </p:pic>
      <p:sp>
        <p:nvSpPr>
          <p:cNvPr id="18" name="文本框 4"/>
          <p:cNvSpPr txBox="1"/>
          <p:nvPr/>
        </p:nvSpPr>
        <p:spPr>
          <a:xfrm>
            <a:off x="611560" y="1995686"/>
            <a:ext cx="8424936" cy="830997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②有耐得住寂寞，坐得了冷板凳，下得了苦功夫，宁静致远、潜心于事的定力</a:t>
            </a:r>
            <a:r>
              <a:rPr lang="zh-CN" altLang="en-US" sz="24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9" name="文本框 4"/>
          <p:cNvSpPr txBox="1"/>
          <p:nvPr/>
        </p:nvSpPr>
        <p:spPr>
          <a:xfrm>
            <a:off x="611560" y="3003798"/>
            <a:ext cx="8424936" cy="830997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③必戒速成心，容不得浮躁，容不得唯利是图，容不得急功近利。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9838142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0" advAuto="indefinite" build="whole"/>
      <p:bldP spid="18" grpId="1" uiExpand="0" advAuto="indefinite" build="whole"/>
      <p:bldP spid="19" grpId="2" uiExpand="0" advAuto="indefinite" build="whol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514" y="195486"/>
            <a:ext cx="8694966" cy="1200329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六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请参考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《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感动中国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》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中战斗机飞行员刘锐的</a:t>
            </a:r>
            <a:r>
              <a:rPr lang="zh-CN" altLang="en-US" sz="2400" dirty="1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颁奖</a:t>
            </a:r>
            <a:endParaRPr lang="en-US" altLang="zh-CN" sz="240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400" dirty="1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词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，认真阅读四川航空英雄机长刘传健的事迹材料</a:t>
            </a:r>
            <a:r>
              <a:rPr lang="zh-CN" altLang="en-US" sz="2400" dirty="1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，</a:t>
            </a:r>
            <a:endParaRPr lang="en-US" altLang="zh-CN" sz="240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400" dirty="1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为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他拟写一段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80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字左右的颁奖词。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415036" y="243862"/>
            <a:ext cx="420078" cy="420078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005428" y="243862"/>
            <a:ext cx="420078" cy="420078"/>
          </a:xfrm>
          <a:prstGeom prst="rect"/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164288" y="243862"/>
            <a:ext cx="420078" cy="420078"/>
          </a:xfrm>
          <a:prstGeom prst="rect"/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584366" y="243862"/>
            <a:ext cx="420078" cy="420078"/>
          </a:xfrm>
          <a:prstGeom prst="rect"/>
        </p:spPr>
      </p:pic>
      <p:sp>
        <p:nvSpPr>
          <p:cNvPr id="9" name="文本框 4"/>
          <p:cNvSpPr txBox="1"/>
          <p:nvPr/>
        </p:nvSpPr>
        <p:spPr>
          <a:xfrm>
            <a:off x="197515" y="1995686"/>
            <a:ext cx="3006333" cy="2554545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 dirty="1">
                <a:solidFill>
                  <a:srgbClr val="FFFF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［刘锐颁奖词］</a:t>
            </a: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脱翎换羽，展翅高飞，这是大国利器。穿越海峡，空巡黄岩，你为祖国的战机填上一抹太平洋的蓝。巡天掠海，为国仗剑，强军兴军的锐一代。只要祖国需要，你们可以飞得更远。</a:t>
            </a:r>
            <a:endParaRPr lang="zh-CN" altLang="en-US" sz="2000">
              <a:solidFill>
                <a:schemeClr val="bg1"/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3" name="文本框 4"/>
          <p:cNvSpPr txBox="1"/>
          <p:nvPr/>
        </p:nvSpPr>
        <p:spPr>
          <a:xfrm>
            <a:off x="3347864" y="1466288"/>
            <a:ext cx="5544616" cy="3477875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 dirty="1">
                <a:solidFill>
                  <a:srgbClr val="FFFF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［刘传健事迹］</a:t>
            </a:r>
            <a:r>
              <a:rPr lang="en-US" altLang="zh-CN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5</a:t>
            </a:r>
            <a:r>
              <a:rPr lang="zh-CN" altLang="en-US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月</a:t>
            </a:r>
            <a:r>
              <a:rPr lang="en-US" altLang="zh-CN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14</a:t>
            </a:r>
            <a:r>
              <a:rPr lang="zh-CN" altLang="en-US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日早上，四川航空由重庆飞往拉萨的</a:t>
            </a:r>
            <a:r>
              <a:rPr lang="en-US" altLang="zh-CN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3U8633</a:t>
            </a:r>
            <a:r>
              <a:rPr lang="zh-CN" altLang="en-US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航班，在四川空域</a:t>
            </a:r>
            <a:r>
              <a:rPr lang="en-US" altLang="zh-CN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32000</a:t>
            </a:r>
            <a:r>
              <a:rPr lang="zh-CN" altLang="en-US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英尺高空，座舱盖突然掉落、驾驶舱挡风玻璃爆裂，驾驶舱瞬间失压，气温降低到零下四十摄氏度，自动化设备失灵</a:t>
            </a:r>
            <a:r>
              <a:rPr lang="en-US" altLang="zh-CN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……</a:t>
            </a:r>
            <a:r>
              <a:rPr lang="zh-CN" altLang="en-US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危急关头，身着短袖的机长刘传健，凭着过人胆略和二十年飞行经验，手动操纵，</a:t>
            </a:r>
            <a:r>
              <a:rPr lang="en-US" altLang="zh-CN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7</a:t>
            </a:r>
            <a:r>
              <a:rPr lang="zh-CN" altLang="en-US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：</a:t>
            </a:r>
            <a:r>
              <a:rPr lang="en-US" altLang="zh-CN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40</a:t>
            </a:r>
            <a:r>
              <a:rPr lang="zh-CN" altLang="en-US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分，飞机成功降落在成都双流机场。机上旅客和机组人员共</a:t>
            </a:r>
            <a:r>
              <a:rPr lang="en-US" altLang="zh-CN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128</a:t>
            </a:r>
            <a:r>
              <a:rPr lang="zh-CN" altLang="en-US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人，仅两名机组人员受伤，其余人员平安无恙。整个备降过程前后仅</a:t>
            </a:r>
            <a:r>
              <a:rPr lang="en-US" altLang="zh-CN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20</a:t>
            </a:r>
            <a:r>
              <a:rPr lang="zh-CN" altLang="en-US" sz="2000" dirty="1">
                <a:solidFill>
                  <a:schemeClr val="bg1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分钟。一位民航业界专家闻讯，称赞这是世界航空史上的奇迹。</a:t>
            </a:r>
            <a:endParaRPr lang="zh-CN" altLang="en-US" sz="2000">
              <a:solidFill>
                <a:schemeClr val="bg1"/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7473577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514" y="195486"/>
            <a:ext cx="8694966" cy="1200329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六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请参考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《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感动中国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》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中战斗机飞行员刘锐的</a:t>
            </a:r>
            <a:r>
              <a:rPr lang="zh-CN" altLang="en-US" sz="2400" dirty="1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颁奖</a:t>
            </a:r>
            <a:endParaRPr lang="en-US" altLang="zh-CN" sz="240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400" dirty="1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词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，认真阅读四川航空英雄机长刘传健的事迹材料</a:t>
            </a:r>
            <a:r>
              <a:rPr lang="zh-CN" altLang="en-US" sz="2400" dirty="1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，</a:t>
            </a:r>
            <a:endParaRPr lang="en-US" altLang="zh-CN" sz="2400" smtClean="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400" dirty="1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为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他拟写一段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80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字左右的颁奖词。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415036" y="243862"/>
            <a:ext cx="420078" cy="420078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005428" y="243862"/>
            <a:ext cx="420078" cy="420078"/>
          </a:xfrm>
          <a:prstGeom prst="rect"/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164288" y="243862"/>
            <a:ext cx="420078" cy="420078"/>
          </a:xfrm>
          <a:prstGeom prst="rect"/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584366" y="243862"/>
            <a:ext cx="420078" cy="420078"/>
          </a:xfrm>
          <a:prstGeom prst="rect"/>
        </p:spPr>
      </p:pic>
      <p:sp>
        <p:nvSpPr>
          <p:cNvPr id="10" name="文本框 4"/>
          <p:cNvSpPr txBox="1"/>
          <p:nvPr/>
        </p:nvSpPr>
        <p:spPr>
          <a:xfrm>
            <a:off x="611560" y="1470507"/>
            <a:ext cx="8424936" cy="1569660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【</a:t>
            </a:r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示例一</a:t>
            </a:r>
            <a:r>
              <a:rPr lang="en-US" altLang="zh-CN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】</a:t>
            </a:r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面临生死，</a:t>
            </a:r>
            <a:r>
              <a:rPr lang="en-US" altLang="zh-CN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_</a:t>
            </a:r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头脑清醒，这是二十年飞行练就的胆魄；危急关头，技术娴熟，你是乘客生命的保护伞。安全飞行，平安回家，是每一个乘客的愿望。中国民航史上最成功的迫降将是你们飞翔蓝天的新起点！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>
          <a:xfrm>
            <a:off x="200263" y="1762894"/>
            <a:ext cx="304800" cy="304800"/>
          </a:xfrm>
          <a:prstGeom prst="rect"/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rcRect/>
          <a:stretch>
            <a:fillRect/>
          </a:stretch>
        </p:blipFill>
        <p:spPr>
          <a:xfrm>
            <a:off x="200263" y="1446700"/>
            <a:ext cx="304800" cy="304800"/>
          </a:xfrm>
          <a:prstGeom prst="rect"/>
        </p:spPr>
      </p:pic>
      <p:sp>
        <p:nvSpPr>
          <p:cNvPr id="14" name="文本框 4"/>
          <p:cNvSpPr txBox="1"/>
          <p:nvPr/>
        </p:nvSpPr>
        <p:spPr>
          <a:xfrm>
            <a:off x="611560" y="3147814"/>
            <a:ext cx="8424936" cy="1200329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【</a:t>
            </a:r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示例二</a:t>
            </a:r>
            <a:r>
              <a:rPr lang="en-US" altLang="zh-CN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】</a:t>
            </a:r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仪表失灵你越发清醒，乘客的心悬得越高，你肩上的责任越重。在万米高空的险情中如此从容，别问这是怎么做到的，每一个传奇背后都隐藏着坚守和执着。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1778267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0" advAuto="indefinite" build="whole"/>
      <p:bldP spid="14" grpId="1" uiExpand="0" advAuto="indefinite" build="whol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514" y="195486"/>
            <a:ext cx="4014446" cy="4616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一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给</a:t>
            </a:r>
            <a:r>
              <a:rPr lang="zh-CN" altLang="en-US" sz="2400" dirty="1" smtClean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下列黄色的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字注音。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5" name="文本框 4"/>
          <p:cNvSpPr txBox="1"/>
          <p:nvPr/>
        </p:nvSpPr>
        <p:spPr>
          <a:xfrm>
            <a:off x="683568" y="939583"/>
            <a:ext cx="8036643" cy="2862322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5400"/>
              </a:lnSpc>
            </a:pP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1.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旁</a:t>
            </a:r>
            <a:r>
              <a:rPr lang="zh-CN" altLang="en-US" sz="2800" dirty="1">
                <a:solidFill>
                  <a:srgbClr val="FFFF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骛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［      ］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；       </a:t>
            </a:r>
            <a:r>
              <a:rPr lang="en-US" altLang="zh-CN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承</a:t>
            </a:r>
            <a:r>
              <a:rPr lang="zh-CN" altLang="en-US" sz="2800" dirty="1">
                <a:solidFill>
                  <a:srgbClr val="FFFF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蜩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［      ］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；</a:t>
            </a:r>
            <a:endParaRPr lang="en-US" altLang="zh-CN" sz="2800" smtClean="0">
              <a:solidFill>
                <a:schemeClr val="bg1">
                  <a:lumMod val="85000"/>
                </a:schemeClr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ts val="5400"/>
              </a:lnSpc>
            </a:pPr>
            <a:r>
              <a:rPr lang="en-US" altLang="zh-CN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3</a:t>
            </a: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800" dirty="1">
                <a:solidFill>
                  <a:srgbClr val="FFFF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佝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［      ］偻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；       </a:t>
            </a:r>
            <a:r>
              <a:rPr lang="en-US" altLang="zh-CN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4</a:t>
            </a: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解</a:t>
            </a:r>
            <a:r>
              <a:rPr lang="zh-CN" altLang="en-US" sz="2800" dirty="1">
                <a:solidFill>
                  <a:srgbClr val="FFFF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剖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［      ］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；</a:t>
            </a:r>
            <a:endParaRPr lang="en-US" altLang="zh-CN" sz="2800" smtClean="0">
              <a:solidFill>
                <a:schemeClr val="bg1">
                  <a:lumMod val="85000"/>
                </a:schemeClr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ts val="5400"/>
              </a:lnSpc>
            </a:pPr>
            <a:r>
              <a:rPr lang="en-US" altLang="zh-CN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5</a:t>
            </a: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亵</a:t>
            </a:r>
            <a:r>
              <a:rPr lang="zh-CN" altLang="en-US" sz="2800" dirty="1">
                <a:solidFill>
                  <a:srgbClr val="FFFF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渎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［      ］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；       </a:t>
            </a:r>
            <a:r>
              <a:rPr lang="en-US" altLang="zh-CN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6</a:t>
            </a: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800" dirty="1">
                <a:solidFill>
                  <a:srgbClr val="FFFF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骈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［      ］进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；</a:t>
            </a:r>
            <a:endParaRPr lang="en-US" altLang="zh-CN" sz="2800" smtClean="0">
              <a:solidFill>
                <a:schemeClr val="bg1">
                  <a:lumMod val="85000"/>
                </a:schemeClr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ts val="5400"/>
              </a:lnSpc>
            </a:pPr>
            <a:r>
              <a:rPr lang="en-US" altLang="zh-CN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7</a:t>
            </a: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800" dirty="1">
                <a:solidFill>
                  <a:srgbClr val="FFFF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妄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［      ］想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；       </a:t>
            </a:r>
            <a:r>
              <a:rPr lang="en-US" altLang="zh-CN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8</a:t>
            </a: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800" dirty="1">
                <a:solidFill>
                  <a:srgbClr val="FFFF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调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［      ］和；</a:t>
            </a:r>
            <a:endParaRPr lang="zh-CN" altLang="en-US" sz="2800">
              <a:solidFill>
                <a:schemeClr val="bg1">
                  <a:lumMod val="85000"/>
                </a:schemeClr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074507" y="231279"/>
            <a:ext cx="358856" cy="358856"/>
          </a:xfrm>
          <a:prstGeom prst="rect"/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433363" y="231279"/>
            <a:ext cx="358856" cy="358856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714278" y="228209"/>
            <a:ext cx="358856" cy="358856"/>
          </a:xfrm>
          <a:prstGeom prst="rect"/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355422" y="229939"/>
            <a:ext cx="358856" cy="358856"/>
          </a:xfrm>
          <a:prstGeom prst="rect"/>
        </p:spPr>
      </p:pic>
      <p:sp>
        <p:nvSpPr>
          <p:cNvPr id="9" name="文本框 4"/>
          <p:cNvSpPr txBox="1"/>
          <p:nvPr/>
        </p:nvSpPr>
        <p:spPr>
          <a:xfrm>
            <a:off x="2339752" y="1059582"/>
            <a:ext cx="880452" cy="58477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wù</a:t>
            </a:r>
            <a:endParaRPr lang="en-US" altLang="zh-CN" sz="32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0" name="文本框 4"/>
          <p:cNvSpPr txBox="1"/>
          <p:nvPr/>
        </p:nvSpPr>
        <p:spPr>
          <a:xfrm>
            <a:off x="6588224" y="1059582"/>
            <a:ext cx="1206516" cy="58477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tiáo</a:t>
            </a:r>
            <a:endParaRPr lang="en-US" altLang="zh-CN" sz="32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1" name="文本框 4"/>
          <p:cNvSpPr txBox="1"/>
          <p:nvPr/>
        </p:nvSpPr>
        <p:spPr>
          <a:xfrm>
            <a:off x="1835696" y="1707654"/>
            <a:ext cx="1206516" cy="58477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gōu</a:t>
            </a:r>
            <a:endParaRPr lang="en-US" altLang="zh-CN" sz="32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2" name="文本框 4"/>
          <p:cNvSpPr txBox="1"/>
          <p:nvPr/>
        </p:nvSpPr>
        <p:spPr>
          <a:xfrm>
            <a:off x="6588224" y="1707654"/>
            <a:ext cx="1206516" cy="58477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pōu</a:t>
            </a:r>
            <a:endParaRPr lang="en-US" altLang="zh-CN" sz="32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3" name="文本框 4"/>
          <p:cNvSpPr txBox="1"/>
          <p:nvPr/>
        </p:nvSpPr>
        <p:spPr>
          <a:xfrm>
            <a:off x="2176720" y="2392964"/>
            <a:ext cx="1206516" cy="58477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dú</a:t>
            </a:r>
            <a:endParaRPr lang="en-US" altLang="zh-CN" sz="32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4" name="文本框 4"/>
          <p:cNvSpPr txBox="1"/>
          <p:nvPr/>
        </p:nvSpPr>
        <p:spPr>
          <a:xfrm>
            <a:off x="6228184" y="2398903"/>
            <a:ext cx="1206516" cy="58477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pián</a:t>
            </a:r>
            <a:endParaRPr lang="en-US" altLang="zh-CN" sz="32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6" name="文本框 4"/>
          <p:cNvSpPr txBox="1"/>
          <p:nvPr/>
        </p:nvSpPr>
        <p:spPr>
          <a:xfrm>
            <a:off x="1815088" y="3075806"/>
            <a:ext cx="1206516" cy="58477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wàng</a:t>
            </a:r>
            <a:endParaRPr lang="en-US" altLang="zh-CN" sz="32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7" name="文本框 4"/>
          <p:cNvSpPr txBox="1"/>
          <p:nvPr/>
        </p:nvSpPr>
        <p:spPr>
          <a:xfrm>
            <a:off x="6228184" y="3078787"/>
            <a:ext cx="1206516" cy="58477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tiáo</a:t>
            </a:r>
            <a:endParaRPr lang="en-US" altLang="zh-CN" sz="32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0" advAuto="indefinite" build="whole"/>
      <p:bldP spid="10" grpId="1" uiExpand="0" advAuto="indefinite" build="whole"/>
      <p:bldP spid="11" grpId="2" uiExpand="0" advAuto="indefinite" build="whole"/>
      <p:bldP spid="12" grpId="3" uiExpand="0" advAuto="indefinite" build="whole"/>
      <p:bldP spid="13" grpId="4" uiExpand="0" advAuto="indefinite" build="whole"/>
      <p:bldP spid="14" grpId="5" uiExpand="0" advAuto="indefinite" build="whole"/>
      <p:bldP spid="16" grpId="6" uiExpand="0" advAuto="indefinite" build="whole"/>
      <p:bldP spid="17" grpId="7" uiExpand="0" advAuto="indefinite" build="whol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514" y="195486"/>
            <a:ext cx="8838982" cy="509755"/>
          </a:xfrm>
          <a:prstGeom prst="rect"/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zh-CN" altLang="en-US" sz="2400" dirty="1">
                <a:solidFill>
                  <a:schemeClr val="bg1"/>
                </a:solidFill>
                <a:latin typeface="宋体" pitchFamily="2" charset="-122"/>
                <a:ea typeface="宋体" pitchFamily="2" charset="-122"/>
              </a:rPr>
              <a:t>二</a:t>
            </a:r>
            <a:r>
              <a:rPr lang="en-US" altLang="zh-CN" sz="2400" dirty="1">
                <a:solidFill>
                  <a:schemeClr val="bg1"/>
                </a:solidFill>
                <a:latin typeface="宋体" pitchFamily="2" charset="-122"/>
                <a:ea typeface="宋体" pitchFamily="2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宋体" pitchFamily="2" charset="-122"/>
                <a:ea typeface="宋体" pitchFamily="2" charset="-122"/>
              </a:rPr>
              <a:t>下列词语中没有错别字的一项是</a:t>
            </a:r>
            <a:r>
              <a:rPr lang="en-US" altLang="zh-CN" sz="2400" dirty="1">
                <a:solidFill>
                  <a:schemeClr val="bg1"/>
                </a:solidFill>
                <a:latin typeface="宋体" pitchFamily="2" charset="-122"/>
                <a:ea typeface="宋体" pitchFamily="2" charset="-122"/>
              </a:rPr>
              <a:t>【   】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3" name="文本框 4"/>
          <p:cNvSpPr txBox="1"/>
          <p:nvPr/>
        </p:nvSpPr>
        <p:spPr>
          <a:xfrm>
            <a:off x="5220072" y="195486"/>
            <a:ext cx="576064" cy="58477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B</a:t>
            </a:r>
            <a:endParaRPr lang="en-US" altLang="zh-CN" sz="32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074507" y="231279"/>
            <a:ext cx="358856" cy="358856"/>
          </a:xfrm>
          <a:prstGeom prst="rect"/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433363" y="231279"/>
            <a:ext cx="358856" cy="358856"/>
          </a:xfrm>
          <a:prstGeom prst="rect"/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714278" y="228209"/>
            <a:ext cx="358856" cy="358856"/>
          </a:xfrm>
          <a:prstGeom prst="rect"/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355422" y="229939"/>
            <a:ext cx="358856" cy="358856"/>
          </a:xfrm>
          <a:prstGeom prst="rect"/>
        </p:spPr>
      </p:pic>
      <p:sp>
        <p:nvSpPr>
          <p:cNvPr id="23" name="文本框 4"/>
          <p:cNvSpPr txBox="1"/>
          <p:nvPr/>
        </p:nvSpPr>
        <p:spPr>
          <a:xfrm>
            <a:off x="755575" y="1034221"/>
            <a:ext cx="8036643" cy="2576667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A.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乐业    一事无成    发奋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忘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食    无所用心</a:t>
            </a:r>
            <a:endParaRPr lang="zh-CN" altLang="en-US" sz="2800">
              <a:solidFill>
                <a:schemeClr val="bg1">
                  <a:lumMod val="85000"/>
                </a:schemeClr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B.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征引    不二法门    强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聒不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舍    敬业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乐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群</a:t>
            </a:r>
            <a:endParaRPr lang="zh-CN" altLang="en-US" sz="2800">
              <a:solidFill>
                <a:schemeClr val="bg1">
                  <a:lumMod val="85000"/>
                </a:schemeClr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C.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禅师    理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至易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明    言行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相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故    言不及义</a:t>
            </a:r>
            <a:endParaRPr lang="en-US" altLang="zh-CN" sz="2800" smtClean="0">
              <a:solidFill>
                <a:schemeClr val="bg1">
                  <a:lumMod val="85000"/>
                </a:schemeClr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D</a:t>
            </a:r>
            <a:r>
              <a:rPr lang="en-US" altLang="zh-CN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层</a:t>
            </a:r>
            <a:r>
              <a:rPr lang="zh-CN" altLang="en-US" sz="28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累    饱食终日    乐以忘忧    专心</a:t>
            </a:r>
            <a:r>
              <a:rPr lang="zh-CN" altLang="en-US" sz="28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至志</a:t>
            </a:r>
            <a:endParaRPr lang="zh-CN" altLang="en-US" sz="2800">
              <a:solidFill>
                <a:schemeClr val="bg1">
                  <a:lumMod val="85000"/>
                </a:schemeClr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0" advAuto="indefinite" build="whol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514" y="195486"/>
            <a:ext cx="8838982" cy="509755"/>
          </a:xfrm>
          <a:prstGeom prst="rect"/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zh-CN" altLang="en-US" sz="2400" dirty="1">
                <a:solidFill>
                  <a:schemeClr val="bg1"/>
                </a:solidFill>
                <a:latin typeface="宋体" pitchFamily="2" charset="-122"/>
                <a:ea typeface="宋体" pitchFamily="2" charset="-122"/>
              </a:rPr>
              <a:t>三</a:t>
            </a:r>
            <a:r>
              <a:rPr lang="en-US" altLang="zh-CN" sz="2400" dirty="1">
                <a:solidFill>
                  <a:schemeClr val="bg1"/>
                </a:solidFill>
                <a:latin typeface="宋体" pitchFamily="2" charset="-122"/>
                <a:ea typeface="宋体" pitchFamily="2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宋体" pitchFamily="2" charset="-122"/>
                <a:ea typeface="宋体" pitchFamily="2" charset="-122"/>
              </a:rPr>
              <a:t>解释下列句中加点的词语的意思。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074507" y="231279"/>
            <a:ext cx="358856" cy="358856"/>
          </a:xfrm>
          <a:prstGeom prst="rect"/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433363" y="231279"/>
            <a:ext cx="358856" cy="358856"/>
          </a:xfrm>
          <a:prstGeom prst="rect"/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714278" y="228209"/>
            <a:ext cx="358856" cy="358856"/>
          </a:xfrm>
          <a:prstGeom prst="rect"/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355422" y="229939"/>
            <a:ext cx="358856" cy="358856"/>
          </a:xfrm>
          <a:prstGeom prst="rect"/>
        </p:spPr>
      </p:pic>
      <p:sp>
        <p:nvSpPr>
          <p:cNvPr id="9" name="文本框 4"/>
          <p:cNvSpPr txBox="1"/>
          <p:nvPr/>
        </p:nvSpPr>
        <p:spPr>
          <a:xfrm>
            <a:off x="336471" y="699542"/>
            <a:ext cx="8424936" cy="830997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1.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我这题目，是把</a:t>
            </a:r>
            <a:r>
              <a:rPr lang="en-US" altLang="zh-CN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《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礼记</a:t>
            </a:r>
            <a:r>
              <a:rPr lang="en-US" altLang="zh-CN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》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里头“</a:t>
            </a:r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敬业乐群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”和</a:t>
            </a:r>
            <a:r>
              <a:rPr lang="en-US" altLang="zh-CN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《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老子</a:t>
            </a:r>
            <a:r>
              <a:rPr lang="en-US" altLang="zh-CN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》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里头“安其居乐其业”那两句话，</a:t>
            </a:r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断章取义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造出来的。</a:t>
            </a:r>
            <a:endParaRPr lang="zh-CN" altLang="en-US" sz="2400">
              <a:solidFill>
                <a:schemeClr val="bg1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3" name="文本框 4"/>
          <p:cNvSpPr txBox="1"/>
          <p:nvPr/>
        </p:nvSpPr>
        <p:spPr>
          <a:xfrm>
            <a:off x="336471" y="1491630"/>
            <a:ext cx="8424936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⑴敬业乐群</a:t>
            </a:r>
            <a:r>
              <a:rPr lang="zh-CN" altLang="en-US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：</a:t>
            </a:r>
            <a:r>
              <a:rPr lang="en-US" altLang="zh-CN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__________________________________________</a:t>
            </a:r>
            <a:endParaRPr lang="zh-CN" altLang="en-US" sz="2400">
              <a:solidFill>
                <a:schemeClr val="bg1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6" name="文本框 4"/>
          <p:cNvSpPr txBox="1"/>
          <p:nvPr/>
        </p:nvSpPr>
        <p:spPr>
          <a:xfrm>
            <a:off x="332299" y="1923678"/>
            <a:ext cx="8424936" cy="1086836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en-US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⑴断章取义：</a:t>
            </a:r>
            <a:r>
              <a:rPr lang="en-US" altLang="zh-CN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__________________________________________</a:t>
            </a:r>
          </a:p>
          <a:p>
            <a:pPr>
              <a:lnSpc>
                <a:spcPts val="4200"/>
              </a:lnSpc>
            </a:pPr>
            <a:r>
              <a:rPr lang="en-US" altLang="zh-CN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        __________________________________________</a:t>
            </a:r>
            <a:endParaRPr lang="zh-CN" altLang="en-US" sz="2400">
              <a:solidFill>
                <a:schemeClr val="bg1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7" name="文本框 4"/>
          <p:cNvSpPr txBox="1"/>
          <p:nvPr/>
        </p:nvSpPr>
        <p:spPr>
          <a:xfrm>
            <a:off x="336471" y="3003798"/>
            <a:ext cx="8424936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2.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但必先有业，才有可敬、可乐的主体，</a:t>
            </a:r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理至易明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lang="zh-CN" altLang="en-US" sz="2400">
              <a:solidFill>
                <a:schemeClr val="bg1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8" name="文本框 4"/>
          <p:cNvSpPr txBox="1"/>
          <p:nvPr/>
        </p:nvSpPr>
        <p:spPr>
          <a:xfrm>
            <a:off x="332299" y="3507854"/>
            <a:ext cx="8424936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理至易明：</a:t>
            </a:r>
            <a:r>
              <a:rPr lang="en-US" altLang="zh-CN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____________________________________________</a:t>
            </a:r>
            <a:endParaRPr lang="zh-CN" altLang="en-US" sz="2400">
              <a:solidFill>
                <a:schemeClr val="bg1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9" name="文本框 4"/>
          <p:cNvSpPr txBox="1"/>
          <p:nvPr/>
        </p:nvSpPr>
        <p:spPr>
          <a:xfrm>
            <a:off x="309087" y="3991878"/>
            <a:ext cx="8424936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3.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我</a:t>
            </a:r>
            <a:r>
              <a:rPr lang="zh-CN" altLang="en-US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自己常常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把这两句话向我的朋友</a:t>
            </a:r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强聒不舍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lang="zh-CN" altLang="en-US" sz="2400">
              <a:solidFill>
                <a:schemeClr val="bg1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0" name="文本框 4"/>
          <p:cNvSpPr txBox="1"/>
          <p:nvPr/>
        </p:nvSpPr>
        <p:spPr>
          <a:xfrm>
            <a:off x="304915" y="4495934"/>
            <a:ext cx="8424936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强聒不舍：</a:t>
            </a:r>
            <a:r>
              <a:rPr lang="en-US" altLang="zh-CN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____________________________________________</a:t>
            </a:r>
            <a:endParaRPr lang="zh-CN" altLang="en-US" sz="2400">
              <a:solidFill>
                <a:schemeClr val="bg1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1" name="文本框 4"/>
          <p:cNvSpPr txBox="1"/>
          <p:nvPr/>
        </p:nvSpPr>
        <p:spPr>
          <a:xfrm>
            <a:off x="2206257" y="1462013"/>
            <a:ext cx="6523593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专心于学业，与朋友</a:t>
            </a:r>
            <a:r>
              <a:rPr lang="zh-CN" altLang="en-US" sz="24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和睦相处。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2" name="文本框 4"/>
          <p:cNvSpPr txBox="1"/>
          <p:nvPr/>
        </p:nvSpPr>
        <p:spPr>
          <a:xfrm>
            <a:off x="2206217" y="1995686"/>
            <a:ext cx="6523593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不顾全篇文章的内容，而只根据需要，孤立</a:t>
            </a:r>
            <a:r>
              <a:rPr lang="zh-CN" altLang="en-US" sz="24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地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3" name="文本框 4"/>
          <p:cNvSpPr txBox="1"/>
          <p:nvPr/>
        </p:nvSpPr>
        <p:spPr>
          <a:xfrm>
            <a:off x="2206216" y="2499742"/>
            <a:ext cx="6523593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截取其中一段或一句的意思。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4" name="文本框 4"/>
          <p:cNvSpPr txBox="1"/>
          <p:nvPr/>
        </p:nvSpPr>
        <p:spPr>
          <a:xfrm>
            <a:off x="1932258" y="3465463"/>
            <a:ext cx="6523593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道理极容易明白。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5" name="文本框 4"/>
          <p:cNvSpPr txBox="1"/>
          <p:nvPr/>
        </p:nvSpPr>
        <p:spPr>
          <a:xfrm>
            <a:off x="1909770" y="4443958"/>
            <a:ext cx="6523593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唠唠叨叨说个没完。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450473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0" advAuto="indefinite" build="whole"/>
      <p:bldP spid="32" grpId="1" uiExpand="0" advAuto="indefinite" build="whole"/>
      <p:bldP spid="33" grpId="2" uiExpand="0" advAuto="indefinite" build="whole"/>
      <p:bldP spid="34" grpId="3" uiExpand="0" advAuto="indefinite" build="whole"/>
      <p:bldP spid="35" grpId="4" uiExpand="0" advAuto="indefinite" build="whol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6737" y="195486"/>
            <a:ext cx="7291567" cy="4616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四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阅读课文，回答问题。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384247" y="195486"/>
            <a:ext cx="430864" cy="430864"/>
          </a:xfrm>
          <a:prstGeom prst="rect"/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668198" y="195486"/>
            <a:ext cx="430864" cy="430864"/>
          </a:xfrm>
          <a:prstGeom prst="rect"/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245975" y="195486"/>
            <a:ext cx="430864" cy="430864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815111" y="195486"/>
            <a:ext cx="430864" cy="430864"/>
          </a:xfrm>
          <a:prstGeom prst="rect"/>
        </p:spPr>
      </p:pic>
      <p:sp>
        <p:nvSpPr>
          <p:cNvPr id="17" name="文本框 4"/>
          <p:cNvSpPr txBox="1"/>
          <p:nvPr/>
        </p:nvSpPr>
        <p:spPr>
          <a:xfrm>
            <a:off x="179512" y="3291830"/>
            <a:ext cx="8488686" cy="461665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2.</a:t>
            </a:r>
            <a:r>
              <a:rPr lang="zh-CN" altLang="en-US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第</a:t>
            </a:r>
            <a:r>
              <a:rPr lang="en-US" altLang="zh-CN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7</a:t>
            </a:r>
            <a:r>
              <a:rPr lang="zh-CN" altLang="en-US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段中作者引用曾文正的名言，其作用是什么？</a:t>
            </a:r>
            <a:endParaRPr lang="zh-CN" altLang="en-US" sz="2400">
              <a:solidFill>
                <a:schemeClr val="bg1"/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>
          <a:xfrm>
            <a:off x="200263" y="4139158"/>
            <a:ext cx="304800" cy="304800"/>
          </a:xfrm>
          <a:prstGeom prst="rect"/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rcRect/>
          <a:stretch>
            <a:fillRect/>
          </a:stretch>
        </p:blipFill>
        <p:spPr>
          <a:xfrm>
            <a:off x="200263" y="3822964"/>
            <a:ext cx="304800" cy="304800"/>
          </a:xfrm>
          <a:prstGeom prst="rect"/>
        </p:spPr>
      </p:pic>
      <p:sp>
        <p:nvSpPr>
          <p:cNvPr id="24" name="文本框 4"/>
          <p:cNvSpPr txBox="1"/>
          <p:nvPr/>
        </p:nvSpPr>
        <p:spPr>
          <a:xfrm>
            <a:off x="611560" y="3867894"/>
            <a:ext cx="8424936" cy="830997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论证不敬业的危害，从反面论证了中心论点。（意思对即可）有说服力和权威性，语言简洁精练，形象生动。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5" name="文本框 4"/>
          <p:cNvSpPr txBox="1"/>
          <p:nvPr/>
        </p:nvSpPr>
        <p:spPr>
          <a:xfrm>
            <a:off x="179512" y="555526"/>
            <a:ext cx="8424936" cy="2785378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CN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1.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课文开头交代题目来源后就揭示了全篇论述的中心</a:t>
            </a:r>
            <a:r>
              <a:rPr lang="zh-CN" altLang="en-US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：</a:t>
            </a:r>
            <a:r>
              <a:rPr lang="en-US" altLang="zh-CN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______</a:t>
            </a:r>
          </a:p>
          <a:p>
            <a:pPr>
              <a:lnSpc>
                <a:spcPts val="4200"/>
              </a:lnSpc>
            </a:pPr>
            <a:r>
              <a:rPr lang="en-US" altLang="zh-CN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__________________________________________</a:t>
            </a:r>
            <a:r>
              <a:rPr lang="zh-CN" altLang="en-US" sz="2400" dirty="1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主题部分分别论述了</a:t>
            </a:r>
            <a:r>
              <a:rPr lang="zh-CN" altLang="en-US" sz="2400" u="sng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     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、</a:t>
            </a:r>
            <a:r>
              <a:rPr lang="zh-CN" altLang="en-US" sz="2400" u="sng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     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、和</a:t>
            </a:r>
            <a:r>
              <a:rPr lang="zh-CN" altLang="en-US" sz="2400" u="sng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     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的重要性。末段总结全文，简言之，敬业就是“</a:t>
            </a:r>
            <a:r>
              <a:rPr lang="zh-CN" altLang="en-US" sz="2400" u="sng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     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”，乐业就是“</a:t>
            </a:r>
            <a:r>
              <a:rPr lang="zh-CN" altLang="en-US" sz="2400" u="sng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     </a:t>
            </a:r>
            <a:r>
              <a:rPr lang="zh-CN" altLang="en-US" sz="2400" dirty="1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”，这才是人类合理的生活，再次强调中心论点。</a:t>
            </a:r>
          </a:p>
        </p:txBody>
      </p:sp>
      <p:sp>
        <p:nvSpPr>
          <p:cNvPr id="26" name="文本框 4"/>
          <p:cNvSpPr txBox="1"/>
          <p:nvPr/>
        </p:nvSpPr>
        <p:spPr>
          <a:xfrm>
            <a:off x="7452320" y="627534"/>
            <a:ext cx="1203385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我确信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8" name="文本框 4"/>
          <p:cNvSpPr txBox="1"/>
          <p:nvPr/>
        </p:nvSpPr>
        <p:spPr>
          <a:xfrm>
            <a:off x="251520" y="1131590"/>
            <a:ext cx="6336704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“敬业乐业”四个字，是人类生活的不二法门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9" name="文本框 4"/>
          <p:cNvSpPr txBox="1"/>
          <p:nvPr/>
        </p:nvSpPr>
        <p:spPr>
          <a:xfrm>
            <a:off x="1475656" y="1707655"/>
            <a:ext cx="1440160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有业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0" name="文本框 4"/>
          <p:cNvSpPr txBox="1"/>
          <p:nvPr/>
        </p:nvSpPr>
        <p:spPr>
          <a:xfrm>
            <a:off x="3131840" y="1707654"/>
            <a:ext cx="1440160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敬业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1" name="文本框 4"/>
          <p:cNvSpPr txBox="1"/>
          <p:nvPr/>
        </p:nvSpPr>
        <p:spPr>
          <a:xfrm>
            <a:off x="5076056" y="1707655"/>
            <a:ext cx="1440160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乐业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2" name="文本框 4"/>
          <p:cNvSpPr txBox="1"/>
          <p:nvPr/>
        </p:nvSpPr>
        <p:spPr>
          <a:xfrm>
            <a:off x="4797720" y="2244374"/>
            <a:ext cx="1440160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责任心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3" name="文本框 4"/>
          <p:cNvSpPr txBox="1"/>
          <p:nvPr/>
        </p:nvSpPr>
        <p:spPr>
          <a:xfrm>
            <a:off x="517619" y="2758157"/>
            <a:ext cx="1440160" cy="461665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趣味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0" advAuto="indefinite" build="whole"/>
      <p:bldP spid="26" grpId="1" uiExpand="0" advAuto="indefinite" build="whole"/>
      <p:bldP spid="28" grpId="2" uiExpand="0" advAuto="indefinite" build="whole"/>
      <p:bldP spid="29" grpId="3" uiExpand="0" advAuto="indefinite" build="whole"/>
      <p:bldP spid="30" grpId="4" uiExpand="0" advAuto="indefinite" build="whole"/>
      <p:bldP spid="31" grpId="5" uiExpand="0" advAuto="indefinite" build="whole"/>
      <p:bldP spid="32" grpId="6" uiExpand="0" advAuto="indefinite" build="whole"/>
      <p:bldP spid="33" grpId="7" uiExpand="0" advAuto="indefinite" build="whol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6737" y="195486"/>
            <a:ext cx="7291567" cy="4616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四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阅读课文，回答问题。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384247" y="195486"/>
            <a:ext cx="430864" cy="430864"/>
          </a:xfrm>
          <a:prstGeom prst="rect"/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668198" y="195486"/>
            <a:ext cx="430864" cy="430864"/>
          </a:xfrm>
          <a:prstGeom prst="rect"/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245975" y="195486"/>
            <a:ext cx="430864" cy="430864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815111" y="195486"/>
            <a:ext cx="430864" cy="430864"/>
          </a:xfrm>
          <a:prstGeom prst="rect"/>
        </p:spPr>
      </p:pic>
      <p:sp>
        <p:nvSpPr>
          <p:cNvPr id="13" name="文本框 4"/>
          <p:cNvSpPr txBox="1"/>
          <p:nvPr/>
        </p:nvSpPr>
        <p:spPr>
          <a:xfrm>
            <a:off x="179512" y="660633"/>
            <a:ext cx="8488686" cy="830997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3.</a:t>
            </a:r>
            <a:r>
              <a:rPr lang="zh-CN" altLang="en-US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从演讲词的角度分析下面两段话，你认为哪一段的表达效果更好些？为什么？</a:t>
            </a:r>
            <a:endParaRPr lang="zh-CN" altLang="en-US" sz="2400">
              <a:solidFill>
                <a:schemeClr val="bg1"/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>
          <a:xfrm>
            <a:off x="200263" y="3212317"/>
            <a:ext cx="304800" cy="304800"/>
          </a:xfrm>
          <a:prstGeom prst="rect"/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rcRect/>
          <a:stretch>
            <a:fillRect/>
          </a:stretch>
        </p:blipFill>
        <p:spPr>
          <a:xfrm>
            <a:off x="200263" y="2896123"/>
            <a:ext cx="304800" cy="304800"/>
          </a:xfrm>
          <a:prstGeom prst="rect"/>
        </p:spPr>
      </p:pic>
      <p:sp>
        <p:nvSpPr>
          <p:cNvPr id="18" name="文本框 4"/>
          <p:cNvSpPr txBox="1"/>
          <p:nvPr/>
        </p:nvSpPr>
        <p:spPr>
          <a:xfrm>
            <a:off x="611560" y="2859782"/>
            <a:ext cx="8424936" cy="1938992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0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⑵段的表达效果更好</a:t>
            </a:r>
            <a:r>
              <a:rPr lang="zh-CN" altLang="en-US" sz="20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lang="en-US" altLang="zh-CN" sz="2000" smtClean="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sz="20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⑴</a:t>
            </a:r>
            <a:r>
              <a:rPr lang="zh-CN" altLang="en-US" sz="20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段中“不愿做又不能逃过”是一般陈述句，⑵段改成设问句“不愿意做逃得了吗？到底不能”，不但能吸引听众，启发思考，而且使语言表达生动活泼，更加有力</a:t>
            </a:r>
            <a:r>
              <a:rPr lang="zh-CN" altLang="en-US" sz="20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lang="en-US" altLang="zh-CN" sz="2000" smtClean="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sz="20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⑴</a:t>
            </a:r>
            <a:r>
              <a:rPr lang="zh-CN" altLang="en-US" sz="20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段“这是专门自己替自己开玩笑”也是一般陈述句，⑵段改成否定反问句，表达了强烈的肯定意思，语气活泼而有变化，感染力比⑴段强。</a:t>
            </a:r>
            <a:endParaRPr lang="en-US" altLang="zh-CN" sz="20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1" name="文本框 4"/>
          <p:cNvSpPr txBox="1"/>
          <p:nvPr/>
        </p:nvSpPr>
        <p:spPr>
          <a:xfrm>
            <a:off x="169136" y="1491630"/>
            <a:ext cx="8867359" cy="1323439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1">
                <a:solidFill>
                  <a:schemeClr val="bg1"/>
                </a:solidFill>
                <a:latin typeface="宋体" pitchFamily="2" charset="-122"/>
                <a:ea typeface="宋体" pitchFamily="2" charset="-122"/>
              </a:rPr>
              <a:t>⑴</a:t>
            </a:r>
            <a:r>
              <a:rPr lang="zh-CN" altLang="en-US" sz="20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这件事分明不能不做，却满肚子里不愿意做。不愿意做又不能逃过。结果还是皱着眉头，哭丧着脸去做。这是专门自己替自己开玩笑。</a:t>
            </a:r>
          </a:p>
          <a:p>
            <a:r>
              <a:rPr lang="zh-CN" altLang="en-US" sz="2000" dirty="1">
                <a:solidFill>
                  <a:schemeClr val="bg1"/>
                </a:solidFill>
                <a:latin typeface="宋体" pitchFamily="2" charset="-122"/>
                <a:ea typeface="宋体" pitchFamily="2" charset="-122"/>
              </a:rPr>
              <a:t>⑵</a:t>
            </a:r>
            <a:r>
              <a:rPr lang="zh-CN" altLang="en-US" sz="20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这件事分明不能不做，却满肚子里不愿意做。不愿意做逃得了吗？到底不能。结果还是皱着眉头、哭丧着脸去做。这不是专门自己替自己开玩笑吗？</a:t>
            </a:r>
          </a:p>
        </p:txBody>
      </p:sp>
    </p:spTree>
    <p:extLst>
      <p:ext uri="{BB962C8B-B14F-4D97-AF65-F5344CB8AC3E}">
        <p14:creationId xmlns:p14="http://schemas.microsoft.com/office/powerpoint/2010/main" val="4076690149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0" advAuto="indefinite" build="whol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6737" y="195486"/>
            <a:ext cx="7291567" cy="4616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四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阅读课文，回答问题。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384247" y="195486"/>
            <a:ext cx="430864" cy="430864"/>
          </a:xfrm>
          <a:prstGeom prst="rect"/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668198" y="195486"/>
            <a:ext cx="430864" cy="430864"/>
          </a:xfrm>
          <a:prstGeom prst="rect"/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245975" y="195486"/>
            <a:ext cx="430864" cy="430864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815111" y="195486"/>
            <a:ext cx="430864" cy="430864"/>
          </a:xfrm>
          <a:prstGeom prst="rect"/>
        </p:spPr>
      </p:pic>
      <p:sp>
        <p:nvSpPr>
          <p:cNvPr id="13" name="文本框 4"/>
          <p:cNvSpPr txBox="1"/>
          <p:nvPr/>
        </p:nvSpPr>
        <p:spPr>
          <a:xfrm>
            <a:off x="179512" y="660633"/>
            <a:ext cx="8488686" cy="461665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4.</a:t>
            </a:r>
            <a:r>
              <a:rPr lang="zh-CN" altLang="en-US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课文的语言有什么特色？请举例简要说明。</a:t>
            </a:r>
            <a:endParaRPr lang="zh-CN" altLang="en-US" sz="2400">
              <a:solidFill>
                <a:schemeClr val="bg1"/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>
          <a:xfrm>
            <a:off x="200263" y="1556133"/>
            <a:ext cx="304800" cy="304800"/>
          </a:xfrm>
          <a:prstGeom prst="rect"/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rcRect/>
          <a:stretch>
            <a:fillRect/>
          </a:stretch>
        </p:blipFill>
        <p:spPr>
          <a:xfrm>
            <a:off x="200263" y="1239939"/>
            <a:ext cx="304800" cy="304800"/>
          </a:xfrm>
          <a:prstGeom prst="rect"/>
        </p:spPr>
      </p:pic>
      <p:sp>
        <p:nvSpPr>
          <p:cNvPr id="18" name="文本框 4"/>
          <p:cNvSpPr txBox="1"/>
          <p:nvPr/>
        </p:nvSpPr>
        <p:spPr>
          <a:xfrm>
            <a:off x="611560" y="1203598"/>
            <a:ext cx="8424936" cy="1200329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①全文多用简明的短句，很少用长句，使文章条理清晰，节奏明快。如“总之，人生在世，是要天天劳作的。劳动便是功德，不劳作便是罪恶”</a:t>
            </a:r>
            <a:r>
              <a:rPr lang="zh-CN" altLang="en-US" sz="2400" dirty="1" smtClean="0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2" name="文本框 4"/>
          <p:cNvSpPr txBox="1"/>
          <p:nvPr/>
        </p:nvSpPr>
        <p:spPr>
          <a:xfrm>
            <a:off x="583764" y="2403927"/>
            <a:ext cx="8424936" cy="830997"/>
          </a:xfrm>
          <a:prstGeom prst="rect"/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rgbClr val="FFFF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②多用通俗的口语，使阐明的道理明白如话。如“当大总统的人”“拉黄包车的人”等。</a:t>
            </a:r>
            <a:endParaRPr lang="en-US" altLang="zh-CN" sz="2400">
              <a:solidFill>
                <a:srgbClr val="FFFF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1488791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0" advAuto="indefinite" build="whole"/>
      <p:bldP spid="12" grpId="1" uiExpand="0" advAuto="indefinite" build="whol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514" y="195486"/>
            <a:ext cx="6390710" cy="4616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五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阅读下文，回答问题。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4"/>
          <p:cNvSpPr txBox="1"/>
          <p:nvPr/>
        </p:nvSpPr>
        <p:spPr>
          <a:xfrm>
            <a:off x="251520" y="771550"/>
            <a:ext cx="8583594" cy="4093428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zh-CN" altLang="en-US" sz="24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别让速成毁了匠心</a:t>
            </a:r>
          </a:p>
          <a:p>
            <a:pPr algn="ctr">
              <a:lnSpc>
                <a:spcPts val="2600"/>
              </a:lnSpc>
            </a:pP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文 ｜ 郭震海</a:t>
            </a:r>
          </a:p>
          <a:p>
            <a:pPr>
              <a:lnSpc>
                <a:spcPts val="2600"/>
              </a:lnSpc>
            </a:pPr>
            <a:r>
              <a:rPr lang="zh-CN" altLang="en-US" sz="20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   ①</a:t>
            </a: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在快节奏生活的当下，不少物事的生产创造似乎也加速起来。比如各类技能培训，只要有钱，到处都是班，两三个月就能拿到一本证书。写书、拍电视剧等等，也无不可以速成。</a:t>
            </a:r>
          </a:p>
          <a:p>
            <a:pPr>
              <a:lnSpc>
                <a:spcPts val="2600"/>
              </a:lnSpc>
            </a:pPr>
            <a:r>
              <a:rPr lang="zh-CN" altLang="en-US" sz="20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   ②</a:t>
            </a: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现代社会，时间就是生命，办事讲效率没有错。随着科技的进步，很多事情确实可以做到事半功倍。但实践也告诉我们，有些时候“欲速则不达”，一味地追求速成不是好事。正所谓“十月怀胎，一朝分娩”，事物的成长发展往往有其规律，那些违背规律的速成，往往就会先天不足，无异于拔苗助长。一些以次充好的假冒伪劣“速成”产品，一些偷工减料的“速成”工程等等，多是以牺牲质量或成效，乃至以牺牲安全为代价，这样的速成就不仅无益，而且有害。</a:t>
            </a:r>
            <a:endParaRPr lang="zh-CN" altLang="en-US" sz="2000">
              <a:solidFill>
                <a:schemeClr val="bg1">
                  <a:lumMod val="85000"/>
                </a:schemeClr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415036" y="243862"/>
            <a:ext cx="420078" cy="420078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005428" y="243862"/>
            <a:ext cx="420078" cy="420078"/>
          </a:xfrm>
          <a:prstGeom prst="rect"/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164288" y="243862"/>
            <a:ext cx="420078" cy="420078"/>
          </a:xfrm>
          <a:prstGeom prst="rect"/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584366" y="243862"/>
            <a:ext cx="420078" cy="420078"/>
          </a:xfrm>
          <a:prstGeom prst="rect"/>
        </p:spPr>
      </p:pic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514" y="195486"/>
            <a:ext cx="6390710" cy="46166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五</a:t>
            </a:r>
            <a:r>
              <a:rPr lang="en-US" altLang="zh-CN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.</a:t>
            </a:r>
            <a:r>
              <a:rPr lang="zh-CN" altLang="en-US" sz="2400" dirty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阅读下文，回答问题。</a:t>
            </a:r>
            <a:endParaRPr lang="zh-CN" altLang="en-US" sz="24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4"/>
          <p:cNvSpPr txBox="1"/>
          <p:nvPr/>
        </p:nvSpPr>
        <p:spPr>
          <a:xfrm>
            <a:off x="251520" y="771550"/>
            <a:ext cx="8583594" cy="2719655"/>
          </a:xfrm>
          <a:prstGeom prst="rect"/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zh-CN" altLang="en-US" sz="2000" dirty="1" smtClean="0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   ③</a:t>
            </a:r>
            <a:r>
              <a:rPr lang="zh-CN" altLang="en-US" sz="2000" dirty="1">
                <a:solidFill>
                  <a:schemeClr val="bg1">
                    <a:lumMod val="85000"/>
                  </a:schemeClr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常言道：慢工出细活，文火煲靓汤。很多事急不得，更速成不得。古人对事物的创造，往往是匠心独运，不尚速成。如丝绸、瓷器、漆器、金银器等各类技艺精湛的手工艺品，饱蘸着匠人们对自然的敬畏、对创造的虔敬、对工序的苛求。有多少巨匠们一生默默无闻，远离名利场，只为了完成一件作品、办好一件事情。盛于魏晋时期的“百炼钢”之术，其制作过程需工匠把精铁加热锻打一百多次，一锻一称，直到斤两不减，如此千锤百炼，最终锻出高纯度的器具。这一丝不苟的工序、精湛的技术、专注的追求、精益求精的精神，正是我们今天所倡导的“工匠精神”。</a:t>
            </a:r>
            <a:endParaRPr lang="zh-CN" altLang="en-US" sz="2000">
              <a:solidFill>
                <a:schemeClr val="bg1">
                  <a:lumMod val="85000"/>
                </a:schemeClr>
              </a:solidFill>
              <a:effectLst>
                <a:outerShdw blurRad="38100" dir="2700000" dist="381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415036" y="243862"/>
            <a:ext cx="420078" cy="420078"/>
          </a:xfrm>
          <a:prstGeom prst="rect"/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8005428" y="243862"/>
            <a:ext cx="420078" cy="420078"/>
          </a:xfrm>
          <a:prstGeom prst="rect"/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164288" y="243862"/>
            <a:ext cx="420078" cy="420078"/>
          </a:xfrm>
          <a:prstGeom prst="rect"/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584366" y="243862"/>
            <a:ext cx="420078" cy="420078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3524073899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主题​​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宋体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宋体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noFill/>
        <a:ln w="19050"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Slides>15</Slides>
  <TotalTime>0</TotalTime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LinksUpToDate>0</LinksUpToDate>
  <SharedDoc>false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/>
  <cp:revision>1</cp:revision>
  <cp:lastPrinted>2025-05-08T12:55:54Z</cp:lastPrinted>
  <dcterms:created xsi:type="dcterms:W3CDTF">2025-05-08T12:55:54.0000000Z</dcterms:created>
  <dcterms:modified xsi:type="dcterms:W3CDTF">2025-08-28T01:10:18.9710305Z</dcterms:modified>
</cp:coreProperties>
</file>