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Java 23.3-->
<!--Generated by Spire.Presentation for .NET 9.2.0.0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r:id="rId1" id="2147483648"/>
  </p:sldMasterIdLst>
  <p:sldIdLst>
    <p:sldId r:id="rId2" id="256"/>
    <p:sldId r:id="rId3" id="257"/>
    <p:sldId r:id="rId4" id="258"/>
    <p:sldId r:id="rId5" id="259"/>
    <p:sldId r:id="rId6" id="260"/>
    <p:sldId r:id="rId7" id="261"/>
    <p:sldId r:id="rId8" id="262"/>
    <p:sldId r:id="rId9" id="263"/>
    <p:sldId r:id="rId10" id="264"/>
    <p:sldId r:id="rId11" id="265"/>
    <p:sldId r:id="rId12" id="266"/>
    <p:sldId r:id="rId13" id="267"/>
    <p:sldId r:id="rId14" id="268"/>
    <p:sldId r:id="rId15" id="269"/>
    <p:sldId r:id="rId16" id="270"/>
    <p:sldId r:id="rId17" id="271"/>
    <p:sldId r:id="rId18" id="272"/>
    <p:sldId r:id="rId19" id="273"/>
    <p:sldId r:id="rId20" id="274"/>
    <p:sldId r:id="rId21" id="275"/>
    <p:sldId r:id="rId22" id="276"/>
    <p:sldId r:id="rId23" id="277"/>
    <p:sldId r:id="rId24" id="278"/>
    <p:sldId r:id="rId25" id="279"/>
    <p:sldId r:id="rId26" id="280"/>
    <p:sldId r:id="rId27" id="281"/>
    <p:sldId r:id="rId28" id="282"/>
    <p:sldId r:id="rId29" id="283"/>
    <p:sldId r:id="rId30" id="284"/>
    <p:sldId r:id="rId31" id="285"/>
    <p:sldId r:id="rId32" id="286"/>
    <p:sldId r:id="rId33" id="287"/>
    <p:sldId r:id="rId34" id="288"/>
    <p:sldId r:id="rId35" id="289"/>
    <p:sldId r:id="rId36" id="290"/>
    <p:sldId r:id="rId37" id="291"/>
    <p:sldId r:id="rId38" id="292"/>
    <p:sldId r:id="rId39" id="293"/>
  </p:sldIdLst>
  <p:sldSz cx="9144000" cy="5143500"/>
  <p:notesSz cx="6858000" cy="9144000"/>
  <p:custDataLst>
    <p:tags r:id="rId4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" Type="http://schemas.openxmlformats.org/officeDocument/2006/relationships/slide" Target="slides/slide1.xml" /><Relationship Id="rId20" Type="http://schemas.openxmlformats.org/officeDocument/2006/relationships/slide" Target="slides/slide19.xml" /><Relationship Id="rId21" Type="http://schemas.openxmlformats.org/officeDocument/2006/relationships/slide" Target="slides/slide20.xml" /><Relationship Id="rId22" Type="http://schemas.openxmlformats.org/officeDocument/2006/relationships/slide" Target="slides/slide21.xml" /><Relationship Id="rId23" Type="http://schemas.openxmlformats.org/officeDocument/2006/relationships/slide" Target="slides/slide22.xml" /><Relationship Id="rId24" Type="http://schemas.openxmlformats.org/officeDocument/2006/relationships/slide" Target="slides/slide23.xml" /><Relationship Id="rId25" Type="http://schemas.openxmlformats.org/officeDocument/2006/relationships/slide" Target="slides/slide24.xml" /><Relationship Id="rId26" Type="http://schemas.openxmlformats.org/officeDocument/2006/relationships/slide" Target="slides/slide25.xml" /><Relationship Id="rId27" Type="http://schemas.openxmlformats.org/officeDocument/2006/relationships/slide" Target="slides/slide26.xml" /><Relationship Id="rId28" Type="http://schemas.openxmlformats.org/officeDocument/2006/relationships/slide" Target="slides/slide27.xml" /><Relationship Id="rId29" Type="http://schemas.openxmlformats.org/officeDocument/2006/relationships/slide" Target="slides/slide28.xml" /><Relationship Id="rId3" Type="http://schemas.openxmlformats.org/officeDocument/2006/relationships/slide" Target="slides/slide2.xml" /><Relationship Id="rId30" Type="http://schemas.openxmlformats.org/officeDocument/2006/relationships/slide" Target="slides/slide29.xml" /><Relationship Id="rId31" Type="http://schemas.openxmlformats.org/officeDocument/2006/relationships/slide" Target="slides/slide30.xml" /><Relationship Id="rId32" Type="http://schemas.openxmlformats.org/officeDocument/2006/relationships/slide" Target="slides/slide31.xml" /><Relationship Id="rId33" Type="http://schemas.openxmlformats.org/officeDocument/2006/relationships/slide" Target="slides/slide32.xml" /><Relationship Id="rId34" Type="http://schemas.openxmlformats.org/officeDocument/2006/relationships/slide" Target="slides/slide33.xml" /><Relationship Id="rId35" Type="http://schemas.openxmlformats.org/officeDocument/2006/relationships/slide" Target="slides/slide34.xml" /><Relationship Id="rId36" Type="http://schemas.openxmlformats.org/officeDocument/2006/relationships/slide" Target="slides/slide35.xml" /><Relationship Id="rId37" Type="http://schemas.openxmlformats.org/officeDocument/2006/relationships/slide" Target="slides/slide36.xml" /><Relationship Id="rId38" Type="http://schemas.openxmlformats.org/officeDocument/2006/relationships/slide" Target="slides/slide37.xml" /><Relationship Id="rId39" Type="http://schemas.openxmlformats.org/officeDocument/2006/relationships/slide" Target="slides/slide38.xml" /><Relationship Id="rId4" Type="http://schemas.openxmlformats.org/officeDocument/2006/relationships/slide" Target="slides/slide3.xml" /><Relationship Id="rId40" Type="http://schemas.openxmlformats.org/officeDocument/2006/relationships/tags" Target="tags/tag1.xml" /><Relationship Id="rId41" Type="http://schemas.openxmlformats.org/officeDocument/2006/relationships/presProps" Target="presProps.xml" /><Relationship Id="rId42" Type="http://schemas.openxmlformats.org/officeDocument/2006/relationships/viewProps" Target="viewProps.xml" /><Relationship Id="rId43" Type="http://schemas.openxmlformats.org/officeDocument/2006/relationships/theme" Target="theme/theme1.xml" /><Relationship Id="rId44" Type="http://schemas.openxmlformats.org/officeDocument/2006/relationships/tableStyles" Target="tableStyles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slideLayout" Target="../slideLayouts/slideLayout13.xml" /><Relationship Id="rId14" Type="http://schemas.openxmlformats.org/officeDocument/2006/relationships/slideLayout" Target="../slideLayouts/slideLayout14.xml" /><Relationship Id="rId15" Type="http://schemas.openxmlformats.org/officeDocument/2006/relationships/slideLayout" Target="../slideLayouts/slideLayout15.xml" /><Relationship Id="rId16" Type="http://schemas.openxmlformats.org/officeDocument/2006/relationships/slideLayout" Target="../slideLayouts/slideLayout16.xml" /><Relationship Id="rId17" Type="http://schemas.openxmlformats.org/officeDocument/2006/relationships/slideLayout" Target="../slideLayouts/slideLayout17.xml" /><Relationship Id="rId18" Type="http://schemas.openxmlformats.org/officeDocument/2006/relationships/slideLayout" Target="../slideLayouts/slideLayout18.xml" /><Relationship Id="rId19" Type="http://schemas.openxmlformats.org/officeDocument/2006/relationships/slideLayout" Target="../slideLayouts/slideLayout19.xml" /><Relationship Id="rId2" Type="http://schemas.openxmlformats.org/officeDocument/2006/relationships/slideLayout" Target="../slideLayouts/slideLayout2.xml" /><Relationship Id="rId20" Type="http://schemas.openxmlformats.org/officeDocument/2006/relationships/slideLayout" Target="../slideLayouts/slideLayout20.xml" /><Relationship Id="rId21" Type="http://schemas.openxmlformats.org/officeDocument/2006/relationships/slideLayout" Target="../slideLayouts/slideLayout21.xml" /><Relationship Id="rId22" Type="http://schemas.openxmlformats.org/officeDocument/2006/relationships/slideLayout" Target="../slideLayouts/slideLayout22.xml" /><Relationship Id="rId23" Type="http://schemas.openxmlformats.org/officeDocument/2006/relationships/slideLayout" Target="../slideLayouts/slideLayout23.xml" /><Relationship Id="rId24" Type="http://schemas.openxmlformats.org/officeDocument/2006/relationships/slideLayout" Target="../slideLayouts/slideLayout24.xml" /><Relationship Id="rId25" Type="http://schemas.openxmlformats.org/officeDocument/2006/relationships/slideLayout" Target="../slideLayouts/slideLayout25.xml" /><Relationship Id="rId26" Type="http://schemas.openxmlformats.org/officeDocument/2006/relationships/slideLayout" Target="../slideLayouts/slideLayout26.xml" /><Relationship Id="rId27" Type="http://schemas.openxmlformats.org/officeDocument/2006/relationships/slideLayout" Target="../slideLayouts/slideLayout27.xml" /><Relationship Id="rId28" Type="http://schemas.openxmlformats.org/officeDocument/2006/relationships/slideLayout" Target="../slideLayouts/slideLayout28.xml" /><Relationship Id="rId29" Type="http://schemas.openxmlformats.org/officeDocument/2006/relationships/slideLayout" Target="../slideLayouts/slideLayout29.xml" /><Relationship Id="rId3" Type="http://schemas.openxmlformats.org/officeDocument/2006/relationships/slideLayout" Target="../slideLayouts/slideLayout3.xml" /><Relationship Id="rId30" Type="http://schemas.openxmlformats.org/officeDocument/2006/relationships/slideLayout" Target="../slideLayouts/slideLayout30.xml" /><Relationship Id="rId31" Type="http://schemas.openxmlformats.org/officeDocument/2006/relationships/slideLayout" Target="../slideLayouts/slideLayout31.xml" /><Relationship Id="rId32" Type="http://schemas.openxmlformats.org/officeDocument/2006/relationships/slideLayout" Target="../slideLayouts/slideLayout32.xml" /><Relationship Id="rId33" Type="http://schemas.openxmlformats.org/officeDocument/2006/relationships/slideLayout" Target="../slideLayouts/slideLayout33.xml" /><Relationship Id="rId34" Type="http://schemas.openxmlformats.org/officeDocument/2006/relationships/slideLayout" Target="../slideLayouts/slideLayout34.xml" /><Relationship Id="rId35" Type="http://schemas.openxmlformats.org/officeDocument/2006/relationships/slideLayout" Target="../slideLayouts/slideLayout35.xml" /><Relationship Id="rId36" Type="http://schemas.openxmlformats.org/officeDocument/2006/relationships/slideLayout" Target="../slideLayouts/slideLayout36.xml" /><Relationship Id="rId37" Type="http://schemas.openxmlformats.org/officeDocument/2006/relationships/slideLayout" Target="../slideLayouts/slideLayout37.xml" /><Relationship Id="rId38" Type="http://schemas.openxmlformats.org/officeDocument/2006/relationships/slideLayout" Target="../slideLayouts/slideLayout38.xml" /><Relationship Id="rId4" Type="http://schemas.openxmlformats.org/officeDocument/2006/relationships/slideLayout" Target="../slideLayouts/slideLayout4.xml" /><Relationship Id="rId41" Type="http://schemas.openxmlformats.org/officeDocument/2006/relationships/theme" Target="../theme/theme1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3735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</p:sldLayoutIdLst>
  <p:transition spd="fast"/>
  <p:timing>
    <p:tnLst>
      <p:par>
        <p:cTn id="1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0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1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2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4.xm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5.xm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6.x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7.xml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8.xml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9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0.xml" /></Relationships>
</file>

<file path=ppt/slides/_rels/slide3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1.xml" /></Relationships>
</file>

<file path=ppt/slides/_rels/slide3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2.xml" /></Relationships>
</file>

<file path=ppt/slides/_rels/slide3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3.xml" /></Relationships>
</file>

<file path=ppt/slides/_rels/slide3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4.xml" /></Relationships>
</file>

<file path=ppt/slides/_rels/slide3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5.xml" /></Relationships>
</file>

<file path=ppt/slides/_rels/slide3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6.xml" /></Relationships>
</file>

<file path=ppt/slides/_rels/slide3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7.xml" /></Relationships>
</file>

<file path=ppt/slides/_rels/slide3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8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FFFFFF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2405767" y="1094508"/>
            <a:ext cx="4333748" cy="802742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4800"/>
              </a:lnSpc>
            </a:pPr>
            <a:r>
              <a:rPr lang="zh-CN" altLang="en-US" sz="3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九上第六单元写作</a:t>
            </a:r>
          </a:p>
        </p:txBody>
      </p:sp>
      <p:sp>
        <p:nvSpPr>
          <p:cNvPr id="3" name="文本2"/>
          <p:cNvSpPr txBox="1"/>
          <p:nvPr/>
        </p:nvSpPr>
        <p:spPr>
          <a:xfrm>
            <a:off x="2923518" y="2017947"/>
            <a:ext cx="3298063" cy="1108862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7200"/>
              </a:lnSpc>
            </a:pPr>
            <a:r>
              <a:rPr lang="zh-CN" altLang="en-US" sz="5999" b="1" i="0" dirty="1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学习改写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FFFFFF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103908" y="128159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2999" b="1" i="0" dirty="1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改写示例</a:t>
            </a:r>
          </a:p>
        </p:txBody>
      </p:sp>
      <p:sp>
        <p:nvSpPr>
          <p:cNvPr id="3" name="文本2"/>
          <p:cNvSpPr txBox="1"/>
          <p:nvPr/>
        </p:nvSpPr>
        <p:spPr>
          <a:xfrm>
            <a:off x="1600581" y="1189330"/>
            <a:ext cx="5496560" cy="943769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(五) 四言诗</a:t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清明时节，行人断魂。酒家何处，指杏花村。 </a:t>
            </a:r>
          </a:p>
        </p:txBody>
      </p:sp>
      <p:sp>
        <p:nvSpPr>
          <p:cNvPr id="4" name="文本3"/>
          <p:cNvSpPr txBox="1"/>
          <p:nvPr/>
        </p:nvSpPr>
        <p:spPr>
          <a:xfrm>
            <a:off x="1600200" y="2569102"/>
            <a:ext cx="4333748" cy="943769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(六)三言诗</a:t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雨纷纷，欲断魂。酒何处？杏花村。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0" advAuto="indefinite" build="whol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FFFFFF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72342" y="141056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2999" b="1" i="0" dirty="1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写作实践</a:t>
            </a:r>
          </a:p>
        </p:txBody>
      </p:sp>
      <p:sp>
        <p:nvSpPr>
          <p:cNvPr id="3" name="文本2"/>
          <p:cNvSpPr txBox="1"/>
          <p:nvPr/>
        </p:nvSpPr>
        <p:spPr>
          <a:xfrm>
            <a:off x="922944" y="765181"/>
            <a:ext cx="7299325" cy="1132070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700"/>
              </a:lnSpc>
            </a:pPr>
            <a:r>
              <a:rPr lang="zh-CN" altLang="en-US" sz="24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一、选择一则古代寓言故事，用现代汉语改写成一篇小故事。</a:t>
            </a:r>
          </a:p>
        </p:txBody>
      </p:sp>
      <p:sp>
        <p:nvSpPr>
          <p:cNvPr id="4" name="文本3"/>
          <p:cNvSpPr txBox="1"/>
          <p:nvPr/>
        </p:nvSpPr>
        <p:spPr>
          <a:xfrm>
            <a:off x="923277" y="1897170"/>
            <a:ext cx="7669787" cy="2450306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提示：</a:t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1、选材：穿井得一人、杞人忧天、亡羊补牢、揠苗助长、狐假虎威……</a:t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2、补充：适当发挥合理的想象，增加人物的语言、动作、心理描写等。</a:t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3、主题：寓言的寓意即主题，不能改变。 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FFFFFF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形状1"/>
          <p:cNvSpPr txBox="1"/>
          <p:nvPr/>
        </p:nvSpPr>
        <p:spPr>
          <a:xfrm>
            <a:off x="5772845" y="1649035"/>
            <a:ext cx="15875" cy="2964914"/>
          </a:xfrm>
          <a:prstGeom prst="line"/>
          <a:solidFill>
            <a:srgbClr val="FFFFFF">
              <a:alpha val="0"/>
            </a:srgbClr>
          </a:solidFill>
          <a:ln w="15875">
            <a:solidFill>
              <a:srgbClr val="000000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lstStyle/>
          <a:p>
            <a:pPr marL="0" algn="ctr"/>
          </a:p>
        </p:txBody>
      </p:sp>
      <p:sp>
        <p:nvSpPr>
          <p:cNvPr id="3" name="文本1"/>
          <p:cNvSpPr txBox="1"/>
          <p:nvPr/>
        </p:nvSpPr>
        <p:spPr>
          <a:xfrm>
            <a:off x="103908" y="128159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2999" b="1" i="0" dirty="1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佳作欣赏</a:t>
            </a:r>
          </a:p>
        </p:txBody>
      </p:sp>
      <p:sp>
        <p:nvSpPr>
          <p:cNvPr id="4" name="文本2"/>
          <p:cNvSpPr txBox="1"/>
          <p:nvPr/>
        </p:nvSpPr>
        <p:spPr>
          <a:xfrm>
            <a:off x="592293" y="1410614"/>
            <a:ext cx="4973701" cy="3203575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从前，有位老汉住在与胡人相邻的边塞地区，来来往往的过客都尊称他为“塞翁”。①</a:t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　　有一天,塞翁家的马不知什么原因，跑到胡人那里去了。邻居们纷纷表示惋惜。可是塞翁却不以为意，他反而释怀地劝慰大伙儿：“丢了马，当然是件坏事，但谁知道它会不会带来好事？”②</a:t>
            </a:r>
          </a:p>
        </p:txBody>
      </p:sp>
      <p:sp>
        <p:nvSpPr>
          <p:cNvPr id="5" name="文本3"/>
          <p:cNvSpPr txBox="1"/>
          <p:nvPr/>
        </p:nvSpPr>
        <p:spPr>
          <a:xfrm>
            <a:off x="3182541" y="752532"/>
            <a:ext cx="2780030" cy="573143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000"/>
              </a:lnSpc>
            </a:pPr>
            <a:r>
              <a:rPr lang="zh-CN" altLang="en-US" sz="24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《塞翁失马》改写</a:t>
            </a:r>
          </a:p>
        </p:txBody>
      </p:sp>
      <p:sp>
        <p:nvSpPr>
          <p:cNvPr id="6" name="文本4"/>
          <p:cNvSpPr txBox="1"/>
          <p:nvPr/>
        </p:nvSpPr>
        <p:spPr>
          <a:xfrm>
            <a:off x="5912101" y="1555928"/>
            <a:ext cx="2521077" cy="943769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3B00FF">
                    <a:alpha val="100000"/>
                  </a:srgbClr>
                </a:solidFill>
                <a:latin typeface="黑体"/>
                <a:ea typeface="黑体"/>
              </a:rPr>
              <a:t>①简要介绍主人公塞翁的住处、为人。</a:t>
            </a:r>
          </a:p>
        </p:txBody>
      </p:sp>
      <p:sp>
        <p:nvSpPr>
          <p:cNvPr id="7" name="文本5"/>
          <p:cNvSpPr txBox="1"/>
          <p:nvPr/>
        </p:nvSpPr>
        <p:spPr>
          <a:xfrm>
            <a:off x="5912644" y="2729617"/>
            <a:ext cx="2521077" cy="1697037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3B00FF">
                    <a:alpha val="100000"/>
                  </a:srgbClr>
                </a:solidFill>
                <a:latin typeface="黑体"/>
                <a:ea typeface="黑体"/>
              </a:rPr>
              <a:t>②语言描写。第一次点明塞翁生性达观，为人处世的方法与众不同。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FFFFFF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形状1"/>
          <p:cNvSpPr txBox="1"/>
          <p:nvPr/>
        </p:nvSpPr>
        <p:spPr>
          <a:xfrm>
            <a:off x="5475122" y="1056361"/>
            <a:ext cx="15875" cy="2964914"/>
          </a:xfrm>
          <a:prstGeom prst="line"/>
          <a:solidFill>
            <a:srgbClr val="FFFFFF">
              <a:alpha val="0"/>
            </a:srgbClr>
          </a:solidFill>
          <a:ln w="15875">
            <a:solidFill>
              <a:srgbClr val="000000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lstStyle/>
          <a:p>
            <a:pPr marL="0" algn="ctr"/>
          </a:p>
        </p:txBody>
      </p:sp>
      <p:sp>
        <p:nvSpPr>
          <p:cNvPr id="3" name="文本1"/>
          <p:cNvSpPr txBox="1"/>
          <p:nvPr/>
        </p:nvSpPr>
        <p:spPr>
          <a:xfrm>
            <a:off x="103908" y="128159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2999" b="1" i="0" dirty="1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佳作欣赏</a:t>
            </a:r>
          </a:p>
        </p:txBody>
      </p:sp>
      <p:sp>
        <p:nvSpPr>
          <p:cNvPr id="4" name="文本2"/>
          <p:cNvSpPr txBox="1"/>
          <p:nvPr/>
        </p:nvSpPr>
        <p:spPr>
          <a:xfrm>
            <a:off x="748141" y="1056189"/>
            <a:ext cx="4333748" cy="2826941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果然，没过几个月，那匹迷途的老马又从塞外跑了回来，并且还带回了一匹胡人骑的骏马。③于是，邻居们又一齐来向塞翁贺喜，并夸他在丢马时有远见。然而这时的塞翁却忧心忡忡地说：“唉，谁知道这件事会不会给我带来灾祸呢？”</a:t>
            </a:r>
          </a:p>
        </p:txBody>
      </p:sp>
      <p:sp>
        <p:nvSpPr>
          <p:cNvPr id="5" name="文本3"/>
          <p:cNvSpPr txBox="1"/>
          <p:nvPr/>
        </p:nvSpPr>
        <p:spPr>
          <a:xfrm>
            <a:off x="5683825" y="1810017"/>
            <a:ext cx="2647950" cy="1320403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3B00FF">
                    <a:alpha val="100000"/>
                  </a:srgbClr>
                </a:solidFill>
                <a:latin typeface="黑体"/>
                <a:ea typeface="黑体"/>
              </a:rPr>
              <a:t>③前后照应。坏事变好事，印证了塞翁的观点。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FFFFFF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形状1"/>
          <p:cNvSpPr txBox="1"/>
          <p:nvPr/>
        </p:nvSpPr>
        <p:spPr>
          <a:xfrm>
            <a:off x="6839131" y="1041397"/>
            <a:ext cx="15875" cy="3528392"/>
          </a:xfrm>
          <a:prstGeom prst="line"/>
          <a:solidFill>
            <a:srgbClr val="FFFFFF">
              <a:alpha val="0"/>
            </a:srgbClr>
          </a:solidFill>
          <a:ln w="15875">
            <a:solidFill>
              <a:srgbClr val="000000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lstStyle/>
          <a:p>
            <a:pPr marL="0" algn="ctr"/>
          </a:p>
        </p:txBody>
      </p:sp>
      <p:sp>
        <p:nvSpPr>
          <p:cNvPr id="3" name="文本1"/>
          <p:cNvSpPr txBox="1"/>
          <p:nvPr/>
        </p:nvSpPr>
        <p:spPr>
          <a:xfrm>
            <a:off x="103908" y="128159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2999" b="1" i="0" dirty="1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佳作欣赏</a:t>
            </a:r>
          </a:p>
        </p:txBody>
      </p:sp>
      <p:sp>
        <p:nvSpPr>
          <p:cNvPr id="4" name="文本2"/>
          <p:cNvSpPr txBox="1"/>
          <p:nvPr/>
        </p:nvSpPr>
        <p:spPr>
          <a:xfrm>
            <a:off x="362436" y="752961"/>
            <a:ext cx="6405372" cy="3956844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塞翁家平添了一匹胡人骑的骏马，他的儿子喜不自禁，于是就天天骑马兜风。终于有一天，儿子因得意忘形，竟从飞驰的马背上掉了下来，摔伤了一条腿，造成了终生残疾。④善良的邻居们闻讯后，赶紧前来慰问，而塞翁却还是那句老话：“谁知道它会不会带来好的结果呢？”</a:t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　　又过了一年，胡人大举入侵中原，边塞形势骤然吃紧，身强力壮的青年都被征去当了兵，结果十有八九都在战场上送了命。而塞翁的儿子因为是个跛腿，免服兵役，所以他们父子得以避免了这场生离死别的灾难。⑤</a:t>
            </a:r>
          </a:p>
        </p:txBody>
      </p:sp>
      <p:sp>
        <p:nvSpPr>
          <p:cNvPr id="5" name="文本3"/>
          <p:cNvSpPr txBox="1"/>
          <p:nvPr/>
        </p:nvSpPr>
        <p:spPr>
          <a:xfrm>
            <a:off x="6909949" y="969816"/>
            <a:ext cx="1938433" cy="1602919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200"/>
              </a:lnSpc>
            </a:pPr>
            <a:r>
              <a:rPr lang="zh-CN" altLang="en-US" sz="1499" b="1" i="0" dirty="1">
                <a:solidFill>
                  <a:srgbClr val="3B00FF">
                    <a:alpha val="100000"/>
                  </a:srgbClr>
                </a:solidFill>
                <a:latin typeface="黑体"/>
                <a:ea typeface="黑体"/>
              </a:rPr>
              <a:t>④想像合理。适当发挥想象，增添必要的细节，把 塞翁儿子得意忘形的神态描写得淋漓尽致。</a:t>
            </a:r>
          </a:p>
        </p:txBody>
      </p:sp>
      <p:sp>
        <p:nvSpPr>
          <p:cNvPr id="6" name="文本4"/>
          <p:cNvSpPr txBox="1"/>
          <p:nvPr/>
        </p:nvSpPr>
        <p:spPr>
          <a:xfrm>
            <a:off x="6909959" y="3249101"/>
            <a:ext cx="1938433" cy="1320435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200"/>
              </a:lnSpc>
            </a:pPr>
            <a:r>
              <a:rPr lang="zh-CN" altLang="en-US" sz="1499" b="1" i="0" dirty="1">
                <a:solidFill>
                  <a:srgbClr val="3B00FF">
                    <a:alpha val="100000"/>
                  </a:srgbClr>
                </a:solidFill>
                <a:latin typeface="黑体"/>
                <a:ea typeface="黑体"/>
              </a:rPr>
              <a:t>⑤结尾段证明了“祸福在一定条件下可以互相转化，任何事都有两面性”的道理。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FFFFFF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103908" y="128159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2999" b="1" i="0" dirty="1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佳作欣赏</a:t>
            </a:r>
          </a:p>
        </p:txBody>
      </p:sp>
      <p:sp>
        <p:nvSpPr>
          <p:cNvPr id="3" name="文本2"/>
          <p:cNvSpPr txBox="1"/>
          <p:nvPr/>
        </p:nvSpPr>
        <p:spPr>
          <a:xfrm>
            <a:off x="593036" y="1308649"/>
            <a:ext cx="7959090" cy="3390900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6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1、抓住主要情节，不改变原意。按照原文“失马—得马—儿摔伤—保性命”这一系列祸福转换的情节进行改写，保证了故事主要内容和寓意的一致性。</a:t>
            </a:r>
          </a:p>
          <a:p>
            <a:pPr marL="0" algn="l">
              <a:lnSpc>
                <a:spcPts val="36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2、适当的想像和细节描写。文中对塞翁的神态描写极 为传神，如“不以为意”“释怀地劝慰”“忧心忡忡”等 ，特别是对塞翁儿子得到胡人骏马后因得意忘形而摔断腿的情节，描写细致，感情色彩浓厚且富有感染力。</a:t>
            </a:r>
          </a:p>
        </p:txBody>
      </p:sp>
      <p:sp>
        <p:nvSpPr>
          <p:cNvPr id="4" name="文本3"/>
          <p:cNvSpPr txBox="1"/>
          <p:nvPr/>
        </p:nvSpPr>
        <p:spPr>
          <a:xfrm>
            <a:off x="1103271" y="859841"/>
            <a:ext cx="1161574" cy="552640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2499" b="1" i="0" dirty="1">
                <a:solidFill>
                  <a:srgbClr val="3B00FF">
                    <a:alpha val="100000"/>
                  </a:srgbClr>
                </a:solidFill>
                <a:latin typeface="黑体"/>
                <a:ea typeface="黑体"/>
              </a:rPr>
              <a:t>总评：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FFFFFF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760990" y="863689"/>
            <a:ext cx="7623016" cy="1132070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700"/>
              </a:lnSpc>
            </a:pPr>
            <a:r>
              <a:rPr lang="zh-CN" altLang="en-US" sz="24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二、从学过的小说中选择一篇，改变原来的叙事角度，换成另外一个人物的口吻来讲述这个故事。</a:t>
            </a:r>
          </a:p>
        </p:txBody>
      </p:sp>
      <p:sp>
        <p:nvSpPr>
          <p:cNvPr id="3" name="文本2"/>
          <p:cNvSpPr txBox="1"/>
          <p:nvPr/>
        </p:nvSpPr>
        <p:spPr>
          <a:xfrm>
            <a:off x="1372076" y="2093709"/>
            <a:ext cx="6151372" cy="2073672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提示：</a:t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1.改变原来的叙事角度，换成另一个人物讲述故事。</a:t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2.忠实于原作，不改变原作的体裁及主要内容。</a:t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3.叙事要清楚，注意人称和语言风格的统一。</a:t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4.可以只改写小说的片段，也可以改写全篇。 </a:t>
            </a:r>
          </a:p>
        </p:txBody>
      </p:sp>
      <p:sp>
        <p:nvSpPr>
          <p:cNvPr id="4" name="文本3"/>
          <p:cNvSpPr txBox="1"/>
          <p:nvPr/>
        </p:nvSpPr>
        <p:spPr>
          <a:xfrm>
            <a:off x="72342" y="141056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2999" b="1" i="0" dirty="1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写作实践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FFFFFF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形状1"/>
          <p:cNvSpPr txBox="1"/>
          <p:nvPr/>
        </p:nvSpPr>
        <p:spPr>
          <a:xfrm>
            <a:off x="6431804" y="1155868"/>
            <a:ext cx="1191" cy="3707835"/>
          </a:xfrm>
          <a:prstGeom prst="line"/>
          <a:solidFill>
            <a:srgbClr val="FFFFFF">
              <a:alpha val="0"/>
            </a:srgbClr>
          </a:solidFill>
          <a:ln w="15875">
            <a:solidFill>
              <a:srgbClr val="000000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lstStyle/>
          <a:p>
            <a:pPr marL="0" algn="ctr"/>
          </a:p>
        </p:txBody>
      </p:sp>
      <p:sp>
        <p:nvSpPr>
          <p:cNvPr id="3" name="文本1"/>
          <p:cNvSpPr txBox="1"/>
          <p:nvPr/>
        </p:nvSpPr>
        <p:spPr>
          <a:xfrm>
            <a:off x="80067" y="68551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2999" b="1" i="0" dirty="1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佳作欣赏</a:t>
            </a:r>
          </a:p>
        </p:txBody>
      </p:sp>
      <p:sp>
        <p:nvSpPr>
          <p:cNvPr id="4" name="文本2"/>
          <p:cNvSpPr txBox="1"/>
          <p:nvPr/>
        </p:nvSpPr>
        <p:spPr>
          <a:xfrm>
            <a:off x="2046608" y="427463"/>
            <a:ext cx="5052060" cy="573143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000"/>
              </a:lnSpc>
            </a:pPr>
            <a:r>
              <a:rPr lang="zh-CN" altLang="en-US" sz="24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《智取生辰纲》改写(刘唐的角度)</a:t>
            </a:r>
          </a:p>
        </p:txBody>
      </p:sp>
      <p:sp>
        <p:nvSpPr>
          <p:cNvPr id="5" name="文本3"/>
          <p:cNvSpPr txBox="1"/>
          <p:nvPr/>
        </p:nvSpPr>
        <p:spPr>
          <a:xfrm>
            <a:off x="218361" y="906809"/>
            <a:ext cx="6146419" cy="3956844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却说当时，杨志一行已赶至黄泥岗，那十几人果是累得躺在松林树下睡倒任凭杨志如何斥笞。那老都管与他争执着，</a:t>
            </a:r>
            <a:r>
              <a:rPr lang="zh-CN" altLang="en-US" sz="2000" b="1" i="0" u="sng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我在松林里影着</a:t>
            </a: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①，杨志瞥见，闪进来问： “你等是甚么人？ ”我反问道：“你是甚么人？”又问答几番，杨志方回。我正怀疑他莫不是看出了什么破绽，却见杨志也坐树下歇。便叫白胜稍候便行动。</a:t>
            </a:r>
          </a:p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没半盏茶时，白胜扮做的酒贩唱上冈子来，松林里头歇下担桶，坐地乘凉。众军汉见便问：“你这桶里是甚么东西？” 白胜依计应道：“ 白酒。”②</a:t>
            </a:r>
          </a:p>
        </p:txBody>
      </p:sp>
      <p:sp>
        <p:nvSpPr>
          <p:cNvPr id="6" name="文本4"/>
          <p:cNvSpPr txBox="1"/>
          <p:nvPr/>
        </p:nvSpPr>
        <p:spPr>
          <a:xfrm>
            <a:off x="6514100" y="1000468"/>
            <a:ext cx="2262124" cy="2027225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400"/>
              </a:lnSpc>
            </a:pPr>
            <a:r>
              <a:rPr lang="zh-CN" altLang="en-US" sz="1999" b="1" i="0" dirty="1">
                <a:solidFill>
                  <a:srgbClr val="3B00FF">
                    <a:alpha val="100000"/>
                  </a:srgbClr>
                </a:solidFill>
                <a:latin typeface="黑体"/>
                <a:ea typeface="黑体"/>
              </a:rPr>
              <a:t>①人称转换。原文中的“对面松林里影着”的一个人换成“我”，即刘唐，全文就以刘唐的角度叙述。</a:t>
            </a:r>
          </a:p>
        </p:txBody>
      </p:sp>
      <p:sp>
        <p:nvSpPr>
          <p:cNvPr id="7" name="文本5"/>
          <p:cNvSpPr txBox="1"/>
          <p:nvPr/>
        </p:nvSpPr>
        <p:spPr>
          <a:xfrm>
            <a:off x="6514490" y="3325139"/>
            <a:ext cx="2262124" cy="1414983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400"/>
              </a:lnSpc>
            </a:pPr>
            <a:r>
              <a:rPr lang="zh-CN" altLang="en-US" sz="1999" b="1" i="0" dirty="1">
                <a:solidFill>
                  <a:srgbClr val="3B00FF">
                    <a:alpha val="100000"/>
                  </a:srgbClr>
                </a:solidFill>
                <a:latin typeface="黑体"/>
                <a:ea typeface="黑体"/>
              </a:rPr>
              <a:t>②因为从刘唐的角度叙述，所以原文中的“那汉子”均改为“白胜”。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FFFFFF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80067" y="68551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2999" b="1" i="0" dirty="1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佳作欣赏</a:t>
            </a:r>
          </a:p>
        </p:txBody>
      </p:sp>
      <p:sp>
        <p:nvSpPr>
          <p:cNvPr id="3" name="文本2"/>
          <p:cNvSpPr txBox="1"/>
          <p:nvPr/>
        </p:nvSpPr>
        <p:spPr>
          <a:xfrm>
            <a:off x="79820" y="609971"/>
            <a:ext cx="7439025" cy="4229395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众人又问：“挑往哪里去？ ”白胜回答道：“挑去村里卖。”众人道：“几钱一桶？ ” 白胜答道：“五贯足钱。”众军便凑钱要买酒，杨志那厮见了，调过朴刀杆作势要打，向他们骂道：“你们又做甚？” 众军道：“买碗酒吃。” 又争执了几句，杨志唬他们怕是酒里下了药，</a:t>
            </a:r>
            <a:r>
              <a:rPr lang="zh-CN" altLang="en-US" sz="2000" b="1" i="0" u="sng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众军忿忿</a:t>
            </a: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③。白胜冷笑道：“你这客官好不晓事。早是我不卖与你吃，去说出这般没气力的话来。”④正在树林里闹动静，那边我们⑤一伙提朴刀走出问：“你们做甚么闹？ ” 白胜道：“我自挑酒卖，热了在此歇凉，他众人问我买些吃，这客官道我这酒里有蒙汗药，你道好笑麽？这番话说！” 我们道：“呔！我们道有歹人！原是如此。即这样，我们正想酒来解渴，且卖一桶与我们吃。”</a:t>
            </a:r>
          </a:p>
        </p:txBody>
      </p:sp>
      <p:sp>
        <p:nvSpPr>
          <p:cNvPr id="4" name="文本3"/>
          <p:cNvSpPr txBox="1"/>
          <p:nvPr/>
        </p:nvSpPr>
        <p:spPr>
          <a:xfrm>
            <a:off x="7503604" y="454933"/>
            <a:ext cx="1550003" cy="1320435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200"/>
              </a:lnSpc>
            </a:pPr>
            <a:r>
              <a:rPr lang="zh-CN" altLang="en-US" sz="1499" b="1" i="0" dirty="1">
                <a:solidFill>
                  <a:srgbClr val="3B00FF">
                    <a:alpha val="100000"/>
                  </a:srgbClr>
                </a:solidFill>
                <a:latin typeface="黑体"/>
                <a:ea typeface="黑体"/>
              </a:rPr>
              <a:t>③杨志的精暴、军威令从军忿然，为生辰纲的被劫埋下伏笔。</a:t>
            </a:r>
          </a:p>
        </p:txBody>
      </p:sp>
      <p:sp>
        <p:nvSpPr>
          <p:cNvPr id="5" name="文本4"/>
          <p:cNvSpPr txBox="1"/>
          <p:nvPr/>
        </p:nvSpPr>
        <p:spPr>
          <a:xfrm>
            <a:off x="7464438" y="1781956"/>
            <a:ext cx="1628775" cy="1885402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200"/>
              </a:lnSpc>
            </a:pPr>
            <a:r>
              <a:rPr lang="zh-CN" altLang="en-US" sz="1499" b="1" i="0" dirty="1">
                <a:solidFill>
                  <a:srgbClr val="3B00FF">
                    <a:alpha val="100000"/>
                  </a:srgbClr>
                </a:solidFill>
                <a:latin typeface="黑体"/>
                <a:ea typeface="黑体"/>
              </a:rPr>
              <a:t>④语言描写。白胜冷笑斥杨志好不晓事是激将法，诱导杨志等 人中计，推动故事情节发展。</a:t>
            </a:r>
          </a:p>
        </p:txBody>
      </p:sp>
      <p:sp>
        <p:nvSpPr>
          <p:cNvPr id="6" name="文本5"/>
          <p:cNvSpPr txBox="1"/>
          <p:nvPr/>
        </p:nvSpPr>
        <p:spPr>
          <a:xfrm>
            <a:off x="7504233" y="3667582"/>
            <a:ext cx="1550003" cy="1037951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200"/>
              </a:lnSpc>
            </a:pPr>
            <a:r>
              <a:rPr lang="zh-CN" altLang="en-US" sz="1499" b="1" i="0" dirty="1">
                <a:solidFill>
                  <a:srgbClr val="3B00FF">
                    <a:alpha val="100000"/>
                  </a:srgbClr>
                </a:solidFill>
                <a:latin typeface="黑体"/>
                <a:ea typeface="黑体"/>
              </a:rPr>
              <a:t>⑤本句中的“我们”指的是晁盖一行人。</a:t>
            </a:r>
          </a:p>
        </p:txBody>
      </p:sp>
      <p:sp>
        <p:nvSpPr>
          <p:cNvPr id="7" name="形状1"/>
          <p:cNvSpPr txBox="1"/>
          <p:nvPr/>
        </p:nvSpPr>
        <p:spPr>
          <a:xfrm>
            <a:off x="7511325" y="718395"/>
            <a:ext cx="1191" cy="4118309"/>
          </a:xfrm>
          <a:prstGeom prst="line"/>
          <a:solidFill>
            <a:srgbClr val="FFFFFF">
              <a:alpha val="0"/>
            </a:srgbClr>
          </a:solidFill>
          <a:ln w="15875">
            <a:solidFill>
              <a:srgbClr val="000000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lstStyle/>
          <a:p>
            <a:pPr marL="0" algn="ctr"/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FFFFFF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80067" y="68551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2999" b="1" i="0" dirty="1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佳作欣赏</a:t>
            </a:r>
          </a:p>
        </p:txBody>
      </p:sp>
      <p:sp>
        <p:nvSpPr>
          <p:cNvPr id="3" name="文本2"/>
          <p:cNvSpPr txBox="1"/>
          <p:nvPr/>
        </p:nvSpPr>
        <p:spPr>
          <a:xfrm>
            <a:off x="175546" y="478755"/>
            <a:ext cx="8793956" cy="4596567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8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白胜道：“不卖，不卖！” 我们道：“你这汉子好不晓事，你左右将去村里买，一般还你钱。便卖些与我们，打什么不紧？” 白胜道：“也好，只没碗瓢吃。”我们道：“这汉子忒认真！” 便说一声“我们自有瓢” 。说将便拿那椰瓢来。开了桶盖，轮换舀那酒吃。又把枣子过口。无一时，一桶尽。问价，白胜道：“五贯足钱一桶，十贯一石。” 我们道：“依你五贯，只饶一瓢吃。” 白胜道：“不得，坐定了价钱。” 我们中的一人还与他钱，另一人便揭开桶盖，兜一瓢便吃，白胜去夺时，我们扮的这客人便望松林里走。白胜赶将去，只见这边我们中的另一人便从松林里走出，手拿一瓢便舀酒。白胜见，赶来劈手夺住，望桶里一倾，将瓢一丢，斥道：“你这客人好不君子相！” 那边众军汉见了心自痒痒，便央老都管与他们说一声，也买他一桶吃。都管心里也要想吃些，便来对杨志说，既那贩枣子客人已吃一桶，胡乱也叫他们买吃了避暑气。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FFFFFF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83134" y="96984"/>
            <a:ext cx="1744218" cy="649665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600"/>
              </a:lnSpc>
            </a:pPr>
            <a:r>
              <a:rPr lang="zh-CN" altLang="en-US" sz="2999" b="1" i="0" dirty="1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学习目标</a:t>
            </a:r>
          </a:p>
        </p:txBody>
      </p:sp>
      <p:sp>
        <p:nvSpPr>
          <p:cNvPr id="3" name="文本2"/>
          <p:cNvSpPr txBox="1"/>
          <p:nvPr/>
        </p:nvSpPr>
        <p:spPr>
          <a:xfrm>
            <a:off x="840410" y="953262"/>
            <a:ext cx="7464266" cy="3238452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4000"/>
              </a:lnSpc>
            </a:pPr>
            <a:r>
              <a:rPr lang="zh-CN" altLang="en-US" sz="2499" b="1" i="0" dirty="1">
                <a:solidFill>
                  <a:srgbClr val="0C0C0C">
                    <a:alpha val="100000"/>
                  </a:srgbClr>
                </a:solidFill>
                <a:latin typeface="黑体"/>
                <a:ea typeface="黑体"/>
              </a:rPr>
              <a:t>    1、学习改写的要领，注意把握主题，做到详略得当、语言得体，适当运用修辞。</a:t>
            </a:r>
            <a:endParaRPr lang="zh-CN" altLang="en-US" sz="2499" b="1" i="0">
              <a:solidFill>
                <a:srgbClr val="FF0000">
                  <a:alpha val="100000"/>
                </a:srgbClr>
              </a:solidFill>
              <a:latin typeface="黑体"/>
              <a:ea typeface="黑体"/>
            </a:endParaRPr>
          </a:p>
          <a:p>
            <a:pPr marL="0" algn="l">
              <a:lnSpc>
                <a:spcPts val="4000"/>
              </a:lnSpc>
            </a:pPr>
            <a:r>
              <a:rPr lang="zh-CN" altLang="en-US" sz="2499" b="1" i="0" dirty="1">
                <a:solidFill>
                  <a:srgbClr val="0C0C0C">
                    <a:alpha val="100000"/>
                  </a:srgbClr>
                </a:solidFill>
                <a:latin typeface="黑体"/>
                <a:ea typeface="黑体"/>
              </a:rPr>
              <a:t>    2、学会根据原文主题内容进行恰当的联想和想象，避免偏离主题太远。</a:t>
            </a:r>
            <a:endParaRPr lang="zh-CN" altLang="en-US" sz="2499" b="1" i="0">
              <a:solidFill>
                <a:srgbClr val="FF0000">
                  <a:alpha val="100000"/>
                </a:srgbClr>
              </a:solidFill>
              <a:latin typeface="黑体"/>
              <a:ea typeface="黑体"/>
            </a:endParaRPr>
          </a:p>
          <a:p>
            <a:pPr marL="0" algn="l">
              <a:lnSpc>
                <a:spcPts val="4000"/>
              </a:lnSpc>
            </a:pPr>
            <a:r>
              <a:rPr lang="zh-CN" altLang="en-US" sz="2499" b="1" i="0" dirty="1">
                <a:solidFill>
                  <a:srgbClr val="0C0C0C">
                    <a:alpha val="100000"/>
                  </a:srgbClr>
                </a:solidFill>
                <a:latin typeface="黑体"/>
                <a:ea typeface="黑体"/>
              </a:rPr>
              <a:t>    3、通过改写，加深对原文的理解，培养创新能力。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FFFFFF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593103" y="693458"/>
            <a:ext cx="7959090" cy="3862222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8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都管心里也要想吃些，便来对杨志说，既那贩枣子客人已吃一桶，胡乱也叫他们买吃了避暑气。杨志想那枣儿贩都买他的酒吃了，那桶当面见也兜了半瓢，想也好的，便应了。众军便即凑了五贯足钱买酒。白胜摆手直嚷不卖，一旁的我们一行依计又言：“你这汉子！也忒认真，连累我们也吃你说几声，须不关他众人之事，胡乱卖与他吃些。” 白胜一脸忿忿道： 没事讨人疑心作甚？ 刘唐上前将白胜推开一边，将酒提于众人吃。众军汉陪个小心，问刘唐借椰瓢一用。刘唐道：“且送你们枣子过酒。” 众人推谢，刘唐道：“休要相谢，何争这百十个枣子？ ” 众人先让老都管，杨志各吃一瓢，杨志哪里肯吃？众军汉一发上，那酒登时吃尽了。</a:t>
            </a:r>
          </a:p>
        </p:txBody>
      </p:sp>
      <p:sp>
        <p:nvSpPr>
          <p:cNvPr id="3" name="文本2"/>
          <p:cNvSpPr txBox="1"/>
          <p:nvPr/>
        </p:nvSpPr>
        <p:spPr>
          <a:xfrm>
            <a:off x="80067" y="68551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2999" b="1" i="0" dirty="1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佳作欣赏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FFFFFF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80067" y="68551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2999" b="1" i="0" dirty="1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佳作欣赏</a:t>
            </a:r>
          </a:p>
        </p:txBody>
      </p:sp>
      <p:sp>
        <p:nvSpPr>
          <p:cNvPr id="3" name="文本2"/>
          <p:cNvSpPr txBox="1"/>
          <p:nvPr/>
        </p:nvSpPr>
        <p:spPr>
          <a:xfrm>
            <a:off x="297571" y="586207"/>
            <a:ext cx="6667500" cy="4333478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杨志见众人无事，又则天热难耐，便也吃了一半，几个枣子过口。白胜道：“这桶酒被那客人舀一瓢吃了，少了些酒，就饶你们半贯钱吧。”众军凑钱还他，白胜收了钱，挑了空桶，依然唱着山歌，自下冈子去了。⑥</a:t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我们几人等在一旁，心下暗喜，指那一十五人说： 倒也，倒也！ 只见那一十五人，个个面面相觑，都软倒了，我们一行人从林中推出那七辆江州车，将枣子丢在一旁，将十一担金珠宝贝都装在车子里。道声： 聒噪！ 望那黄泥岗下推去了。杨志心里叫苦，软了身体，却挣扎不得，说不得，眼睁睁看着他们押那生辰纲去远了，却不知都是何人。⑦</a:t>
            </a:r>
          </a:p>
        </p:txBody>
      </p:sp>
      <p:sp>
        <p:nvSpPr>
          <p:cNvPr id="4" name="文本3"/>
          <p:cNvSpPr txBox="1"/>
          <p:nvPr/>
        </p:nvSpPr>
        <p:spPr>
          <a:xfrm>
            <a:off x="7060863" y="2359485"/>
            <a:ext cx="1938433" cy="1885402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200"/>
              </a:lnSpc>
            </a:pPr>
            <a:r>
              <a:rPr lang="zh-CN" altLang="en-US" sz="1499" b="1" i="0" dirty="1">
                <a:solidFill>
                  <a:srgbClr val="3B00FF">
                    <a:alpha val="100000"/>
                  </a:srgbClr>
                </a:solidFill>
                <a:latin typeface="黑体"/>
                <a:ea typeface="黑体"/>
              </a:rPr>
              <a:t>⑦本段在忠于原文的基础上，生动且简要地叙述了杨志及众军汉被麻倒，“我们”智取生辰纲，胜利完成任务的经过。</a:t>
            </a:r>
          </a:p>
        </p:txBody>
      </p:sp>
      <p:sp>
        <p:nvSpPr>
          <p:cNvPr id="5" name="文本4"/>
          <p:cNvSpPr txBox="1"/>
          <p:nvPr/>
        </p:nvSpPr>
        <p:spPr>
          <a:xfrm>
            <a:off x="7060778" y="693249"/>
            <a:ext cx="1770450" cy="1320435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200"/>
              </a:lnSpc>
            </a:pPr>
            <a:r>
              <a:rPr lang="zh-CN" altLang="en-US" sz="1499" b="1" i="0" dirty="1">
                <a:solidFill>
                  <a:srgbClr val="3B00FF">
                    <a:alpha val="100000"/>
                  </a:srgbClr>
                </a:solidFill>
                <a:latin typeface="黑体"/>
                <a:ea typeface="黑体"/>
              </a:rPr>
              <a:t>⑥本段中的人称虽复杂，但人称和语言风格统一。叙述生动形象。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FFFFFF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80067" y="68551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2999" b="1" i="0" dirty="1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佳作欣赏</a:t>
            </a:r>
          </a:p>
        </p:txBody>
      </p:sp>
      <p:sp>
        <p:nvSpPr>
          <p:cNvPr id="3" name="文本2"/>
          <p:cNvSpPr txBox="1"/>
          <p:nvPr/>
        </p:nvSpPr>
        <p:spPr>
          <a:xfrm>
            <a:off x="528752" y="1048083"/>
            <a:ext cx="8086725" cy="2826941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3B00FF">
                    <a:alpha val="100000"/>
                  </a:srgbClr>
                </a:solidFill>
                <a:latin typeface="黑体"/>
                <a:ea typeface="黑体"/>
              </a:rPr>
              <a:t>    总评：</a:t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3B00FF">
                    <a:alpha val="100000"/>
                  </a:srgbClr>
                </a:solidFill>
                <a:latin typeface="黑体"/>
                <a:ea typeface="黑体"/>
              </a:rPr>
              <a:t>    1、从文中人物的角度改写。本文改变了叙述角度，原文是以叙述人的口吻讲述“智取生辰纲”，本文是选取了黄泥冈上生辰纲被“智取”的精彩片段，以另一个人物——刘唐的角度讲述故事。全文人称和语言高度统一。</a:t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3B00FF">
                    <a:alpha val="100000"/>
                  </a:srgbClr>
                </a:solidFill>
                <a:latin typeface="黑体"/>
                <a:ea typeface="黑体"/>
              </a:rPr>
              <a:t>    2、情节完整。本文在忠于原文情节的基础上适当删减，描述了智取生辰纲的过程，情节清晰完整。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FFFFFF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80067" y="68551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2999" b="1" i="0" dirty="1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佳作欣赏</a:t>
            </a:r>
          </a:p>
        </p:txBody>
      </p:sp>
      <p:sp>
        <p:nvSpPr>
          <p:cNvPr id="3" name="文本2"/>
          <p:cNvSpPr txBox="1"/>
          <p:nvPr/>
        </p:nvSpPr>
        <p:spPr>
          <a:xfrm>
            <a:off x="1937490" y="693144"/>
            <a:ext cx="5375751" cy="552640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24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改写《智取生辰纲》(以吴用的角度)</a:t>
            </a:r>
          </a:p>
        </p:txBody>
      </p:sp>
      <p:sp>
        <p:nvSpPr>
          <p:cNvPr id="4" name="文本3"/>
          <p:cNvSpPr txBox="1"/>
          <p:nvPr/>
        </p:nvSpPr>
        <p:spPr>
          <a:xfrm>
            <a:off x="540134" y="1181614"/>
            <a:ext cx="8064500" cy="3580209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话说刘唐听说护送生辰纲之事，心念道：“俺何不劫富济贫？”于是广结好汉，有我、阮氏三兄弟、晁盖、公孙胜等人。</a:t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有诗云：“刘唐广结众好汉，智取钱财势必行。”</a:t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此时正是五月半天气，虽是晴朗无比，只酷热难熬，刘唐道：“众位兄弟有何妙计？”我灵机一动，转而大笑道：“此乃天赐良机。”众好汉听了却是丈二和尚摸不着头脑：“只需这般……”我小声对众好汉说道，众人叹道：“好主意。”便开始分头行动。</a:t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五七日后，晁盖、刘唐、阮小二、公孙胜装扮成卖枣商贩，阮小五、阮小七、我则装扮成卖酒人家，万事俱备只欠东风。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FFFFFF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80067" y="68551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2999" b="1" i="0" dirty="1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佳作欣赏</a:t>
            </a:r>
          </a:p>
        </p:txBody>
      </p:sp>
      <p:sp>
        <p:nvSpPr>
          <p:cNvPr id="3" name="文本2"/>
          <p:cNvSpPr txBox="1"/>
          <p:nvPr/>
        </p:nvSpPr>
        <p:spPr>
          <a:xfrm>
            <a:off x="413242" y="693477"/>
            <a:ext cx="8508997" cy="3956844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却说刘唐每日派人侦察，探得护卫队长乃青面兽杨志，遂与众好汉商议对策，公孙策听后，又担忧道：“杨志武功高强，若硬取，我们几个都不是他的对手，这该如何是好呀？”“兵家有云：攻城者，攻心为上！杨志一路上一直鞭打痛骂士卒，早已失去民心，犹如一盘散沙，不足为惧。”我缓缓说道。“好！”众好汉拍手称快，心中了无担忧。</a:t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六月初四这天，刘唐等人正在丛林中探消息，忽然望见杨志一行人，便忙往回躲。</a:t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却不料已被杨志发觉，杨志大喝：“你等何人，这般胆大，竟连俺的东西也敢偷？”那众好汉互相以目示意道：“俺是做小本生意的人家，欲过此冈到乡外做买卖，听这里人说这里多有强人出没，十分担心，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FFFFFF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80067" y="68551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2999" b="1" i="0" dirty="1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佳作欣赏</a:t>
            </a:r>
          </a:p>
        </p:txBody>
      </p:sp>
      <p:sp>
        <p:nvSpPr>
          <p:cNvPr id="3" name="文本2"/>
          <p:cNvSpPr txBox="1"/>
          <p:nvPr/>
        </p:nvSpPr>
        <p:spPr>
          <a:xfrm>
            <a:off x="413518" y="586035"/>
            <a:ext cx="8476996" cy="4333478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刚才又听见脚步声，以为强人，竟不知是大官人，真吓死俺也！”一面说，一面不住地擦汗，杨志见他们如此，又不像是说假，遂离去，刘唐见他走远，忍不住笑道：“哥哥真不愧为智多星，量这厮再谨慎，亦逃不出哥哥的‘五行山’！怪把俺当时吓的……”晁盖道：“功已成半，不可半途而废。”刘唐道：“哥哥放心，不成功，便成仁。”</a:t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又过了一个时辰，我等人提酒走来，众军饥渴难忍，遂自凑足了银两，想讨碗酒喝，这边杨志却道：“你们待要怎地，竟不听我的话，好大胆！须知多少好汉被麻翻了！”我心想：这厮果然与士卒不和，我却来个欲擒故纵之计，如何？便啐道：“你这客官好不晓事，我不曾卖酒与你，却说我酒中有蒙汗药，真是一派胡言，这酒，便是你出再高的价，我也不卖了。”便推着车走了，士卒们苦于杨志的威势，只是埋怨。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FFFFFF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463172" y="596903"/>
            <a:ext cx="8218043" cy="4333478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却说这时，只见四个卖枣人家，不是别人，正是晁盖、刘唐、阮小二、公孙胜，假装问道：“你这酒多少一桶？给俺一桶。”我等道：“不卖，不卖！”晁盖怒道：“先前是官人说你酒坏，我却没说，来一桶又有何不可？”卖酒的听了这话，才让他们买一桶吃。</a:t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吃完酒后，那晁盖道：“你这剩下的酒权当送俺吃罢！”卖酒的不答应，他人便抢了酒东跑西窜，见他实在不肯，才作罢，行路去。</a:t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你道怎的：原来他们早已在抢酒中将蒙汗药下了。</a:t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话说前面士卒不得喝酒，已是埋怨至极，后见卖枣人家喝酒后别无他样，便向老都管诉苦。老都管道：“杨提辖，众军汉已无力上路，皆因路高人渴，且这酒他人吃了没事，让他们讨碗酒又会怎样？”杨志无奈只好答应。</a:t>
            </a:r>
          </a:p>
        </p:txBody>
      </p:sp>
      <p:sp>
        <p:nvSpPr>
          <p:cNvPr id="3" name="文本2"/>
          <p:cNvSpPr txBox="1"/>
          <p:nvPr/>
        </p:nvSpPr>
        <p:spPr>
          <a:xfrm>
            <a:off x="80067" y="68551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2999" b="1" i="0" dirty="1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佳作欣赏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FFFFFF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722481" y="693077"/>
            <a:ext cx="7700137" cy="3203575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我心中暗喜道：“量这些蠢人，终究要似那鱼，被俺一齐钓上。”便道：“看你们众人虔诚，先前之事，俺也不必追究，这酒便让于你吃罢。</a:t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众军汉一个个如恶狼扑食一般，一饮而尽。杨志亦喝了，过了一会儿，只见军汉个个都头重脚轻，纷纷倒下。众好汉大笑道：</a:t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“倒也，倒也！”遂劫去生辰纲，捐与贫苦人民。</a:t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又有诗云：众多好汉齐协心，劫去金银又济贫。杨志纵是多才智，机关算尽也枉然。</a:t>
            </a:r>
          </a:p>
        </p:txBody>
      </p:sp>
      <p:sp>
        <p:nvSpPr>
          <p:cNvPr id="3" name="文本2"/>
          <p:cNvSpPr txBox="1"/>
          <p:nvPr/>
        </p:nvSpPr>
        <p:spPr>
          <a:xfrm>
            <a:off x="80067" y="68551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2999" b="1" i="0" dirty="1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佳作欣赏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FFFFFF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206940" y="1820323"/>
            <a:ext cx="8730996" cy="2831306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提示：</a:t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1.改写成的课本剧要有戏剧冲突，故事要有波澜，情节要有曲折。</a:t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2.课本剧呈现方式要适当改变，比喻原文的心理描写改为独白或旁白，环境描写改为舞台说明，用语言推动情节的发展，要突出戏剧冲突等等。</a:t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3.因课本剧必须适合舞台演出，所以在写作基础上进行适当调整，个别不符合舞台演出的情节或内容必须删掉。 </a:t>
            </a:r>
          </a:p>
        </p:txBody>
      </p:sp>
      <p:sp>
        <p:nvSpPr>
          <p:cNvPr id="3" name="文本2"/>
          <p:cNvSpPr txBox="1"/>
          <p:nvPr/>
        </p:nvSpPr>
        <p:spPr>
          <a:xfrm>
            <a:off x="72342" y="141056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2999" b="1" i="0" dirty="1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写作实践</a:t>
            </a:r>
          </a:p>
        </p:txBody>
      </p:sp>
      <p:sp>
        <p:nvSpPr>
          <p:cNvPr id="4" name="文本3"/>
          <p:cNvSpPr txBox="1"/>
          <p:nvPr/>
        </p:nvSpPr>
        <p:spPr>
          <a:xfrm>
            <a:off x="437369" y="765058"/>
            <a:ext cx="8270399" cy="1108415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600"/>
              </a:lnSpc>
            </a:pPr>
            <a:r>
              <a:rPr lang="zh-CN" altLang="en-US" sz="24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三、本单元的课文，情节富于戏剧色彩，人物形象也很鲜明。从中选择一篇改写成课本剧。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FFFFFF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80067" y="68551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2999" b="1" i="0" dirty="1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佳作欣赏</a:t>
            </a:r>
          </a:p>
        </p:txBody>
      </p:sp>
      <p:sp>
        <p:nvSpPr>
          <p:cNvPr id="3" name="文本2"/>
          <p:cNvSpPr txBox="1"/>
          <p:nvPr/>
        </p:nvSpPr>
        <p:spPr>
          <a:xfrm>
            <a:off x="3182950" y="679580"/>
            <a:ext cx="2780030" cy="587141"/>
          </a:xfrm>
          <a:prstGeom prst="rect"/>
          <a:noFill/>
        </p:spPr>
        <p:txBody>
          <a:bodyPr anchor="t"/>
          <a:lstStyle/>
          <a:p>
            <a:pPr marL="0" algn="ctr">
              <a:lnSpc>
                <a:spcPts val="3100"/>
              </a:lnSpc>
            </a:pPr>
            <a:r>
              <a:rPr lang="zh-CN" altLang="en-US" sz="2499" b="1" i="0" dirty="1">
                <a:solidFill>
                  <a:srgbClr val="1E1F20">
                    <a:alpha val="100000"/>
                  </a:srgbClr>
                </a:solidFill>
                <a:latin typeface="黑体"/>
                <a:ea typeface="黑体"/>
              </a:rPr>
              <a:t>改写《三顾茅庐》</a:t>
            </a:r>
          </a:p>
        </p:txBody>
      </p:sp>
      <p:sp>
        <p:nvSpPr>
          <p:cNvPr id="4" name="文本3"/>
          <p:cNvSpPr txBox="1"/>
          <p:nvPr/>
        </p:nvSpPr>
        <p:spPr>
          <a:xfrm>
            <a:off x="593569" y="1170213"/>
            <a:ext cx="7959090" cy="2343681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400"/>
              </a:lnSpc>
            </a:pPr>
            <a:r>
              <a:rPr lang="zh-CN" altLang="en-US" sz="1999" b="1" i="0" dirty="1">
                <a:solidFill>
                  <a:srgbClr val="1E1F20">
                    <a:alpha val="100000"/>
                  </a:srgbClr>
                </a:solidFill>
                <a:latin typeface="黑体"/>
                <a:ea typeface="黑体"/>
              </a:rPr>
              <a:t>旁白：</a:t>
            </a:r>
          </a:p>
          <a:p>
            <a:pPr marL="0" algn="l">
              <a:lnSpc>
                <a:spcPts val="2800"/>
              </a:lnSpc>
            </a:pPr>
            <a:r>
              <a:rPr lang="zh-CN" altLang="en-US" sz="1999" b="1" i="0" dirty="1">
                <a:solidFill>
                  <a:srgbClr val="1E1F20">
                    <a:alpha val="100000"/>
                  </a:srgbClr>
                </a:solidFill>
                <a:latin typeface="黑体"/>
                <a:ea typeface="黑体"/>
              </a:rPr>
              <a:t>    东汉末年，天下大乱，群雄四起，百姓身处水深火热之中，苦不堪言。</a:t>
            </a:r>
          </a:p>
          <a:p>
            <a:pPr marL="0" algn="l">
              <a:lnSpc>
                <a:spcPts val="2800"/>
              </a:lnSpc>
            </a:pPr>
            <a:r>
              <a:rPr lang="zh-CN" altLang="en-US" sz="1999" b="1" i="0" dirty="1">
                <a:solidFill>
                  <a:srgbClr val="1E1F20">
                    <a:alpha val="100000"/>
                  </a:srgbClr>
                </a:solidFill>
                <a:latin typeface="黑体"/>
                <a:ea typeface="黑体"/>
              </a:rPr>
              <a:t>    为了天下太平，刘备领兵出战，但是因为缺乏谋士，屡战屡败。经过徐庶的推荐，刘备决定请诸葛亮做军师。刘备连着去了两次诸葛亮的家，却都没见着他，便决定再去第三次。</a:t>
            </a:r>
          </a:p>
        </p:txBody>
      </p:sp>
      <p:sp>
        <p:nvSpPr>
          <p:cNvPr id="5" name="文本4"/>
          <p:cNvSpPr txBox="1"/>
          <p:nvPr/>
        </p:nvSpPr>
        <p:spPr>
          <a:xfrm>
            <a:off x="594008" y="3696033"/>
            <a:ext cx="7958709" cy="825141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400"/>
              </a:lnSpc>
            </a:pPr>
            <a:r>
              <a:rPr lang="zh-CN" altLang="en-US" sz="1999" b="1" i="0" dirty="1">
                <a:solidFill>
                  <a:srgbClr val="3B00FF">
                    <a:alpha val="100000"/>
                  </a:srgbClr>
                </a:solidFill>
                <a:latin typeface="黑体"/>
                <a:ea typeface="黑体"/>
              </a:rPr>
              <a:t>    剧本前面的旁白十分有必要，这里介绍清楚前两次拜访的情况，为“三顾茅庐”做了铺垫。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FFFFFF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103908" y="128159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2999" b="1" i="0" dirty="1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知识导航</a:t>
            </a:r>
          </a:p>
        </p:txBody>
      </p:sp>
      <p:sp>
        <p:nvSpPr>
          <p:cNvPr id="3" name="文本2"/>
          <p:cNvSpPr txBox="1"/>
          <p:nvPr/>
        </p:nvSpPr>
        <p:spPr>
          <a:xfrm>
            <a:off x="3505800" y="753008"/>
            <a:ext cx="2132648" cy="661285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700"/>
              </a:lnSpc>
            </a:pPr>
            <a:r>
              <a:rPr lang="zh-CN" altLang="en-US" sz="2499" b="1" i="0" dirty="1">
                <a:solidFill>
                  <a:srgbClr val="3B00FF">
                    <a:alpha val="100000"/>
                  </a:srgbClr>
                </a:solidFill>
                <a:latin typeface="黑体"/>
                <a:ea typeface="黑体"/>
              </a:rPr>
              <a:t>什么是改写？</a:t>
            </a:r>
          </a:p>
        </p:txBody>
      </p:sp>
      <p:sp>
        <p:nvSpPr>
          <p:cNvPr id="4" name="文本3"/>
          <p:cNvSpPr txBox="1"/>
          <p:nvPr/>
        </p:nvSpPr>
        <p:spPr>
          <a:xfrm>
            <a:off x="779269" y="1541326"/>
            <a:ext cx="7585964" cy="2261910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200"/>
              </a:lnSpc>
            </a:pPr>
            <a:r>
              <a:rPr lang="zh-CN" altLang="en-US" sz="2199" b="1" i="0" dirty="1">
                <a:solidFill>
                  <a:srgbClr val="1E1F20">
                    <a:alpha val="100000"/>
                  </a:srgbClr>
                </a:solidFill>
                <a:latin typeface="黑体"/>
                <a:ea typeface="黑体"/>
              </a:rPr>
              <a:t>    改写就是忠于原作内容的基础上，通过改变问题、语体和叙述角度等，进行“再创作”，以服务于特定的需要。</a:t>
            </a:r>
          </a:p>
          <a:p>
            <a:pPr marL="0" algn="l">
              <a:lnSpc>
                <a:spcPts val="3200"/>
              </a:lnSpc>
            </a:pPr>
            <a:endParaRPr lang="zh-CN" altLang="en-US" sz="2199" b="1" i="0">
              <a:solidFill>
                <a:srgbClr val="1E1F20">
                  <a:alpha val="100000"/>
                </a:srgbClr>
              </a:solidFill>
              <a:latin typeface="黑体"/>
              <a:ea typeface="黑体"/>
            </a:endParaRPr>
          </a:p>
          <a:p>
            <a:pPr marL="0" algn="l">
              <a:lnSpc>
                <a:spcPts val="3200"/>
              </a:lnSpc>
            </a:pPr>
            <a:r>
              <a:rPr lang="zh-CN" altLang="en-US" sz="2199" b="1" i="0" dirty="1">
                <a:solidFill>
                  <a:srgbClr val="1E1F20">
                    <a:alpha val="100000"/>
                  </a:srgbClr>
                </a:solidFill>
                <a:latin typeface="黑体"/>
                <a:ea typeface="黑体"/>
              </a:rPr>
              <a:t>    改写有助于培养文体知识，提高写作能力，还有助于更深入地把握原作。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FFFFFF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80067" y="68551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2999" b="1" i="0" dirty="1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佳作欣赏</a:t>
            </a:r>
          </a:p>
        </p:txBody>
      </p:sp>
      <p:sp>
        <p:nvSpPr>
          <p:cNvPr id="3" name="文本2"/>
          <p:cNvSpPr txBox="1"/>
          <p:nvPr/>
        </p:nvSpPr>
        <p:spPr>
          <a:xfrm>
            <a:off x="636432" y="810625"/>
            <a:ext cx="6405372" cy="1242164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400"/>
              </a:lnSpc>
            </a:pPr>
            <a:r>
              <a:rPr lang="zh-CN" altLang="en-US" sz="1999" b="1" i="0" dirty="1">
                <a:solidFill>
                  <a:srgbClr val="1E1F20">
                    <a:alpha val="100000"/>
                  </a:srgbClr>
                </a:solidFill>
                <a:latin typeface="黑体"/>
                <a:ea typeface="黑体"/>
              </a:rPr>
              <a:t>张飞：诸葛亮不过一个村夫，值得大哥你亲自去请吗？</a:t>
            </a:r>
          </a:p>
          <a:p>
            <a:pPr marL="0" algn="l">
              <a:lnSpc>
                <a:spcPts val="2800"/>
              </a:lnSpc>
            </a:pPr>
            <a:r>
              <a:rPr lang="zh-CN" altLang="en-US" sz="1999" b="1" i="0" dirty="1">
                <a:solidFill>
                  <a:srgbClr val="1E1F20">
                    <a:alpha val="100000"/>
                  </a:srgbClr>
                </a:solidFill>
                <a:latin typeface="黑体"/>
                <a:ea typeface="黑体"/>
              </a:rPr>
              <a:t>      叫个人来把他绑来不就行了。</a:t>
            </a:r>
          </a:p>
          <a:p>
            <a:pPr marL="0" algn="l">
              <a:lnSpc>
                <a:spcPts val="2800"/>
              </a:lnSpc>
            </a:pPr>
            <a:r>
              <a:rPr lang="zh-CN" altLang="en-US" sz="1999" b="1" i="0" dirty="1">
                <a:solidFill>
                  <a:srgbClr val="1E1F20">
                    <a:alpha val="100000"/>
                  </a:srgbClr>
                </a:solidFill>
                <a:latin typeface="黑体"/>
                <a:ea typeface="黑体"/>
              </a:rPr>
              <a:t>     （……）</a:t>
            </a:r>
          </a:p>
        </p:txBody>
      </p:sp>
      <p:sp>
        <p:nvSpPr>
          <p:cNvPr id="4" name="文本3"/>
          <p:cNvSpPr txBox="1"/>
          <p:nvPr/>
        </p:nvSpPr>
        <p:spPr>
          <a:xfrm>
            <a:off x="7301036" y="810349"/>
            <a:ext cx="1485265" cy="1459778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400"/>
              </a:lnSpc>
            </a:pPr>
            <a:r>
              <a:rPr lang="zh-CN" altLang="en-US" sz="1999" b="1" i="0" dirty="1">
                <a:solidFill>
                  <a:srgbClr val="3B00FF">
                    <a:alpha val="100000"/>
                  </a:srgbClr>
                </a:solidFill>
                <a:latin typeface="黑体"/>
                <a:ea typeface="黑体"/>
              </a:rPr>
              <a:t>张飞的语言设计十分符合人物的性格特点。</a:t>
            </a:r>
          </a:p>
        </p:txBody>
      </p:sp>
      <p:sp>
        <p:nvSpPr>
          <p:cNvPr id="5" name="文本4"/>
          <p:cNvSpPr txBox="1"/>
          <p:nvPr/>
        </p:nvSpPr>
        <p:spPr>
          <a:xfrm>
            <a:off x="573053" y="2159498"/>
            <a:ext cx="6532372" cy="825139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400"/>
              </a:lnSpc>
            </a:pPr>
            <a:r>
              <a:rPr lang="zh-CN" altLang="en-US" sz="1999" b="1" i="0" dirty="1">
                <a:solidFill>
                  <a:srgbClr val="1E1F20">
                    <a:alpha val="100000"/>
                  </a:srgbClr>
                </a:solidFill>
                <a:latin typeface="黑体"/>
                <a:ea typeface="黑体"/>
              </a:rPr>
              <a:t>关羽：大哥，这人如此傲慢，我看他是无德无才，不值       得您在这儿浪费时间，还是快快回去吧！</a:t>
            </a:r>
          </a:p>
        </p:txBody>
      </p:sp>
      <p:sp>
        <p:nvSpPr>
          <p:cNvPr id="6" name="文本5"/>
          <p:cNvSpPr txBox="1"/>
          <p:nvPr/>
        </p:nvSpPr>
        <p:spPr>
          <a:xfrm>
            <a:off x="569900" y="3248635"/>
            <a:ext cx="6410325" cy="1142458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400"/>
              </a:lnSpc>
            </a:pPr>
            <a:r>
              <a:rPr lang="zh-CN" altLang="en-US" sz="1999" b="1" i="0" dirty="1">
                <a:solidFill>
                  <a:srgbClr val="1E1F20">
                    <a:alpha val="100000"/>
                  </a:srgbClr>
                </a:solidFill>
                <a:latin typeface="黑体"/>
                <a:ea typeface="黑体"/>
              </a:rPr>
              <a:t>刘备：连徐庶都自叹不如，必定是有真才实学之人，你      不必多说，和三弟做伴去吧！</a:t>
            </a:r>
          </a:p>
          <a:p>
            <a:pPr marL="0" algn="l">
              <a:lnSpc>
                <a:spcPts val="2400"/>
              </a:lnSpc>
            </a:pPr>
            <a:r>
              <a:rPr lang="zh-CN" altLang="en-US" sz="1999" b="1" i="0" dirty="1">
                <a:solidFill>
                  <a:srgbClr val="1E1F20">
                    <a:alpha val="100000"/>
                  </a:srgbClr>
                </a:solidFill>
                <a:latin typeface="黑体"/>
                <a:ea typeface="黑体"/>
              </a:rPr>
              <a:t>     （……）</a:t>
            </a:r>
          </a:p>
        </p:txBody>
      </p:sp>
      <p:sp>
        <p:nvSpPr>
          <p:cNvPr id="7" name="文本6"/>
          <p:cNvSpPr txBox="1"/>
          <p:nvPr/>
        </p:nvSpPr>
        <p:spPr>
          <a:xfrm>
            <a:off x="7301160" y="3248787"/>
            <a:ext cx="1552575" cy="1142458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400"/>
              </a:lnSpc>
            </a:pPr>
            <a:r>
              <a:rPr lang="zh-CN" altLang="en-US" sz="1999" b="1" i="0" dirty="1">
                <a:solidFill>
                  <a:srgbClr val="3B00FF">
                    <a:alpha val="100000"/>
                  </a:srgbClr>
                </a:solidFill>
                <a:latin typeface="黑体"/>
                <a:ea typeface="黑体"/>
              </a:rPr>
              <a:t>刘备锲而不舍的精神与原著相符。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FFFFFF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80067" y="68551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2999" b="1" i="0" dirty="1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佳作欣赏</a:t>
            </a:r>
          </a:p>
        </p:txBody>
      </p:sp>
      <p:sp>
        <p:nvSpPr>
          <p:cNvPr id="3" name="文本2"/>
          <p:cNvSpPr txBox="1"/>
          <p:nvPr/>
        </p:nvSpPr>
        <p:spPr>
          <a:xfrm>
            <a:off x="890426" y="891026"/>
            <a:ext cx="7641431" cy="1736608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200"/>
              </a:lnSpc>
            </a:pPr>
            <a:r>
              <a:rPr lang="zh-CN" altLang="en-US" sz="1999" b="1" i="0" dirty="1">
                <a:solidFill>
                  <a:srgbClr val="1E1F20">
                    <a:alpha val="100000"/>
                  </a:srgbClr>
                </a:solidFill>
                <a:latin typeface="黑体"/>
                <a:ea typeface="黑体"/>
              </a:rPr>
              <a:t>刘备：听君一席话，胜读十年书，真令我有如茅塞顿开啊。先生       这样的人才，怎么忍心看内奸当道，更有生灵涂炭，百姓       受苦？愿先生助我振兴汉室……</a:t>
            </a:r>
          </a:p>
          <a:p>
            <a:pPr marL="0" algn="ctr">
              <a:lnSpc>
                <a:spcPts val="2600"/>
              </a:lnSpc>
            </a:pPr>
            <a:r>
              <a:rPr lang="zh-CN" altLang="en-US" sz="1999" b="1" i="0" dirty="1">
                <a:solidFill>
                  <a:srgbClr val="1E1F20">
                    <a:alpha val="100000"/>
                  </a:srgbClr>
                </a:solidFill>
                <a:latin typeface="黑体"/>
                <a:ea typeface="黑体"/>
              </a:rPr>
              <a:t>（哭泣，下跪）</a:t>
            </a:r>
          </a:p>
          <a:p>
            <a:pPr marL="0" algn="ctr">
              <a:lnSpc>
                <a:spcPts val="2600"/>
              </a:lnSpc>
            </a:pPr>
            <a:r>
              <a:rPr lang="zh-CN" altLang="en-US" sz="1999" b="1" i="0" dirty="1">
                <a:solidFill>
                  <a:srgbClr val="1E1F20">
                    <a:alpha val="100000"/>
                  </a:srgbClr>
                </a:solidFill>
                <a:latin typeface="黑体"/>
                <a:ea typeface="黑体"/>
              </a:rPr>
              <a:t>（……）</a:t>
            </a:r>
          </a:p>
        </p:txBody>
      </p:sp>
      <p:sp>
        <p:nvSpPr>
          <p:cNvPr id="4" name="文本3"/>
          <p:cNvSpPr txBox="1"/>
          <p:nvPr/>
        </p:nvSpPr>
        <p:spPr>
          <a:xfrm>
            <a:off x="993915" y="2825134"/>
            <a:ext cx="7431278" cy="943769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3B00FF">
                    <a:alpha val="100000"/>
                  </a:srgbClr>
                </a:solidFill>
                <a:latin typeface="黑体"/>
                <a:ea typeface="黑体"/>
              </a:rPr>
              <a:t>    刘备的哭和下跪设计得合情合理，符合人物的性格，也表现了刘备的诚意。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FFFFFF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80067" y="68551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2999" b="1" i="0" dirty="1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佳作欣赏</a:t>
            </a:r>
          </a:p>
        </p:txBody>
      </p:sp>
      <p:sp>
        <p:nvSpPr>
          <p:cNvPr id="3" name="文本2"/>
          <p:cNvSpPr txBox="1"/>
          <p:nvPr/>
        </p:nvSpPr>
        <p:spPr>
          <a:xfrm>
            <a:off x="3830717" y="477145"/>
            <a:ext cx="1485265" cy="649457"/>
          </a:xfrm>
          <a:prstGeom prst="rect"/>
          <a:noFill/>
        </p:spPr>
        <p:txBody>
          <a:bodyPr anchor="t"/>
          <a:lstStyle/>
          <a:p>
            <a:pPr marL="0" algn="ctr">
              <a:lnSpc>
                <a:spcPts val="3600"/>
              </a:lnSpc>
            </a:pPr>
            <a:r>
              <a:rPr lang="zh-CN" altLang="en-US" sz="24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范进中举</a:t>
            </a:r>
          </a:p>
        </p:txBody>
      </p:sp>
      <p:sp>
        <p:nvSpPr>
          <p:cNvPr id="4" name="文本3"/>
          <p:cNvSpPr txBox="1"/>
          <p:nvPr/>
        </p:nvSpPr>
        <p:spPr>
          <a:xfrm>
            <a:off x="852192" y="1126312"/>
            <a:ext cx="7441184" cy="3508878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[范进进学回家，母亲和妻子高兴地出来迎接。]</a:t>
            </a:r>
          </a:p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0000FF">
                    <a:alpha val="100000"/>
                  </a:srgbClr>
                </a:solidFill>
                <a:latin typeface="黑体"/>
                <a:ea typeface="黑体"/>
              </a:rPr>
              <a:t>范进：</a:t>
            </a: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娘，我回来了！</a:t>
            </a:r>
          </a:p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0000FF">
                    <a:alpha val="100000"/>
                  </a:srgbClr>
                </a:solidFill>
                <a:latin typeface="黑体"/>
                <a:ea typeface="黑体"/>
              </a:rPr>
              <a:t>范母、范妻：</a:t>
            </a: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回来了快休息下，我们这就去做饭。</a:t>
            </a:r>
          </a:p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[范母和范妻去做饭，胡屠夫手提着一副大肠和一瓶酒出现在门口，故意咳嗽。]</a:t>
            </a:r>
          </a:p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0000FF">
                    <a:alpha val="100000"/>
                  </a:srgbClr>
                </a:solidFill>
                <a:latin typeface="黑体"/>
                <a:ea typeface="黑体"/>
              </a:rPr>
              <a:t>范进：</a:t>
            </a: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（急忙恭敬地）是岳父大人呀，快请进！不知岳父大人前来，有失远迎，还望恕罪，还望恕罪！</a:t>
            </a:r>
          </a:p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[胡屠夫进门坐下。]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FFFFFF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80067" y="68551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2999" b="1" i="0" dirty="1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佳作欣赏</a:t>
            </a:r>
          </a:p>
        </p:txBody>
      </p:sp>
      <p:sp>
        <p:nvSpPr>
          <p:cNvPr id="3" name="文本2"/>
          <p:cNvSpPr txBox="1"/>
          <p:nvPr/>
        </p:nvSpPr>
        <p:spPr>
          <a:xfrm>
            <a:off x="593122" y="847592"/>
            <a:ext cx="7959090" cy="3647450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0000FF">
                    <a:alpha val="100000"/>
                  </a:srgbClr>
                </a:solidFill>
                <a:latin typeface="黑体"/>
                <a:ea typeface="黑体"/>
              </a:rPr>
              <a:t>胡屠夫：</a:t>
            </a: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（感叹，高傲地）哎，我自认倒霉，把女儿嫁与你这不争气的现世宝，挣不到钱反而花了我不少。现如今不知上辈子积下了什么功德，让你沾我的光当了个秀才，今儿个带酒肉来贺一贺（举了举手中的东西）。你如今是个秀才，以后凡事都要有个秀才的样子。</a:t>
            </a:r>
          </a:p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0000FF">
                    <a:alpha val="100000"/>
                  </a:srgbClr>
                </a:solidFill>
                <a:latin typeface="黑体"/>
                <a:ea typeface="黑体"/>
              </a:rPr>
              <a:t>范进：</a:t>
            </a: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（恭敬地连声答应）是，岳父见教的是。</a:t>
            </a:r>
          </a:p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0000FF">
                    <a:alpha val="100000"/>
                  </a:srgbClr>
                </a:solidFill>
                <a:latin typeface="黑体"/>
                <a:ea typeface="黑体"/>
              </a:rPr>
              <a:t>胡屠夫：</a:t>
            </a: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（居高临下、语气生硬地）例如像我这行事里，都是些正经有脸面的人，又是你的长辈，你怎敢在我们面前装大！若是你和那些挑粪、种田的小老百姓拱手作揖、平起平坐，那就是坏了规矩、降了身份，我脸上也无光！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FFFFFF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80067" y="68551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2999" b="1" i="0" dirty="1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佳作欣赏</a:t>
            </a:r>
          </a:p>
        </p:txBody>
      </p:sp>
      <p:sp>
        <p:nvSpPr>
          <p:cNvPr id="3" name="文本2"/>
          <p:cNvSpPr txBox="1"/>
          <p:nvPr/>
        </p:nvSpPr>
        <p:spPr>
          <a:xfrm>
            <a:off x="334032" y="762495"/>
            <a:ext cx="8476996" cy="3799850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0000FF">
                    <a:alpha val="100000"/>
                  </a:srgbClr>
                </a:solidFill>
                <a:latin typeface="黑体"/>
                <a:ea typeface="黑体"/>
              </a:rPr>
              <a:t>范进：</a:t>
            </a: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（躬身，低声下气地）是是是，我一定不忘您的教导。</a:t>
            </a:r>
          </a:p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0000FF">
                    <a:alpha val="100000"/>
                  </a:srgbClr>
                </a:solidFill>
                <a:latin typeface="黑体"/>
                <a:ea typeface="黑体"/>
              </a:rPr>
              <a:t>胡屠夫：</a:t>
            </a: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（起身坐正，趾高气扬地）我看你这烂忠厚没用的人不懂礼教、不讲规矩，所以才不得不教教你如何待人接物，免得惹人笑话，给我丢脸！</a:t>
            </a:r>
          </a:p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0000FF">
                    <a:alpha val="100000"/>
                  </a:srgbClr>
                </a:solidFill>
                <a:latin typeface="黑体"/>
                <a:ea typeface="黑体"/>
              </a:rPr>
              <a:t>范进：</a:t>
            </a: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（恭敬地）不吝赐教，不胜感激！</a:t>
            </a:r>
          </a:p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0000FF">
                    <a:alpha val="100000"/>
                  </a:srgbClr>
                </a:solidFill>
                <a:latin typeface="黑体"/>
                <a:ea typeface="黑体"/>
              </a:rPr>
              <a:t>胡屠夫：</a:t>
            </a: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（顿了顿，又道）亲家母也该来一同吃饭，我的女儿也来。自从我女儿进了你家门，十几年不知猪油可曾吃过一两回呀！可怜！可怜啊！</a:t>
            </a:r>
          </a:p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0000FF">
                    <a:alpha val="100000"/>
                  </a:srgbClr>
                </a:solidFill>
                <a:latin typeface="黑体"/>
                <a:ea typeface="黑体"/>
              </a:rPr>
              <a:t>范进：</a:t>
            </a: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（慌张地拿起扇子给胡屠夫扇凉）是是是，岳父见教的是，岳父见教的是。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FFFFFF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80067" y="68551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2999" b="1" i="0" dirty="1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佳作欣赏</a:t>
            </a:r>
          </a:p>
        </p:txBody>
      </p:sp>
      <p:sp>
        <p:nvSpPr>
          <p:cNvPr id="3" name="文本2"/>
          <p:cNvSpPr txBox="1"/>
          <p:nvPr/>
        </p:nvSpPr>
        <p:spPr>
          <a:xfrm>
            <a:off x="463515" y="549297"/>
            <a:ext cx="8218043" cy="4167022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[范进欲参加乡试，因备不齐盘缠与胡屠夫商议。]</a:t>
            </a:r>
          </a:p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0000FF">
                    <a:alpha val="100000"/>
                  </a:srgbClr>
                </a:solidFill>
                <a:latin typeface="黑体"/>
                <a:ea typeface="黑体"/>
              </a:rPr>
              <a:t>范进：</a:t>
            </a: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（恭敬、小心翼翼地）那个，岳父大人，小婿过几日想去参加乡试，可手头拮据没有盘缠，不知您……</a:t>
            </a:r>
          </a:p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0000FF">
                    <a:alpha val="100000"/>
                  </a:srgbClr>
                </a:solidFill>
                <a:latin typeface="黑体"/>
                <a:ea typeface="黑体"/>
              </a:rPr>
              <a:t>胡屠夫：</a:t>
            </a: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（拍桌，恼怒地打断范进的话，盛气凌人地）呸！少自不量力！不过沾光勉强当了个秀才，就“癞蛤蟆想吃天鹅肉” ！</a:t>
            </a:r>
          </a:p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0000FF">
                    <a:alpha val="100000"/>
                  </a:srgbClr>
                </a:solidFill>
                <a:latin typeface="黑体"/>
                <a:ea typeface="黑体"/>
              </a:rPr>
              <a:t>范进：</a:t>
            </a: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（沮丧，急切地）可是，我……</a:t>
            </a:r>
          </a:p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0000FF">
                    <a:alpha val="100000"/>
                  </a:srgbClr>
                </a:solidFill>
                <a:latin typeface="黑体"/>
                <a:ea typeface="黑体"/>
              </a:rPr>
              <a:t>胡屠夫：</a:t>
            </a: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你少以为得了个秀才名号就了不起！我听说你中秀才也不过就是阅卷官看你老、可怜你，才施舍给你的！你看看城里张府那家财万贯的大老爷，哪个不像我一样浓眉大耳四方脸？你再看看你，尖嘴猴腮，也不撒泡尿照照自己！不三不四的，还没干出什么大事就想天鹅肉吃！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FFFFFF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80067" y="68551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2999" b="1" i="0" dirty="1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佳作欣赏</a:t>
            </a:r>
          </a:p>
        </p:txBody>
      </p:sp>
      <p:sp>
        <p:nvSpPr>
          <p:cNvPr id="3" name="文本2"/>
          <p:cNvSpPr txBox="1"/>
          <p:nvPr/>
        </p:nvSpPr>
        <p:spPr>
          <a:xfrm>
            <a:off x="729129" y="859965"/>
            <a:ext cx="7686675" cy="2101698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600"/>
              </a:lnSpc>
            </a:pPr>
            <a:r>
              <a:rPr lang="zh-CN" altLang="en-US" sz="2000" b="1" i="0" dirty="1">
                <a:solidFill>
                  <a:srgbClr val="0000FF">
                    <a:alpha val="100000"/>
                  </a:srgbClr>
                </a:solidFill>
                <a:latin typeface="黑体"/>
                <a:ea typeface="黑体"/>
              </a:rPr>
              <a:t>范进：</a:t>
            </a: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（无奈，试探地）可岳父，我……</a:t>
            </a:r>
          </a:p>
          <a:p>
            <a:pPr marL="0" algn="l">
              <a:lnSpc>
                <a:spcPts val="3600"/>
              </a:lnSpc>
            </a:pPr>
            <a:r>
              <a:rPr lang="zh-CN" altLang="en-US" sz="2000" b="1" i="0" dirty="1">
                <a:solidFill>
                  <a:srgbClr val="0000FF">
                    <a:alpha val="100000"/>
                  </a:srgbClr>
                </a:solidFill>
                <a:latin typeface="黑体"/>
                <a:ea typeface="黑体"/>
              </a:rPr>
              <a:t>胡屠夫：</a:t>
            </a: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（不耐烦地）我什么我，我一天杀一头猪也赚不到多少银子。还让你拿钱去打水漂？你好好养活你那老不死的老娘和你老婆才是正经，还想在我这里借钱，不可能！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FFFFFF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80067" y="68551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2999" b="1" i="0" dirty="1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佳作欣赏</a:t>
            </a:r>
          </a:p>
        </p:txBody>
      </p:sp>
      <p:sp>
        <p:nvSpPr>
          <p:cNvPr id="3" name="文本2"/>
          <p:cNvSpPr txBox="1"/>
          <p:nvPr/>
        </p:nvSpPr>
        <p:spPr>
          <a:xfrm>
            <a:off x="722281" y="851687"/>
            <a:ext cx="7700137" cy="3441700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200"/>
              </a:lnSpc>
            </a:pPr>
            <a:r>
              <a:rPr lang="zh-CN" altLang="en-US" sz="1999" b="1" i="0" dirty="1">
                <a:solidFill>
                  <a:srgbClr val="3B00FF">
                    <a:alpha val="100000"/>
                  </a:srgbClr>
                </a:solidFill>
                <a:latin typeface="黑体"/>
                <a:ea typeface="黑体"/>
              </a:rPr>
              <a:t>总评：</a:t>
            </a:r>
            <a:endParaRPr lang="zh-CN" altLang="en-US" sz="1999" b="1" i="0">
              <a:solidFill>
                <a:srgbClr val="000000">
                  <a:alpha val="100000"/>
                </a:srgbClr>
              </a:solidFill>
              <a:latin typeface="黑体"/>
              <a:ea typeface="黑体"/>
            </a:endParaRPr>
          </a:p>
          <a:p>
            <a:pPr marL="0" algn="l">
              <a:lnSpc>
                <a:spcPts val="32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这则课本剧改写的是课文第一部分，即范进进学回家到中举前的情况。本课本剧，将原文中的空间和时间高度集中于一个场景，角色的安排十分合理，即将“范进”“胡屠户”作为主角，“范母”“范妻”作为配角，符合人物形象在原文中的地位；将原文中人物的动作等细节描写成功地改写成了舞台提示语；对于原文中范进及胡屠夫围绕范进进学与乡试所产生的矛盾冲突，通过对白的形式表现得集中突出。是一篇非常成功的课本剧。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FFFFFF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71342" y="120406"/>
            <a:ext cx="1744218" cy="625094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3000" b="1" i="0" dirty="1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写作实践</a:t>
            </a:r>
          </a:p>
        </p:txBody>
      </p:sp>
      <p:sp>
        <p:nvSpPr>
          <p:cNvPr id="3" name="文本2"/>
          <p:cNvSpPr txBox="1"/>
          <p:nvPr/>
        </p:nvSpPr>
        <p:spPr>
          <a:xfrm>
            <a:off x="1725930" y="1582960"/>
            <a:ext cx="5693251" cy="552640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24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从学过的课文中选择一篇，练习改写。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FFFFFF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组织结构图1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rcRect/>
          <a:stretch>
            <a:fillRect/>
          </a:stretch>
        </p:blipFill>
        <p:spPr>
          <a:xfrm>
            <a:off x="1576426" y="752989"/>
            <a:ext cx="5991225" cy="1828800"/>
          </a:xfrm>
          <a:prstGeom prst="rect"/>
        </p:spPr>
      </p:pic>
      <p:sp>
        <p:nvSpPr>
          <p:cNvPr id="3" name="文本1"/>
          <p:cNvSpPr txBox="1"/>
          <p:nvPr/>
        </p:nvSpPr>
        <p:spPr>
          <a:xfrm>
            <a:off x="103908" y="128159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2999" b="1" i="0" dirty="1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知识导航</a:t>
            </a:r>
          </a:p>
        </p:txBody>
      </p:sp>
      <p:sp>
        <p:nvSpPr>
          <p:cNvPr id="4" name="文本2"/>
          <p:cNvSpPr txBox="1"/>
          <p:nvPr/>
        </p:nvSpPr>
        <p:spPr>
          <a:xfrm>
            <a:off x="3295269" y="2725179"/>
            <a:ext cx="1914525" cy="1847628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200"/>
              </a:lnSpc>
            </a:pPr>
            <a:r>
              <a:rPr lang="zh-CN" altLang="en-US" sz="21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例如将文言文改写成现代白话文，把书面语改成口语。</a:t>
            </a:r>
          </a:p>
        </p:txBody>
      </p:sp>
      <p:sp>
        <p:nvSpPr>
          <p:cNvPr id="5" name="文本3"/>
          <p:cNvSpPr txBox="1"/>
          <p:nvPr/>
        </p:nvSpPr>
        <p:spPr>
          <a:xfrm>
            <a:off x="5383416" y="2725112"/>
            <a:ext cx="2184527" cy="1847628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200"/>
              </a:lnSpc>
            </a:pPr>
            <a:r>
              <a:rPr lang="zh-CN" altLang="en-US" sz="21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例如将第一人称改成第三人称，或将顺叙改为倒叙、插叙。</a:t>
            </a:r>
          </a:p>
        </p:txBody>
      </p:sp>
      <p:sp>
        <p:nvSpPr>
          <p:cNvPr id="6" name="文本4"/>
          <p:cNvSpPr txBox="1"/>
          <p:nvPr/>
        </p:nvSpPr>
        <p:spPr>
          <a:xfrm>
            <a:off x="1218543" y="2725179"/>
            <a:ext cx="1899666" cy="1847628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200"/>
              </a:lnSpc>
            </a:pPr>
            <a:r>
              <a:rPr lang="zh-CN" altLang="en-US" sz="21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例如将诗歌改写成散文，将小说改写成剧本。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FFFFFF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103908" y="128159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2999" b="1" i="0" dirty="1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知识导航</a:t>
            </a:r>
          </a:p>
        </p:txBody>
      </p:sp>
      <p:sp>
        <p:nvSpPr>
          <p:cNvPr id="3" name="文本2"/>
          <p:cNvSpPr txBox="1"/>
          <p:nvPr/>
        </p:nvSpPr>
        <p:spPr>
          <a:xfrm>
            <a:off x="3344199" y="752685"/>
            <a:ext cx="2456339" cy="573143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000"/>
              </a:lnSpc>
            </a:pPr>
            <a:r>
              <a:rPr lang="zh-CN" altLang="en-US" sz="2499" b="1" i="0" dirty="1">
                <a:solidFill>
                  <a:srgbClr val="3B00FF">
                    <a:alpha val="100000"/>
                  </a:srgbClr>
                </a:solidFill>
                <a:effectLst>
                  <a:outerShdw blurRad="38100" dir="2700000" dist="38100" rotWithShape="0">
                    <a:srgbClr val="FFFFFF">
                      <a:alpha val="100000"/>
                    </a:srgbClr>
                  </a:outerShdw>
                </a:effectLst>
                <a:latin typeface="黑体"/>
                <a:ea typeface="黑体"/>
              </a:rPr>
              <a:t>改写的写作要领</a:t>
            </a:r>
          </a:p>
        </p:txBody>
      </p:sp>
      <p:sp>
        <p:nvSpPr>
          <p:cNvPr id="4" name="文本3"/>
          <p:cNvSpPr txBox="1"/>
          <p:nvPr/>
        </p:nvSpPr>
        <p:spPr>
          <a:xfrm>
            <a:off x="564852" y="1325594"/>
            <a:ext cx="8015986" cy="1847628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200"/>
              </a:lnSpc>
            </a:pPr>
            <a:r>
              <a:rPr lang="zh-CN" altLang="en-US" sz="21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1、要深入体会原作，把握其内容、思想内涵和情感倾向。在此基础上认真构思，根据改写的目的，确定内容增删和结构安排。例如，把古典文学名著改成通俗的少儿读物，就要选择恰当内容，简化故事情节，用浅显易懂的语言来讲述。</a:t>
            </a:r>
          </a:p>
        </p:txBody>
      </p:sp>
      <p:sp>
        <p:nvSpPr>
          <p:cNvPr id="5" name="文本4"/>
          <p:cNvSpPr txBox="1"/>
          <p:nvPr/>
        </p:nvSpPr>
        <p:spPr>
          <a:xfrm>
            <a:off x="564899" y="3173006"/>
            <a:ext cx="7881747" cy="1433346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200"/>
              </a:lnSpc>
            </a:pPr>
            <a:r>
              <a:rPr lang="zh-CN" altLang="en-US" sz="21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2、合理想象，适当扩展。补充细节描写、人物描写、环境描写，也可以增加一些议论、抒情，增加必要的资料或补充论据(议论文)等。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FFFFFF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3344199" y="752685"/>
            <a:ext cx="2456339" cy="573143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000"/>
              </a:lnSpc>
            </a:pPr>
            <a:r>
              <a:rPr lang="zh-CN" altLang="en-US" sz="2499" b="1" i="0" dirty="1">
                <a:solidFill>
                  <a:srgbClr val="3B00FF">
                    <a:alpha val="100000"/>
                  </a:srgbClr>
                </a:solidFill>
                <a:effectLst>
                  <a:outerShdw blurRad="38100" dir="2700000" dist="38100" rotWithShape="0">
                    <a:srgbClr val="FFFFFF">
                      <a:alpha val="100000"/>
                    </a:srgbClr>
                  </a:outerShdw>
                </a:effectLst>
                <a:latin typeface="黑体"/>
                <a:ea typeface="黑体"/>
              </a:rPr>
              <a:t>改写的写作要领</a:t>
            </a:r>
          </a:p>
        </p:txBody>
      </p:sp>
      <p:sp>
        <p:nvSpPr>
          <p:cNvPr id="3" name="文本2"/>
          <p:cNvSpPr txBox="1"/>
          <p:nvPr/>
        </p:nvSpPr>
        <p:spPr>
          <a:xfrm>
            <a:off x="103908" y="128159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2999" b="1" i="0" dirty="1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知识导航</a:t>
            </a:r>
          </a:p>
        </p:txBody>
      </p:sp>
      <p:sp>
        <p:nvSpPr>
          <p:cNvPr id="4" name="文本3"/>
          <p:cNvSpPr txBox="1"/>
          <p:nvPr/>
        </p:nvSpPr>
        <p:spPr>
          <a:xfrm>
            <a:off x="849344" y="1458192"/>
            <a:ext cx="7446264" cy="1847628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200"/>
              </a:lnSpc>
            </a:pPr>
            <a:r>
              <a:rPr lang="zh-CN" altLang="en-US" sz="21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3、详略得当，结构完整。扩写的语言同样要求简练、明确，详略得当。对照原文，在内容或形式上要有所创新。认真构思，讲究条理清楚、层次分明，注意前后的照应，保持结构的完整性。</a:t>
            </a:r>
          </a:p>
        </p:txBody>
      </p:sp>
      <p:sp>
        <p:nvSpPr>
          <p:cNvPr id="5" name="文本4"/>
          <p:cNvSpPr txBox="1"/>
          <p:nvPr/>
        </p:nvSpPr>
        <p:spPr>
          <a:xfrm>
            <a:off x="849459" y="3438315"/>
            <a:ext cx="5167376" cy="604782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200"/>
              </a:lnSpc>
            </a:pPr>
            <a:r>
              <a:rPr lang="zh-CN" altLang="en-US" sz="21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4、根据需要灵活选用扩写和缩写。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FFFFFF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103908" y="128159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2999" b="1" i="0" dirty="1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知识导航</a:t>
            </a:r>
          </a:p>
        </p:txBody>
      </p:sp>
      <p:sp>
        <p:nvSpPr>
          <p:cNvPr id="3" name="文本2"/>
          <p:cNvSpPr txBox="1"/>
          <p:nvPr/>
        </p:nvSpPr>
        <p:spPr>
          <a:xfrm>
            <a:off x="3830183" y="752961"/>
            <a:ext cx="1485265" cy="573143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000"/>
              </a:lnSpc>
            </a:pPr>
            <a:r>
              <a:rPr lang="zh-CN" altLang="en-US" sz="2499" b="1" i="0" dirty="1">
                <a:solidFill>
                  <a:srgbClr val="3B00FF">
                    <a:alpha val="100000"/>
                  </a:srgbClr>
                </a:solidFill>
                <a:latin typeface="黑体"/>
                <a:ea typeface="黑体"/>
              </a:rPr>
              <a:t>两个注意</a:t>
            </a:r>
          </a:p>
        </p:txBody>
      </p:sp>
      <p:sp>
        <p:nvSpPr>
          <p:cNvPr id="4" name="文本3"/>
          <p:cNvSpPr txBox="1"/>
          <p:nvPr/>
        </p:nvSpPr>
        <p:spPr>
          <a:xfrm>
            <a:off x="862346" y="1325594"/>
            <a:ext cx="7446264" cy="1433346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200"/>
              </a:lnSpc>
            </a:pPr>
            <a:r>
              <a:rPr lang="zh-CN" altLang="en-US" sz="21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1、文章风格一致。不要各种文体、语体混杂。例如，主体部分是现代书面语，中间就不要随意夹杂文言或半文半白的句子，也不要随意混入口语。</a:t>
            </a:r>
          </a:p>
        </p:txBody>
      </p:sp>
      <p:sp>
        <p:nvSpPr>
          <p:cNvPr id="5" name="文本4"/>
          <p:cNvSpPr txBox="1"/>
          <p:nvPr/>
        </p:nvSpPr>
        <p:spPr>
          <a:xfrm>
            <a:off x="862384" y="2758411"/>
            <a:ext cx="7446264" cy="1847628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200"/>
              </a:lnSpc>
            </a:pPr>
            <a:r>
              <a:rPr lang="zh-CN" altLang="en-US" sz="21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2、叙述方式一致，避免人称不统一和叙述上的混乱。例如，改写的文章是以第三人称写的，就不要混入第一人称的叙述；如果改变了原作的记事顺序，就要精心安排叙事结构，还要有适当的过渡。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FFFFFF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3085948" y="534772"/>
            <a:ext cx="2973896" cy="552640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24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《清明》——杜牧</a:t>
            </a:r>
          </a:p>
        </p:txBody>
      </p:sp>
      <p:sp>
        <p:nvSpPr>
          <p:cNvPr id="3" name="文本2"/>
          <p:cNvSpPr txBox="1"/>
          <p:nvPr/>
        </p:nvSpPr>
        <p:spPr>
          <a:xfrm>
            <a:off x="873538" y="1087050"/>
            <a:ext cx="4333748" cy="1697037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（一）变为短剧本</a:t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（清明时节，雨纷纷。路上）</a:t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行人：（欲断魂）借问酒家何处有？</a:t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牧童：（遥指）杏花村！</a:t>
            </a:r>
          </a:p>
        </p:txBody>
      </p:sp>
      <p:sp>
        <p:nvSpPr>
          <p:cNvPr id="4" name="文本3"/>
          <p:cNvSpPr txBox="1"/>
          <p:nvPr/>
        </p:nvSpPr>
        <p:spPr>
          <a:xfrm>
            <a:off x="873709" y="2783919"/>
            <a:ext cx="7441184" cy="2073672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（二）变为词二首：</a:t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其一：“清明时节雨，纷纷路上行人，欲断魂。借问酒家何处？有牧童，遥指杏花村。”</a:t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其二：“清明时节雨，纷纷路上行人，欲断魂。借问酒家：何处有牧童？遥指杏花村。”</a:t>
            </a:r>
          </a:p>
        </p:txBody>
      </p:sp>
      <p:sp>
        <p:nvSpPr>
          <p:cNvPr id="5" name="文本4"/>
          <p:cNvSpPr txBox="1"/>
          <p:nvPr/>
        </p:nvSpPr>
        <p:spPr>
          <a:xfrm>
            <a:off x="103908" y="128159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2999" b="1" i="0" dirty="1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改写示例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12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0" advAuto="indefinite" build="whole"/>
      <p:bldP spid="4" grpId="1" uiExpand="0" advAuto="indefinite" build="whol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FFFFFF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103908" y="128159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2999" b="1" i="0" dirty="1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改写示例</a:t>
            </a:r>
          </a:p>
        </p:txBody>
      </p:sp>
      <p:sp>
        <p:nvSpPr>
          <p:cNvPr id="3" name="文本2"/>
          <p:cNvSpPr txBox="1"/>
          <p:nvPr/>
        </p:nvSpPr>
        <p:spPr>
          <a:xfrm>
            <a:off x="1741399" y="690286"/>
            <a:ext cx="5100701" cy="2826941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（三）变为戏曲小品：</a:t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时间：清明时节</a:t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布景：雨纷纷</a:t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地点：路上</a:t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（幕启）</a:t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行人（欲断魂）：借问，酒家何处有？</a:t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牧童（遥指）：杏花村！</a:t>
            </a:r>
          </a:p>
        </p:txBody>
      </p:sp>
      <p:sp>
        <p:nvSpPr>
          <p:cNvPr id="4" name="文本3"/>
          <p:cNvSpPr txBox="1"/>
          <p:nvPr/>
        </p:nvSpPr>
        <p:spPr>
          <a:xfrm>
            <a:off x="1741456" y="3517001"/>
            <a:ext cx="6405372" cy="943769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（四）五言绝句</a:t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1" i="0" dirty="1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清明雨纷纷，行人欲断魂。酒家何处有？遥指杏花村。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0" advAuto="indefinite" build="whole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3.12.17"/>
  <p:tag name="AS_TITLE" val="Spire.Presentation for .NET "/>
  <p:tag name="AS_VERSION" val="2.1.0.0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等线 Light" panose="020f0302020204030204"/>
        <a:cs typeface="Arial"/>
        <a:font script="Uigh" typeface="Microsoft Uighur"/>
        <a:font script="Beng" typeface="Vrinda"/>
        <a:font script="Thai" typeface="Angsan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Times New Roman"/>
        <a:font script="Arab" typeface="Times New Roman"/>
        <a:font script="Hebr" typeface="Times New Roman"/>
        <a:font script="Telu" typeface="Gautami"/>
        <a:font script="Ethi" typeface="Nyala"/>
        <a:font script="Jpan" typeface="游ゴシック Light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MoolBoran"/>
        <a:font script="Hant" typeface="新細明體"/>
        <a:font script="Laoo" typeface="DokChampa"/>
        <a:font script="Mong" typeface="Mongolian Baiti"/>
        <a:font script="Hans" typeface="等线 Light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等线" panose="020f0502020204030204"/>
        <a:ea typeface="等线" panose="020f0502020204030204"/>
        <a:cs typeface="Arial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ebr" typeface="Arial"/>
        <a:font script="Telu" typeface="Gautami"/>
        <a:font script="Ethi" typeface="Nyala"/>
        <a:font script="Jpan" typeface="游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DaunPenh"/>
        <a:font script="Hant" typeface="新細明體"/>
        <a:font script="Laoo" typeface="DokChampa"/>
        <a:font script="Mong" typeface="Mongolian Baiti"/>
        <a:font script="Hans" typeface="等线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r="5400000" dist="1905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Slides>38</Slides>
  <TotalTime>0</TotalTime>
  <ScaleCrop>0</ScaleCrop>
  <HeadingPairs>
    <vt:vector baseType="variant" size="6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LinksUpToDate>0</LinksUpToDate>
  <SharedDoc>false</SharedDoc>
  <HyperlinksChanged>0</HyperlinksChanged>
  <Application>Aspose.Slides for Java</Application>
  <AppVersion>23.0300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/>
  <cp:revision>1</cp:revision>
  <cp:lastPrinted>2024-11-01T09:23:55Z</cp:lastPrinted>
  <dcterms:created xsi:type="dcterms:W3CDTF">2024-11-01T09:23:55.0000000Z</dcterms:created>
  <dcterms:modified xsi:type="dcterms:W3CDTF">2025-08-28T01:26:21.7920463Z</dcterms:modified>
</cp:coreProperties>
</file>