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gif" ContentType="image/gif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>
  <p:sldMasterIdLst>
    <p:sldMasterId r:id="rId1" id="2147483672"/>
  </p:sldMasterIdLst>
  <p:notesMasterIdLst>
    <p:notesMasterId r:id="rId2"/>
  </p:notesMasterIdLst>
  <p:sldIdLst>
    <p:sldId r:id="rId3" id="302"/>
    <p:sldId r:id="rId4" id="303"/>
    <p:sldId r:id="rId5" id="304"/>
    <p:sldId r:id="rId6" id="305"/>
    <p:sldId r:id="rId7" id="306"/>
    <p:sldId r:id="rId8" id="307"/>
    <p:sldId r:id="rId9" id="308"/>
    <p:sldId r:id="rId10" id="309"/>
    <p:sldId r:id="rId11" id="310"/>
    <p:sldId r:id="rId12" id="311"/>
    <p:sldId r:id="rId13" id="313"/>
    <p:sldId r:id="rId14" id="314"/>
    <p:sldId r:id="rId15" id="315"/>
    <p:sldId r:id="rId16" id="316"/>
    <p:sldId r:id="rId17" id="317"/>
    <p:sldId r:id="rId18" id="318"/>
    <p:sldId r:id="rId19" id="319"/>
    <p:sldId r:id="rId20" id="320"/>
    <p:sldId r:id="rId21" id="321"/>
    <p:sldId r:id="rId22" id="3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>
          <p15:clr>
            <a:srgbClr val="A4A3A4"/>
          </p15:clr>
        </p15:guide>
        <p15:guide id="2" pos="3653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523" y="86"/>
      </p:cViewPr>
      <p:guideLst>
        <p:guide orient="horz" pos="2234"/>
        <p:guide pos="36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3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2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7243-0943-4CD0-B808-C6AC6D2BBF1A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4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</p:sp>
      <p:sp>
        <p:nvSpPr>
          <p:cNvPr id="10487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7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8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9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8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58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4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4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5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5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6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6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7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7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8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8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59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9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0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0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1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2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2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3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幻灯片图像占位符 1"/>
          <p:cNvSpPr>
            <a:spLocks noGrp="1" noRot="1" noChangeAspect="1"/>
          </p:cNvSpPr>
          <p:nvPr>
            <p:ph type="sldImg"/>
          </p:nvPr>
        </p:nvSpPr>
        <p:spPr>
          <a:xfrm/>
        </p:spPr>
      </p:sp>
      <p:sp>
        <p:nvSpPr>
          <p:cNvPr id="104864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1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1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0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677" name="内容占位符 2"/>
          <p:cNvSpPr>
            <a:spLocks noGrp="1"/>
          </p:cNvSpPr>
          <p:nvPr>
            <p:ph type="obj" idx="1"/>
          </p:nvPr>
        </p:nvSpPr>
        <p:spPr/>
        <p:txBody>
          <a:bodyPr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6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6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2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1"/>
              <a:t>单击此处编辑母版文本样式</a:t>
            </a:r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25" name="内容占位符 2"/>
          <p:cNvSpPr>
            <a:spLocks noGrp="1"/>
          </p:cNvSpPr>
          <p:nvPr>
            <p:ph type="obj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26" name="内容占位符 3"/>
          <p:cNvSpPr>
            <a:spLocks noGrp="1"/>
          </p:cNvSpPr>
          <p:nvPr>
            <p:ph type="obj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3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 dirty="1"/>
              <a:t>单击此处编辑母版文本样式</a:t>
            </a:r>
          </a:p>
        </p:txBody>
      </p:sp>
      <p:sp>
        <p:nvSpPr>
          <p:cNvPr id="1048732" name="内容占位符 3"/>
          <p:cNvSpPr>
            <a:spLocks noGrp="1"/>
          </p:cNvSpPr>
          <p:nvPr>
            <p:ph type="obj"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3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 dirty="1"/>
              <a:t>单击此处编辑母版文本样式</a:t>
            </a:r>
          </a:p>
        </p:txBody>
      </p:sp>
      <p:sp>
        <p:nvSpPr>
          <p:cNvPr id="1048734" name="内容占位符 5"/>
          <p:cNvSpPr>
            <a:spLocks noGrp="1"/>
          </p:cNvSpPr>
          <p:nvPr>
            <p:ph type="obj"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3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3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0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0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42" name="内容占位符 2"/>
          <p:cNvSpPr>
            <a:spLocks noGrp="1"/>
          </p:cNvSpPr>
          <p:nvPr>
            <p:ph type="obj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7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1"/>
              <a:t>单击此处编辑母版文本样式</a:t>
            </a:r>
          </a:p>
        </p:txBody>
      </p:sp>
      <p:sp>
        <p:nvSpPr>
          <p:cNvPr id="10487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709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1"/>
              <a:t>单击此处编辑母版文本样式</a:t>
            </a:r>
          </a:p>
        </p:txBody>
      </p:sp>
      <p:sp>
        <p:nvSpPr>
          <p:cNvPr id="10487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7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../media/image2.jpeg" /><Relationship Id="rId16" Type="http://schemas.openxmlformats.org/officeDocument/2006/relationships/image" Target="../media/image3.jpeg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16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1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1"/>
              <a:t>单击此处编辑母版文本样式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6B8F-7B6B-48D3-9A6F-BBA964CFB886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DD8B-74EA-40F1-A2A1-EC50BBEA9B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2" name="图片 7" descr="图片包含 户外, 建筑物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>
          <a:xfrm>
            <a:off x="0" y="0"/>
            <a:ext cx="3857625" cy="6858000"/>
          </a:xfrm>
          <a:prstGeom prst="rect"/>
        </p:spPr>
      </p:pic>
      <p:pic>
        <p:nvPicPr>
          <p:cNvPr id="2097153" name="图片 8" descr="图片包含 户外, 建筑物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>
          <a:xfrm>
            <a:off x="3857625" y="0"/>
            <a:ext cx="3857625" cy="6858000"/>
          </a:xfrm>
          <a:prstGeom prst="rect"/>
        </p:spPr>
      </p:pic>
      <p:pic>
        <p:nvPicPr>
          <p:cNvPr id="2097154" name="图片 9" descr="图片包含 户外, 建筑物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>
          <a:xfrm>
            <a:off x="7605713" y="0"/>
            <a:ext cx="3857625" cy="6858000"/>
          </a:xfrm>
          <a:prstGeom prst="rect"/>
        </p:spPr>
      </p:pic>
      <p:pic>
        <p:nvPicPr>
          <p:cNvPr id="2097155" name="图片 10" descr="图片包含 户外, 建筑物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rcRect/>
          <a:stretch>
            <a:fillRect/>
          </a:stretch>
        </p:blipFill>
        <p:spPr>
          <a:xfrm>
            <a:off x="11299033" y="0"/>
            <a:ext cx="892968" cy="6858000"/>
          </a:xfrm>
          <a:prstGeom prst="rect"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fast"/>
  <p:timing>
    <p:tnLst>
      <p:par>
        <p:cTn id="1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4.jpeg" /><Relationship Id="rId5" Type="http://schemas.openxmlformats.org/officeDocument/2006/relationships/tags" Target="../tags/tag6.xml" /><Relationship Id="rId6" Type="http://schemas.openxmlformats.org/officeDocument/2006/relationships/image" Target="../media/image5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0.xml" /><Relationship Id="rId4" Type="http://schemas.openxmlformats.org/officeDocument/2006/relationships/image" Target="../media/image5.gif" /><Relationship Id="rId5" Type="http://schemas.openxmlformats.org/officeDocument/2006/relationships/tags" Target="../tags/tag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5.gif" /><Relationship Id="rId5" Type="http://schemas.openxmlformats.org/officeDocument/2006/relationships/tags" Target="../tags/tag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2.xml" /><Relationship Id="rId4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3.xml" /><Relationship Id="rId4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4.xml" /><Relationship Id="rId4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5.xml" /><Relationship Id="rId4" Type="http://schemas.openxmlformats.org/officeDocument/2006/relationships/tags" Target="../tags/tag8.xml" /><Relationship Id="rId5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16.xml" /><Relationship Id="rId4" Type="http://schemas.openxmlformats.org/officeDocument/2006/relationships/tags" Target="../tags/tag2.xml" /><Relationship Id="rId5" Type="http://schemas.openxmlformats.org/officeDocument/2006/relationships/image" Target="../media/image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17.xml" /><Relationship Id="rId4" Type="http://schemas.openxmlformats.org/officeDocument/2006/relationships/tags" Target="../tags/tag5.xml" /><Relationship Id="rId5" Type="http://schemas.openxmlformats.org/officeDocument/2006/relationships/image" Target="../media/image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18.xml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5.gif" /><Relationship Id="rId7" Type="http://schemas.openxmlformats.org/officeDocument/2006/relationships/tags" Target="../tags/tag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19.xml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5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5.gif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20.xml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5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5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5.xml" /><Relationship Id="rId4" Type="http://schemas.openxmlformats.org/officeDocument/2006/relationships/image" Target="../media/image5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5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7.xml" /><Relationship Id="rId4" Type="http://schemas.openxmlformats.org/officeDocument/2006/relationships/image" Target="../media/image5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8.xml" /><Relationship Id="rId4" Type="http://schemas.openxmlformats.org/officeDocument/2006/relationships/image" Target="../media/image5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5.gif" /><Relationship Id="rId5" Type="http://schemas.openxmlformats.org/officeDocument/2006/relationships/tags" Target="../tags/tag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 rot="5400000">
            <a:off x="2647931" y="-2700914"/>
            <a:ext cx="6895506" cy="12258678"/>
          </a:xfrm>
          <a:prstGeom prst="rect"/>
        </p:spPr>
      </p:pic>
      <p:pic>
        <p:nvPicPr>
          <p:cNvPr id="2097157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2177330" y="472833"/>
            <a:ext cx="4072448" cy="2923809"/>
          </a:xfrm>
          <a:prstGeom prst="rect"/>
          <a:noFill/>
        </p:spPr>
      </p:pic>
      <p:sp>
        <p:nvSpPr>
          <p:cNvPr id="1048586" name="文本框 21"/>
          <p:cNvSpPr txBox="1"/>
          <p:nvPr/>
        </p:nvSpPr>
        <p:spPr>
          <a:xfrm>
            <a:off x="737870" y="2047240"/>
            <a:ext cx="9814560" cy="190119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4800" dirty="1">
                <a:solidFill>
                  <a:srgbClr val="006A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lt"/>
              </a:rPr>
              <a:t>           </a:t>
            </a:r>
            <a:r>
              <a:rPr lang="zh-CN" altLang="en-US" sz="4800" dirty="1">
                <a:solidFill>
                  <a:srgbClr val="006A6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lt"/>
              </a:rPr>
              <a:t>观点要明确</a:t>
            </a:r>
            <a:r>
              <a:rPr lang="zh-CN" altLang="en-US" sz="4800" dirty="1">
                <a:solidFill>
                  <a:srgbClr val="006A60"/>
                </a:solidFill>
                <a:cs typeface="+mn-ea"/>
                <a:sym typeface="+mn-lt"/>
              </a:rPr>
              <a:t>        </a:t>
            </a:r>
          </a:p>
          <a:p>
            <a:pPr algn="ctr" fontAlgn="auto">
              <a:lnSpc>
                <a:spcPct val="150000"/>
              </a:lnSpc>
            </a:pPr>
            <a:r>
              <a:rPr lang="en-US" altLang="zh-CN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                </a:t>
            </a:r>
            <a:r>
              <a:rPr lang="zh-CN" altLang="en-US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九上第二单元写作活动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uiExpand="0" advAuto="indefinite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020599" y="1312269"/>
            <a:ext cx="3954155" cy="2838881"/>
          </a:xfrm>
          <a:prstGeom prst="rect"/>
          <a:noFill/>
        </p:spPr>
      </p:pic>
      <p:sp>
        <p:nvSpPr>
          <p:cNvPr id="1048642" name="文本框 2"/>
          <p:cNvSpPr txBox="1"/>
          <p:nvPr/>
        </p:nvSpPr>
        <p:spPr>
          <a:xfrm>
            <a:off x="835467" y="789361"/>
            <a:ext cx="9691486" cy="645160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与小组同学交流分享，依据评价量表进行互评后修改观点句。</a:t>
            </a:r>
          </a:p>
        </p:txBody>
      </p:sp>
      <p:graphicFrame>
        <p:nvGraphicFramePr>
          <p:cNvPr id="4194305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70660" y="2402205"/>
          <a:ext cx="9250680" cy="3481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3560"/>
                <a:gridCol w="3083560"/>
                <a:gridCol w="3083560"/>
              </a:tblGrid>
              <a:tr h="909955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1"/>
                        <a:t>评价标准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1"/>
                        <a:t>是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1"/>
                        <a:t>否</a:t>
                      </a:r>
                    </a:p>
                  </a:txBody>
                  <a:tcPr anchor="ctr"/>
                </a:tc>
              </a:tr>
              <a:tr h="1036955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dirty="1"/>
                        <a:t>观点是否具有鲜明立场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  <a:tr h="767080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dirty="1"/>
                        <a:t>观点是否有正对性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  <a:tr h="767080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dirty="1"/>
                        <a:t>观点是否表述准确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020599" y="1312269"/>
            <a:ext cx="3954155" cy="2838881"/>
          </a:xfrm>
          <a:prstGeom prst="rect"/>
          <a:noFill/>
        </p:spPr>
      </p:pic>
      <p:sp>
        <p:nvSpPr>
          <p:cNvPr id="1048646" name="文本框 2"/>
          <p:cNvSpPr txBox="1"/>
          <p:nvPr/>
        </p:nvSpPr>
        <p:spPr>
          <a:xfrm>
            <a:off x="835467" y="789361"/>
            <a:ext cx="9691486" cy="645160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请学生根据写好的观点来列文章提纲</a:t>
            </a:r>
          </a:p>
        </p:txBody>
      </p:sp>
      <p:graphicFrame>
        <p:nvGraphicFramePr>
          <p:cNvPr id="4194306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17170" y="2391410"/>
          <a:ext cx="11623675" cy="26422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3610"/>
                <a:gridCol w="6870065"/>
              </a:tblGrid>
              <a:tr h="675640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1"/>
                        <a:t>总论点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/>
                </a:tc>
              </a:tr>
              <a:tr h="677545">
                <a:tc rowSpan="3"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800" dirty="1"/>
                        <a:t>分论点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 algn="l">
                        <a:buNone/>
                      </a:pPr>
                      <a:r>
                        <a:rPr lang="zh-CN" altLang="en-US" dirty="1"/>
                        <a:t>①</a:t>
                      </a:r>
                    </a:p>
                  </a:txBody>
                  <a:tcPr anchor="ctr"/>
                </a:tc>
              </a:tr>
              <a:tr h="644525">
                <a:tc gridSpan="1" vMerge="1"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dirty="1"/>
                        <a:t>①</a:t>
                      </a: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algn="l">
                        <a:buNone/>
                      </a:pPr>
                      <a:r>
                        <a:rPr lang="zh-CN" altLang="en-US" dirty="1"/>
                        <a:t>②</a:t>
                      </a:r>
                    </a:p>
                  </a:txBody>
                  <a:tcPr anchor="ctr"/>
                </a:tc>
              </a:tr>
              <a:tr h="644525">
                <a:tc gridSpan="1" vMerge="1"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dirty="1"/>
                        <a:t>②</a:t>
                      </a: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algn="l">
                        <a:buNone/>
                      </a:pPr>
                      <a:r>
                        <a:rPr lang="zh-CN" altLang="en-US" dirty="1"/>
                        <a:t>③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文本框 1"/>
          <p:cNvSpPr txBox="1"/>
          <p:nvPr/>
        </p:nvSpPr>
        <p:spPr>
          <a:xfrm>
            <a:off x="479425" y="424180"/>
            <a:ext cx="11208385" cy="573024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1"/>
              <a:t>在劳动中淬炼成长</a:t>
            </a:r>
          </a:p>
          <a:p>
            <a:pPr algn="r"/>
            <a:r>
              <a:rPr lang="zh-CN" altLang="en-US" sz="2000" dirty="1"/>
              <a:t>（摘自《人民日报》2022年4月22日版 作者张凡）</a:t>
            </a:r>
          </a:p>
          <a:p>
            <a:r>
              <a:rPr lang="en-US" altLang="zh-CN" sz="2000" dirty="1"/>
              <a:t>         </a:t>
            </a:r>
            <a:r>
              <a:rPr lang="zh-CN" altLang="en-US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让青少年在动手实践、出力流汗中播撒崇尚劳动的种子，在接受锻炼、磨炼意志中涵养艰苦奋斗的精神，真正理解人间万事出艰辛。</a:t>
            </a:r>
          </a:p>
          <a:p>
            <a:r>
              <a:rPr lang="en-US" altLang="zh-CN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炒一份“余老师同款蛋炒饭”、以“抗疫加油”为主题进行一场水果拼盘大比拼、养护一盆绿植作为特殊的开学礼物、制作一个手工包送给妈妈……由于新冠肺炎疫情，学生们经历了一段特殊的成长时光，这也成为进行劳动教育的一个机会。一些学校开展“厨艺云课堂”“线上手工课”等活动，引导学生们参与形式多样的家务劳动。一份份特别的“作业”，让居家生活变得丰富多彩，也让学生们在一菜一饭、一针一线中体会劳动的滋味。</a:t>
            </a:r>
          </a:p>
          <a:p>
            <a:r>
              <a:rPr lang="en-US" altLang="zh-CN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尚书》有云：“不知稼穑之艰难，乃逸乃谚。”的确，没有挥洒过劳动的汗水，没有体会过劳动的艰辛，就很难真正理解劳动的内涵、珍视劳动的价值。环顾我们周边，青少年“不识稼穑”的现象，并不罕见。因为“课业忙”“不重视”等原因，他们少有机会走进“实践的课堂”，难以对现实中的劳动有更多切身的体验和感受，一定程度折射出劳动教育淡化、弱化的现实。</a:t>
            </a:r>
          </a:p>
          <a:p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文本框 1"/>
          <p:cNvSpPr txBox="1"/>
          <p:nvPr/>
        </p:nvSpPr>
        <p:spPr>
          <a:xfrm>
            <a:off x="491490" y="424180"/>
            <a:ext cx="11208385" cy="561594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1"/>
              <a:t>在劳动中淬炼成长</a:t>
            </a:r>
          </a:p>
          <a:p>
            <a:r>
              <a:rPr lang="en-US" altLang="zh-CN" sz="2800" dirty="1"/>
              <a:t>      </a:t>
            </a:r>
            <a:r>
              <a:rPr lang="en-US" altLang="zh-CN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离开劳动，不可能有真正的教育。”教育家苏霍姆林斯基的话，至今依然能给我们以深刻启示。劳动教育是学生成长的必要途径，具有树德、增智、强体、育美的综合育人价值。在系统的文化知识学习之外，有计划地组织学生参加日常生活劳动、生产劳动和服务型劳动，让他们在劳动中提升生活技能、增进社会责任担当，才能不断夯实成长的基石。不久前，中共中央、国务院发布《关于全面加强新时代大中小学劳动教育的意见》，对于加强劳动教育、培养学生正确的劳动价值观和良好的劳动品质具有重要指导意义。</a:t>
            </a:r>
          </a:p>
          <a:p>
            <a:r>
              <a:rPr lang="en-US"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人也有疑问，智能化时代加速到来，还有必要提倡劳动教育吗？其实，劳动教育对于人生的成长来说，不仅意味着劳动技能的提升，更意味着劳动精神的培育。从农耕社会“耕读传家久”的传统，到现代社会“劳动创造幸福”的箴言，时代在变，劳动的形式在变，但劳动的精神内核始终未变。路遥在《平凡的世界》中说，劳动，是人生的第一堂课。只有劳动才可能使人在生活中强大。今天，我们大力提倡劳动教育，就是要让青少年在动手实践、出力流汗中播撒崇尚劳动的种子，在接受锻炼、磨炼意志中涵养艰苦奋斗的精神，真正理解人间万事出艰辛。</a:t>
            </a:r>
            <a:r>
              <a:rPr lang="en-US" altLang="zh-CN" sz="32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文本框 1"/>
          <p:cNvSpPr txBox="1"/>
          <p:nvPr/>
        </p:nvSpPr>
        <p:spPr>
          <a:xfrm>
            <a:off x="491490" y="424180"/>
            <a:ext cx="11208385" cy="526034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1"/>
              <a:t>在劳动中淬炼成长</a:t>
            </a:r>
          </a:p>
          <a:p>
            <a:r>
              <a:rPr lang="en-US" altLang="zh-CN" sz="2800" dirty="1"/>
              <a:t>      </a:t>
            </a:r>
            <a:r>
              <a:rPr lang="en-US" altLang="zh-CN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伟大出自平凡，平凡造就伟大。很多时候，给我们最深感动的，正是那些最平凡的劳动者。疫情期间，武汉环卫工人李兰萍凌晨4点就起床工作，“干干净净，大家才不害病”；武汉江岸区车站街派出所的警察范靖，在夜以继日加班加点的同时，还自费给自己联系的困难群众送去粮油肉菜，“困难时刻要站在他们身边”；快递小哥朱红涛成为“流动的风景”，他不仅送包裹，还当社区采购员，“只要我们还在跑，武汉就不会停下来”……在他们身上，“劳动最光荣、劳动最崇高、劳动最伟大、劳动最美丽”的道理是如此生动。这样的劳动精神，让人拥有面对困难的勇气、冲破黑暗的力量，是我们每个人都应汲取的成长养分，也是我们的国家能够一次又一次穿越风雨的精神动力。</a:t>
            </a:r>
          </a:p>
          <a:p>
            <a:r>
              <a:rPr sz="24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劳动教育是人生的“必修课”，但让它从课程表上的一种价值召唤真正成为砥砺成长的广阔天地，可能还有很长的路要走。不让劳动教育流于形式，尤需社会、学校、家长齐心协力创造更多有利条件，让青少年真正走进生活的课堂、走进劳动的现场，在扎根大地的劳动中，展现风采、感受快乐、实现成长。</a:t>
            </a:r>
            <a:r>
              <a:rPr lang="en-US" altLang="zh-CN" sz="32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文本框 1"/>
          <p:cNvSpPr txBox="1"/>
          <p:nvPr/>
        </p:nvSpPr>
        <p:spPr>
          <a:xfrm>
            <a:off x="491490" y="434975"/>
            <a:ext cx="11208385" cy="52197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总结分论点与中心论点的关系、中心论点之间的关系</a:t>
            </a:r>
          </a:p>
        </p:txBody>
      </p:sp>
      <p:graphicFrame>
        <p:nvGraphicFramePr>
          <p:cNvPr id="4194307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81075" y="1256665"/>
          <a:ext cx="9755505" cy="47097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2565"/>
                <a:gridCol w="8282940"/>
              </a:tblGrid>
              <a:tr h="628650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观点位置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在劳动中淬炼成长（标题）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669925">
                <a:tc rowSpan="6"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分论点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①学生们在一菜一饭、一针一线中能够体会到劳动的滋味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735330">
                <a:tc gridSpan="1" vMerge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①学生们在一菜一饭、一针一线中能够体会到劳动的滋味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②没有体会过劳动的艰辛，就很难真正理解劳动的内涵、珍视劳动的价值（反）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668655">
                <a:tc gridSpan="1" vMerge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②没有体会过劳动的艰辛，就很难真正理解劳动的内涵、珍视劳动的价值（反）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③离开劳动，不可能有真正的教育（反面）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668655">
                <a:tc gridSpan="1" vMerge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③离开劳动，不可能有真正的教育（反面）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④劳动教育对于人生的成长来说，意味着劳动精神的培育。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669925">
                <a:tc gridSpan="1" vMerge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④劳动教育对于人生的成长来说，意味着劳动精神的培育。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⑤伟大出自平凡，平凡的劳动造就伟大、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668655">
                <a:tc gridSpan="1" vMerge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⑤伟大出自平凡，平凡的劳动造就伟大、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⑥劳动是人生的必修课</a:t>
                      </a:r>
                      <a:endParaRPr lang="en-US" altLang="en-US" sz="20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文本框 1"/>
          <p:cNvSpPr txBox="1"/>
          <p:nvPr/>
        </p:nvSpPr>
        <p:spPr>
          <a:xfrm>
            <a:off x="386715" y="325755"/>
            <a:ext cx="11208385" cy="52197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论点之间的关系</a:t>
            </a:r>
          </a:p>
        </p:txBody>
      </p:sp>
      <p:sp>
        <p:nvSpPr>
          <p:cNvPr id="1048667" name="文本框 102"/>
          <p:cNvSpPr txBox="1"/>
          <p:nvPr/>
        </p:nvSpPr>
        <p:spPr>
          <a:xfrm>
            <a:off x="3556000" y="2820035"/>
            <a:ext cx="5080000" cy="252730"/>
          </a:xfrm>
          <a:prstGeom prst="rect"/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050" b="0" dirty="1">
                <a:latin typeface="Calibri" panose="020f0502020204030204" charset="0"/>
                <a:ea typeface="宋体" panose="02010600030101010101" pitchFamily="2" charset="-122"/>
              </a:rPr>
              <a:t>（1）</a:t>
            </a:r>
            <a:endParaRPr lang="zh-CN" altLang="en-US"/>
          </a:p>
        </p:txBody>
      </p:sp>
      <p:graphicFrame>
        <p:nvGraphicFramePr>
          <p:cNvPr id="4194308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025775" y="1824990"/>
          <a:ext cx="6725285" cy="26441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725285"/>
              </a:tblGrid>
              <a:tr h="661035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3200" b="1" dirty="1"/>
                        <a:t>分论点之间的关系</a:t>
                      </a:r>
                      <a:endParaRPr lang="en-US" altLang="en-US" sz="3200" b="1"/>
                    </a:p>
                  </a:txBody>
                  <a:tcPr marL="68580" marR="68580" marT="0" marB="0" anchor="ctr"/>
                </a:tc>
              </a:tr>
              <a:tr h="661035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3200" dirty="1"/>
                        <a:t>并列</a:t>
                      </a:r>
                      <a:endParaRPr lang="en-US" altLang="en-US" sz="3200"/>
                    </a:p>
                  </a:txBody>
                  <a:tcPr marL="68580" marR="68580" marT="0" marB="0" anchor="ctr"/>
                </a:tc>
              </a:tr>
              <a:tr h="661035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3200" dirty="1"/>
                        <a:t>正反</a:t>
                      </a:r>
                      <a:endParaRPr lang="en-US" altLang="en-US" sz="3200"/>
                    </a:p>
                  </a:txBody>
                  <a:tcPr marL="68580" marR="68580" marT="0" marB="0" anchor="ctr"/>
                </a:tc>
              </a:tr>
              <a:tr h="661035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3200" dirty="1"/>
                        <a:t>递进</a:t>
                      </a:r>
                      <a:endParaRPr lang="en-US" altLang="en-US" sz="320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48668" name="文本框 4"/>
          <p:cNvSpPr txBox="1"/>
          <p:nvPr/>
        </p:nvSpPr>
        <p:spPr>
          <a:xfrm>
            <a:off x="2815590" y="5145405"/>
            <a:ext cx="7222490" cy="802640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1"/>
              <a:t>请同学们根据总结，修改完善自己的提纲。再和小组成员交流分享。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xmlns:r="http://schemas.openxmlformats.org/officeDocument/2006/relationships"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文本框 1"/>
          <p:cNvSpPr txBox="1"/>
          <p:nvPr/>
        </p:nvSpPr>
        <p:spPr>
          <a:xfrm>
            <a:off x="386715" y="325755"/>
            <a:ext cx="11208385" cy="95313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请同学们</a:t>
            </a:r>
            <a:r>
              <a:rPr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根据自己写好的观点起草标题、开头、结尾</a:t>
            </a:r>
          </a:p>
          <a:p>
            <a:pPr algn="ctr"/>
            <a:r>
              <a:rPr sz="2800" b="1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（要求采用不同的观点句式）</a:t>
            </a:r>
          </a:p>
        </p:txBody>
      </p:sp>
      <p:graphicFrame>
        <p:nvGraphicFramePr>
          <p:cNvPr id="4194309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744345" y="1531620"/>
          <a:ext cx="8735695" cy="41224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1750"/>
                <a:gridCol w="7433945"/>
              </a:tblGrid>
              <a:tr h="687070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400" b="1" dirty="1"/>
                        <a:t>标题</a:t>
                      </a:r>
                      <a:endParaRPr lang="en-US" altLang="en-US" sz="24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</a:tr>
              <a:tr h="687070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400" b="1" dirty="1"/>
                        <a:t>开头</a:t>
                      </a:r>
                      <a:endParaRPr lang="en-US" altLang="en-US" sz="24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 marL="68580" marR="68580" marT="0" marB="0" anchor="ctr"/>
                </a:tc>
              </a:tr>
              <a:tr h="687070">
                <a:tc rowSpan="3"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endParaRPr lang="en-US" sz="2400" b="1"/>
                    </a:p>
                    <a:p>
                      <a:pPr indent="0" algn="ctr">
                        <a:buNone/>
                      </a:pPr>
                      <a:r>
                        <a:rPr lang="en-US" sz="2400" b="1" dirty="1"/>
                        <a:t>中间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400" b="1" dirty="1"/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2400" b="1" dirty="1"/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 marL="68580" marR="68580" marT="0" marB="0" anchor="ctr"/>
                </a:tc>
              </a:tr>
              <a:tr h="687070">
                <a:tc gridSpan="1" vMerge="1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 marL="68580" marR="68580" marT="0" marB="0" anchor="ctr"/>
                </a:tc>
              </a:tr>
              <a:tr h="687070">
                <a:tc gridSpan="1" vMerge="1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000" dirty="1"/>
                        <a:t> </a:t>
                      </a:r>
                      <a:endParaRPr lang="en-US" altLang="en-US" sz="2000"/>
                    </a:p>
                  </a:txBody>
                  <a:tcPr marL="68580" marR="68580" marT="0" marB="0" anchor="ctr"/>
                </a:tc>
              </a:tr>
              <a:tr h="687070"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r>
                        <a:rPr lang="en-US" sz="2400" b="1" dirty="1"/>
                        <a:t>结尾</a:t>
                      </a:r>
                      <a:endParaRPr lang="en-US" altLang="en-US" sz="24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 algn="ctr">
                        <a:buNone/>
                      </a:pPr>
                      <a:endParaRPr lang="en-US" altLang="en-US" sz="200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A_图片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/>
        </p:spPr>
      </p:pic>
      <p:pic>
        <p:nvPicPr>
          <p:cNvPr id="2097172" name="PA_图片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/>
        </p:spPr>
      </p:pic>
      <p:pic>
        <p:nvPicPr>
          <p:cNvPr id="2097173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7840345" y="-140728"/>
            <a:ext cx="4072448" cy="2923809"/>
          </a:xfrm>
          <a:prstGeom prst="rect"/>
          <a:noFill/>
        </p:spPr>
      </p:pic>
      <p:sp>
        <p:nvSpPr>
          <p:cNvPr id="1048681" name="文本框 5"/>
          <p:cNvSpPr txBox="1"/>
          <p:nvPr/>
        </p:nvSpPr>
        <p:spPr>
          <a:xfrm>
            <a:off x="821690" y="235585"/>
            <a:ext cx="9421495" cy="70675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1">
                <a:latin typeface="黑体" panose="02010609060101010101" charset="-122"/>
                <a:ea typeface="黑体" panose="02010609060101010101" charset="-122"/>
              </a:rPr>
              <a:t>根据评价量表对写作进行小组评价后修改</a:t>
            </a:r>
          </a:p>
        </p:txBody>
      </p:sp>
      <p:graphicFrame>
        <p:nvGraphicFramePr>
          <p:cNvPr id="4194310" name="表格 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149985" y="1399540"/>
          <a:ext cx="10340340" cy="47542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66925"/>
                <a:gridCol w="2065020"/>
                <a:gridCol w="2070100"/>
                <a:gridCol w="2068830"/>
                <a:gridCol w="2069465"/>
              </a:tblGrid>
              <a:tr h="431165"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    评价要素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 gridSpan="4"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	                                  评价星级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 hMerge="1" rowSpan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	                                  评价星级</a:t>
                      </a:r>
                      <a:endParaRPr lang="en-US" altLang="en-US" sz="2000" b="1"/>
                    </a:p>
                  </a:txBody>
                  <a:tcPr/>
                </a:tc>
                <a:tc hMerge="1" rowSpan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	                                  评价星级</a:t>
                      </a:r>
                      <a:endParaRPr lang="en-US" altLang="en-US" sz="2000" b="1"/>
                    </a:p>
                  </a:txBody>
                  <a:tcPr/>
                </a:tc>
                <a:tc hMerge="1" rowSpan="1"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	                                  评价星级</a:t>
                      </a:r>
                      <a:endParaRPr lang="en-US" altLang="en-US" sz="2000" b="1"/>
                    </a:p>
                  </a:txBody>
                  <a:tcPr/>
                </a:tc>
              </a:tr>
              <a:tr h="433070"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★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★★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★★★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★★★★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</a:tr>
              <a:tr h="1297305"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是否会使用句式来表达明确的观点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是否会在标题、开头和结尾表达观点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</a:tr>
              <a:tr h="1297305"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常规要求（语句通顺、字数、字迹等）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r>
                        <a:rPr lang="en-US" sz="2000" b="1" dirty="1"/>
                        <a:t> </a:t>
                      </a:r>
                      <a:endParaRPr lang="en-US" altLang="en-US" sz="2000" b="1"/>
                    </a:p>
                  </a:txBody>
                  <a:tcPr marL="68580" marR="68580" marT="0" marB="0" anchor="ctr"/>
                </a:tc>
                <a:tc>
                  <a:txBody>
                    <a:bodyPr vert="horz" wrap="square" anchorCtr="0"/>
                    <a:lstStyle/>
                    <a:p>
                      <a:pPr indent="0">
                        <a:buNone/>
                      </a:pPr>
                      <a:endParaRPr lang="en-US" altLang="en-US" sz="2000" b="1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A_图片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/>
        </p:spPr>
      </p:pic>
      <p:pic>
        <p:nvPicPr>
          <p:cNvPr id="2097175" name="PA_图片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/>
        </p:spPr>
      </p:pic>
      <p:pic>
        <p:nvPicPr>
          <p:cNvPr id="2097176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7840345" y="-140728"/>
            <a:ext cx="4072448" cy="2923809"/>
          </a:xfrm>
          <a:prstGeom prst="rect"/>
          <a:noFill/>
        </p:spPr>
      </p:pic>
      <p:sp>
        <p:nvSpPr>
          <p:cNvPr id="1048685" name="文本框 5"/>
          <p:cNvSpPr txBox="1"/>
          <p:nvPr/>
        </p:nvSpPr>
        <p:spPr>
          <a:xfrm>
            <a:off x="821690" y="235585"/>
            <a:ext cx="10084435" cy="70675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1">
                <a:latin typeface="黑体" panose="02010609060101010101" charset="-122"/>
                <a:ea typeface="黑体" panose="02010609060101010101" charset="-122"/>
              </a:rPr>
              <a:t>完成片段写作，就其中一个分论点进行论证</a:t>
            </a:r>
          </a:p>
        </p:txBody>
      </p:sp>
      <p:sp>
        <p:nvSpPr>
          <p:cNvPr id="1048686" name="文本框 1"/>
          <p:cNvSpPr txBox="1"/>
          <p:nvPr/>
        </p:nvSpPr>
        <p:spPr>
          <a:xfrm>
            <a:off x="2572385" y="1798955"/>
            <a:ext cx="7280910" cy="329184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要求：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 dirty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 dirty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 dirty="1">
                <a:latin typeface="楷体" panose="02010609060101010101" charset="-122"/>
                <a:ea typeface="楷体" panose="02010609060101010101" charset="-122"/>
              </a:rPr>
              <a:t>围绕观点展开论述，注意选取适当的材料支持自己的观点；联系自己的生活体会和当前现实来谈，做到有理有据，努力让大家认同你的观点。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590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28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591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29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8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592" name="文本框 2"/>
          <p:cNvSpPr txBox="1"/>
          <p:nvPr/>
        </p:nvSpPr>
        <p:spPr>
          <a:xfrm>
            <a:off x="1416050" y="846455"/>
            <a:ext cx="8797290" cy="1882141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40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你玩过电子游戏吗？大概多久会玩一次电子游戏？</a:t>
            </a:r>
          </a:p>
        </p:txBody>
      </p:sp>
      <p:pic>
        <p:nvPicPr>
          <p:cNvPr id="2097159" name="图片 99"/>
          <p:cNvPicPr/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331470" y="3190875"/>
            <a:ext cx="5036185" cy="3280410"/>
          </a:xfrm>
          <a:prstGeom prst="rect"/>
          <a:noFill/>
          <a:ln w="9525">
            <a:noFill/>
          </a:ln>
        </p:spPr>
      </p:pic>
      <p:pic>
        <p:nvPicPr>
          <p:cNvPr id="2097160" name="图片 100"/>
          <p:cNvPicPr/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5533390" y="2063750"/>
            <a:ext cx="5878830" cy="2343150"/>
          </a:xfrm>
          <a:prstGeom prst="rect"/>
          <a:noFill/>
          <a:ln w="9525">
            <a:noFill/>
          </a:ln>
        </p:spPr>
      </p:pic>
      <p:pic>
        <p:nvPicPr>
          <p:cNvPr id="2097161" name="图片 101"/>
          <p:cNvPicPr/>
          <p:nvPr/>
        </p:nvPicPr>
        <p:blipFill>
          <a:blip xmlns:r="http://schemas.openxmlformats.org/officeDocument/2006/relationships" r:embed="rId7"/>
          <a:srcRect l="1" r="824" b="14387"/>
          <a:stretch>
            <a:fillRect/>
          </a:stretch>
        </p:blipFill>
        <p:spPr>
          <a:xfrm>
            <a:off x="5533390" y="4485005"/>
            <a:ext cx="5830395" cy="2231105"/>
          </a:xfrm>
          <a:prstGeom prst="rect"/>
          <a:noFill/>
          <a:ln w="9525">
            <a:noFill/>
          </a:ln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5" dur="500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A_图片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/>
        </p:spPr>
      </p:pic>
      <p:pic>
        <p:nvPicPr>
          <p:cNvPr id="2097178" name="PA_图片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/>
        </p:spPr>
      </p:pic>
      <p:pic>
        <p:nvPicPr>
          <p:cNvPr id="2097179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7840345" y="-140728"/>
            <a:ext cx="4072448" cy="2923809"/>
          </a:xfrm>
          <a:prstGeom prst="rect"/>
          <a:noFill/>
        </p:spPr>
      </p:pic>
      <p:sp>
        <p:nvSpPr>
          <p:cNvPr id="1048690" name="文本框 5"/>
          <p:cNvSpPr txBox="1"/>
          <p:nvPr/>
        </p:nvSpPr>
        <p:spPr>
          <a:xfrm>
            <a:off x="821690" y="235585"/>
            <a:ext cx="10084435" cy="70675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1">
                <a:latin typeface="黑体" panose="02010609060101010101" charset="-122"/>
                <a:ea typeface="黑体" panose="02010609060101010101" charset="-122"/>
              </a:rPr>
              <a:t>作业</a:t>
            </a:r>
          </a:p>
        </p:txBody>
      </p:sp>
      <p:sp>
        <p:nvSpPr>
          <p:cNvPr id="1048691" name="文本框 1"/>
          <p:cNvSpPr txBox="1"/>
          <p:nvPr/>
        </p:nvSpPr>
        <p:spPr>
          <a:xfrm>
            <a:off x="2572385" y="1798955"/>
            <a:ext cx="7280910" cy="222504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dirty="1">
                <a:latin typeface="楷体" panose="02010609060101010101" charset="-122"/>
                <a:ea typeface="楷体" panose="02010609060101010101" charset="-122"/>
              </a:rPr>
              <a:t>课后完成整篇议论文写作，向全班同学表达你对电子游戏的态度。师生合作选出观点明确的优秀作文集结成册子。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596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0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597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1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2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598" name="文本框 2"/>
          <p:cNvSpPr txBox="1"/>
          <p:nvPr/>
        </p:nvSpPr>
        <p:spPr>
          <a:xfrm>
            <a:off x="2465705" y="1056640"/>
            <a:ext cx="6765925" cy="5158741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家长看到孩子在玩电子游戏时，都是强烈地反对，老师看到学生因为沉迷游戏影响学习成绩时也是不赞同，同学们你们自己对电子游戏怎么看？请写一篇议论文来向全班同学表达你对电子游戏的态度</a:t>
            </a:r>
            <a:r>
              <a:rPr lang="zh-CN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sz="3200" b="1">
              <a:solidFill>
                <a:srgbClr val="006A6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3200" b="1">
              <a:solidFill>
                <a:srgbClr val="006A6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602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2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603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3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3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604" name="文本框 3"/>
          <p:cNvSpPr txBox="1"/>
          <p:nvPr/>
        </p:nvSpPr>
        <p:spPr>
          <a:xfrm>
            <a:off x="1686560" y="1649730"/>
            <a:ext cx="9326880" cy="1539240"/>
          </a:xfrm>
          <a:prstGeom prst="rect"/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思考何为观点？</a:t>
            </a:r>
          </a:p>
          <a:p>
            <a:pPr algn="l"/>
            <a:r>
              <a:rPr lang="zh-CN" altLang="en-US" sz="48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如何在议论文中明确地表达观点？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608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4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609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5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4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610" name="文本框 3"/>
          <p:cNvSpPr txBox="1"/>
          <p:nvPr/>
        </p:nvSpPr>
        <p:spPr>
          <a:xfrm>
            <a:off x="638175" y="1351915"/>
            <a:ext cx="10104755" cy="275844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①我觉得玩电子游戏会分散人的注意力。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②你认为未成年人玩电子游戏应该被限时和实名制吗？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③我们班的大部分同学都玩过电子游戏。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④有节制地玩电子游戏是无害处的。</a:t>
            </a:r>
          </a:p>
        </p:txBody>
      </p:sp>
      <p:sp>
        <p:nvSpPr>
          <p:cNvPr id="1048611" name="文本框 1"/>
          <p:cNvSpPr txBox="1"/>
          <p:nvPr/>
        </p:nvSpPr>
        <p:spPr>
          <a:xfrm>
            <a:off x="3908425" y="339090"/>
            <a:ext cx="7730490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辨析观点句和非观点句</a:t>
            </a:r>
          </a:p>
        </p:txBody>
      </p:sp>
      <p:sp>
        <p:nvSpPr>
          <p:cNvPr id="1048612" name="文本框 2"/>
          <p:cNvSpPr txBox="1"/>
          <p:nvPr/>
        </p:nvSpPr>
        <p:spPr>
          <a:xfrm>
            <a:off x="706120" y="4494530"/>
            <a:ext cx="9022715" cy="1767841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1"/>
              <a:t>明确</a:t>
            </a:r>
            <a:r>
              <a:rPr lang="en-US" altLang="zh-CN" sz="2800" b="1" dirty="1"/>
              <a:t> </a:t>
            </a:r>
            <a:r>
              <a:rPr lang="zh-CN" altLang="en-US" sz="2800" b="1" dirty="1"/>
              <a:t>：①和④是观点句，②和③不是观点句（②是征询他人意见，③是用陈述句来陈述事实）</a:t>
            </a:r>
          </a:p>
          <a:p>
            <a:r>
              <a:rPr lang="zh-CN" altLang="en-US" sz="2800" b="1" dirty="1"/>
              <a:t>总结：</a:t>
            </a:r>
            <a:r>
              <a:rPr lang="zh-CN" altLang="en-US" sz="2800" b="1" dirty="1">
                <a:solidFill>
                  <a:srgbClr val="FF0000"/>
                </a:solidFill>
              </a:rPr>
              <a:t>观点的内容是针对某一事物或某一问题的看法，观点的形式是应该表意完整的判断句或陈述句。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616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6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617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7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5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618" name="文本框 3"/>
          <p:cNvSpPr txBox="1"/>
          <p:nvPr/>
        </p:nvSpPr>
        <p:spPr>
          <a:xfrm>
            <a:off x="560705" y="1079500"/>
            <a:ext cx="10104755" cy="329184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①人应当敬畏自然。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②乐于助人是良好的品德。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③我们要勇于正视自己的内心。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④5G技术将会给人们的生活带来更多便利。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⑤只要我们不放弃，能够创造奇迹。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⑥暴力事件的发生必须严惩。</a:t>
            </a:r>
          </a:p>
        </p:txBody>
      </p:sp>
      <p:sp>
        <p:nvSpPr>
          <p:cNvPr id="1048619" name="文本框 1"/>
          <p:cNvSpPr txBox="1"/>
          <p:nvPr/>
        </p:nvSpPr>
        <p:spPr>
          <a:xfrm>
            <a:off x="3908425" y="339090"/>
            <a:ext cx="7730490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一个好观点的特征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623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8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624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39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6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625" name="文本框 3"/>
          <p:cNvSpPr txBox="1"/>
          <p:nvPr/>
        </p:nvSpPr>
        <p:spPr>
          <a:xfrm>
            <a:off x="2465705" y="1444625"/>
            <a:ext cx="8007985" cy="382524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明确表达观点的常用句式：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“...是...”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“...要...”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“..必须....”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“...应当...”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“...能够...”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“...将会...”</a:t>
            </a:r>
          </a:p>
        </p:txBody>
      </p:sp>
      <p:sp>
        <p:nvSpPr>
          <p:cNvPr id="1048626" name="文本框 1"/>
          <p:cNvSpPr txBox="1"/>
          <p:nvPr/>
        </p:nvSpPr>
        <p:spPr>
          <a:xfrm>
            <a:off x="3908425" y="339090"/>
            <a:ext cx="7730490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一个好观点的特征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PA_组合 5"/>
          <p:cNvGrpSpPr/>
          <p:nvPr/>
        </p:nvGrpSpPr>
        <p:grpSpPr>
          <a:xfrm>
            <a:off x="10313638" y="246199"/>
            <a:ext cx="1174751" cy="125175"/>
            <a:chOff x="7772399" y="717787"/>
            <a:chExt cx="1174751" cy="125175"/>
          </a:xfrm>
        </p:grpSpPr>
        <p:sp>
          <p:nvSpPr>
            <p:cNvPr id="1048630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40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PA_组合 20"/>
          <p:cNvGrpSpPr/>
          <p:nvPr/>
        </p:nvGrpSpPr>
        <p:grpSpPr>
          <a:xfrm flipH="1">
            <a:off x="1415995" y="214076"/>
            <a:ext cx="1174751" cy="125175"/>
            <a:chOff x="7772399" y="717787"/>
            <a:chExt cx="1174751" cy="125175"/>
          </a:xfrm>
        </p:grpSpPr>
        <p:sp>
          <p:nvSpPr>
            <p:cNvPr id="1048631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/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145741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/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7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128603" y="77641"/>
            <a:ext cx="3954155" cy="2838881"/>
          </a:xfrm>
          <a:prstGeom prst="rect"/>
          <a:noFill/>
        </p:spPr>
      </p:pic>
      <p:sp>
        <p:nvSpPr>
          <p:cNvPr id="1048632" name="文本框 3"/>
          <p:cNvSpPr txBox="1"/>
          <p:nvPr/>
        </p:nvSpPr>
        <p:spPr>
          <a:xfrm>
            <a:off x="560705" y="1079500"/>
            <a:ext cx="10104755" cy="329184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①人应当敬畏自然。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②乐于助人是良好的品德。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③我们要勇于正视自己的内心。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④5G技术将会给人们的生活带来更多便利。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⑤不放弃，能够创造奇迹。</a:t>
            </a:r>
          </a:p>
          <a:p>
            <a:pPr algn="l"/>
            <a:r>
              <a:rPr lang="zh-CN" altLang="en-US" sz="3600" dirty="1">
                <a:solidFill>
                  <a:schemeClr val="tx1"/>
                </a:solidFill>
                <a:effectLst>
                  <a:outerShdw blurRad="38100" dir="2700000" dist="1905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⑥暴力事件的发生必须严惩。</a:t>
            </a:r>
          </a:p>
        </p:txBody>
      </p:sp>
      <p:sp>
        <p:nvSpPr>
          <p:cNvPr id="1048633" name="文本框 1"/>
          <p:cNvSpPr txBox="1"/>
          <p:nvPr/>
        </p:nvSpPr>
        <p:spPr>
          <a:xfrm>
            <a:off x="3908425" y="339090"/>
            <a:ext cx="7730490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一个好观点的特征</a:t>
            </a:r>
          </a:p>
        </p:txBody>
      </p:sp>
      <p:sp>
        <p:nvSpPr>
          <p:cNvPr id="1048634" name="文本框 2"/>
          <p:cNvSpPr txBox="1"/>
          <p:nvPr/>
        </p:nvSpPr>
        <p:spPr>
          <a:xfrm>
            <a:off x="560705" y="4651375"/>
            <a:ext cx="8260715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1.立场鲜明</a:t>
            </a:r>
            <a:r>
              <a:rPr lang="en-US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2.具有针对性</a:t>
            </a:r>
            <a:r>
              <a:rPr lang="en-US"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</a:t>
            </a:r>
            <a:r>
              <a:rPr sz="32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3.表述准确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8020599" y="1312269"/>
            <a:ext cx="3954155" cy="2838881"/>
          </a:xfrm>
          <a:prstGeom prst="rect"/>
          <a:noFill/>
        </p:spPr>
      </p:pic>
      <p:sp>
        <p:nvSpPr>
          <p:cNvPr id="1048638" name="文本框 2"/>
          <p:cNvSpPr txBox="1"/>
          <p:nvPr/>
        </p:nvSpPr>
        <p:spPr>
          <a:xfrm>
            <a:off x="835467" y="789361"/>
            <a:ext cx="9691486" cy="1158240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 dirty="1">
                <a:solidFill>
                  <a:srgbClr val="006A6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同学在构思议论文之前先要明确自己的观点，现请同学们选择一个观点句式，运用该观点句式表达自己对电子游戏的看法。</a:t>
            </a:r>
          </a:p>
        </p:txBody>
      </p:sp>
      <p:graphicFrame>
        <p:nvGraphicFramePr>
          <p:cNvPr id="4194304" name="表格 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397635" y="2451100"/>
          <a:ext cx="9062720" cy="1800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3520"/>
                <a:gridCol w="7569200"/>
              </a:tblGrid>
              <a:tr h="900430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1">
                          <a:latin typeface="楷体" panose="02010609060101010101" charset="-122"/>
                          <a:ea typeface="楷体" panose="02010609060101010101" charset="-122"/>
                        </a:rPr>
                        <a:t>观点句式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>
                        <a:buNone/>
                      </a:pPr>
                      <a:endParaRPr lang="zh-CN" altLang="en-US" b="1"/>
                    </a:p>
                  </a:txBody>
                  <a:tcPr anchor="ctr"/>
                </a:tc>
              </a:tr>
              <a:tr h="900430">
                <a:tc>
                  <a:txBody>
                    <a:bodyPr vert="horz" wrap="square" anchorCtr="0"/>
                    <a:lstStyle/>
                    <a:p>
                      <a:pPr algn="ctr">
                        <a:buNone/>
                      </a:pPr>
                      <a:r>
                        <a:rPr lang="zh-CN" altLang="en-US" sz="2400" dirty="1">
                          <a:latin typeface="楷体" panose="02010609060101010101" charset="-122"/>
                          <a:ea typeface="楷体" panose="02010609060101010101" charset="-122"/>
                        </a:rPr>
                        <a:t>观点</a:t>
                      </a:r>
                    </a:p>
                  </a:txBody>
                  <a:tcPr anchor="ctr"/>
                </a:tc>
                <a:tc>
                  <a:txBody>
                    <a:bodyPr vert="horz" wrap="square" anchorCtr="0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787e2921-2abe-4d9c-b283-beca94c4b801}"/>
  <p:tag name="TABLE_ENDDRAG_ORIGIN_RECT" val="915*208"/>
  <p:tag name="TABLE_ENDDRAG_RECT" val="17*188*915*208"/>
</p:tagLst>
</file>

<file path=ppt/tags/tag2.xml><?xml version="1.0" encoding="utf-8"?>
<p:tagLst xmlns:p="http://schemas.openxmlformats.org/presentationml/2006/main">
  <p:tag name="TABLE_ENDDRAG_ORIGIN_RECT" val="440*126"/>
  <p:tag name="TABLE_ENDDRAG_RECT" val="280*191*440*126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ags/tag4.xml><?xml version="1.0" encoding="utf-8"?>
<p:tagLst xmlns:p="http://schemas.openxmlformats.org/presentationml/2006/main">
  <p:tag name="KSO_WM_UNIT_TABLE_BEAUTIFY" val="smartTable{eb2187ae-e537-4107-9ea8-893a9fd904d0}"/>
  <p:tag name="TABLE_ENDDRAG_ORIGIN_RECT" val="814*374"/>
  <p:tag name="TABLE_ENDDRAG_RECT" val="90*110*814*374"/>
</p:tagLst>
</file>

<file path=ppt/tags/tag5.xml><?xml version="1.0" encoding="utf-8"?>
<p:tagLst xmlns:p="http://schemas.openxmlformats.org/presentationml/2006/main">
  <p:tag name="KSO_WM_UNIT_TABLE_BEAUTIFY" val="smartTable{69e2cbfd-74e0-4e15-be65-649709c47e8b}"/>
  <p:tag name="TABLE_ENDDRAG_ORIGIN_RECT" val="687*324"/>
  <p:tag name="TABLE_ENDDRAG_RECT" val="137*120*687*324"/>
</p:tagLst>
</file>

<file path=ppt/tags/tag6.xml><?xml version="1.0" encoding="utf-8"?>
<p:tagLst xmlns:p="http://schemas.openxmlformats.org/presentationml/2006/main">
  <p:tag name="KSO_WM_UNIT_PLACING_PICTURE_USER_VIEWPORT" val="{&quot;height&quot;:19305.00472440945,&quot;width&quot;:10859.064566929133}"/>
</p:tagLst>
</file>

<file path=ppt/tags/tag7.xml><?xml version="1.0" encoding="utf-8"?>
<p:tagLst xmlns:p="http://schemas.openxmlformats.org/presentationml/2006/main">
  <p:tag name="KSO_WM_UNIT_TABLE_BEAUTIFY" val="smartTable{d09abd73-eaf7-4815-a0b8-40d9341076d7}"/>
  <p:tag name="TABLE_ENDDRAG_ORIGIN_RECT" val="713*141"/>
  <p:tag name="TABLE_ENDDRAG_RECT" val="144*206*713*141"/>
</p:tagLst>
</file>

<file path=ppt/tags/tag8.xml><?xml version="1.0" encoding="utf-8"?>
<p:tagLst xmlns:p="http://schemas.openxmlformats.org/presentationml/2006/main">
  <p:tag name="KSO_WM_UNIT_TABLE_BEAUTIFY" val="smartTable{fe61b68f-857f-43ee-aac5-df015406e3cb}"/>
  <p:tag name="TABLE_ENDDRAG_ORIGIN_RECT" val="768*370"/>
  <p:tag name="TABLE_ENDDRAG_RECT" val="77*98*768*370"/>
</p:tagLst>
</file>

<file path=ppt/tags/tag9.xml><?xml version="1.0" encoding="utf-8"?>
<p:tagLst xmlns:p="http://schemas.openxmlformats.org/presentationml/2006/main">
  <p:tag name="KSO_WM_UNIT_TABLE_BEAUTIFY" val="smartTable{787e2921-2abe-4d9c-b283-beca94c4b801}"/>
  <p:tag name="TABLE_ENDDRAG_ORIGIN_RECT" val="728*274"/>
  <p:tag name="TABLE_ENDDRAG_RECT" val="144*200*728*27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/>
        <a:ea typeface="等线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E0B4"/>
      </a:accent1>
      <a:accent2>
        <a:srgbClr val="FDDADA"/>
      </a:accent2>
      <a:accent3>
        <a:srgbClr val="BEE4EE"/>
      </a:accent3>
      <a:accent4>
        <a:srgbClr val="A5B2D2"/>
      </a:accent4>
      <a:accent5>
        <a:srgbClr val="ACBE99"/>
      </a:accent5>
      <a:accent6>
        <a:srgbClr val="D6C381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华文宋体"/>
        <a:cs typeface="Arial"/>
      </a:majorFont>
      <a:minorFont>
        <a:latin typeface="Arial"/>
        <a:ea typeface="华文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5E0B4"/>
    </a:accent1>
    <a:accent2>
      <a:srgbClr val="FDDADA"/>
    </a:accent2>
    <a:accent3>
      <a:srgbClr val="BEE4EE"/>
    </a:accent3>
    <a:accent4>
      <a:srgbClr val="A5B2D2"/>
    </a:accent4>
    <a:accent5>
      <a:srgbClr val="ACBE99"/>
    </a:accent5>
    <a:accent6>
      <a:srgbClr val="D6C381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Slides>20</Slides>
  <TotalTime>0</TotalTime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2024-08-07T22:20:02Z</cp:lastPrinted>
  <dcterms:created xsi:type="dcterms:W3CDTF">2024-08-07T22:20:02.0000000Z</dcterms:created>
  <dcterms:modified xsi:type="dcterms:W3CDTF">2025-08-28T01:25:50.9156575Z</dcterms:modified>
</cp:coreProperties>
</file>