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notesMasterIdLst>
    <p:notesMasterId r:id="rId3"/>
  </p:notesMasterIdLst>
  <p:handoutMasterIdLst>
    <p:handoutMasterId r:id="rId4"/>
  </p:handoutMasterIdLst>
  <p:sldIdLst>
    <p:sldId id="465" r:id="rId5"/>
    <p:sldId id="282" r:id="rId6"/>
    <p:sldId id="258" r:id="rId7"/>
    <p:sldId id="332" r:id="rId8"/>
    <p:sldId id="365" r:id="rId9"/>
    <p:sldId id="366" r:id="rId10"/>
    <p:sldId id="450" r:id="rId11"/>
    <p:sldId id="355" r:id="rId12"/>
    <p:sldId id="434" r:id="rId13"/>
    <p:sldId id="451" r:id="rId14"/>
    <p:sldId id="378" r:id="rId15"/>
    <p:sldId id="436" r:id="rId16"/>
    <p:sldId id="437" r:id="rId17"/>
    <p:sldId id="299" r:id="rId18"/>
    <p:sldId id="422" r:id="rId19"/>
    <p:sldId id="431" r:id="rId20"/>
    <p:sldId id="432" r:id="rId21"/>
    <p:sldId id="433" r:id="rId22"/>
    <p:sldId id="439" r:id="rId23"/>
    <p:sldId id="440" r:id="rId24"/>
    <p:sldId id="278" r:id="rId25"/>
  </p:sldIdLst>
  <p:sldSz cx="11520170" cy="6480175"/>
  <p:notesSz cx="6858000" cy="9144000"/>
  <p:custDataLst>
    <p:tags r:id="rId26"/>
  </p:custDataLst>
  <p:defaultTextStyle>
    <a:defPPr>
      <a:defRPr lang="zh-CN"/>
    </a:defPPr>
    <a:lvl1pPr marL="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180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64235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96035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27835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6027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9207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23870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56305" algn="l" defTabSz="86423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4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p="http://schemas.openxmlformats.org/presentationml/2006/main">
  <p:cmAuthor id="2" name="作者" initials="A" lastIdx="0" clrIdx="1"/>
  <p:cmAuthor id="0" name="wangli" initials="wli" lastIdx="0" clrIdx="0"/>
  <p:cmAuthor id="1" name="Sky123.Org" initials="S" lastIdx="0" clrIdx="0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450" y="108"/>
      </p:cViewPr>
      <p:guideLst>
        <p:guide orient="horz" pos="1942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slide" Target="slides/slide12.xml" /><Relationship Id="rId17" Type="http://schemas.openxmlformats.org/officeDocument/2006/relationships/slide" Target="slides/slide13.xml" /><Relationship Id="rId18" Type="http://schemas.openxmlformats.org/officeDocument/2006/relationships/slide" Target="slides/slide14.xml" /><Relationship Id="rId19" Type="http://schemas.openxmlformats.org/officeDocument/2006/relationships/slide" Target="slides/slide15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6.xml" /><Relationship Id="rId21" Type="http://schemas.openxmlformats.org/officeDocument/2006/relationships/slide" Target="slides/slide17.xml" /><Relationship Id="rId22" Type="http://schemas.openxmlformats.org/officeDocument/2006/relationships/slide" Target="slides/slide18.xml" /><Relationship Id="rId23" Type="http://schemas.openxmlformats.org/officeDocument/2006/relationships/slide" Target="slides/slide19.xml" /><Relationship Id="rId24" Type="http://schemas.openxmlformats.org/officeDocument/2006/relationships/slide" Target="slides/slide20.xml" /><Relationship Id="rId25" Type="http://schemas.openxmlformats.org/officeDocument/2006/relationships/slide" Target="slides/slide21.xml" /><Relationship Id="rId26" Type="http://schemas.openxmlformats.org/officeDocument/2006/relationships/tags" Target="tags/tag23.xml" /><Relationship Id="rId27" Type="http://schemas.openxmlformats.org/officeDocument/2006/relationships/presProps" Target="presProps.xml" /><Relationship Id="rId28" Type="http://schemas.openxmlformats.org/officeDocument/2006/relationships/viewProps" Target="viewProps.xml" /><Relationship Id="rId29" Type="http://schemas.openxmlformats.org/officeDocument/2006/relationships/theme" Target="theme/theme1.xml" /><Relationship Id="rId3" Type="http://schemas.openxmlformats.org/officeDocument/2006/relationships/notesMaster" Target="notesMasters/notesMaster1.xml" /><Relationship Id="rId30" Type="http://schemas.openxmlformats.org/officeDocument/2006/relationships/tableStyles" Target="tableStyles.xml" /><Relationship Id="rId4" Type="http://schemas.openxmlformats.org/officeDocument/2006/relationships/handoutMaster" Target="handoutMasters/handout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D07BB-108D-4CCF-876B-51E606AD95E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45FF4-974C-4FD0-BED0-0DE8367A4DF3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1pPr>
    <a:lvl2pPr marL="43180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2pPr>
    <a:lvl3pPr marL="864235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3pPr>
    <a:lvl4pPr marL="1296035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4pPr>
    <a:lvl5pPr marL="1727835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5pPr>
    <a:lvl6pPr marL="216027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6pPr>
    <a:lvl7pPr marL="259207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7pPr>
    <a:lvl8pPr marL="3023870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8pPr>
    <a:lvl9pPr marL="3456305" algn="l" defTabSz="864235" rtl="0" eaLnBrk="1" latinLnBrk="0" hangingPunct="1">
      <a:defRPr sz="11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 txBox="1"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 txBox="1"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61" y="1060529"/>
            <a:ext cx="8640366" cy="2256061"/>
          </a:xfrm>
        </p:spPr>
        <p:txBody>
          <a:bodyPr anchor="b"/>
          <a:lstStyle>
            <a:lvl1pPr algn="ctr">
              <a:defRPr sz="567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61" y="3403592"/>
            <a:ext cx="8640366" cy="1564542"/>
          </a:xfrm>
        </p:spPr>
        <p:txBody>
          <a:bodyPr/>
          <a:lstStyle>
            <a:lvl1pPr marL="0" indent="0" algn="ctr">
              <a:buNone/>
              <a:defRPr sz="2270"/>
            </a:lvl1pPr>
            <a:lvl2pPr marL="431800" indent="0" algn="ctr">
              <a:buNone/>
              <a:defRPr sz="1890"/>
            </a:lvl2pPr>
            <a:lvl3pPr marL="864235" indent="0" algn="ctr">
              <a:buNone/>
              <a:defRPr sz="1700"/>
            </a:lvl3pPr>
            <a:lvl4pPr marL="1296035" indent="0" algn="ctr">
              <a:buNone/>
              <a:defRPr sz="1510"/>
            </a:lvl4pPr>
            <a:lvl5pPr marL="1727835" indent="0" algn="ctr">
              <a:buNone/>
              <a:defRPr sz="1510"/>
            </a:lvl5pPr>
            <a:lvl6pPr marL="2160270" indent="0" algn="ctr">
              <a:buNone/>
              <a:defRPr sz="1510"/>
            </a:lvl6pPr>
            <a:lvl7pPr marL="2592070" indent="0" algn="ctr">
              <a:buNone/>
              <a:defRPr sz="1510"/>
            </a:lvl7pPr>
            <a:lvl8pPr marL="3023870" indent="0" algn="ctr">
              <a:buNone/>
              <a:defRPr sz="1510"/>
            </a:lvl8pPr>
            <a:lvl9pPr marL="3456305" indent="0" algn="ctr">
              <a:buNone/>
              <a:defRPr sz="1510"/>
            </a:lvl9pPr>
          </a:lstStyle>
          <a:p>
            <a:r>
              <a:rPr lang="zh-CN" altLang="en-US" smtClean="0"/>
              <a:t>单击以编辑母版副标题样式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49" y="345009"/>
            <a:ext cx="2484105" cy="54916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792033" y="345009"/>
            <a:ext cx="7308310" cy="549164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3" y="1615545"/>
            <a:ext cx="9936421" cy="2695572"/>
          </a:xfrm>
        </p:spPr>
        <p:txBody>
          <a:bodyPr anchor="b"/>
          <a:lstStyle>
            <a:lvl1pPr>
              <a:defRPr sz="567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86033" y="4336618"/>
            <a:ext cx="9936421" cy="1417538"/>
          </a:xfrm>
        </p:spPr>
        <p:txBody>
          <a:bodyPr/>
          <a:lstStyle>
            <a:lvl1pPr marL="0" indent="0">
              <a:buNone/>
              <a:defRPr sz="2270">
                <a:solidFill>
                  <a:schemeClr val="tx1">
                    <a:tint val="75000"/>
                  </a:schemeClr>
                </a:solidFill>
              </a:defRPr>
            </a:lvl1pPr>
            <a:lvl2pPr marL="43180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23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296035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4pPr>
            <a:lvl5pPr marL="1727835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5pPr>
            <a:lvl6pPr marL="2160270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6pPr>
            <a:lvl7pPr marL="2592070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7pPr>
            <a:lvl8pPr marL="3023870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8pPr>
            <a:lvl9pPr marL="3456305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92034" y="1725046"/>
            <a:ext cx="4896207" cy="411161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832247" y="1725046"/>
            <a:ext cx="4896207" cy="411161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345010"/>
            <a:ext cx="9936421" cy="12525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3535" y="1588543"/>
            <a:ext cx="4873706" cy="778521"/>
          </a:xfrm>
        </p:spPr>
        <p:txBody>
          <a:bodyPr anchor="b"/>
          <a:lstStyle>
            <a:lvl1pPr marL="0" indent="0">
              <a:buNone/>
              <a:defRPr sz="2270" b="1"/>
            </a:lvl1pPr>
            <a:lvl2pPr marL="431800" indent="0">
              <a:buNone/>
              <a:defRPr sz="1890" b="1"/>
            </a:lvl2pPr>
            <a:lvl3pPr marL="864235" indent="0">
              <a:buNone/>
              <a:defRPr sz="1700" b="1"/>
            </a:lvl3pPr>
            <a:lvl4pPr marL="1296035" indent="0">
              <a:buNone/>
              <a:defRPr sz="1510" b="1"/>
            </a:lvl4pPr>
            <a:lvl5pPr marL="1727835" indent="0">
              <a:buNone/>
              <a:defRPr sz="1510" b="1"/>
            </a:lvl5pPr>
            <a:lvl6pPr marL="2160270" indent="0">
              <a:buNone/>
              <a:defRPr sz="1510" b="1"/>
            </a:lvl6pPr>
            <a:lvl7pPr marL="2592070" indent="0">
              <a:buNone/>
              <a:defRPr sz="1510" b="1"/>
            </a:lvl7pPr>
            <a:lvl8pPr marL="3023870" indent="0">
              <a:buNone/>
              <a:defRPr sz="1510" b="1"/>
            </a:lvl8pPr>
            <a:lvl9pPr marL="3456305" indent="0">
              <a:buNone/>
              <a:defRPr sz="151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93535" y="2367064"/>
            <a:ext cx="4873706" cy="348159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832247" y="1588543"/>
            <a:ext cx="4897708" cy="778521"/>
          </a:xfrm>
        </p:spPr>
        <p:txBody>
          <a:bodyPr anchor="b"/>
          <a:lstStyle>
            <a:lvl1pPr marL="0" indent="0">
              <a:buNone/>
              <a:defRPr sz="2270" b="1"/>
            </a:lvl1pPr>
            <a:lvl2pPr marL="431800" indent="0">
              <a:buNone/>
              <a:defRPr sz="1890" b="1"/>
            </a:lvl2pPr>
            <a:lvl3pPr marL="864235" indent="0">
              <a:buNone/>
              <a:defRPr sz="1700" b="1"/>
            </a:lvl3pPr>
            <a:lvl4pPr marL="1296035" indent="0">
              <a:buNone/>
              <a:defRPr sz="1510" b="1"/>
            </a:lvl4pPr>
            <a:lvl5pPr marL="1727835" indent="0">
              <a:buNone/>
              <a:defRPr sz="1510" b="1"/>
            </a:lvl5pPr>
            <a:lvl6pPr marL="2160270" indent="0">
              <a:buNone/>
              <a:defRPr sz="1510" b="1"/>
            </a:lvl6pPr>
            <a:lvl7pPr marL="2592070" indent="0">
              <a:buNone/>
              <a:defRPr sz="1510" b="1"/>
            </a:lvl7pPr>
            <a:lvl8pPr marL="3023870" indent="0">
              <a:buNone/>
              <a:defRPr sz="1510" b="1"/>
            </a:lvl8pPr>
            <a:lvl9pPr marL="3456305" indent="0">
              <a:buNone/>
              <a:defRPr sz="151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832247" y="2367064"/>
            <a:ext cx="4897708" cy="348159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5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97708" y="933026"/>
            <a:ext cx="5832247" cy="4605124"/>
          </a:xfrm>
        </p:spPr>
        <p:txBody>
          <a:bodyPr/>
          <a:lstStyle>
            <a:lvl1pPr>
              <a:defRPr sz="3025"/>
            </a:lvl1pPr>
            <a:lvl2pPr>
              <a:defRPr sz="2645"/>
            </a:lvl2pPr>
            <a:lvl3pPr>
              <a:defRPr sz="2270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0"/>
            </a:lvl1pPr>
            <a:lvl2pPr marL="431800" indent="0">
              <a:buNone/>
              <a:defRPr sz="1325"/>
            </a:lvl2pPr>
            <a:lvl3pPr marL="864235" indent="0">
              <a:buNone/>
              <a:defRPr sz="1135"/>
            </a:lvl3pPr>
            <a:lvl4pPr marL="1296035" indent="0">
              <a:buNone/>
              <a:defRPr sz="945"/>
            </a:lvl4pPr>
            <a:lvl5pPr marL="1727835" indent="0">
              <a:buNone/>
              <a:defRPr sz="945"/>
            </a:lvl5pPr>
            <a:lvl6pPr marL="2160270" indent="0">
              <a:buNone/>
              <a:defRPr sz="945"/>
            </a:lvl6pPr>
            <a:lvl7pPr marL="2592070" indent="0">
              <a:buNone/>
              <a:defRPr sz="945"/>
            </a:lvl7pPr>
            <a:lvl8pPr marL="3023870" indent="0">
              <a:buNone/>
              <a:defRPr sz="945"/>
            </a:lvl8pPr>
            <a:lvl9pPr marL="3456305" indent="0">
              <a:buNone/>
              <a:defRPr sz="945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5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933026"/>
            <a:ext cx="5832247" cy="4605124"/>
          </a:xfrm>
        </p:spPr>
        <p:txBody>
          <a:bodyPr anchor="t"/>
          <a:lstStyle>
            <a:lvl1pPr marL="0" indent="0">
              <a:buNone/>
              <a:defRPr sz="3025"/>
            </a:lvl1pPr>
            <a:lvl2pPr marL="431800" indent="0">
              <a:buNone/>
              <a:defRPr sz="2645"/>
            </a:lvl2pPr>
            <a:lvl3pPr marL="864235" indent="0">
              <a:buNone/>
              <a:defRPr sz="2270"/>
            </a:lvl3pPr>
            <a:lvl4pPr marL="1296035" indent="0">
              <a:buNone/>
              <a:defRPr sz="1890"/>
            </a:lvl4pPr>
            <a:lvl5pPr marL="1727835" indent="0">
              <a:buNone/>
              <a:defRPr sz="1890"/>
            </a:lvl5pPr>
            <a:lvl6pPr marL="2160270" indent="0">
              <a:buNone/>
              <a:defRPr sz="1890"/>
            </a:lvl6pPr>
            <a:lvl7pPr marL="2592070" indent="0">
              <a:buNone/>
              <a:defRPr sz="1890"/>
            </a:lvl7pPr>
            <a:lvl8pPr marL="3023870" indent="0">
              <a:buNone/>
              <a:defRPr sz="1890"/>
            </a:lvl8pPr>
            <a:lvl9pPr marL="3456305" indent="0">
              <a:buNone/>
              <a:defRPr sz="189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0"/>
            </a:lvl1pPr>
            <a:lvl2pPr marL="431800" indent="0">
              <a:buNone/>
              <a:defRPr sz="1325"/>
            </a:lvl2pPr>
            <a:lvl3pPr marL="864235" indent="0">
              <a:buNone/>
              <a:defRPr sz="1135"/>
            </a:lvl3pPr>
            <a:lvl4pPr marL="1296035" indent="0">
              <a:buNone/>
              <a:defRPr sz="945"/>
            </a:lvl4pPr>
            <a:lvl5pPr marL="1727835" indent="0">
              <a:buNone/>
              <a:defRPr sz="945"/>
            </a:lvl5pPr>
            <a:lvl6pPr marL="2160270" indent="0">
              <a:buNone/>
              <a:defRPr sz="945"/>
            </a:lvl6pPr>
            <a:lvl7pPr marL="2592070" indent="0">
              <a:buNone/>
              <a:defRPr sz="945"/>
            </a:lvl7pPr>
            <a:lvl8pPr marL="3023870" indent="0">
              <a:buNone/>
              <a:defRPr sz="945"/>
            </a:lvl8pPr>
            <a:lvl9pPr marL="3456305" indent="0">
              <a:buNone/>
              <a:defRPr sz="945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image" Target="file:///D:\qq&#25991;&#20214;\712321467\Image\C2C\Image2\%7b75232B38-A165-1FB7-499C-2E1C792CACB5%7d.png" TargetMode="External" /><Relationship Id="rId14" Type="http://schemas.openxmlformats.org/officeDocument/2006/relationships/image" Target="../media/image1.png" /><Relationship Id="rId15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45010"/>
            <a:ext cx="993642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725046"/>
            <a:ext cx="993642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B169-E305-4F7B-8A65-ACE2B101B8F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006163"/>
            <a:ext cx="388816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8EFB3-8ED2-4592-A1CC-D9AB00905366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 title=""/>
          <p:cNvPicPr>
            <a:picLocks noChangeAspect="1"/>
          </p:cNvPicPr>
          <p:nvPr/>
        </p:nvPicPr>
        <p:blipFill>
          <a:blip r:embed="rId14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/>
  <p:txStyles>
    <p:titleStyle>
      <a:lvl1pPr algn="l" defTabSz="864235" rtl="0" eaLnBrk="1" latinLnBrk="0" hangingPunct="1">
        <a:lnSpc>
          <a:spcPct val="90000"/>
        </a:lnSpc>
        <a:spcBef>
          <a:spcPct val="0"/>
        </a:spcBef>
        <a:buNone/>
        <a:defRPr sz="4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900" indent="-215900" algn="l" defTabSz="8642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2270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43735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170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07970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70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205" indent="-215900" algn="l" defTabSz="864235" rtl="0" eaLnBrk="1" latinLnBrk="0" hangingPunct="1">
        <a:lnSpc>
          <a:spcPct val="90000"/>
        </a:lnSpc>
        <a:spcBef>
          <a:spcPts val="47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180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2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0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78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0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38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30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10.xml" /><Relationship Id="rId3" Type="http://schemas.openxmlformats.org/officeDocument/2006/relationships/image" Target="../media/image8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11.xml" /><Relationship Id="rId3" Type="http://schemas.openxmlformats.org/officeDocument/2006/relationships/image" Target="../media/image9.png" /><Relationship Id="rId4" Type="http://schemas.microsoft.com/office/2007/relationships/hdphoto" Target="../media/image10.wdp" /><Relationship Id="rId5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3.xml" /><Relationship Id="rId3" Type="http://schemas.openxmlformats.org/officeDocument/2006/relationships/image" Target="../media/image12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4.xml" /><Relationship Id="rId3" Type="http://schemas.openxmlformats.org/officeDocument/2006/relationships/image" Target="../media/image13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5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png" /><Relationship Id="rId3" Type="http://schemas.openxmlformats.org/officeDocument/2006/relationships/tags" Target="../tags/tag16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7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8.xml" /><Relationship Id="rId3" Type="http://schemas.openxmlformats.org/officeDocument/2006/relationships/image" Target="../media/image15.png" /><Relationship Id="rId4" Type="http://schemas.openxmlformats.org/officeDocument/2006/relationships/tags" Target="../tags/tag19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20.xml" /><Relationship Id="rId3" Type="http://schemas.openxmlformats.org/officeDocument/2006/relationships/image" Target="../media/image16.png" /><Relationship Id="rId4" Type="http://schemas.openxmlformats.org/officeDocument/2006/relationships/image" Target="../media/image8.png" /><Relationship Id="rId5" Type="http://schemas.openxmlformats.org/officeDocument/2006/relationships/image" Target="../media/image17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Relationship Id="rId3" Type="http://schemas.openxmlformats.org/officeDocument/2006/relationships/tags" Target="../tags/tag1.xml" /><Relationship Id="rId4" Type="http://schemas.openxmlformats.org/officeDocument/2006/relationships/tags" Target="../tags/tag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21.xml" /><Relationship Id="rId3" Type="http://schemas.openxmlformats.org/officeDocument/2006/relationships/image" Target="../media/image18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png" /><Relationship Id="rId3" Type="http://schemas.openxmlformats.org/officeDocument/2006/relationships/tags" Target="../tags/tag2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2.xml" /><Relationship Id="rId3" Type="http://schemas.openxmlformats.org/officeDocument/2006/relationships/tags" Target="../tags/tag3.xml" /><Relationship Id="rId4" Type="http://schemas.openxmlformats.org/officeDocument/2006/relationships/image" Target="../media/image4.jpeg" /><Relationship Id="rId5" Type="http://schemas.openxmlformats.org/officeDocument/2006/relationships/image" Target="../media/image5.jpeg" /><Relationship Id="rId6" Type="http://schemas.openxmlformats.org/officeDocument/2006/relationships/image" Target="../media/image6.jpeg" /><Relationship Id="rId7" Type="http://schemas.openxmlformats.org/officeDocument/2006/relationships/image" Target="../media/image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4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5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6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8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9.xml" /><Relationship Id="rId3" Type="http://schemas.openxmlformats.org/officeDocument/2006/relationships/image" Target="../media/image8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文本框 4" title=""/>
          <p:cNvSpPr txBox="1"/>
          <p:nvPr/>
        </p:nvSpPr>
        <p:spPr>
          <a:xfrm>
            <a:off x="3851275" y="1282700"/>
            <a:ext cx="7669530" cy="4545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400" b="1">
                <a:solidFill>
                  <a:srgbClr val="33333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语文素养：</a:t>
            </a:r>
            <a:endParaRPr lang="zh-CN" altLang="en-US" sz="2400" b="1">
              <a:solidFill>
                <a:srgbClr val="33333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阅读本单元作品，领略传统白话小说的魅力。</a:t>
            </a:r>
            <a:endParaRPr lang="zh-CN" altLang="en-US" sz="24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抓住小说的主要线索，梳理故事情节。</a:t>
            </a:r>
            <a:endParaRPr lang="en-US" altLang="zh-CN" sz="24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把握人物形象，探讨其性格形成的原因。</a:t>
            </a:r>
            <a:endParaRPr lang="zh-CN" altLang="en-US" sz="24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400" b="1">
                <a:solidFill>
                  <a:srgbClr val="33333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写作要求：</a:t>
            </a:r>
            <a:endParaRPr lang="zh-CN" altLang="en-US" sz="2400" b="1">
              <a:solidFill>
                <a:srgbClr val="33333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从学过的小说中选择一篇，改变原来的叙事视角，改写小说片段。</a:t>
            </a:r>
            <a:endParaRPr lang="zh-CN" altLang="en-US" sz="24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根据学过的描写人物形象的写作方法，写一个你身边的人物</a:t>
            </a:r>
            <a:r>
              <a:rPr lang="zh-CN" altLang="en-US" sz="2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4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9" name="标题 1" title=""/>
          <p:cNvSpPr txBox="1"/>
          <p:nvPr/>
        </p:nvSpPr>
        <p:spPr>
          <a:xfrm>
            <a:off x="1992630" y="498475"/>
            <a:ext cx="7974965" cy="605790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3765" fontAlgn="base">
              <a:spcAft>
                <a:spcPct val="0"/>
              </a:spcAft>
            </a:pPr>
            <a:r>
              <a:rPr lang="zh-CN" altLang="en-US" sz="3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en-US" altLang="zh-CN" sz="3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sz="3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</a:t>
            </a:r>
            <a:r>
              <a:rPr lang="en-US" altLang="zh-CN" sz="3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</a:t>
            </a:r>
            <a:endParaRPr lang="zh-CN" altLang="en-US" sz="36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310515" y="469265"/>
            <a:ext cx="158432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第六单元</a:t>
            </a:r>
            <a:endParaRPr lang="zh-CN" altLang="en-US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4" name="图片 3" titl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75" y="1432560"/>
            <a:ext cx="3347085" cy="474853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矩形 41" title=""/>
          <p:cNvSpPr/>
          <p:nvPr/>
        </p:nvSpPr>
        <p:spPr>
          <a:xfrm>
            <a:off x="724" y="356522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grpSp>
        <p:nvGrpSpPr>
          <p:cNvPr id="28" name="Group 5" title=""/>
          <p:cNvGrpSpPr>
            <a:grpSpLocks noChangeAspect="1"/>
          </p:cNvGrpSpPr>
          <p:nvPr/>
        </p:nvGrpSpPr>
        <p:grpSpPr>
          <a:xfrm>
            <a:off x="10515741" y="5620022"/>
            <a:ext cx="945144" cy="860281"/>
            <a:chOff x="2279" y="1811"/>
            <a:chExt cx="1136" cy="1034"/>
          </a:xfrm>
        </p:grpSpPr>
        <p:sp>
          <p:nvSpPr>
            <p:cNvPr id="36" name="AutoShape 4"/>
            <p:cNvSpPr>
              <a:spLocks noChangeAspect="1" noChangeArrowheads="1" noTextEdit="1"/>
            </p:cNvSpPr>
            <p:nvPr/>
          </p:nvSpPr>
          <p:spPr bwMode="auto">
            <a:xfrm>
              <a:off x="2280" y="1823"/>
              <a:ext cx="1124" cy="1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2619" y="1870"/>
              <a:ext cx="281" cy="952"/>
            </a:xfrm>
            <a:custGeom>
              <a:gdLst>
                <a:gd name="T0" fmla="*/ 22 w 24"/>
                <a:gd name="T1" fmla="*/ 0 h 81"/>
                <a:gd name="T2" fmla="*/ 0 w 24"/>
                <a:gd name="T3" fmla="*/ 26 h 81"/>
                <a:gd name="T4" fmla="*/ 24 w 24"/>
                <a:gd name="T5" fmla="*/ 2 h 81"/>
                <a:gd name="T6" fmla="*/ 23 w 24"/>
                <a:gd name="T7" fmla="*/ 1 h 81"/>
                <a:gd name="T8" fmla="*/ 19 w 24"/>
                <a:gd name="T9" fmla="*/ 0 h 81"/>
                <a:gd name="T10" fmla="*/ 0 w 24"/>
                <a:gd name="T11" fmla="*/ 15 h 81"/>
                <a:gd name="T12" fmla="*/ 19 w 24"/>
                <a:gd name="T13" fmla="*/ 0 h 81"/>
                <a:gd name="T14" fmla="*/ 0 w 24"/>
                <a:gd name="T15" fmla="*/ 12 h 81"/>
                <a:gd name="T16" fmla="*/ 7 w 24"/>
                <a:gd name="T17" fmla="*/ 0 h 81"/>
                <a:gd name="T18" fmla="*/ 5 w 24"/>
                <a:gd name="T19" fmla="*/ 0 h 81"/>
                <a:gd name="T20" fmla="*/ 0 w 24"/>
                <a:gd name="T21" fmla="*/ 2 h 81"/>
                <a:gd name="T22" fmla="*/ 2 w 24"/>
                <a:gd name="T23" fmla="*/ 0 h 81"/>
                <a:gd name="T24" fmla="*/ 0 w 24"/>
                <a:gd name="T25" fmla="*/ 29 h 81"/>
                <a:gd name="T26" fmla="*/ 24 w 24"/>
                <a:gd name="T27" fmla="*/ 10 h 81"/>
                <a:gd name="T28" fmla="*/ 0 w 24"/>
                <a:gd name="T29" fmla="*/ 29 h 81"/>
                <a:gd name="T30" fmla="*/ 24 w 24"/>
                <a:gd name="T31" fmla="*/ 12 h 81"/>
                <a:gd name="T32" fmla="*/ 0 w 24"/>
                <a:gd name="T33" fmla="*/ 40 h 81"/>
                <a:gd name="T34" fmla="*/ 0 w 24"/>
                <a:gd name="T35" fmla="*/ 43 h 81"/>
                <a:gd name="T36" fmla="*/ 24 w 24"/>
                <a:gd name="T37" fmla="*/ 24 h 81"/>
                <a:gd name="T38" fmla="*/ 0 w 24"/>
                <a:gd name="T39" fmla="*/ 43 h 81"/>
                <a:gd name="T40" fmla="*/ 0 w 24"/>
                <a:gd name="T41" fmla="*/ 55 h 81"/>
                <a:gd name="T42" fmla="*/ 24 w 24"/>
                <a:gd name="T43" fmla="*/ 27 h 81"/>
                <a:gd name="T44" fmla="*/ 0 w 24"/>
                <a:gd name="T45" fmla="*/ 58 h 81"/>
                <a:gd name="T46" fmla="*/ 24 w 24"/>
                <a:gd name="T47" fmla="*/ 38 h 81"/>
                <a:gd name="T48" fmla="*/ 0 w 24"/>
                <a:gd name="T49" fmla="*/ 58 h 81"/>
                <a:gd name="T50" fmla="*/ 0 w 24"/>
                <a:gd name="T51" fmla="*/ 69 h 81"/>
                <a:gd name="T52" fmla="*/ 24 w 24"/>
                <a:gd name="T53" fmla="*/ 41 h 81"/>
                <a:gd name="T54" fmla="*/ 0 w 24"/>
                <a:gd name="T55" fmla="*/ 72 h 81"/>
                <a:gd name="T56" fmla="*/ 24 w 24"/>
                <a:gd name="T57" fmla="*/ 52 h 81"/>
                <a:gd name="T58" fmla="*/ 0 w 24"/>
                <a:gd name="T59" fmla="*/ 72 h 81"/>
                <a:gd name="T60" fmla="*/ 24 w 24"/>
                <a:gd name="T61" fmla="*/ 55 h 81"/>
                <a:gd name="T62" fmla="*/ 2 w 24"/>
                <a:gd name="T63" fmla="*/ 81 h 81"/>
                <a:gd name="T64" fmla="*/ 0 w 24"/>
                <a:gd name="T65" fmla="*/ 81 h 81"/>
                <a:gd name="T66" fmla="*/ 0 w 24"/>
                <a:gd name="T67" fmla="*/ 79 h 81"/>
                <a:gd name="T68" fmla="*/ 5 w 24"/>
                <a:gd name="T69" fmla="*/ 81 h 81"/>
                <a:gd name="T70" fmla="*/ 24 w 24"/>
                <a:gd name="T71" fmla="*/ 67 h 81"/>
                <a:gd name="T72" fmla="*/ 5 w 24"/>
                <a:gd name="T73" fmla="*/ 81 h 81"/>
                <a:gd name="T74" fmla="*/ 17 w 24"/>
                <a:gd name="T75" fmla="*/ 81 h 81"/>
                <a:gd name="T76" fmla="*/ 24 w 24"/>
                <a:gd name="T77" fmla="*/ 70 h 81"/>
                <a:gd name="T78" fmla="*/ 19 w 24"/>
                <a:gd name="T79" fmla="*/ 81 h 81"/>
                <a:gd name="T80" fmla="*/ 23 w 24"/>
                <a:gd name="T81" fmla="*/ 81 h 81"/>
                <a:gd name="T82" fmla="*/ 24 w 24"/>
                <a:gd name="T83" fmla="*/ 77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" h="81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19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2" y="0"/>
                    <a:pt x="12" y="0"/>
                  </a:cubicBezTo>
                  <a:close/>
                  <a:moveTo>
                    <a:pt x="5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lose/>
                  <a:moveTo>
                    <a:pt x="0" y="29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9"/>
                    <a:pt x="0" y="29"/>
                    <a:pt x="0" y="29"/>
                  </a:cubicBezTo>
                  <a:close/>
                  <a:moveTo>
                    <a:pt x="0" y="36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6"/>
                    <a:pt x="0" y="36"/>
                    <a:pt x="0" y="36"/>
                  </a:cubicBezTo>
                  <a:close/>
                  <a:moveTo>
                    <a:pt x="0" y="43"/>
                  </a:moveTo>
                  <a:cubicBezTo>
                    <a:pt x="24" y="20"/>
                    <a:pt x="24" y="20"/>
                    <a:pt x="24" y="2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lose/>
                  <a:moveTo>
                    <a:pt x="0" y="51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0" y="51"/>
                    <a:pt x="0" y="51"/>
                    <a:pt x="0" y="51"/>
                  </a:cubicBezTo>
                  <a:close/>
                  <a:moveTo>
                    <a:pt x="0" y="5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0" y="65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0" y="65"/>
                    <a:pt x="0" y="65"/>
                    <a:pt x="0" y="65"/>
                  </a:cubicBezTo>
                  <a:close/>
                  <a:moveTo>
                    <a:pt x="0" y="72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2"/>
                    <a:pt x="0" y="72"/>
                    <a:pt x="0" y="72"/>
                  </a:cubicBezTo>
                  <a:close/>
                  <a:moveTo>
                    <a:pt x="0" y="79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1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80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lose/>
                  <a:moveTo>
                    <a:pt x="5" y="81"/>
                  </a:moveTo>
                  <a:cubicBezTo>
                    <a:pt x="24" y="63"/>
                    <a:pt x="24" y="63"/>
                    <a:pt x="24" y="63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5" y="81"/>
                    <a:pt x="5" y="81"/>
                    <a:pt x="5" y="81"/>
                  </a:cubicBezTo>
                  <a:close/>
                  <a:moveTo>
                    <a:pt x="12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2" y="81"/>
                    <a:pt x="12" y="81"/>
                    <a:pt x="12" y="81"/>
                  </a:cubicBezTo>
                  <a:close/>
                  <a:moveTo>
                    <a:pt x="19" y="81"/>
                  </a:moveTo>
                  <a:cubicBezTo>
                    <a:pt x="22" y="81"/>
                    <a:pt x="22" y="81"/>
                    <a:pt x="22" y="81"/>
                  </a:cubicBezTo>
                  <a:cubicBezTo>
                    <a:pt x="22" y="81"/>
                    <a:pt x="23" y="81"/>
                    <a:pt x="23" y="81"/>
                  </a:cubicBezTo>
                  <a:cubicBezTo>
                    <a:pt x="23" y="80"/>
                    <a:pt x="24" y="80"/>
                    <a:pt x="24" y="79"/>
                  </a:cubicBezTo>
                  <a:cubicBezTo>
                    <a:pt x="24" y="77"/>
                    <a:pt x="24" y="77"/>
                    <a:pt x="24" y="77"/>
                  </a:cubicBezTo>
                  <a:lnTo>
                    <a:pt x="19" y="8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2982" y="1847"/>
              <a:ext cx="398" cy="975"/>
            </a:xfrm>
            <a:custGeom>
              <a:gdLst>
                <a:gd name="T0" fmla="*/ 14 w 34"/>
                <a:gd name="T1" fmla="*/ 1 h 83"/>
                <a:gd name="T2" fmla="*/ 2 w 34"/>
                <a:gd name="T3" fmla="*/ 17 h 83"/>
                <a:gd name="T4" fmla="*/ 10 w 34"/>
                <a:gd name="T5" fmla="*/ 1 h 83"/>
                <a:gd name="T6" fmla="*/ 0 w 34"/>
                <a:gd name="T7" fmla="*/ 7 h 83"/>
                <a:gd name="T8" fmla="*/ 10 w 34"/>
                <a:gd name="T9" fmla="*/ 1 h 83"/>
                <a:gd name="T10" fmla="*/ 0 w 34"/>
                <a:gd name="T11" fmla="*/ 4 h 83"/>
                <a:gd name="T12" fmla="*/ 0 w 34"/>
                <a:gd name="T13" fmla="*/ 3 h 83"/>
                <a:gd name="T14" fmla="*/ 2 w 34"/>
                <a:gd name="T15" fmla="*/ 2 h 83"/>
                <a:gd name="T16" fmla="*/ 2 w 34"/>
                <a:gd name="T17" fmla="*/ 19 h 83"/>
                <a:gd name="T18" fmla="*/ 23 w 34"/>
                <a:gd name="T19" fmla="*/ 0 h 83"/>
                <a:gd name="T20" fmla="*/ 24 w 34"/>
                <a:gd name="T21" fmla="*/ 1 h 83"/>
                <a:gd name="T22" fmla="*/ 24 w 34"/>
                <a:gd name="T23" fmla="*/ 2 h 83"/>
                <a:gd name="T24" fmla="*/ 2 w 34"/>
                <a:gd name="T25" fmla="*/ 19 h 83"/>
                <a:gd name="T26" fmla="*/ 24 w 34"/>
                <a:gd name="T27" fmla="*/ 5 h 83"/>
                <a:gd name="T28" fmla="*/ 4 w 34"/>
                <a:gd name="T29" fmla="*/ 29 h 83"/>
                <a:gd name="T30" fmla="*/ 4 w 34"/>
                <a:gd name="T31" fmla="*/ 32 h 83"/>
                <a:gd name="T32" fmla="*/ 25 w 34"/>
                <a:gd name="T33" fmla="*/ 15 h 83"/>
                <a:gd name="T34" fmla="*/ 4 w 34"/>
                <a:gd name="T35" fmla="*/ 32 h 83"/>
                <a:gd name="T36" fmla="*/ 5 w 34"/>
                <a:gd name="T37" fmla="*/ 42 h 83"/>
                <a:gd name="T38" fmla="*/ 26 w 34"/>
                <a:gd name="T39" fmla="*/ 17 h 83"/>
                <a:gd name="T40" fmla="*/ 6 w 34"/>
                <a:gd name="T41" fmla="*/ 45 h 83"/>
                <a:gd name="T42" fmla="*/ 27 w 34"/>
                <a:gd name="T43" fmla="*/ 27 h 83"/>
                <a:gd name="T44" fmla="*/ 6 w 34"/>
                <a:gd name="T45" fmla="*/ 45 h 83"/>
                <a:gd name="T46" fmla="*/ 7 w 34"/>
                <a:gd name="T47" fmla="*/ 55 h 83"/>
                <a:gd name="T48" fmla="*/ 28 w 34"/>
                <a:gd name="T49" fmla="*/ 30 h 83"/>
                <a:gd name="T50" fmla="*/ 7 w 34"/>
                <a:gd name="T51" fmla="*/ 57 h 83"/>
                <a:gd name="T52" fmla="*/ 29 w 34"/>
                <a:gd name="T53" fmla="*/ 40 h 83"/>
                <a:gd name="T54" fmla="*/ 7 w 34"/>
                <a:gd name="T55" fmla="*/ 57 h 83"/>
                <a:gd name="T56" fmla="*/ 29 w 34"/>
                <a:gd name="T57" fmla="*/ 42 h 83"/>
                <a:gd name="T58" fmla="*/ 9 w 34"/>
                <a:gd name="T59" fmla="*/ 67 h 83"/>
                <a:gd name="T60" fmla="*/ 9 w 34"/>
                <a:gd name="T61" fmla="*/ 70 h 83"/>
                <a:gd name="T62" fmla="*/ 31 w 34"/>
                <a:gd name="T63" fmla="*/ 52 h 83"/>
                <a:gd name="T64" fmla="*/ 9 w 34"/>
                <a:gd name="T65" fmla="*/ 70 h 83"/>
                <a:gd name="T66" fmla="*/ 10 w 34"/>
                <a:gd name="T67" fmla="*/ 80 h 83"/>
                <a:gd name="T68" fmla="*/ 31 w 34"/>
                <a:gd name="T69" fmla="*/ 55 h 83"/>
                <a:gd name="T70" fmla="*/ 11 w 34"/>
                <a:gd name="T71" fmla="*/ 82 h 83"/>
                <a:gd name="T72" fmla="*/ 11 w 34"/>
                <a:gd name="T73" fmla="*/ 82 h 83"/>
                <a:gd name="T74" fmla="*/ 13 w 34"/>
                <a:gd name="T75" fmla="*/ 83 h 83"/>
                <a:gd name="T76" fmla="*/ 32 w 34"/>
                <a:gd name="T77" fmla="*/ 65 h 83"/>
                <a:gd name="T78" fmla="*/ 11 w 34"/>
                <a:gd name="T79" fmla="*/ 82 h 83"/>
                <a:gd name="T80" fmla="*/ 23 w 34"/>
                <a:gd name="T81" fmla="*/ 81 h 83"/>
                <a:gd name="T82" fmla="*/ 33 w 34"/>
                <a:gd name="T83" fmla="*/ 67 h 83"/>
                <a:gd name="T84" fmla="*/ 27 w 34"/>
                <a:gd name="T85" fmla="*/ 81 h 83"/>
                <a:gd name="T86" fmla="*/ 34 w 34"/>
                <a:gd name="T87" fmla="*/ 77 h 83"/>
                <a:gd name="T88" fmla="*/ 27 w 34"/>
                <a:gd name="T89" fmla="*/ 81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" h="83">
                  <a:moveTo>
                    <a:pt x="18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8" y="0"/>
                    <a:pt x="18" y="0"/>
                    <a:pt x="18" y="0"/>
                  </a:cubicBezTo>
                  <a:close/>
                  <a:moveTo>
                    <a:pt x="10" y="1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1"/>
                    <a:pt x="10" y="1"/>
                    <a:pt x="10" y="1"/>
                  </a:cubicBezTo>
                  <a:close/>
                  <a:moveTo>
                    <a:pt x="2" y="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  <a:moveTo>
                    <a:pt x="2" y="1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19"/>
                    <a:pt x="2" y="19"/>
                    <a:pt x="2" y="19"/>
                  </a:cubicBezTo>
                  <a:close/>
                  <a:moveTo>
                    <a:pt x="3" y="26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6"/>
                    <a:pt x="3" y="26"/>
                    <a:pt x="3" y="26"/>
                  </a:cubicBezTo>
                  <a:close/>
                  <a:moveTo>
                    <a:pt x="4" y="32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2"/>
                    <a:pt x="4" y="32"/>
                    <a:pt x="4" y="32"/>
                  </a:cubicBezTo>
                  <a:close/>
                  <a:moveTo>
                    <a:pt x="5" y="38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5" y="38"/>
                    <a:pt x="5" y="38"/>
                    <a:pt x="5" y="38"/>
                  </a:cubicBezTo>
                  <a:close/>
                  <a:moveTo>
                    <a:pt x="6" y="45"/>
                  </a:moveTo>
                  <a:cubicBezTo>
                    <a:pt x="6" y="48"/>
                    <a:pt x="6" y="48"/>
                    <a:pt x="6" y="4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6" y="45"/>
                    <a:pt x="6" y="45"/>
                    <a:pt x="6" y="45"/>
                  </a:cubicBezTo>
                  <a:close/>
                  <a:moveTo>
                    <a:pt x="6" y="51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6" y="51"/>
                    <a:pt x="6" y="51"/>
                    <a:pt x="6" y="51"/>
                  </a:cubicBezTo>
                  <a:close/>
                  <a:moveTo>
                    <a:pt x="7" y="57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7" y="57"/>
                    <a:pt x="7" y="57"/>
                    <a:pt x="7" y="57"/>
                  </a:cubicBezTo>
                  <a:close/>
                  <a:moveTo>
                    <a:pt x="8" y="63"/>
                  </a:moveTo>
                  <a:cubicBezTo>
                    <a:pt x="29" y="42"/>
                    <a:pt x="29" y="42"/>
                    <a:pt x="29" y="42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lose/>
                  <a:moveTo>
                    <a:pt x="9" y="70"/>
                  </a:moveTo>
                  <a:cubicBezTo>
                    <a:pt x="30" y="49"/>
                    <a:pt x="30" y="49"/>
                    <a:pt x="30" y="49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0"/>
                    <a:pt x="9" y="70"/>
                    <a:pt x="9" y="70"/>
                  </a:cubicBezTo>
                  <a:close/>
                  <a:moveTo>
                    <a:pt x="10" y="76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10" y="76"/>
                    <a:pt x="10" y="76"/>
                    <a:pt x="10" y="76"/>
                  </a:cubicBezTo>
                  <a:close/>
                  <a:moveTo>
                    <a:pt x="11" y="82"/>
                  </a:moveTo>
                  <a:cubicBezTo>
                    <a:pt x="11" y="82"/>
                    <a:pt x="11" y="82"/>
                    <a:pt x="11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2" y="83"/>
                    <a:pt x="12" y="83"/>
                    <a:pt x="13" y="83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11" y="82"/>
                    <a:pt x="11" y="82"/>
                    <a:pt x="11" y="82"/>
                  </a:cubicBezTo>
                  <a:close/>
                  <a:moveTo>
                    <a:pt x="18" y="82"/>
                  </a:moveTo>
                  <a:cubicBezTo>
                    <a:pt x="23" y="81"/>
                    <a:pt x="23" y="81"/>
                    <a:pt x="23" y="81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8" y="82"/>
                    <a:pt x="18" y="82"/>
                    <a:pt x="18" y="82"/>
                  </a:cubicBezTo>
                  <a:close/>
                  <a:moveTo>
                    <a:pt x="27" y="81"/>
                  </a:moveTo>
                  <a:cubicBezTo>
                    <a:pt x="34" y="74"/>
                    <a:pt x="34" y="74"/>
                    <a:pt x="34" y="74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lnTo>
                    <a:pt x="27" y="81"/>
                  </a:lnTo>
                  <a:close/>
                </a:path>
              </a:pathLst>
            </a:custGeom>
            <a:solidFill>
              <a:srgbClr val="7CB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9" name="Freeform 8"/>
            <p:cNvSpPr>
              <a:spLocks noEditPoints="1"/>
            </p:cNvSpPr>
            <p:nvPr/>
          </p:nvSpPr>
          <p:spPr bwMode="auto">
            <a:xfrm>
              <a:off x="2315" y="1870"/>
              <a:ext cx="281" cy="952"/>
            </a:xfrm>
            <a:custGeom>
              <a:gdLst>
                <a:gd name="T0" fmla="*/ 19 w 24"/>
                <a:gd name="T1" fmla="*/ 0 h 81"/>
                <a:gd name="T2" fmla="*/ 0 w 24"/>
                <a:gd name="T3" fmla="*/ 24 h 81"/>
                <a:gd name="T4" fmla="*/ 22 w 24"/>
                <a:gd name="T5" fmla="*/ 0 h 81"/>
                <a:gd name="T6" fmla="*/ 0 w 24"/>
                <a:gd name="T7" fmla="*/ 17 h 81"/>
                <a:gd name="T8" fmla="*/ 12 w 24"/>
                <a:gd name="T9" fmla="*/ 0 h 81"/>
                <a:gd name="T10" fmla="*/ 9 w 24"/>
                <a:gd name="T11" fmla="*/ 0 h 81"/>
                <a:gd name="T12" fmla="*/ 0 w 24"/>
                <a:gd name="T13" fmla="*/ 5 h 81"/>
                <a:gd name="T14" fmla="*/ 9 w 24"/>
                <a:gd name="T15" fmla="*/ 0 h 81"/>
                <a:gd name="T16" fmla="*/ 0 w 24"/>
                <a:gd name="T17" fmla="*/ 2 h 81"/>
                <a:gd name="T18" fmla="*/ 0 w 24"/>
                <a:gd name="T19" fmla="*/ 1 h 81"/>
                <a:gd name="T20" fmla="*/ 2 w 24"/>
                <a:gd name="T21" fmla="*/ 0 h 81"/>
                <a:gd name="T22" fmla="*/ 24 w 24"/>
                <a:gd name="T23" fmla="*/ 3 h 81"/>
                <a:gd name="T24" fmla="*/ 0 w 24"/>
                <a:gd name="T25" fmla="*/ 31 h 81"/>
                <a:gd name="T26" fmla="*/ 0 w 24"/>
                <a:gd name="T27" fmla="*/ 34 h 81"/>
                <a:gd name="T28" fmla="*/ 24 w 24"/>
                <a:gd name="T29" fmla="*/ 14 h 81"/>
                <a:gd name="T30" fmla="*/ 0 w 24"/>
                <a:gd name="T31" fmla="*/ 34 h 81"/>
                <a:gd name="T32" fmla="*/ 24 w 24"/>
                <a:gd name="T33" fmla="*/ 17 h 81"/>
                <a:gd name="T34" fmla="*/ 0 w 24"/>
                <a:gd name="T35" fmla="*/ 45 h 81"/>
                <a:gd name="T36" fmla="*/ 0 w 24"/>
                <a:gd name="T37" fmla="*/ 48 h 81"/>
                <a:gd name="T38" fmla="*/ 24 w 24"/>
                <a:gd name="T39" fmla="*/ 29 h 81"/>
                <a:gd name="T40" fmla="*/ 0 w 24"/>
                <a:gd name="T41" fmla="*/ 48 h 81"/>
                <a:gd name="T42" fmla="*/ 0 w 24"/>
                <a:gd name="T43" fmla="*/ 59 h 81"/>
                <a:gd name="T44" fmla="*/ 24 w 24"/>
                <a:gd name="T45" fmla="*/ 31 h 81"/>
                <a:gd name="T46" fmla="*/ 0 w 24"/>
                <a:gd name="T47" fmla="*/ 62 h 81"/>
                <a:gd name="T48" fmla="*/ 24 w 24"/>
                <a:gd name="T49" fmla="*/ 43 h 81"/>
                <a:gd name="T50" fmla="*/ 0 w 24"/>
                <a:gd name="T51" fmla="*/ 62 h 81"/>
                <a:gd name="T52" fmla="*/ 24 w 24"/>
                <a:gd name="T53" fmla="*/ 46 h 81"/>
                <a:gd name="T54" fmla="*/ 0 w 24"/>
                <a:gd name="T55" fmla="*/ 74 h 81"/>
                <a:gd name="T56" fmla="*/ 0 w 24"/>
                <a:gd name="T57" fmla="*/ 77 h 81"/>
                <a:gd name="T58" fmla="*/ 24 w 24"/>
                <a:gd name="T59" fmla="*/ 57 h 81"/>
                <a:gd name="T60" fmla="*/ 0 w 24"/>
                <a:gd name="T61" fmla="*/ 79 h 81"/>
                <a:gd name="T62" fmla="*/ 3 w 24"/>
                <a:gd name="T63" fmla="*/ 81 h 81"/>
                <a:gd name="T64" fmla="*/ 24 w 24"/>
                <a:gd name="T65" fmla="*/ 64 h 81"/>
                <a:gd name="T66" fmla="*/ 3 w 24"/>
                <a:gd name="T67" fmla="*/ 81 h 81"/>
                <a:gd name="T68" fmla="*/ 14 w 24"/>
                <a:gd name="T69" fmla="*/ 81 h 81"/>
                <a:gd name="T70" fmla="*/ 24 w 24"/>
                <a:gd name="T71" fmla="*/ 67 h 81"/>
                <a:gd name="T72" fmla="*/ 17 w 24"/>
                <a:gd name="T73" fmla="*/ 81 h 81"/>
                <a:gd name="T74" fmla="*/ 24 w 24"/>
                <a:gd name="T75" fmla="*/ 79 h 81"/>
                <a:gd name="T76" fmla="*/ 17 w 24"/>
                <a:gd name="T77" fmla="*/ 81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" h="81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16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9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  <a:moveTo>
                    <a:pt x="0" y="27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lose/>
                  <a:moveTo>
                    <a:pt x="0" y="3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4"/>
                    <a:pt x="0" y="34"/>
                    <a:pt x="0" y="34"/>
                  </a:cubicBezTo>
                  <a:close/>
                  <a:moveTo>
                    <a:pt x="0" y="41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0" y="48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0" y="48"/>
                    <a:pt x="0" y="48"/>
                    <a:pt x="0" y="48"/>
                  </a:cubicBezTo>
                  <a:close/>
                  <a:moveTo>
                    <a:pt x="0" y="55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0" y="55"/>
                    <a:pt x="0" y="55"/>
                    <a:pt x="0" y="55"/>
                  </a:cubicBezTo>
                  <a:close/>
                  <a:moveTo>
                    <a:pt x="0" y="62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0" y="62"/>
                    <a:pt x="0" y="62"/>
                    <a:pt x="0" y="62"/>
                  </a:cubicBezTo>
                  <a:close/>
                  <a:moveTo>
                    <a:pt x="0" y="70"/>
                  </a:moveTo>
                  <a:cubicBezTo>
                    <a:pt x="24" y="46"/>
                    <a:pt x="24" y="46"/>
                    <a:pt x="24" y="46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0"/>
                    <a:pt x="0" y="70"/>
                    <a:pt x="0" y="70"/>
                  </a:cubicBezTo>
                  <a:close/>
                  <a:moveTo>
                    <a:pt x="0" y="77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lose/>
                  <a:moveTo>
                    <a:pt x="3" y="81"/>
                  </a:moveTo>
                  <a:cubicBezTo>
                    <a:pt x="24" y="60"/>
                    <a:pt x="24" y="60"/>
                    <a:pt x="24" y="6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10" y="81"/>
                  </a:moveTo>
                  <a:cubicBezTo>
                    <a:pt x="14" y="81"/>
                    <a:pt x="14" y="81"/>
                    <a:pt x="14" y="8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10" y="81"/>
                    <a:pt x="10" y="81"/>
                    <a:pt x="10" y="81"/>
                  </a:cubicBezTo>
                  <a:close/>
                  <a:moveTo>
                    <a:pt x="17" y="81"/>
                  </a:moveTo>
                  <a:cubicBezTo>
                    <a:pt x="21" y="81"/>
                    <a:pt x="21" y="81"/>
                    <a:pt x="21" y="81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24" y="74"/>
                    <a:pt x="24" y="74"/>
                    <a:pt x="24" y="74"/>
                  </a:cubicBezTo>
                  <a:lnTo>
                    <a:pt x="17" y="8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2279" y="1811"/>
              <a:ext cx="1136" cy="1034"/>
            </a:xfrm>
            <a:custGeom>
              <a:gdLst>
                <a:gd name="T0" fmla="*/ 3 w 97"/>
                <a:gd name="T1" fmla="*/ 6 h 88"/>
                <a:gd name="T2" fmla="*/ 3 w 97"/>
                <a:gd name="T3" fmla="*/ 86 h 88"/>
                <a:gd name="T4" fmla="*/ 25 w 97"/>
                <a:gd name="T5" fmla="*/ 86 h 88"/>
                <a:gd name="T6" fmla="*/ 27 w 97"/>
                <a:gd name="T7" fmla="*/ 7 h 88"/>
                <a:gd name="T8" fmla="*/ 25 w 97"/>
                <a:gd name="T9" fmla="*/ 5 h 88"/>
                <a:gd name="T10" fmla="*/ 78 w 97"/>
                <a:gd name="T11" fmla="*/ 57 h 88"/>
                <a:gd name="T12" fmla="*/ 75 w 97"/>
                <a:gd name="T13" fmla="*/ 17 h 88"/>
                <a:gd name="T14" fmla="*/ 36 w 97"/>
                <a:gd name="T15" fmla="*/ 61 h 88"/>
                <a:gd name="T16" fmla="*/ 36 w 97"/>
                <a:gd name="T17" fmla="*/ 17 h 88"/>
                <a:gd name="T18" fmla="*/ 46 w 97"/>
                <a:gd name="T19" fmla="*/ 73 h 88"/>
                <a:gd name="T20" fmla="*/ 44 w 97"/>
                <a:gd name="T21" fmla="*/ 18 h 88"/>
                <a:gd name="T22" fmla="*/ 46 w 97"/>
                <a:gd name="T23" fmla="*/ 73 h 88"/>
                <a:gd name="T24" fmla="*/ 62 w 97"/>
                <a:gd name="T25" fmla="*/ 5 h 88"/>
                <a:gd name="T26" fmla="*/ 60 w 97"/>
                <a:gd name="T27" fmla="*/ 7 h 88"/>
                <a:gd name="T28" fmla="*/ 71 w 97"/>
                <a:gd name="T29" fmla="*/ 84 h 88"/>
                <a:gd name="T30" fmla="*/ 73 w 97"/>
                <a:gd name="T31" fmla="*/ 86 h 88"/>
                <a:gd name="T32" fmla="*/ 93 w 97"/>
                <a:gd name="T33" fmla="*/ 83 h 88"/>
                <a:gd name="T34" fmla="*/ 94 w 97"/>
                <a:gd name="T35" fmla="*/ 81 h 88"/>
                <a:gd name="T36" fmla="*/ 84 w 97"/>
                <a:gd name="T37" fmla="*/ 4 h 88"/>
                <a:gd name="T38" fmla="*/ 82 w 97"/>
                <a:gd name="T39" fmla="*/ 3 h 88"/>
                <a:gd name="T40" fmla="*/ 61 w 97"/>
                <a:gd name="T41" fmla="*/ 3 h 88"/>
                <a:gd name="T42" fmla="*/ 59 w 97"/>
                <a:gd name="T43" fmla="*/ 5 h 88"/>
                <a:gd name="T44" fmla="*/ 68 w 97"/>
                <a:gd name="T45" fmla="*/ 84 h 88"/>
                <a:gd name="T46" fmla="*/ 70 w 97"/>
                <a:gd name="T47" fmla="*/ 87 h 88"/>
                <a:gd name="T48" fmla="*/ 73 w 97"/>
                <a:gd name="T49" fmla="*/ 88 h 88"/>
                <a:gd name="T50" fmla="*/ 96 w 97"/>
                <a:gd name="T51" fmla="*/ 84 h 88"/>
                <a:gd name="T52" fmla="*/ 97 w 97"/>
                <a:gd name="T53" fmla="*/ 81 h 88"/>
                <a:gd name="T54" fmla="*/ 86 w 97"/>
                <a:gd name="T55" fmla="*/ 4 h 88"/>
                <a:gd name="T56" fmla="*/ 84 w 97"/>
                <a:gd name="T57" fmla="*/ 1 h 88"/>
                <a:gd name="T58" fmla="*/ 61 w 97"/>
                <a:gd name="T59" fmla="*/ 3 h 88"/>
                <a:gd name="T60" fmla="*/ 29 w 97"/>
                <a:gd name="T61" fmla="*/ 6 h 88"/>
                <a:gd name="T62" fmla="*/ 29 w 97"/>
                <a:gd name="T63" fmla="*/ 86 h 88"/>
                <a:gd name="T64" fmla="*/ 51 w 97"/>
                <a:gd name="T65" fmla="*/ 86 h 88"/>
                <a:gd name="T66" fmla="*/ 53 w 97"/>
                <a:gd name="T67" fmla="*/ 7 h 88"/>
                <a:gd name="T68" fmla="*/ 51 w 97"/>
                <a:gd name="T69" fmla="*/ 5 h 88"/>
                <a:gd name="T70" fmla="*/ 54 w 97"/>
                <a:gd name="T71" fmla="*/ 4 h 88"/>
                <a:gd name="T72" fmla="*/ 55 w 97"/>
                <a:gd name="T73" fmla="*/ 84 h 88"/>
                <a:gd name="T74" fmla="*/ 31 w 97"/>
                <a:gd name="T75" fmla="*/ 88 h 88"/>
                <a:gd name="T76" fmla="*/ 28 w 97"/>
                <a:gd name="T77" fmla="*/ 87 h 88"/>
                <a:gd name="T78" fmla="*/ 25 w 97"/>
                <a:gd name="T79" fmla="*/ 88 h 88"/>
                <a:gd name="T80" fmla="*/ 2 w 97"/>
                <a:gd name="T81" fmla="*/ 87 h 88"/>
                <a:gd name="T82" fmla="*/ 0 w 97"/>
                <a:gd name="T83" fmla="*/ 7 h 88"/>
                <a:gd name="T84" fmla="*/ 5 w 97"/>
                <a:gd name="T85" fmla="*/ 3 h 88"/>
                <a:gd name="T86" fmla="*/ 28 w 97"/>
                <a:gd name="T87" fmla="*/ 4 h 88"/>
                <a:gd name="T88" fmla="*/ 28 w 97"/>
                <a:gd name="T89" fmla="*/ 4 h 88"/>
                <a:gd name="T90" fmla="*/ 15 w 97"/>
                <a:gd name="T91" fmla="*/ 61 h 88"/>
                <a:gd name="T92" fmla="*/ 15 w 97"/>
                <a:gd name="T93" fmla="*/ 17 h 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88">
                  <a:moveTo>
                    <a:pt x="2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5" y="86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5" y="86"/>
                    <a:pt x="26" y="86"/>
                    <a:pt x="26" y="86"/>
                  </a:cubicBezTo>
                  <a:cubicBezTo>
                    <a:pt x="26" y="85"/>
                    <a:pt x="27" y="85"/>
                    <a:pt x="27" y="8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5"/>
                    <a:pt x="25" y="5"/>
                    <a:pt x="25" y="5"/>
                  </a:cubicBezTo>
                  <a:close/>
                  <a:moveTo>
                    <a:pt x="80" y="57"/>
                  </a:moveTo>
                  <a:cubicBezTo>
                    <a:pt x="80" y="58"/>
                    <a:pt x="80" y="58"/>
                    <a:pt x="79" y="58"/>
                  </a:cubicBezTo>
                  <a:cubicBezTo>
                    <a:pt x="78" y="59"/>
                    <a:pt x="78" y="58"/>
                    <a:pt x="78" y="5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3" y="16"/>
                    <a:pt x="73" y="16"/>
                  </a:cubicBezTo>
                  <a:cubicBezTo>
                    <a:pt x="74" y="15"/>
                    <a:pt x="74" y="16"/>
                    <a:pt x="75" y="17"/>
                  </a:cubicBezTo>
                  <a:cubicBezTo>
                    <a:pt x="80" y="57"/>
                    <a:pt x="80" y="57"/>
                    <a:pt x="80" y="57"/>
                  </a:cubicBezTo>
                  <a:close/>
                  <a:moveTo>
                    <a:pt x="37" y="59"/>
                  </a:moveTo>
                  <a:cubicBezTo>
                    <a:pt x="37" y="60"/>
                    <a:pt x="37" y="61"/>
                    <a:pt x="36" y="61"/>
                  </a:cubicBezTo>
                  <a:cubicBezTo>
                    <a:pt x="36" y="61"/>
                    <a:pt x="35" y="60"/>
                    <a:pt x="35" y="5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6" y="17"/>
                    <a:pt x="36" y="17"/>
                  </a:cubicBezTo>
                  <a:cubicBezTo>
                    <a:pt x="37" y="17"/>
                    <a:pt x="37" y="17"/>
                    <a:pt x="37" y="18"/>
                  </a:cubicBezTo>
                  <a:cubicBezTo>
                    <a:pt x="37" y="59"/>
                    <a:pt x="37" y="59"/>
                    <a:pt x="37" y="59"/>
                  </a:cubicBezTo>
                  <a:close/>
                  <a:moveTo>
                    <a:pt x="46" y="73"/>
                  </a:moveTo>
                  <a:cubicBezTo>
                    <a:pt x="46" y="74"/>
                    <a:pt x="46" y="75"/>
                    <a:pt x="45" y="75"/>
                  </a:cubicBezTo>
                  <a:cubicBezTo>
                    <a:pt x="45" y="75"/>
                    <a:pt x="44" y="74"/>
                    <a:pt x="44" y="7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7"/>
                    <a:pt x="45" y="17"/>
                    <a:pt x="45" y="17"/>
                  </a:cubicBezTo>
                  <a:cubicBezTo>
                    <a:pt x="46" y="17"/>
                    <a:pt x="46" y="17"/>
                    <a:pt x="46" y="18"/>
                  </a:cubicBezTo>
                  <a:cubicBezTo>
                    <a:pt x="46" y="73"/>
                    <a:pt x="46" y="73"/>
                    <a:pt x="46" y="73"/>
                  </a:cubicBezTo>
                  <a:close/>
                  <a:moveTo>
                    <a:pt x="82" y="3"/>
                  </a:move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6"/>
                    <a:pt x="61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2" y="86"/>
                    <a:pt x="72" y="86"/>
                    <a:pt x="73" y="86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4" y="83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3" y="3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2" y="3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lose/>
                  <a:moveTo>
                    <a:pt x="61" y="3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0" y="3"/>
                    <a:pt x="59" y="4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6"/>
                    <a:pt x="58" y="7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8" y="84"/>
                    <a:pt x="68" y="85"/>
                    <a:pt x="68" y="85"/>
                  </a:cubicBezTo>
                  <a:cubicBezTo>
                    <a:pt x="68" y="86"/>
                    <a:pt x="69" y="87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4" y="85"/>
                    <a:pt x="95" y="85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7" y="82"/>
                    <a:pt x="97" y="81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3"/>
                    <a:pt x="85" y="2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3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61" y="3"/>
                    <a:pt x="61" y="3"/>
                    <a:pt x="61" y="3"/>
                  </a:cubicBezTo>
                  <a:close/>
                  <a:moveTo>
                    <a:pt x="5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6"/>
                  </a:cubicBezTo>
                  <a:cubicBezTo>
                    <a:pt x="29" y="6"/>
                    <a:pt x="29" y="6"/>
                    <a:pt x="29" y="7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30" y="86"/>
                    <a:pt x="30" y="86"/>
                    <a:pt x="31" y="86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6"/>
                    <a:pt x="52" y="86"/>
                    <a:pt x="52" y="86"/>
                  </a:cubicBezTo>
                  <a:cubicBezTo>
                    <a:pt x="52" y="85"/>
                    <a:pt x="53" y="85"/>
                    <a:pt x="53" y="84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2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5"/>
                    <a:pt x="51" y="5"/>
                    <a:pt x="51" y="5"/>
                  </a:cubicBezTo>
                  <a:close/>
                  <a:moveTo>
                    <a:pt x="3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2" y="3"/>
                    <a:pt x="53" y="3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5"/>
                    <a:pt x="55" y="6"/>
                    <a:pt x="55" y="7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85"/>
                    <a:pt x="55" y="86"/>
                    <a:pt x="54" y="87"/>
                  </a:cubicBezTo>
                  <a:cubicBezTo>
                    <a:pt x="53" y="88"/>
                    <a:pt x="52" y="88"/>
                    <a:pt x="5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0" y="88"/>
                    <a:pt x="29" y="88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7" y="88"/>
                    <a:pt x="26" y="88"/>
                    <a:pt x="25" y="88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3" y="88"/>
                    <a:pt x="2" y="88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1" y="86"/>
                    <a:pt x="0" y="85"/>
                    <a:pt x="0" y="8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3"/>
                    <a:pt x="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7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3"/>
                    <a:pt x="30" y="3"/>
                    <a:pt x="31" y="3"/>
                  </a:cubicBezTo>
                  <a:close/>
                  <a:moveTo>
                    <a:pt x="16" y="59"/>
                  </a:moveTo>
                  <a:cubicBezTo>
                    <a:pt x="16" y="60"/>
                    <a:pt x="15" y="61"/>
                    <a:pt x="15" y="61"/>
                  </a:cubicBezTo>
                  <a:cubicBezTo>
                    <a:pt x="14" y="61"/>
                    <a:pt x="13" y="60"/>
                    <a:pt x="13" y="5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7"/>
                    <a:pt x="15" y="17"/>
                  </a:cubicBezTo>
                  <a:cubicBezTo>
                    <a:pt x="15" y="17"/>
                    <a:pt x="16" y="17"/>
                    <a:pt x="16" y="18"/>
                  </a:cubicBezTo>
                  <a:lnTo>
                    <a:pt x="16" y="59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</p:grpSp>
      <p:sp>
        <p:nvSpPr>
          <p:cNvPr id="41" name="标题 1" title=""/>
          <p:cNvSpPr txBox="1"/>
          <p:nvPr/>
        </p:nvSpPr>
        <p:spPr>
          <a:xfrm>
            <a:off x="635" y="401320"/>
            <a:ext cx="11520805" cy="691515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预习检查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4" name="文本框 43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" name="矩形 167" title=""/>
          <p:cNvSpPr/>
          <p:nvPr/>
        </p:nvSpPr>
        <p:spPr>
          <a:xfrm>
            <a:off x="543935" y="1178859"/>
            <a:ext cx="3913505" cy="694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4.如今正是</a:t>
            </a:r>
            <a:r>
              <a:rPr lang="zh-CN" altLang="en-US" sz="2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尴尬</a:t>
            </a:r>
            <a:r>
              <a:rPr lang="en-US" altLang="zh-CN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去处。</a:t>
            </a:r>
            <a:r>
              <a:rPr lang="zh-CN" altLang="en-US" sz="24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" name="组合 173" title=""/>
          <p:cNvGrpSpPr/>
          <p:nvPr/>
        </p:nvGrpSpPr>
        <p:grpSpPr>
          <a:xfrm>
            <a:off x="606233" y="1977326"/>
            <a:ext cx="2189158" cy="658848"/>
            <a:chOff x="7713963" y="4383192"/>
            <a:chExt cx="2189158" cy="658848"/>
          </a:xfrm>
        </p:grpSpPr>
        <p:pic>
          <p:nvPicPr>
            <p:cNvPr id="175" name="图片 17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750016" y="4758196"/>
              <a:ext cx="1153105" cy="178360"/>
            </a:xfrm>
            <a:prstGeom prst="rect">
              <a:avLst/>
            </a:prstGeom>
          </p:spPr>
        </p:pic>
        <p:sp>
          <p:nvSpPr>
            <p:cNvPr id="176" name="矩形 175"/>
            <p:cNvSpPr/>
            <p:nvPr/>
          </p:nvSpPr>
          <p:spPr>
            <a:xfrm>
              <a:off x="7713963" y="4475731"/>
              <a:ext cx="1035861" cy="5663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 smtClean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麻烦。</a:t>
              </a:r>
              <a:endParaRPr lang="en-US" altLang="zh-CN" sz="2200" b="1" smtClean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77" name="矩形 176"/>
            <p:cNvSpPr/>
            <p:nvPr/>
          </p:nvSpPr>
          <p:spPr>
            <a:xfrm>
              <a:off x="906952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 smtClean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古义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70" name="组合 169" title=""/>
          <p:cNvGrpSpPr/>
          <p:nvPr/>
        </p:nvGrpSpPr>
        <p:grpSpPr>
          <a:xfrm>
            <a:off x="3146505" y="1977702"/>
            <a:ext cx="7195820" cy="701675"/>
            <a:chOff x="8863490" y="4383192"/>
            <a:chExt cx="7195820" cy="701675"/>
          </a:xfrm>
        </p:grpSpPr>
        <p:pic>
          <p:nvPicPr>
            <p:cNvPr id="171" name="图片 17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3490" y="4781057"/>
              <a:ext cx="1153105" cy="178360"/>
            </a:xfrm>
            <a:prstGeom prst="rect">
              <a:avLst/>
            </a:prstGeom>
          </p:spPr>
        </p:pic>
        <p:sp>
          <p:nvSpPr>
            <p:cNvPr id="172" name="矩形 171"/>
            <p:cNvSpPr/>
            <p:nvPr/>
          </p:nvSpPr>
          <p:spPr>
            <a:xfrm>
              <a:off x="10002045" y="4519717"/>
              <a:ext cx="6057265" cy="565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处境困难，不好处理；（神色、态度）不自然</a:t>
              </a:r>
              <a:r>
                <a:rPr lang="zh-CN" altLang="en-US" sz="2200" b="1" smtClean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。</a:t>
              </a:r>
              <a:endParaRPr lang="zh-CN" altLang="en-US" sz="2200" b="1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73" name="矩形 172"/>
            <p:cNvSpPr/>
            <p:nvPr/>
          </p:nvSpPr>
          <p:spPr>
            <a:xfrm>
              <a:off x="886378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今义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87" name="矩形 86" title=""/>
          <p:cNvSpPr/>
          <p:nvPr/>
        </p:nvSpPr>
        <p:spPr>
          <a:xfrm>
            <a:off x="543935" y="2833669"/>
            <a:ext cx="3913505" cy="694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5.这厮</a:t>
            </a:r>
            <a:r>
              <a:rPr lang="zh-CN" altLang="en-US" sz="2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不直得</a:t>
            </a:r>
            <a:r>
              <a:rPr lang="en-US" altLang="zh-CN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便骂人。</a:t>
            </a:r>
            <a:r>
              <a:rPr lang="zh-CN" altLang="en-US" sz="24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9" name="组合 98" title=""/>
          <p:cNvGrpSpPr/>
          <p:nvPr/>
        </p:nvGrpSpPr>
        <p:grpSpPr>
          <a:xfrm>
            <a:off x="716249" y="3613086"/>
            <a:ext cx="2493162" cy="587996"/>
            <a:chOff x="7409959" y="4383192"/>
            <a:chExt cx="2493162" cy="587996"/>
          </a:xfrm>
        </p:grpSpPr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750016" y="4758196"/>
              <a:ext cx="1153105" cy="178360"/>
            </a:xfrm>
            <a:prstGeom prst="rect">
              <a:avLst/>
            </a:prstGeom>
          </p:spPr>
        </p:pic>
        <p:sp>
          <p:nvSpPr>
            <p:cNvPr id="101" name="矩形 100"/>
            <p:cNvSpPr/>
            <p:nvPr/>
          </p:nvSpPr>
          <p:spPr>
            <a:xfrm>
              <a:off x="7409959" y="4475731"/>
              <a:ext cx="1462260" cy="49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动不动。 </a:t>
              </a:r>
              <a:endParaRPr lang="en-US" altLang="zh-CN" sz="2200" b="1" smtClean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906952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 smtClean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古义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89" name="组合 88" title=""/>
          <p:cNvGrpSpPr/>
          <p:nvPr/>
        </p:nvGrpSpPr>
        <p:grpSpPr>
          <a:xfrm>
            <a:off x="3432890" y="3569647"/>
            <a:ext cx="6677822" cy="632070"/>
            <a:chOff x="8863490" y="4383192"/>
            <a:chExt cx="6677822" cy="632070"/>
          </a:xfrm>
        </p:grpSpPr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3490" y="4781057"/>
              <a:ext cx="1153105" cy="178360"/>
            </a:xfrm>
            <a:prstGeom prst="rect">
              <a:avLst/>
            </a:prstGeom>
          </p:spPr>
        </p:pic>
        <p:sp>
          <p:nvSpPr>
            <p:cNvPr id="91" name="矩形 90"/>
            <p:cNvSpPr/>
            <p:nvPr/>
          </p:nvSpPr>
          <p:spPr>
            <a:xfrm>
              <a:off x="10002214" y="4519805"/>
              <a:ext cx="5539098" cy="495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作某事没有意义。</a:t>
              </a:r>
              <a:endParaRPr lang="zh-CN" altLang="en-US" sz="2200" b="1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886378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今义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9" name="矩形 18" title=""/>
          <p:cNvSpPr/>
          <p:nvPr/>
        </p:nvSpPr>
        <p:spPr>
          <a:xfrm>
            <a:off x="606482" y="4488479"/>
            <a:ext cx="4271010" cy="694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6.你这村人</a:t>
            </a:r>
            <a:r>
              <a:rPr lang="zh-CN" altLang="en-US" sz="2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理会</a:t>
            </a:r>
            <a:r>
              <a:rPr lang="en-US" altLang="zh-CN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的甚么！</a:t>
            </a:r>
            <a:r>
              <a:rPr lang="zh-CN" altLang="en-US" sz="24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 title=""/>
          <p:cNvGrpSpPr/>
          <p:nvPr/>
        </p:nvGrpSpPr>
        <p:grpSpPr>
          <a:xfrm>
            <a:off x="866989" y="5432996"/>
            <a:ext cx="2720247" cy="657689"/>
            <a:chOff x="7182874" y="4383192"/>
            <a:chExt cx="2720247" cy="657689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750016" y="4758196"/>
              <a:ext cx="1153105" cy="178360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7182874" y="4475731"/>
              <a:ext cx="1586230" cy="5651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明白，懂得</a:t>
              </a:r>
              <a:endParaRPr lang="en-US" altLang="zh-CN" sz="2200" b="1" smtClean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06952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 smtClean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古义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24" name="组合 23" title=""/>
          <p:cNvGrpSpPr/>
          <p:nvPr/>
        </p:nvGrpSpPr>
        <p:grpSpPr>
          <a:xfrm>
            <a:off x="3787855" y="5433372"/>
            <a:ext cx="6677822" cy="632070"/>
            <a:chOff x="8863490" y="4383192"/>
            <a:chExt cx="6677822" cy="63207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3490" y="4781057"/>
              <a:ext cx="1153105" cy="178360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10002214" y="4519805"/>
              <a:ext cx="5539098" cy="495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理睬。</a:t>
              </a:r>
              <a:endParaRPr lang="zh-CN" altLang="en-US" sz="2200" b="1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86378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今义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4" name="梯形 3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840126" y="183567"/>
            <a:ext cx="30416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lang="zh-CN" altLang="en-US" sz="1800">
              <a:ln w="38100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786130" y="5861685"/>
            <a:ext cx="383984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矩形 41" title=""/>
          <p:cNvSpPr/>
          <p:nvPr/>
        </p:nvSpPr>
        <p:spPr>
          <a:xfrm>
            <a:off x="724" y="356522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grpSp>
        <p:nvGrpSpPr>
          <p:cNvPr id="2" name="组合 1" title=""/>
          <p:cNvGrpSpPr/>
          <p:nvPr/>
        </p:nvGrpSpPr>
        <p:grpSpPr>
          <a:xfrm>
            <a:off x="110096" y="387921"/>
            <a:ext cx="877949" cy="700235"/>
            <a:chOff x="6578602" y="5478465"/>
            <a:chExt cx="1443037" cy="1150938"/>
          </a:xfrm>
        </p:grpSpPr>
        <p:sp>
          <p:nvSpPr>
            <p:cNvPr id="3" name="任意多边形: 形状 2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4" name="任意多边形: 形状 3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5" name="任意多边形: 形状 4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  <a:gd name="T10" fmla="*/ 0 w 99"/>
                <a:gd name="T11" fmla="*/ 73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E75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6" name="任意多边形: 形状 5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7" name="任意多边形: 形状 6"/>
            <p:cNvSpPr/>
            <p:nvPr userDrawn="1"/>
          </p:nvSpPr>
          <p:spPr bwMode="auto">
            <a:xfrm>
              <a:off x="7032627" y="5492752"/>
              <a:ext cx="157163" cy="134938"/>
            </a:xfrm>
            <a:custGeom>
              <a:gdLst>
                <a:gd name="T0" fmla="*/ 0 w 99"/>
                <a:gd name="T1" fmla="*/ 72 h 85"/>
                <a:gd name="T2" fmla="*/ 22 w 99"/>
                <a:gd name="T3" fmla="*/ 0 h 85"/>
                <a:gd name="T4" fmla="*/ 53 w 99"/>
                <a:gd name="T5" fmla="*/ 33 h 85"/>
                <a:gd name="T6" fmla="*/ 99 w 99"/>
                <a:gd name="T7" fmla="*/ 24 h 85"/>
                <a:gd name="T8" fmla="*/ 79 w 99"/>
                <a:gd name="T9" fmla="*/ 85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5">
                  <a:moveTo>
                    <a:pt x="0" y="72"/>
                  </a:moveTo>
                  <a:lnTo>
                    <a:pt x="22" y="0"/>
                  </a:lnTo>
                  <a:lnTo>
                    <a:pt x="53" y="33"/>
                  </a:lnTo>
                  <a:lnTo>
                    <a:pt x="99" y="24"/>
                  </a:lnTo>
                  <a:lnTo>
                    <a:pt x="79" y="85"/>
                  </a:ln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8" name="任意多边形: 形状 7"/>
            <p:cNvSpPr/>
            <p:nvPr userDrawn="1"/>
          </p:nvSpPr>
          <p:spPr bwMode="auto">
            <a:xfrm>
              <a:off x="7207252" y="5735640"/>
              <a:ext cx="782638" cy="893763"/>
            </a:xfrm>
            <a:custGeom>
              <a:gdLst>
                <a:gd name="T0" fmla="*/ 62 w 267"/>
                <a:gd name="T1" fmla="*/ 45 h 305"/>
                <a:gd name="T2" fmla="*/ 267 w 267"/>
                <a:gd name="T3" fmla="*/ 109 h 305"/>
                <a:gd name="T4" fmla="*/ 205 w 267"/>
                <a:gd name="T5" fmla="*/ 305 h 305"/>
                <a:gd name="T6" fmla="*/ 0 w 267"/>
                <a:gd name="T7" fmla="*/ 240 h 305"/>
                <a:gd name="T8" fmla="*/ 62 w 267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5">
                  <a:moveTo>
                    <a:pt x="62" y="45"/>
                  </a:moveTo>
                  <a:cubicBezTo>
                    <a:pt x="188" y="0"/>
                    <a:pt x="267" y="109"/>
                    <a:pt x="267" y="109"/>
                  </a:cubicBezTo>
                  <a:cubicBezTo>
                    <a:pt x="205" y="305"/>
                    <a:pt x="205" y="305"/>
                    <a:pt x="205" y="305"/>
                  </a:cubicBezTo>
                  <a:cubicBezTo>
                    <a:pt x="205" y="305"/>
                    <a:pt x="126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9" name="任意多边形: 形状 8"/>
            <p:cNvSpPr/>
            <p:nvPr userDrawn="1"/>
          </p:nvSpPr>
          <p:spPr bwMode="auto">
            <a:xfrm>
              <a:off x="6578602" y="5541965"/>
              <a:ext cx="784225" cy="889000"/>
            </a:xfrm>
            <a:custGeom>
              <a:gdLst>
                <a:gd name="T0" fmla="*/ 268 w 268"/>
                <a:gd name="T1" fmla="*/ 108 h 303"/>
                <a:gd name="T2" fmla="*/ 61 w 268"/>
                <a:gd name="T3" fmla="*/ 45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89" y="0"/>
                    <a:pt x="61" y="45"/>
                    <a:pt x="61" y="45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0" name="任意多边形: 形状 9"/>
            <p:cNvSpPr/>
            <p:nvPr userDrawn="1"/>
          </p:nvSpPr>
          <p:spPr bwMode="auto">
            <a:xfrm>
              <a:off x="7207252" y="6389690"/>
              <a:ext cx="539750" cy="219075"/>
            </a:xfrm>
            <a:custGeom>
              <a:gdLst>
                <a:gd name="T0" fmla="*/ 184 w 184"/>
                <a:gd name="T1" fmla="*/ 75 h 75"/>
                <a:gd name="T2" fmla="*/ 0 w 184"/>
                <a:gd name="T3" fmla="*/ 34 h 75"/>
                <a:gd name="T4" fmla="*/ 10 w 184"/>
                <a:gd name="T5" fmla="*/ 0 h 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75">
                  <a:moveTo>
                    <a:pt x="184" y="75"/>
                  </a:moveTo>
                  <a:cubicBezTo>
                    <a:pt x="153" y="46"/>
                    <a:pt x="88" y="2"/>
                    <a:pt x="0" y="3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1" name="任意多边形: 形状 10"/>
            <p:cNvSpPr/>
            <p:nvPr userDrawn="1"/>
          </p:nvSpPr>
          <p:spPr bwMode="auto">
            <a:xfrm>
              <a:off x="6691314" y="6265865"/>
              <a:ext cx="546100" cy="222250"/>
            </a:xfrm>
            <a:custGeom>
              <a:gdLst>
                <a:gd name="T0" fmla="*/ 0 w 186"/>
                <a:gd name="T1" fmla="*/ 6 h 76"/>
                <a:gd name="T2" fmla="*/ 176 w 186"/>
                <a:gd name="T3" fmla="*/ 76 h 76"/>
                <a:gd name="T4" fmla="*/ 186 w 186"/>
                <a:gd name="T5" fmla="*/ 42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76">
                  <a:moveTo>
                    <a:pt x="0" y="6"/>
                  </a:moveTo>
                  <a:cubicBezTo>
                    <a:pt x="43" y="0"/>
                    <a:pt x="121" y="0"/>
                    <a:pt x="176" y="76"/>
                  </a:cubicBezTo>
                  <a:cubicBezTo>
                    <a:pt x="186" y="42"/>
                    <a:pt x="186" y="42"/>
                    <a:pt x="186" y="42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2" name="任意多边形: 形状 11"/>
            <p:cNvSpPr/>
            <p:nvPr userDrawn="1"/>
          </p:nvSpPr>
          <p:spPr bwMode="auto">
            <a:xfrm>
              <a:off x="7397752" y="6099177"/>
              <a:ext cx="411163" cy="219075"/>
            </a:xfrm>
            <a:custGeom>
              <a:gdLst>
                <a:gd name="T0" fmla="*/ 140 w 140"/>
                <a:gd name="T1" fmla="*/ 75 h 75"/>
                <a:gd name="T2" fmla="*/ 0 w 140"/>
                <a:gd name="T3" fmla="*/ 31 h 75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5">
                  <a:moveTo>
                    <a:pt x="140" y="75"/>
                  </a:moveTo>
                  <a:cubicBezTo>
                    <a:pt x="140" y="75"/>
                    <a:pt x="86" y="0"/>
                    <a:pt x="0" y="31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3" name="任意多边形: 形状 12"/>
            <p:cNvSpPr/>
            <p:nvPr userDrawn="1"/>
          </p:nvSpPr>
          <p:spPr bwMode="auto">
            <a:xfrm>
              <a:off x="7462839" y="5899152"/>
              <a:ext cx="409575" cy="217488"/>
            </a:xfrm>
            <a:custGeom>
              <a:gdLst>
                <a:gd name="T0" fmla="*/ 140 w 140"/>
                <a:gd name="T1" fmla="*/ 74 h 74"/>
                <a:gd name="T2" fmla="*/ 0 w 140"/>
                <a:gd name="T3" fmla="*/ 30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140" y="74"/>
                  </a:moveTo>
                  <a:cubicBezTo>
                    <a:pt x="140" y="74"/>
                    <a:pt x="86" y="0"/>
                    <a:pt x="0" y="3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4" name="任意多边形: 形状 13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5" name="任意多边形: 形状 14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6" name="任意多边形: 形状 15"/>
            <p:cNvSpPr/>
            <p:nvPr userDrawn="1"/>
          </p:nvSpPr>
          <p:spPr bwMode="auto">
            <a:xfrm>
              <a:off x="6808789" y="5919790"/>
              <a:ext cx="412750" cy="214313"/>
            </a:xfrm>
            <a:custGeom>
              <a:gdLst>
                <a:gd name="T0" fmla="*/ 0 w 141"/>
                <a:gd name="T1" fmla="*/ 31 h 73"/>
                <a:gd name="T2" fmla="*/ 141 w 141"/>
                <a:gd name="T3" fmla="*/ 73 h 73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1" h="73">
                  <a:moveTo>
                    <a:pt x="0" y="31"/>
                  </a:moveTo>
                  <a:cubicBezTo>
                    <a:pt x="0" y="31"/>
                    <a:pt x="88" y="0"/>
                    <a:pt x="141" y="73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7" name="任意多边形: 形状 16"/>
            <p:cNvSpPr/>
            <p:nvPr userDrawn="1"/>
          </p:nvSpPr>
          <p:spPr bwMode="auto">
            <a:xfrm>
              <a:off x="6873877" y="5718177"/>
              <a:ext cx="409575" cy="217488"/>
            </a:xfrm>
            <a:custGeom>
              <a:gdLst>
                <a:gd name="T0" fmla="*/ 0 w 140"/>
                <a:gd name="T1" fmla="*/ 31 h 74"/>
                <a:gd name="T2" fmla="*/ 140 w 140"/>
                <a:gd name="T3" fmla="*/ 74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0" y="31"/>
                  </a:moveTo>
                  <a:cubicBezTo>
                    <a:pt x="0" y="31"/>
                    <a:pt x="87" y="0"/>
                    <a:pt x="140" y="74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</p:grpSp>
      <p:sp>
        <p:nvSpPr>
          <p:cNvPr id="41" name="标题 1" title=""/>
          <p:cNvSpPr txBox="1"/>
          <p:nvPr/>
        </p:nvSpPr>
        <p:spPr>
          <a:xfrm>
            <a:off x="635" y="401320"/>
            <a:ext cx="11520805" cy="691515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写作背景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4" name="文本框 43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 title=""/>
          <p:cNvGrpSpPr/>
          <p:nvPr/>
        </p:nvGrpSpPr>
        <p:grpSpPr>
          <a:xfrm>
            <a:off x="2224868" y="1062355"/>
            <a:ext cx="9295130" cy="4744086"/>
            <a:chOff x="3338186" y="2292096"/>
            <a:chExt cx="9295130" cy="4237495"/>
          </a:xfrm>
        </p:grpSpPr>
        <p:pic>
          <p:nvPicPr>
            <p:cNvPr id="82" name="图片 8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CF4"/>
                </a:clrFrom>
                <a:clrTo>
                  <a:srgbClr val="FFFCF4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186" y="2292096"/>
              <a:ext cx="9295130" cy="4237495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3536306" y="2983504"/>
              <a:ext cx="8716645" cy="3546087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 sz="2400" b="1" spc="200" smtClean="0">
                  <a:latin typeface="楷体" panose="02010609060101010101" pitchFamily="49" charset="-122"/>
                  <a:ea typeface="楷体" panose="02010609060101010101" pitchFamily="49" charset="-122"/>
                </a:rPr>
                <a:t> 本文</a:t>
              </a:r>
              <a:r>
                <a:rPr lang="zh-CN" altLang="en-US" sz="2400" b="1" spc="200">
                  <a:latin typeface="楷体" panose="02010609060101010101" pitchFamily="49" charset="-122"/>
                  <a:ea typeface="楷体" panose="02010609060101010101" pitchFamily="49" charset="-122"/>
                </a:rPr>
                <a:t>的背景是大名府梁中书要把千万贯财宝送上东京，给他老丈人蔡京庆贺生日。梁中书前一年就曾送十万贯金珠宝物给蔡京，半路被人打劫去了，这次改派精明能干的杨志押送。刘唐把这个消息告知了晁盖，晁盖随后联络了吴用、公孙胜、阮氏三兄弟和白胜等人，决定劫取这不义之财。</a:t>
              </a:r>
              <a:endParaRPr lang="zh-CN" altLang="en-US" sz="2400" b="1" spc="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6" name="图片 65" title=""/>
          <p:cNvPicPr>
            <a:picLocks noChangeAspect="1"/>
          </p:cNvPicPr>
          <p:nvPr/>
        </p:nvPicPr>
        <p:blipFill>
          <a:blip r:embed="rId5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" t="2290" r="4509" b="4095"/>
          <a:stretch>
            <a:fillRect/>
          </a:stretch>
        </p:blipFill>
        <p:spPr>
          <a:xfrm>
            <a:off x="109618" y="2559050"/>
            <a:ext cx="2288077" cy="24003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8" name="梯形 17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19" name="文本框 18" title=""/>
          <p:cNvSpPr txBox="1"/>
          <p:nvPr/>
        </p:nvSpPr>
        <p:spPr>
          <a:xfrm>
            <a:off x="840126" y="183567"/>
            <a:ext cx="30416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lang="zh-CN" altLang="en-US" sz="1800">
              <a:ln w="38100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4" name="梯形 3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新 课 探 究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 title=""/>
          <p:cNvGrpSpPr/>
          <p:nvPr/>
        </p:nvGrpSpPr>
        <p:grpSpPr>
          <a:xfrm>
            <a:off x="1519262" y="167058"/>
            <a:ext cx="2581343" cy="582273"/>
            <a:chOff x="1665201" y="3596641"/>
            <a:chExt cx="4278399" cy="308396"/>
          </a:xfrm>
          <a:noFill/>
        </p:grpSpPr>
        <p:sp>
          <p:nvSpPr>
            <p:cNvPr id="8" name="圆角矩形 7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667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665201" y="3605414"/>
              <a:ext cx="2754311" cy="19506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8667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0" i="0" u="none" strike="noStrike" kern="1200" cap="none" spc="0" normalizeH="0" baseline="0" noProof="0">
                  <a:ln w="3810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22 </a:t>
              </a:r>
              <a:r>
                <a:rPr kumimoji="0" lang="zh-CN" altLang="en-US" sz="1800" b="0" i="0" u="none" strike="noStrike" kern="1200" cap="none" spc="0" normalizeH="0" baseline="0" noProof="0">
                  <a:ln w="3810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智取生辰纲</a:t>
              </a:r>
              <a:endParaRPr kumimoji="0" lang="zh-CN" altLang="en-US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endParaRPr>
            </a:p>
          </p:txBody>
        </p:sp>
      </p:grpSp>
      <p:sp>
        <p:nvSpPr>
          <p:cNvPr id="10" name="文本框 9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矩形 1" title=""/>
          <p:cNvSpPr>
            <a:spLocks noChangeArrowheads="1"/>
          </p:cNvSpPr>
          <p:nvPr/>
        </p:nvSpPr>
        <p:spPr bwMode="auto">
          <a:xfrm>
            <a:off x="341630" y="1339850"/>
            <a:ext cx="10942955" cy="488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-528955" fontAlgn="auto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整体阅读：请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根据小说的文体知识，快速阅读小说，简要梳理小说的主要内容。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-528955" fontAlgn="auto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800" kern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2800" kern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小说的情节一般包括开端、发展、高潮、结局，有的还有序幕和尾声</a:t>
            </a:r>
            <a:r>
              <a:rPr lang="zh-CN" altLang="en-US" sz="2800" ker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。请据此梳理小说主要内容。 </a:t>
            </a:r>
            <a:endParaRPr lang="zh-CN" altLang="en-US" sz="2800" kern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-528955" fontAlgn="auto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800" kern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800" kern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在梳理小说情节的过程中，体会其中贯穿的几种矛盾冲突（线索）</a:t>
            </a:r>
            <a:r>
              <a:rPr lang="zh-CN" altLang="en-US" sz="2800" ker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2800" kern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-528955" fontAlgn="auto">
              <a:lnSpc>
                <a:spcPct val="150000"/>
              </a:lnSpc>
              <a:buFont typeface="Wingdings" panose="05000000000000000000" pitchFamily="2" charset="2"/>
              <a:buNone/>
            </a:pPr>
            <a:endParaRPr lang="en-US" altLang="zh-CN" sz="2800" b="1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-844550" y="-1576705"/>
            <a:ext cx="383984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 title=""/>
          <p:cNvGrpSpPr/>
          <p:nvPr/>
        </p:nvGrpSpPr>
        <p:grpSpPr>
          <a:xfrm>
            <a:off x="1327786" y="1917699"/>
            <a:ext cx="9224009" cy="2934971"/>
            <a:chOff x="3083576" y="3775920"/>
            <a:chExt cx="4660248" cy="1714043"/>
          </a:xfrm>
        </p:grpSpPr>
        <p:grpSp>
          <p:nvGrpSpPr>
            <p:cNvPr id="47" name="组合 46"/>
            <p:cNvGrpSpPr/>
            <p:nvPr/>
          </p:nvGrpSpPr>
          <p:grpSpPr>
            <a:xfrm>
              <a:off x="3083576" y="3775920"/>
              <a:ext cx="4660248" cy="1714043"/>
              <a:chOff x="3490903" y="4170932"/>
              <a:chExt cx="3875716" cy="1538415"/>
            </a:xfrm>
          </p:grpSpPr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35817" y="4184073"/>
                <a:ext cx="3830802" cy="1525274"/>
              </a:xfrm>
              <a:prstGeom prst="rect">
                <a:avLst/>
              </a:prstGeom>
            </p:spPr>
          </p:pic>
          <p:sp>
            <p:nvSpPr>
              <p:cNvPr id="50" name="矩形 49"/>
              <p:cNvSpPr/>
              <p:nvPr/>
            </p:nvSpPr>
            <p:spPr>
              <a:xfrm rot="20023910">
                <a:off x="3490903" y="4170932"/>
                <a:ext cx="491202" cy="27360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2800" b="1" kern="1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glow rad="609600">
                        <a:schemeClr val="accent3">
                          <a:lumMod val="60000"/>
                          <a:lumOff val="40000"/>
                          <a:alpha val="40000"/>
                        </a:schemeClr>
                      </a:glow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仿宋" panose="02010609060101010101" pitchFamily="49" charset="-122"/>
                    <a:ea typeface="仿宋" panose="02010609060101010101" pitchFamily="49" charset="-122"/>
                    <a:cs typeface="仿宋" panose="02010609060101010101" pitchFamily="49" charset="-122"/>
                  </a:rPr>
                  <a:t>点拨</a:t>
                </a:r>
                <a:endParaRPr lang="zh-CN" altLang="en-US" sz="2800" b="1" kern="1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glow rad="609600">
                      <a:schemeClr val="accent3">
                        <a:lumMod val="60000"/>
                        <a:lumOff val="40000"/>
                        <a:alpha val="40000"/>
                      </a:schemeClr>
                    </a:glow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仿宋" panose="02010609060101010101" pitchFamily="49" charset="-122"/>
                  <a:ea typeface="仿宋" panose="02010609060101010101" pitchFamily="49" charset="-122"/>
                  <a:cs typeface="仿宋" panose="02010609060101010101" pitchFamily="49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3313926" y="3983222"/>
              <a:ext cx="4209174" cy="135803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smtClean="0">
                  <a:latin typeface="黑体" panose="02010609060101010101" charset="-122"/>
                  <a:ea typeface="黑体" panose="02010609060101010101" charset="-122"/>
                </a:rPr>
                <a:t>    </a:t>
              </a:r>
              <a:r>
                <a:rPr lang="zh-CN" altLang="en-US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1.</a:t>
              </a:r>
              <a:r>
                <a:rPr lang="zh-CN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小说情节的转换可以根据人物关系的变化（或矛盾冲突的变化）进行，据此可梳理小说情节</a:t>
              </a:r>
              <a:r>
                <a:rPr lang="zh-CN" altLang="en-US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。</a:t>
              </a:r>
              <a:endParaRPr lang="zh-CN" altLang="en-US" sz="28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2.</a:t>
              </a:r>
              <a:r>
                <a:rPr lang="zh-CN" altLang="en-US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根据小说情节内容，可以按照</a:t>
              </a:r>
              <a:r>
                <a:rPr lang="en-US" altLang="zh-CN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“</a:t>
              </a:r>
              <a:r>
                <a:rPr lang="zh-CN" altLang="en-US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什么人</a:t>
              </a:r>
              <a:r>
                <a:rPr lang="en-US" altLang="zh-CN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+</a:t>
              </a:r>
              <a:r>
                <a:rPr lang="zh-CN" altLang="en-US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做了什么事</a:t>
              </a:r>
              <a:r>
                <a:rPr lang="en-US" altLang="zh-CN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”</a:t>
              </a:r>
              <a:r>
                <a:rPr lang="zh-CN" altLang="en-US" sz="2800" b="1" kern="1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的方式进行。</a:t>
              </a:r>
              <a:endParaRPr lang="zh-CN" altLang="en-US" sz="2800" b="1" kern="1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文本框 3" title=""/>
          <p:cNvSpPr txBox="1">
            <a:spLocks noChangeArrowheads="1"/>
          </p:cNvSpPr>
          <p:nvPr/>
        </p:nvSpPr>
        <p:spPr bwMode="auto">
          <a:xfrm>
            <a:off x="622935" y="969328"/>
            <a:ext cx="5040313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梳理小说主要情节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pic>
        <p:nvPicPr>
          <p:cNvPr id="4" name="图片 3" titl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470" y="1764030"/>
            <a:ext cx="7780020" cy="394652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文本框 3" title=""/>
          <p:cNvSpPr txBox="1">
            <a:spLocks noChangeArrowheads="1"/>
          </p:cNvSpPr>
          <p:nvPr/>
        </p:nvSpPr>
        <p:spPr bwMode="auto">
          <a:xfrm>
            <a:off x="528320" y="739775"/>
            <a:ext cx="84994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梳理小说矛盾冲突并体会矛盾冲突交织的作用。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2" name="矩形 1" title=""/>
          <p:cNvSpPr/>
          <p:nvPr/>
        </p:nvSpPr>
        <p:spPr>
          <a:xfrm>
            <a:off x="915670" y="1823085"/>
            <a:ext cx="8829675" cy="213233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266700">
              <a:lnSpc>
                <a:spcPct val="150000"/>
              </a:lnSpc>
              <a:tabLst>
                <a:tab pos="2637155" algn="ctr"/>
                <a:tab pos="3371850"/>
              </a:tabLst>
            </a:pPr>
            <a:r>
              <a:rPr lang="zh-CN" altLang="zh-CN" sz="2800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次要</a:t>
            </a:r>
            <a:r>
              <a:rPr lang="zh-CN" altLang="zh-CN" sz="2800" kern="1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矛盾</a:t>
            </a:r>
            <a:r>
              <a:rPr lang="zh-CN" altLang="zh-CN" sz="2800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endParaRPr lang="zh-CN" altLang="zh-CN" sz="2800" kern="10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>
              <a:lnSpc>
                <a:spcPct val="150000"/>
              </a:lnSpc>
              <a:tabLst>
                <a:tab pos="2637155" algn="ctr"/>
                <a:tab pos="3371850"/>
              </a:tabLst>
            </a:pPr>
            <a:endParaRPr lang="zh-CN" altLang="zh-CN" sz="2800" kern="10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>
              <a:lnSpc>
                <a:spcPct val="150000"/>
              </a:lnSpc>
              <a:tabLst>
                <a:tab pos="2637155" algn="ctr"/>
                <a:tab pos="3371850"/>
              </a:tabLst>
            </a:pPr>
            <a:r>
              <a:rPr lang="zh-CN" altLang="zh-CN" sz="2800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主要矛盾：</a:t>
            </a:r>
            <a:endParaRPr lang="en-US" altLang="zh-CN" sz="2800" kern="10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>
              <a:lnSpc>
                <a:spcPct val="150000"/>
              </a:lnSpc>
              <a:tabLst>
                <a:tab pos="2637155" algn="ctr"/>
                <a:tab pos="3371850"/>
              </a:tabLst>
            </a:pPr>
            <a:r>
              <a:rPr lang="en-US" altLang="zh-CN" sz="2800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zh-CN" sz="2800" kern="10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 title=""/>
          <p:cNvSpPr txBox="1"/>
          <p:nvPr/>
        </p:nvSpPr>
        <p:spPr>
          <a:xfrm>
            <a:off x="2894965" y="2053590"/>
            <a:ext cx="69888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杨志与众军汉、虞侯、老都管之间的矛盾。</a:t>
            </a:r>
            <a:endParaRPr lang="zh-CN" altLang="en-US" sz="2800" kern="100">
              <a:solidFill>
                <a:schemeClr val="accent1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8" name="文本框 17" title=""/>
          <p:cNvSpPr txBox="1"/>
          <p:nvPr/>
        </p:nvSpPr>
        <p:spPr>
          <a:xfrm>
            <a:off x="3074670" y="3270250"/>
            <a:ext cx="702056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杨志押送生辰纲与晁盖、吴用等人夺取生辰纲之间的矛盾。</a:t>
            </a:r>
            <a:endParaRPr lang="zh-CN" altLang="zh-CN" sz="2800" kern="100">
              <a:solidFill>
                <a:schemeClr val="accent1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 title="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21410" y="1356360"/>
            <a:ext cx="9478645" cy="3316605"/>
          </a:xfrm>
          <a:prstGeom prst="rect">
            <a:avLst/>
          </a:prstGeom>
        </p:spPr>
      </p:pic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3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 title=""/>
          <p:cNvSpPr/>
          <p:nvPr/>
        </p:nvSpPr>
        <p:spPr>
          <a:xfrm>
            <a:off x="1332230" y="1711960"/>
            <a:ext cx="8853805" cy="263525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作用：</a:t>
            </a: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因担心生辰纲被夺取，杨志与众军汉等人的矛盾才不断激化；不断激化的内部矛盾反过来又促成了晁盖、吴用等人“智取”的成功。主要矛盾与次要矛盾互相勾联，互相影响，进而不断推动情节向前发展。</a:t>
            </a:r>
            <a:endParaRPr lang="zh-CN" altLang="en-US" sz="28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8" name="文本框 1" title=""/>
          <p:cNvSpPr txBox="1">
            <a:spLocks noChangeArrowheads="1"/>
          </p:cNvSpPr>
          <p:nvPr/>
        </p:nvSpPr>
        <p:spPr bwMode="auto">
          <a:xfrm>
            <a:off x="395605" y="647065"/>
            <a:ext cx="10794365" cy="121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30000"/>
              </a:lnSpc>
              <a:buClrTx/>
              <a:buSzTx/>
              <a:buFontTx/>
            </a:pP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</a:rPr>
              <a:t>3.小说以“生辰纲” 的争夺为中心事件，采用了双线结构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。请简要梳理小说中</a:t>
            </a: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</a:rPr>
              <a:t>明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</a:rPr>
              <a:t>暗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两条</a:t>
            </a:r>
            <a:r>
              <a:rPr lang="en-US" altLang="zh-CN" sz="2800" b="1">
                <a:latin typeface="宋体" panose="02010600030101010101" pitchFamily="2" charset="-122"/>
                <a:cs typeface="宋体" panose="02010600030101010101" pitchFamily="2" charset="-122"/>
              </a:rPr>
              <a:t>线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索。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 title=""/>
          <p:cNvSpPr txBox="1">
            <a:spLocks noChangeArrowheads="1"/>
          </p:cNvSpPr>
          <p:nvPr/>
        </p:nvSpPr>
        <p:spPr bwMode="auto">
          <a:xfrm>
            <a:off x="1012190" y="2092643"/>
            <a:ext cx="1223963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明线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：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文本框 4" title=""/>
          <p:cNvSpPr txBox="1">
            <a:spLocks noChangeArrowheads="1"/>
          </p:cNvSpPr>
          <p:nvPr/>
        </p:nvSpPr>
        <p:spPr bwMode="auto">
          <a:xfrm>
            <a:off x="1012190" y="3240405"/>
            <a:ext cx="1223963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暗线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：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文本框 6" title=""/>
          <p:cNvSpPr txBox="1">
            <a:spLocks noChangeArrowheads="1"/>
          </p:cNvSpPr>
          <p:nvPr/>
        </p:nvSpPr>
        <p:spPr bwMode="auto">
          <a:xfrm>
            <a:off x="2236153" y="2172653"/>
            <a:ext cx="7345362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杨志智押生辰纲。（上路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中计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失纲）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 title=""/>
          <p:cNvSpPr txBox="1">
            <a:spLocks noChangeArrowheads="1"/>
          </p:cNvSpPr>
          <p:nvPr/>
        </p:nvSpPr>
        <p:spPr bwMode="auto">
          <a:xfrm>
            <a:off x="2160905" y="3320415"/>
            <a:ext cx="857758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晁盖、吴用等智取生辰纲。（定计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施计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劫纲）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梯形 10" title=""/>
          <p:cNvSpPr/>
          <p:nvPr/>
        </p:nvSpPr>
        <p:spPr>
          <a:xfrm>
            <a:off x="2160608" y="93905"/>
            <a:ext cx="1533457" cy="328879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" name="TextBox 17" title=""/>
          <p:cNvSpPr txBox="1"/>
          <p:nvPr/>
        </p:nvSpPr>
        <p:spPr>
          <a:xfrm>
            <a:off x="2227183" y="317969"/>
            <a:ext cx="3571735" cy="814337"/>
          </a:xfrm>
          <a:prstGeom prst="rect">
            <a:avLst/>
          </a:prstGeom>
          <a:noFill/>
        </p:spPr>
        <p:txBody>
          <a:bodyPr wrap="square" lIns="115200" tIns="57600" rIns="115200" bIns="57600" rtlCol="0">
            <a:spAutoFit/>
          </a:bodyPr>
          <a:lstStyle/>
          <a:p>
            <a:r>
              <a:rPr lang="zh-CN" altLang="en-US" sz="2270">
                <a:solidFill>
                  <a:schemeClr val="bg1"/>
                </a:solidFill>
              </a:rPr>
              <a:t>单击此处添加标题文本内容</a:t>
            </a:r>
            <a:endParaRPr lang="en-US" sz="2270">
              <a:solidFill>
                <a:schemeClr val="bg1"/>
              </a:solidFill>
            </a:endParaRPr>
          </a:p>
        </p:txBody>
      </p:sp>
      <p:sp>
        <p:nvSpPr>
          <p:cNvPr id="20" name="矩形 19" title=""/>
          <p:cNvSpPr/>
          <p:nvPr/>
        </p:nvSpPr>
        <p:spPr>
          <a:xfrm>
            <a:off x="0" y="201491"/>
            <a:ext cx="11524398" cy="26873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 title=""/>
          <p:cNvSpPr/>
          <p:nvPr/>
        </p:nvSpPr>
        <p:spPr>
          <a:xfrm flipV="1">
            <a:off x="2236345" y="93904"/>
            <a:ext cx="1372063" cy="328879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4" name="梯形 13" title=""/>
          <p:cNvSpPr/>
          <p:nvPr/>
        </p:nvSpPr>
        <p:spPr>
          <a:xfrm flipV="1">
            <a:off x="528447" y="209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5" name="文本框 14" title=""/>
          <p:cNvSpPr txBox="1"/>
          <p:nvPr/>
        </p:nvSpPr>
        <p:spPr>
          <a:xfrm>
            <a:off x="2362482" y="104454"/>
            <a:ext cx="111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新课探究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623195" y="186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梯形 8" title=""/>
          <p:cNvSpPr/>
          <p:nvPr/>
        </p:nvSpPr>
        <p:spPr>
          <a:xfrm flipV="1">
            <a:off x="3929887" y="193373"/>
            <a:ext cx="1436963" cy="261686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4064050" y="170327"/>
            <a:ext cx="123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 title=""/>
          <p:cNvSpPr txBox="1"/>
          <p:nvPr>
            <p:custDataLst>
              <p:tags r:id="rId2"/>
            </p:custDataLst>
          </p:nvPr>
        </p:nvSpPr>
        <p:spPr>
          <a:xfrm>
            <a:off x="9520298" y="178444"/>
            <a:ext cx="1744164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 title="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807335" y="1438275"/>
            <a:ext cx="6176645" cy="348170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课 堂 小 结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" name="文本框 9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梯形 4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6" name="文本框 5" title=""/>
          <p:cNvSpPr txBox="1"/>
          <p:nvPr/>
        </p:nvSpPr>
        <p:spPr>
          <a:xfrm>
            <a:off x="1519258" y="183622"/>
            <a:ext cx="166179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866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kumimoji="0" lang="zh-CN" altLang="en-US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kumimoji="0" lang="zh-CN" altLang="en-US" sz="1800" b="0" i="0" u="none" strike="noStrike" kern="1200" cap="none" spc="0" normalizeH="0" baseline="0" noProof="0">
              <a:ln w="38100"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" name="组合 3" title=""/>
          <p:cNvGrpSpPr/>
          <p:nvPr/>
        </p:nvGrpSpPr>
        <p:grpSpPr>
          <a:xfrm>
            <a:off x="2263837" y="2465458"/>
            <a:ext cx="1126273" cy="882502"/>
            <a:chOff x="5807726" y="2530549"/>
            <a:chExt cx="1560637" cy="882502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969696"/>
                </a:clrFrom>
                <a:clrTo>
                  <a:srgbClr val="969696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7726" y="2530549"/>
              <a:ext cx="1560637" cy="882502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969696"/>
                </a:clrFrom>
                <a:clrTo>
                  <a:srgbClr val="969696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6130" y="2571747"/>
              <a:ext cx="1132256" cy="788142"/>
            </a:xfrm>
            <a:prstGeom prst="rect">
              <a:avLst/>
            </a:prstGeom>
          </p:spPr>
        </p:pic>
      </p:grpSp>
      <p:sp>
        <p:nvSpPr>
          <p:cNvPr id="42" name="矩形 41" title=""/>
          <p:cNvSpPr/>
          <p:nvPr/>
        </p:nvSpPr>
        <p:spPr>
          <a:xfrm>
            <a:off x="137618" y="3810734"/>
            <a:ext cx="4160385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altLang="zh-CN" sz="4000" kern="10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>
                    <a:schemeClr val="accent3">
                      <a:lumMod val="20000"/>
                      <a:lumOff val="80000"/>
                      <a:alpha val="6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黑体" panose="02010609060101010101" charset="-122"/>
                <a:ea typeface="黑体" panose="02010609060101010101" charset="-122"/>
                <a:cs typeface="仿宋" panose="02010609060101010101" pitchFamily="49" charset="-122"/>
              </a:rPr>
              <a:t>《</a:t>
            </a:r>
            <a:r>
              <a:rPr lang="zh-CN" altLang="en-US" sz="4000" kern="10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>
                    <a:schemeClr val="accent3">
                      <a:lumMod val="20000"/>
                      <a:lumOff val="80000"/>
                      <a:alpha val="6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黑体" panose="02010609060101010101" charset="-122"/>
                <a:ea typeface="黑体" panose="02010609060101010101" charset="-122"/>
                <a:cs typeface="仿宋" panose="02010609060101010101" pitchFamily="49" charset="-122"/>
              </a:rPr>
              <a:t>智取生辰纲</a:t>
            </a:r>
            <a:r>
              <a:rPr lang="en-US" altLang="zh-CN" sz="4000" kern="10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>
                    <a:schemeClr val="accent3">
                      <a:lumMod val="20000"/>
                      <a:lumOff val="80000"/>
                      <a:alpha val="6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黑体" panose="02010609060101010101" charset="-122"/>
                <a:ea typeface="黑体" panose="02010609060101010101" charset="-122"/>
                <a:cs typeface="仿宋" panose="02010609060101010101" pitchFamily="49" charset="-122"/>
              </a:rPr>
              <a:t>》</a:t>
            </a:r>
            <a:endParaRPr lang="zh-CN" altLang="en-US" sz="4000" kern="100">
              <a:solidFill>
                <a:schemeClr val="tx1">
                  <a:lumMod val="85000"/>
                  <a:lumOff val="15000"/>
                </a:schemeClr>
              </a:solidFill>
              <a:effectLst>
                <a:glow>
                  <a:schemeClr val="accent3">
                    <a:lumMod val="20000"/>
                    <a:lumOff val="80000"/>
                    <a:alpha val="6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黑体" panose="02010609060101010101" charset="-122"/>
              <a:ea typeface="黑体" panose="02010609060101010101" charset="-122"/>
              <a:cs typeface="仿宋" panose="02010609060101010101" pitchFamily="49" charset="-122"/>
            </a:endParaRPr>
          </a:p>
        </p:txBody>
      </p:sp>
      <p:grpSp>
        <p:nvGrpSpPr>
          <p:cNvPr id="7" name="组合 6" title=""/>
          <p:cNvGrpSpPr/>
          <p:nvPr/>
        </p:nvGrpSpPr>
        <p:grpSpPr>
          <a:xfrm>
            <a:off x="844340" y="4184899"/>
            <a:ext cx="3329186" cy="2171041"/>
            <a:chOff x="4994622" y="2508811"/>
            <a:chExt cx="3329186" cy="2171041"/>
          </a:xfrm>
        </p:grpSpPr>
        <p:grpSp>
          <p:nvGrpSpPr>
            <p:cNvPr id="67" name="组合 66"/>
            <p:cNvGrpSpPr/>
            <p:nvPr/>
          </p:nvGrpSpPr>
          <p:grpSpPr>
            <a:xfrm>
              <a:off x="4994622" y="3838531"/>
              <a:ext cx="3329186" cy="841321"/>
              <a:chOff x="1346367" y="191859"/>
              <a:chExt cx="1776316" cy="841321"/>
            </a:xfrm>
          </p:grpSpPr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1599">
                <a:off x="1346367" y="191859"/>
                <a:ext cx="1776316" cy="841321"/>
              </a:xfrm>
              <a:prstGeom prst="rect">
                <a:avLst/>
              </a:prstGeom>
            </p:spPr>
          </p:pic>
          <p:sp>
            <p:nvSpPr>
              <p:cNvPr id="69" name="文本框 68"/>
              <p:cNvSpPr txBox="1"/>
              <p:nvPr/>
            </p:nvSpPr>
            <p:spPr>
              <a:xfrm>
                <a:off x="1578273" y="304268"/>
                <a:ext cx="10695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</a:rPr>
                  <a:t>智在何处？</a:t>
                </a:r>
                <a:endParaRPr lang="zh-CN" altLang="en-US" sz="28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949512">
              <a:off x="4804799" y="2869236"/>
              <a:ext cx="1127862" cy="407011"/>
            </a:xfrm>
            <a:prstGeom prst="rect">
              <a:avLst/>
            </a:prstGeom>
          </p:spPr>
        </p:pic>
      </p:grpSp>
      <p:grpSp>
        <p:nvGrpSpPr>
          <p:cNvPr id="8" name="组合 7" title=""/>
          <p:cNvGrpSpPr/>
          <p:nvPr/>
        </p:nvGrpSpPr>
        <p:grpSpPr>
          <a:xfrm>
            <a:off x="2911878" y="1142885"/>
            <a:ext cx="9531567" cy="3092635"/>
            <a:chOff x="4737326" y="111645"/>
            <a:chExt cx="9531567" cy="3092635"/>
          </a:xfrm>
        </p:grpSpPr>
        <p:grpSp>
          <p:nvGrpSpPr>
            <p:cNvPr id="11" name="组合 10"/>
            <p:cNvGrpSpPr/>
            <p:nvPr/>
          </p:nvGrpSpPr>
          <p:grpSpPr>
            <a:xfrm>
              <a:off x="4737326" y="704128"/>
              <a:ext cx="7188860" cy="2500152"/>
              <a:chOff x="3956222" y="1120352"/>
              <a:chExt cx="7188860" cy="2500152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3956222" y="1120352"/>
                <a:ext cx="7188860" cy="2500152"/>
                <a:chOff x="4354095" y="101632"/>
                <a:chExt cx="7188860" cy="2500152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4927531" y="101632"/>
                  <a:ext cx="6615424" cy="1808750"/>
                  <a:chOff x="4927531" y="101632"/>
                  <a:chExt cx="6615424" cy="1808750"/>
                </a:xfrm>
              </p:grpSpPr>
              <p:grpSp>
                <p:nvGrpSpPr>
                  <p:cNvPr id="58" name="组合 57"/>
                  <p:cNvGrpSpPr/>
                  <p:nvPr/>
                </p:nvGrpSpPr>
                <p:grpSpPr>
                  <a:xfrm>
                    <a:off x="4927531" y="1069061"/>
                    <a:ext cx="2875472" cy="841321"/>
                    <a:chOff x="1310571" y="999912"/>
                    <a:chExt cx="1534233" cy="841321"/>
                  </a:xfrm>
                </p:grpSpPr>
                <p:pic>
                  <p:nvPicPr>
                    <p:cNvPr id="59" name="图片 58"/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duotone>
                        <a:schemeClr val="accent3">
                          <a:shade val="45000"/>
                          <a:satMod val="135000"/>
                        </a:schemeClr>
                        <a:prstClr val="white"/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10571" y="999912"/>
                      <a:ext cx="1534233" cy="841321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60" name="文本框 59"/>
                    <p:cNvSpPr txBox="1"/>
                    <p:nvPr/>
                  </p:nvSpPr>
                  <p:spPr>
                    <a:xfrm>
                      <a:off x="1517165" y="1166853"/>
                      <a:ext cx="1077746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zh-CN" altLang="en-US" sz="2800">
                          <a:solidFill>
                            <a:schemeClr val="bg1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情节梳理</a:t>
                      </a:r>
                      <a:endParaRPr lang="zh-CN" altLang="en-US" sz="3600">
                        <a:solidFill>
                          <a:schemeClr val="bg1"/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p:txBody>
                </p:sp>
              </p:grpSp>
              <p:sp>
                <p:nvSpPr>
                  <p:cNvPr id="40" name="矩形 39"/>
                  <p:cNvSpPr/>
                  <p:nvPr/>
                </p:nvSpPr>
                <p:spPr>
                  <a:xfrm>
                    <a:off x="6748026" y="101632"/>
                    <a:ext cx="4794929" cy="48186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indent="266700">
                      <a:lnSpc>
                        <a:spcPct val="150000"/>
                      </a:lnSpc>
                      <a:tabLst>
                        <a:tab pos="2637155" algn="ctr"/>
                        <a:tab pos="3371850"/>
                      </a:tabLst>
                    </a:pPr>
                    <a:r>
                      <a:rPr lang="zh-CN" altLang="en-US" sz="2000" b="1" kern="100">
                        <a:solidFill>
                          <a:srgbClr val="0070C0"/>
                        </a:solidFill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 pitchFamily="18" charset="0"/>
                      </a:rPr>
                      <a:t>白胜设计诱官军</a:t>
                    </a:r>
                    <a:endParaRPr lang="zh-CN" altLang="en-US" sz="2000" b="1" kern="100">
                      <a:solidFill>
                        <a:srgbClr val="0070C0"/>
                      </a:solidFill>
                      <a:latin typeface="黑体" panose="02010609060101010101" charset="-122"/>
                      <a:ea typeface="黑体" panose="02010609060101010101" charset="-122"/>
                      <a:cs typeface="Times New Roman" panose="02020603050405020304" pitchFamily="18" charset="0"/>
                    </a:endParaRPr>
                  </a:p>
                </p:txBody>
              </p:sp>
              <p:pic>
                <p:nvPicPr>
                  <p:cNvPr id="61" name="图片 60"/>
                  <p:cNvPicPr>
                    <a:picLocks noChangeAspect="1"/>
                  </p:cNvPicPr>
                  <p:nvPr/>
                </p:nvPicPr>
                <p:blipFill>
                  <a:blip r:embed="rId5">
                    <a:duotone>
                      <a:schemeClr val="accent3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854195" y="539425"/>
                    <a:ext cx="2921380" cy="98508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75" name="图片 74"/>
                <p:cNvPicPr>
                  <a:picLocks noChangeAspect="1"/>
                </p:cNvPicPr>
                <p:nvPr/>
              </p:nvPicPr>
              <p:blipFill>
                <a:blip r:embed="rId4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8880952">
                  <a:off x="3993670" y="1834347"/>
                  <a:ext cx="1127862" cy="407011"/>
                </a:xfrm>
                <a:prstGeom prst="rect">
                  <a:avLst/>
                </a:prstGeom>
              </p:spPr>
            </p:pic>
          </p:grpSp>
          <p:sp>
            <p:nvSpPr>
              <p:cNvPr id="57" name="矩形 56"/>
              <p:cNvSpPr/>
              <p:nvPr/>
            </p:nvSpPr>
            <p:spPr>
              <a:xfrm>
                <a:off x="6318255" y="1641780"/>
                <a:ext cx="4794929" cy="4818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lnSpc>
                    <a:spcPct val="150000"/>
                  </a:lnSpc>
                  <a:tabLst>
                    <a:tab pos="2637155" algn="ctr"/>
                    <a:tab pos="3371850"/>
                  </a:tabLst>
                </a:pPr>
                <a:r>
                  <a:rPr lang="zh-CN" altLang="en-US" sz="2000" b="1" kern="100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  <a:cs typeface="Times New Roman" panose="02020603050405020304" pitchFamily="18" charset="0"/>
                  </a:rPr>
                  <a:t>杨志误失生辰纲</a:t>
                </a:r>
                <a:endParaRPr lang="zh-CN" altLang="en-US" sz="2000" b="1" kern="10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00927" y="2124178"/>
                <a:ext cx="2921380" cy="98508"/>
              </a:xfrm>
              <a:prstGeom prst="rect">
                <a:avLst/>
              </a:prstGeom>
            </p:spPr>
          </p:pic>
        </p:grpSp>
        <p:sp>
          <p:nvSpPr>
            <p:cNvPr id="90" name="矩形 89"/>
            <p:cNvSpPr/>
            <p:nvPr/>
          </p:nvSpPr>
          <p:spPr>
            <a:xfrm>
              <a:off x="6982401" y="111645"/>
              <a:ext cx="4794929" cy="481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>
                <a:lnSpc>
                  <a:spcPct val="150000"/>
                </a:lnSpc>
                <a:tabLst>
                  <a:tab pos="2637155" algn="ctr"/>
                  <a:tab pos="3371850"/>
                </a:tabLst>
              </a:pPr>
              <a:r>
                <a:rPr lang="zh-CN" altLang="en-US" sz="2000" b="1" kern="10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pitchFamily="18" charset="0"/>
                </a:rPr>
                <a:t>杨志改时送生辰纲</a:t>
              </a:r>
              <a:endParaRPr lang="zh-CN" altLang="en-US" sz="2000" b="1" kern="10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7603" y="594043"/>
              <a:ext cx="2921380" cy="98508"/>
            </a:xfrm>
            <a:prstGeom prst="rect">
              <a:avLst/>
            </a:prstGeom>
          </p:spPr>
        </p:pic>
        <p:grpSp>
          <p:nvGrpSpPr>
            <p:cNvPr id="66" name="组合 65"/>
            <p:cNvGrpSpPr/>
            <p:nvPr/>
          </p:nvGrpSpPr>
          <p:grpSpPr>
            <a:xfrm>
              <a:off x="9442066" y="463124"/>
              <a:ext cx="4826827" cy="1166130"/>
              <a:chOff x="6552171" y="1088454"/>
              <a:chExt cx="4826827" cy="1166130"/>
            </a:xfrm>
          </p:grpSpPr>
          <p:grpSp>
            <p:nvGrpSpPr>
              <p:cNvPr id="97" name="组合 96"/>
              <p:cNvGrpSpPr/>
              <p:nvPr/>
            </p:nvGrpSpPr>
            <p:grpSpPr>
              <a:xfrm>
                <a:off x="6552171" y="1088454"/>
                <a:ext cx="4794929" cy="515036"/>
                <a:chOff x="6950044" y="69734"/>
                <a:chExt cx="4794929" cy="515036"/>
              </a:xfrm>
            </p:grpSpPr>
            <p:sp>
              <p:nvSpPr>
                <p:cNvPr id="101" name="矩形 100"/>
                <p:cNvSpPr/>
                <p:nvPr/>
              </p:nvSpPr>
              <p:spPr>
                <a:xfrm>
                  <a:off x="6950044" y="69734"/>
                  <a:ext cx="4794929" cy="48186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indent="266700">
                    <a:lnSpc>
                      <a:spcPct val="150000"/>
                    </a:lnSpc>
                    <a:tabLst>
                      <a:tab pos="2637155" algn="ctr"/>
                      <a:tab pos="3371850"/>
                    </a:tabLst>
                  </a:pPr>
                  <a:r>
                    <a:rPr lang="zh-CN" altLang="en-US" sz="2000" b="1" kern="100">
                      <a:solidFill>
                        <a:srgbClr val="0070C0"/>
                      </a:solidFill>
                      <a:latin typeface="黑体" panose="02010609060101010101" charset="-122"/>
                      <a:ea typeface="黑体" panose="02010609060101010101" charset="-122"/>
                      <a:cs typeface="Times New Roman" panose="02020603050405020304" pitchFamily="18" charset="0"/>
                    </a:rPr>
                    <a:t>七雄贩枣蒙杨志</a:t>
                  </a:r>
                  <a:endParaRPr lang="zh-CN" altLang="en-US" sz="2000" b="1" kern="100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102" name="图片 101"/>
                <p:cNvPicPr>
                  <a:picLocks noChangeAspect="1"/>
                </p:cNvPicPr>
                <p:nvPr/>
              </p:nvPicPr>
              <p:blipFill>
                <a:blip r:embed="rId5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03051" y="486262"/>
                  <a:ext cx="2921380" cy="98508"/>
                </a:xfrm>
                <a:prstGeom prst="rect">
                  <a:avLst/>
                </a:prstGeom>
              </p:spPr>
            </p:pic>
          </p:grpSp>
          <p:sp>
            <p:nvSpPr>
              <p:cNvPr id="71" name="矩形 70"/>
              <p:cNvSpPr/>
              <p:nvPr/>
            </p:nvSpPr>
            <p:spPr>
              <a:xfrm>
                <a:off x="6584069" y="1652413"/>
                <a:ext cx="4794929" cy="4818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lnSpc>
                    <a:spcPct val="150000"/>
                  </a:lnSpc>
                  <a:tabLst>
                    <a:tab pos="2637155" algn="ctr"/>
                    <a:tab pos="3371850"/>
                  </a:tabLst>
                </a:pPr>
                <a:r>
                  <a:rPr lang="zh-CN" altLang="en-US" sz="2000" b="1" kern="100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  <a:cs typeface="Times New Roman" panose="02020603050405020304" pitchFamily="18" charset="0"/>
                  </a:rPr>
                  <a:t>杨志无奈买白酒</a:t>
                </a:r>
                <a:endParaRPr lang="zh-CN" altLang="en-US" sz="2000" b="1" kern="10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60415" y="2156076"/>
                <a:ext cx="2921380" cy="98508"/>
              </a:xfrm>
              <a:prstGeom prst="rect">
                <a:avLst/>
              </a:prstGeom>
            </p:spPr>
          </p:pic>
        </p:grpSp>
        <p:sp>
          <p:nvSpPr>
            <p:cNvPr id="105" name="矩形 104"/>
            <p:cNvSpPr/>
            <p:nvPr/>
          </p:nvSpPr>
          <p:spPr>
            <a:xfrm>
              <a:off x="9473964" y="1646278"/>
              <a:ext cx="4794929" cy="481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>
                <a:lnSpc>
                  <a:spcPct val="150000"/>
                </a:lnSpc>
                <a:tabLst>
                  <a:tab pos="2637155" algn="ctr"/>
                  <a:tab pos="3371850"/>
                </a:tabLst>
              </a:pPr>
              <a:r>
                <a:rPr lang="zh-CN" altLang="en-US" sz="2000" b="1" kern="10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pitchFamily="18" charset="0"/>
                </a:rPr>
                <a:t>吴用智取生辰纲</a:t>
              </a:r>
              <a:endParaRPr lang="zh-CN" altLang="en-US" sz="2000" b="1" kern="10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0943" y="2118043"/>
              <a:ext cx="2921380" cy="98508"/>
            </a:xfrm>
            <a:prstGeom prst="rect">
              <a:avLst/>
            </a:prstGeom>
          </p:spPr>
        </p:pic>
      </p:grpSp>
      <p:grpSp>
        <p:nvGrpSpPr>
          <p:cNvPr id="78" name="组合 77" title=""/>
          <p:cNvGrpSpPr/>
          <p:nvPr/>
        </p:nvGrpSpPr>
        <p:grpSpPr>
          <a:xfrm>
            <a:off x="2788642" y="4424642"/>
            <a:ext cx="7750353" cy="1661969"/>
            <a:chOff x="4019543" y="1709811"/>
            <a:chExt cx="7750353" cy="1661969"/>
          </a:xfrm>
        </p:grpSpPr>
        <p:grpSp>
          <p:nvGrpSpPr>
            <p:cNvPr id="79" name="组合 78"/>
            <p:cNvGrpSpPr/>
            <p:nvPr/>
          </p:nvGrpSpPr>
          <p:grpSpPr>
            <a:xfrm>
              <a:off x="4019543" y="1709811"/>
              <a:ext cx="7750353" cy="1353105"/>
              <a:chOff x="4417416" y="691091"/>
              <a:chExt cx="7750353" cy="1353105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5340129" y="691091"/>
                <a:ext cx="6827640" cy="1353105"/>
                <a:chOff x="5340129" y="691091"/>
                <a:chExt cx="6827640" cy="1353105"/>
              </a:xfrm>
            </p:grpSpPr>
            <p:grpSp>
              <p:nvGrpSpPr>
                <p:cNvPr id="85" name="组合 84"/>
                <p:cNvGrpSpPr/>
                <p:nvPr/>
              </p:nvGrpSpPr>
              <p:grpSpPr>
                <a:xfrm>
                  <a:off x="5340129" y="1202875"/>
                  <a:ext cx="2875472" cy="841321"/>
                  <a:chOff x="1530716" y="1133726"/>
                  <a:chExt cx="1534233" cy="841321"/>
                </a:xfrm>
              </p:grpSpPr>
              <p:pic>
                <p:nvPicPr>
                  <p:cNvPr id="88" name="图片 87"/>
                  <p:cNvPicPr>
                    <a:picLocks noChangeAspect="1"/>
                  </p:cNvPicPr>
                  <p:nvPr/>
                </p:nvPicPr>
                <p:blipFill>
                  <a:blip r:embed="rId3">
                    <a:duotone>
                      <a:schemeClr val="accent3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530716" y="1133726"/>
                    <a:ext cx="1534233" cy="841321"/>
                  </a:xfrm>
                  <a:prstGeom prst="rect">
                    <a:avLst/>
                  </a:prstGeom>
                </p:spPr>
              </p:pic>
              <p:sp>
                <p:nvSpPr>
                  <p:cNvPr id="89" name="文本框 88"/>
                  <p:cNvSpPr txBox="1"/>
                  <p:nvPr/>
                </p:nvSpPr>
                <p:spPr>
                  <a:xfrm>
                    <a:off x="1707560" y="1322969"/>
                    <a:ext cx="1077746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800" smtClean="0">
                        <a:solidFill>
                          <a:schemeClr val="bg1"/>
                        </a:solidFill>
                        <a:latin typeface="黑体" panose="02010609060101010101" charset="-122"/>
                        <a:ea typeface="黑体" panose="02010609060101010101" charset="-122"/>
                      </a:rPr>
                      <a:t>线索梳理</a:t>
                    </a:r>
                    <a:endParaRPr lang="zh-CN" altLang="en-US" sz="3600">
                      <a:solidFill>
                        <a:schemeClr val="bg1"/>
                      </a:solidFill>
                      <a:latin typeface="黑体" panose="02010609060101010101" charset="-122"/>
                      <a:ea typeface="黑体" panose="02010609060101010101" charset="-122"/>
                    </a:endParaRPr>
                  </a:p>
                </p:txBody>
              </p:sp>
            </p:grpSp>
            <p:sp>
              <p:nvSpPr>
                <p:cNvPr id="86" name="矩形 85"/>
                <p:cNvSpPr/>
                <p:nvPr/>
              </p:nvSpPr>
              <p:spPr>
                <a:xfrm>
                  <a:off x="7372840" y="691091"/>
                  <a:ext cx="4794929" cy="55399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indent="266700">
                    <a:lnSpc>
                      <a:spcPct val="150000"/>
                    </a:lnSpc>
                    <a:tabLst>
                      <a:tab pos="2637155" algn="ctr"/>
                      <a:tab pos="3371850"/>
                    </a:tabLst>
                  </a:pPr>
                  <a:r>
                    <a:rPr lang="zh-CN" altLang="en-US" sz="2000" b="1" kern="100" smtClean="0">
                      <a:solidFill>
                        <a:srgbClr val="0070C0"/>
                      </a:solidFill>
                      <a:latin typeface="黑体" panose="02010609060101010101" charset="-122"/>
                      <a:ea typeface="黑体" panose="02010609060101010101" charset="-122"/>
                      <a:cs typeface="Times New Roman" panose="02020603050405020304" pitchFamily="18" charset="0"/>
                    </a:rPr>
                    <a:t>明线</a:t>
                  </a:r>
                  <a:r>
                    <a:rPr lang="en-US" altLang="zh-CN" sz="2000" b="1" kern="100" smtClean="0">
                      <a:solidFill>
                        <a:srgbClr val="0070C0"/>
                      </a:solidFill>
                      <a:latin typeface="黑体" panose="02010609060101010101" charset="-122"/>
                      <a:ea typeface="黑体" panose="02010609060101010101" charset="-122"/>
                      <a:cs typeface="Times New Roman" panose="02020603050405020304" pitchFamily="18" charset="0"/>
                    </a:rPr>
                    <a:t>——</a:t>
                  </a:r>
                  <a:r>
                    <a:rPr lang="zh-CN" altLang="en-US" sz="2000" b="1" kern="100">
                      <a:solidFill>
                        <a:srgbClr val="0070C0"/>
                      </a:solidFill>
                      <a:latin typeface="黑体" panose="02010609060101010101" charset="-122"/>
                      <a:ea typeface="黑体" panose="02010609060101010101" charset="-122"/>
                      <a:cs typeface="Times New Roman" panose="02020603050405020304" pitchFamily="18" charset="0"/>
                    </a:rPr>
                    <a:t>杨志</a:t>
                  </a:r>
                  <a:r>
                    <a:rPr lang="zh-CN" altLang="en-US" sz="2000" b="1" kern="100" smtClean="0">
                      <a:solidFill>
                        <a:srgbClr val="0070C0"/>
                      </a:solidFill>
                      <a:latin typeface="黑体" panose="02010609060101010101" charset="-122"/>
                      <a:ea typeface="黑体" panose="02010609060101010101" charset="-122"/>
                      <a:cs typeface="Times New Roman" panose="02020603050405020304" pitchFamily="18" charset="0"/>
                    </a:rPr>
                    <a:t>押送生辰纲</a:t>
                  </a:r>
                  <a:endParaRPr lang="en-US" altLang="zh-CN" sz="2000" b="1" kern="100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87" name="图片 86"/>
                <p:cNvPicPr>
                  <a:picLocks noChangeAspect="1"/>
                </p:cNvPicPr>
                <p:nvPr/>
              </p:nvPicPr>
              <p:blipFill>
                <a:blip r:embed="rId5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510907" y="1221206"/>
                  <a:ext cx="2921380" cy="98508"/>
                </a:xfrm>
                <a:prstGeom prst="rect">
                  <a:avLst/>
                </a:prstGeom>
              </p:spPr>
            </p:pic>
          </p:grpSp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323188">
                <a:off x="4417416" y="975704"/>
                <a:ext cx="1127862" cy="407011"/>
              </a:xfrm>
              <a:prstGeom prst="rect">
                <a:avLst/>
              </a:prstGeom>
            </p:spPr>
          </p:pic>
        </p:grpSp>
        <p:sp>
          <p:nvSpPr>
            <p:cNvPr id="80" name="矩形 79"/>
            <p:cNvSpPr/>
            <p:nvPr/>
          </p:nvSpPr>
          <p:spPr>
            <a:xfrm>
              <a:off x="6951023" y="2723967"/>
              <a:ext cx="4794929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>
                <a:lnSpc>
                  <a:spcPct val="150000"/>
                </a:lnSpc>
                <a:tabLst>
                  <a:tab pos="2637155" algn="ctr"/>
                  <a:tab pos="3371850"/>
                </a:tabLst>
              </a:pPr>
              <a:r>
                <a:rPr lang="zh-CN" altLang="en-US" sz="2000" b="1" kern="100" smtClean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pitchFamily="18" charset="0"/>
                </a:rPr>
                <a:t>暗线</a:t>
              </a:r>
              <a:r>
                <a:rPr lang="en-US" altLang="zh-CN" sz="2000" b="1" kern="100" smtClean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pitchFamily="18" charset="0"/>
                </a:rPr>
                <a:t>——</a:t>
              </a:r>
              <a:r>
                <a:rPr lang="zh-CN" altLang="en-US" sz="2000" b="1" kern="10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pitchFamily="18" charset="0"/>
                </a:rPr>
                <a:t>吴用智取生辰纲</a:t>
              </a:r>
              <a:endParaRPr lang="en-US" altLang="zh-CN" sz="2000" b="1" kern="10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6225" y="3273272"/>
              <a:ext cx="2921380" cy="98508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图片 4" title="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84885" y="247650"/>
            <a:ext cx="3971925" cy="5142865"/>
          </a:xfrm>
          <a:prstGeom prst="rect">
            <a:avLst/>
          </a:prstGeom>
        </p:spPr>
      </p:pic>
      <p:sp>
        <p:nvSpPr>
          <p:cNvPr id="10" name="文本框 9" title=""/>
          <p:cNvSpPr txBox="1"/>
          <p:nvPr/>
        </p:nvSpPr>
        <p:spPr>
          <a:xfrm>
            <a:off x="2812930" y="2434979"/>
            <a:ext cx="9541409" cy="13895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219200">
              <a:spcBef>
                <a:spcPct val="0"/>
              </a:spcBef>
              <a:buNone/>
              <a:defRPr sz="9600">
                <a:solidFill>
                  <a:srgbClr val="595959"/>
                </a:solidFill>
                <a:latin typeface="黑体" panose="02010609060101010101" charset="-122"/>
                <a:ea typeface="黑体" panose="02010609060101010101" charset="-122"/>
                <a:cs typeface="+mj-cs"/>
              </a:defRPr>
            </a:lvl1pPr>
          </a:lstStyle>
          <a:p>
            <a:r>
              <a:rPr lang="en-US" altLang="zh-CN" sz="540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22 </a:t>
            </a:r>
            <a:r>
              <a:rPr lang="zh-CN" altLang="en-US" sz="540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智取生辰纲</a:t>
            </a:r>
            <a:endParaRPr lang="zh-CN" altLang="en-US" sz="540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7634605" y="3675380"/>
            <a:ext cx="14516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施耐庵</a:t>
            </a:r>
            <a:endParaRPr lang="zh-CN" altLang="en-US" sz="28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0" y="5390515"/>
            <a:ext cx="11520170" cy="108966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2" name="文本框 11" title=""/>
          <p:cNvSpPr txBox="1"/>
          <p:nvPr>
            <p:custDataLst>
              <p:tags r:id="rId4"/>
            </p:custDataLst>
          </p:nvPr>
        </p:nvSpPr>
        <p:spPr>
          <a:xfrm>
            <a:off x="5211732" y="5635515"/>
            <a:ext cx="2174413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作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业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设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计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" name="文本框 9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梯形 4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6" name="文本框 5" title=""/>
          <p:cNvSpPr txBox="1"/>
          <p:nvPr/>
        </p:nvSpPr>
        <p:spPr>
          <a:xfrm>
            <a:off x="1519258" y="183622"/>
            <a:ext cx="166179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866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22 </a:t>
            </a:r>
            <a:r>
              <a:rPr kumimoji="0" lang="zh-CN" altLang="en-US" sz="1800" b="0" i="0" u="none" strike="noStrike" kern="1200" cap="none" spc="0" normalizeH="0" baseline="0" noProof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智取生辰纲</a:t>
            </a:r>
            <a:endParaRPr kumimoji="0" lang="zh-CN" altLang="en-US" sz="1800" b="0" i="0" u="none" strike="noStrike" kern="1200" cap="none" spc="0" normalizeH="0" baseline="0" noProof="0">
              <a:ln w="38100"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文本框 12" title=""/>
          <p:cNvSpPr txBox="1"/>
          <p:nvPr/>
        </p:nvSpPr>
        <p:spPr>
          <a:xfrm>
            <a:off x="219075" y="2356485"/>
            <a:ext cx="1108138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围绕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生辰纲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，小说主要情节为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杨志智押生辰纲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和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吴用智取生辰纲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。请据此分析小说中的主要人物形象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智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在何处。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2052300" y="119761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 flipV="1">
            <a:off x="4095200" y="3541345"/>
            <a:ext cx="3330090" cy="666018"/>
          </a:xfrm>
          <a:prstGeom prst="trapezoid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3" name="矩形 2" title=""/>
          <p:cNvSpPr/>
          <p:nvPr/>
        </p:nvSpPr>
        <p:spPr>
          <a:xfrm>
            <a:off x="89" y="-1"/>
            <a:ext cx="11520311" cy="3996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10" name="文本框 9" title=""/>
          <p:cNvSpPr txBox="1"/>
          <p:nvPr/>
        </p:nvSpPr>
        <p:spPr>
          <a:xfrm>
            <a:off x="3512031" y="4150791"/>
            <a:ext cx="4496424" cy="96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670" b="1">
                <a:solidFill>
                  <a:srgbClr val="1F487C"/>
                </a:solidFill>
              </a:rPr>
              <a:t>THANK YOU</a:t>
            </a:r>
            <a:endParaRPr lang="zh-CN" altLang="en-US" sz="5670" b="1">
              <a:solidFill>
                <a:srgbClr val="1F487C"/>
              </a:solidFill>
            </a:endParaRPr>
          </a:p>
        </p:txBody>
      </p:sp>
      <p:grpSp>
        <p:nvGrpSpPr>
          <p:cNvPr id="13" name="Group 4" title=""/>
          <p:cNvGrpSpPr/>
          <p:nvPr/>
        </p:nvGrpSpPr>
        <p:grpSpPr>
          <a:xfrm>
            <a:off x="4596212" y="2178060"/>
            <a:ext cx="2328063" cy="1626043"/>
            <a:chExt cx="3219" cy="2998"/>
          </a:xfrm>
        </p:grpSpPr>
        <p:sp>
          <p:nvSpPr>
            <p:cNvPr id="14" name="Freeform 6" descr="extra5"/>
            <p:cNvSpPr>
              <a:spLocks noChangeArrowheads="1"/>
            </p:cNvSpPr>
            <p:nvPr/>
          </p:nvSpPr>
          <p:spPr bwMode="auto">
            <a:xfrm>
              <a:off x="0" y="0"/>
              <a:ext cx="3219" cy="2998"/>
            </a:xfrm>
            <a:custGeom>
              <a:gdLst>
                <a:gd name="T0" fmla="*/ 3008 w 1360"/>
                <a:gd name="T1" fmla="*/ 12707 h 1266"/>
                <a:gd name="T2" fmla="*/ 3008 w 1360"/>
                <a:gd name="T3" fmla="*/ 16572 h 1266"/>
                <a:gd name="T4" fmla="*/ 3299 w 1360"/>
                <a:gd name="T5" fmla="*/ 16892 h 1266"/>
                <a:gd name="T6" fmla="*/ 3860 w 1360"/>
                <a:gd name="T7" fmla="*/ 19376 h 1266"/>
                <a:gd name="T8" fmla="*/ 3737 w 1360"/>
                <a:gd name="T9" fmla="*/ 19785 h 1266"/>
                <a:gd name="T10" fmla="*/ 4615 w 1360"/>
                <a:gd name="T11" fmla="*/ 29558 h 1266"/>
                <a:gd name="T12" fmla="*/ 5304 w 1360"/>
                <a:gd name="T13" fmla="*/ 37544 h 1266"/>
                <a:gd name="T14" fmla="*/ 5491 w 1360"/>
                <a:gd name="T15" fmla="*/ 39815 h 1266"/>
                <a:gd name="T16" fmla="*/ 0 w 1360"/>
                <a:gd name="T17" fmla="*/ 39815 h 1266"/>
                <a:gd name="T18" fmla="*/ 185 w 1360"/>
                <a:gd name="T19" fmla="*/ 37650 h 1266"/>
                <a:gd name="T20" fmla="*/ 1193 w 1360"/>
                <a:gd name="T21" fmla="*/ 25509 h 1266"/>
                <a:gd name="T22" fmla="*/ 1697 w 1360"/>
                <a:gd name="T23" fmla="*/ 19785 h 1266"/>
                <a:gd name="T24" fmla="*/ 1562 w 1360"/>
                <a:gd name="T25" fmla="*/ 19279 h 1266"/>
                <a:gd name="T26" fmla="*/ 2230 w 1360"/>
                <a:gd name="T27" fmla="*/ 16892 h 1266"/>
                <a:gd name="T28" fmla="*/ 2483 w 1360"/>
                <a:gd name="T29" fmla="*/ 16510 h 1266"/>
                <a:gd name="T30" fmla="*/ 2483 w 1360"/>
                <a:gd name="T31" fmla="*/ 12802 h 1266"/>
                <a:gd name="T32" fmla="*/ 2201 w 1360"/>
                <a:gd name="T33" fmla="*/ 12326 h 1266"/>
                <a:gd name="T34" fmla="*/ 968 w 1360"/>
                <a:gd name="T35" fmla="*/ 11765 h 1266"/>
                <a:gd name="T36" fmla="*/ 1378 w 1360"/>
                <a:gd name="T37" fmla="*/ 11514 h 1266"/>
                <a:gd name="T38" fmla="*/ 19586 w 1360"/>
                <a:gd name="T39" fmla="*/ 1381 h 1266"/>
                <a:gd name="T40" fmla="*/ 21721 w 1360"/>
                <a:gd name="T41" fmla="*/ 156 h 1266"/>
                <a:gd name="T42" fmla="*/ 22526 w 1360"/>
                <a:gd name="T43" fmla="*/ 156 h 1266"/>
                <a:gd name="T44" fmla="*/ 39383 w 1360"/>
                <a:gd name="T45" fmla="*/ 8648 h 1266"/>
                <a:gd name="T46" fmla="*/ 42685 w 1360"/>
                <a:gd name="T47" fmla="*/ 10318 h 1266"/>
                <a:gd name="T48" fmla="*/ 40869 w 1360"/>
                <a:gd name="T49" fmla="*/ 11329 h 1266"/>
                <a:gd name="T50" fmla="*/ 22689 w 1360"/>
                <a:gd name="T51" fmla="*/ 20939 h 1266"/>
                <a:gd name="T52" fmla="*/ 21586 w 1360"/>
                <a:gd name="T53" fmla="*/ 21007 h 1266"/>
                <a:gd name="T54" fmla="*/ 3512 w 1360"/>
                <a:gd name="T55" fmla="*/ 12920 h 1266"/>
                <a:gd name="T56" fmla="*/ 3008 w 1360"/>
                <a:gd name="T57" fmla="*/ 12707 h 12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60"/>
                <a:gd name="T88" fmla="*/ 0 h 1266"/>
                <a:gd name="T89" fmla="*/ 1360 w 1360"/>
                <a:gd name="T90" fmla="*/ 1266 h 1266"/>
              </a:gdLst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blipFill dpi="0" rotWithShape="0">
              <a:blip r:embed="rId2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13603" tIns="59202" rIns="113603" bIns="59202"/>
            <a:lstStyle/>
            <a:p>
              <a:pPr marL="0" marR="0" lvl="0" indent="0" algn="l" defTabSz="115189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27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7" descr="extra5"/>
            <p:cNvSpPr>
              <a:spLocks noChangeArrowheads="1"/>
            </p:cNvSpPr>
            <p:nvPr/>
          </p:nvSpPr>
          <p:spPr bwMode="auto">
            <a:xfrm>
              <a:off x="665" y="1272"/>
              <a:ext cx="2000" cy="947"/>
            </a:xfrm>
            <a:custGeom>
              <a:gdLst>
                <a:gd name="T0" fmla="*/ 0 w 845"/>
                <a:gd name="T1" fmla="*/ 4619 h 400"/>
                <a:gd name="T2" fmla="*/ 2454 w 845"/>
                <a:gd name="T3" fmla="*/ 1009 h 400"/>
                <a:gd name="T4" fmla="*/ 3008 w 845"/>
                <a:gd name="T5" fmla="*/ 874 h 400"/>
                <a:gd name="T6" fmla="*/ 8218 w 845"/>
                <a:gd name="T7" fmla="*/ 3172 h 400"/>
                <a:gd name="T8" fmla="*/ 13086 w 845"/>
                <a:gd name="T9" fmla="*/ 5336 h 400"/>
                <a:gd name="T10" fmla="*/ 13619 w 845"/>
                <a:gd name="T11" fmla="*/ 5242 h 400"/>
                <a:gd name="T12" fmla="*/ 22727 w 845"/>
                <a:gd name="T13" fmla="*/ 410 h 400"/>
                <a:gd name="T14" fmla="*/ 23505 w 845"/>
                <a:gd name="T15" fmla="*/ 0 h 400"/>
                <a:gd name="T16" fmla="*/ 26521 w 845"/>
                <a:gd name="T17" fmla="*/ 4501 h 400"/>
                <a:gd name="T18" fmla="*/ 23321 w 845"/>
                <a:gd name="T19" fmla="*/ 6501 h 400"/>
                <a:gd name="T20" fmla="*/ 14054 w 845"/>
                <a:gd name="T21" fmla="*/ 12342 h 400"/>
                <a:gd name="T22" fmla="*/ 13205 w 845"/>
                <a:gd name="T23" fmla="*/ 12382 h 400"/>
                <a:gd name="T24" fmla="*/ 253 w 845"/>
                <a:gd name="T25" fmla="*/ 4804 h 400"/>
                <a:gd name="T26" fmla="*/ 0 w 845"/>
                <a:gd name="T27" fmla="*/ 4619 h 4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5"/>
                <a:gd name="T43" fmla="*/ 0 h 400"/>
                <a:gd name="T44" fmla="*/ 845 w 845"/>
                <a:gd name="T45" fmla="*/ 400 h 400"/>
              </a:gdLst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blipFill dpi="0" rotWithShape="0">
              <a:blip r:embed="rId2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13603" tIns="59202" rIns="113603" bIns="59202"/>
            <a:lstStyle/>
            <a:p>
              <a:pPr marL="0" marR="0" lvl="0" indent="0" algn="l" defTabSz="115189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27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" name="文本框 7" title=""/>
          <p:cNvSpPr txBox="1"/>
          <p:nvPr>
            <p:custDataLst>
              <p:tags r:id="rId3"/>
            </p:custDataLst>
          </p:nvPr>
        </p:nvSpPr>
        <p:spPr>
          <a:xfrm>
            <a:off x="4927953" y="5481483"/>
            <a:ext cx="2174413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4" name="梯形 3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9" name="标题 1" title=""/>
          <p:cNvSpPr txBox="1"/>
          <p:nvPr/>
        </p:nvSpPr>
        <p:spPr>
          <a:xfrm>
            <a:off x="4027170" y="417830"/>
            <a:ext cx="7969250" cy="777875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3765" fontAlgn="base">
              <a:spcAft>
                <a:spcPct val="0"/>
              </a:spcAft>
            </a:pPr>
            <a:r>
              <a:rPr lang="zh-CN" altLang="en-US" sz="3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 境 导 入</a:t>
            </a:r>
            <a:endParaRPr lang="zh-CN" altLang="en-US" sz="36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 title=""/>
          <p:cNvGrpSpPr/>
          <p:nvPr/>
        </p:nvGrpSpPr>
        <p:grpSpPr>
          <a:xfrm>
            <a:off x="840126" y="167058"/>
            <a:ext cx="3260479" cy="582273"/>
            <a:chOff x="539583" y="3596641"/>
            <a:chExt cx="5404017" cy="308396"/>
          </a:xfrm>
          <a:noFill/>
        </p:grpSpPr>
        <p:sp>
          <p:nvSpPr>
            <p:cNvPr id="8" name="圆角矩形 7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667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000">
                <a:solidFill>
                  <a:prstClr val="white"/>
                </a:solidFill>
                <a:latin typeface="等线"/>
                <a:ea typeface="等线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39583" y="3605385"/>
              <a:ext cx="5041323" cy="19506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866775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800">
                  <a:ln w="38100">
                    <a:noFill/>
                  </a:ln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22 </a:t>
              </a:r>
              <a:r>
                <a:rPr lang="zh-CN" altLang="en-US" sz="1800">
                  <a:ln w="38100">
                    <a:noFill/>
                  </a:ln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智取生辰纲</a:t>
              </a:r>
              <a:endPara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" name="文本框 9" title=""/>
          <p:cNvSpPr txBox="1"/>
          <p:nvPr>
            <p:custDataLst>
              <p:tags r:id="rId3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189230" y="1608455"/>
            <a:ext cx="11021060" cy="14249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000" b="1"/>
              <a:t>   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《水浒传》是我国古代四大名著之一，其中很多故事我们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都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耳熟能详。请根据下面邮票的内容，猜《水浒传》中典型人物或情节。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3" name="picture 7" title="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554355" y="3616960"/>
            <a:ext cx="2385695" cy="1695450"/>
          </a:xfrm>
          <a:prstGeom prst="rect">
            <a:avLst/>
          </a:prstGeom>
        </p:spPr>
      </p:pic>
      <p:pic>
        <p:nvPicPr>
          <p:cNvPr id="15" name="picture 13" title="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3198495" y="3616960"/>
            <a:ext cx="2418715" cy="1676400"/>
          </a:xfrm>
          <a:prstGeom prst="rect">
            <a:avLst/>
          </a:prstGeom>
        </p:spPr>
      </p:pic>
      <p:pic>
        <p:nvPicPr>
          <p:cNvPr id="19" name="picture 19" title="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5788025" y="3616960"/>
            <a:ext cx="2355850" cy="1638935"/>
          </a:xfrm>
          <a:prstGeom prst="rect">
            <a:avLst/>
          </a:prstGeom>
        </p:spPr>
      </p:pic>
      <p:pic>
        <p:nvPicPr>
          <p:cNvPr id="31" name="picture 31" title="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8314690" y="3616960"/>
            <a:ext cx="2454275" cy="1677035"/>
          </a:xfrm>
          <a:prstGeom prst="rect">
            <a:avLst/>
          </a:prstGeom>
        </p:spPr>
      </p:pic>
      <p:sp>
        <p:nvSpPr>
          <p:cNvPr id="33" name="textbox 33" title=""/>
          <p:cNvSpPr/>
          <p:nvPr/>
        </p:nvSpPr>
        <p:spPr>
          <a:xfrm>
            <a:off x="8941435" y="5428615"/>
            <a:ext cx="1827530" cy="37147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5000"/>
              </a:lnSpc>
            </a:pPr>
            <a:endParaRPr lang="en-US" altLang="en-US" sz="100" b="1"/>
          </a:p>
          <a:p>
            <a:pPr marL="12700" algn="l" rtl="0" eaLnBrk="0">
              <a:lnSpc>
                <a:spcPct val="99000"/>
              </a:lnSpc>
            </a:pP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智取生辰纲</a:t>
            </a:r>
            <a:endParaRPr lang="en-US" altLang="en-US" sz="2300" b="1"/>
          </a:p>
        </p:txBody>
      </p:sp>
      <p:sp>
        <p:nvSpPr>
          <p:cNvPr id="16" name="textbox 33" title=""/>
          <p:cNvSpPr/>
          <p:nvPr/>
        </p:nvSpPr>
        <p:spPr>
          <a:xfrm>
            <a:off x="640715" y="5428615"/>
            <a:ext cx="1827530" cy="37147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5000"/>
              </a:lnSpc>
            </a:pPr>
            <a:endParaRPr lang="en-US" altLang="en-US" sz="100" b="1"/>
          </a:p>
          <a:p>
            <a:pPr marL="12700" algn="l" rtl="0" eaLnBrk="0">
              <a:lnSpc>
                <a:spcPct val="99000"/>
              </a:lnSpc>
            </a:pP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武松打虎</a:t>
            </a:r>
            <a:endParaRPr lang="en-US" altLang="en-US" sz="2300" b="1"/>
          </a:p>
        </p:txBody>
      </p:sp>
      <p:sp>
        <p:nvSpPr>
          <p:cNvPr id="17" name="textbox 33" title=""/>
          <p:cNvSpPr/>
          <p:nvPr/>
        </p:nvSpPr>
        <p:spPr>
          <a:xfrm>
            <a:off x="2776855" y="5428615"/>
            <a:ext cx="2884805" cy="37147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5000"/>
              </a:lnSpc>
            </a:pPr>
            <a:endParaRPr lang="en-US" altLang="en-US" sz="100" b="1"/>
          </a:p>
          <a:p>
            <a:pPr marL="12700" algn="l" rtl="0" eaLnBrk="0">
              <a:lnSpc>
                <a:spcPct val="99000"/>
              </a:lnSpc>
            </a:pP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鲁智深倒拔垂杨柳</a:t>
            </a:r>
            <a:endParaRPr lang="en-US" altLang="en-US" sz="2300" b="1"/>
          </a:p>
        </p:txBody>
      </p:sp>
      <p:sp>
        <p:nvSpPr>
          <p:cNvPr id="18" name="textbox 33" title=""/>
          <p:cNvSpPr/>
          <p:nvPr/>
        </p:nvSpPr>
        <p:spPr>
          <a:xfrm>
            <a:off x="5788025" y="5428615"/>
            <a:ext cx="2972435" cy="37147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5000"/>
              </a:lnSpc>
            </a:pPr>
            <a:endParaRPr lang="en-US" altLang="en-US" sz="100" b="1"/>
          </a:p>
          <a:p>
            <a:pPr marL="12700" algn="l" rtl="0" eaLnBrk="0">
              <a:lnSpc>
                <a:spcPct val="99000"/>
              </a:lnSpc>
            </a:pPr>
            <a:r>
              <a:rPr lang="zh-CN" altLang="en-US" sz="28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林教头风雪山神庙</a:t>
            </a:r>
            <a:endParaRPr lang="en-US" altLang="en-US" sz="23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4" name="梯形 3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学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习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标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" name="圆角矩形 7" title=""/>
          <p:cNvSpPr/>
          <p:nvPr/>
        </p:nvSpPr>
        <p:spPr bwMode="auto">
          <a:xfrm>
            <a:off x="2371725" y="167005"/>
            <a:ext cx="1729105" cy="582295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66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0" name="文本框 9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840126" y="183567"/>
            <a:ext cx="30416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lang="zh-CN" altLang="en-US" sz="1800">
              <a:ln w="38100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TextBox 4" title=""/>
          <p:cNvSpPr txBox="1">
            <a:spLocks noChangeArrowheads="1"/>
          </p:cNvSpPr>
          <p:nvPr/>
        </p:nvSpPr>
        <p:spPr bwMode="auto">
          <a:xfrm>
            <a:off x="764540" y="1758950"/>
            <a:ext cx="10346055" cy="353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fontAlgn="auto">
              <a:lnSpc>
                <a:spcPct val="200000"/>
              </a:lnSpc>
            </a:pPr>
            <a:r>
              <a:rPr lang="en-US" altLang="zh-CN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1.</a:t>
            </a:r>
            <a:r>
              <a:rPr lang="zh-CN" altLang="en-US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整体感知内容，概括小说主要情节。</a:t>
            </a:r>
            <a:endParaRPr lang="zh-CN" altLang="en-US" sz="28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indent="0" fontAlgn="auto">
              <a:lnSpc>
                <a:spcPct val="200000"/>
              </a:lnSpc>
            </a:pPr>
            <a:r>
              <a:rPr lang="en-US" altLang="zh-CN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2.</a:t>
            </a:r>
            <a:r>
              <a:rPr lang="zh-CN" altLang="en-US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了解早期白话文的特点，体会古今汉语的特点。</a:t>
            </a:r>
            <a:endParaRPr lang="zh-CN" altLang="en-US" sz="28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indent="0" fontAlgn="auto">
              <a:lnSpc>
                <a:spcPct val="200000"/>
              </a:lnSpc>
            </a:pPr>
            <a:r>
              <a:rPr lang="en-US" altLang="zh-CN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3.</a:t>
            </a:r>
            <a:r>
              <a:rPr lang="zh-CN" altLang="en-US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品鉴精妙构思，体会明暗双线的妙处。</a:t>
            </a:r>
            <a:endParaRPr lang="zh-CN" altLang="en-US" sz="28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indent="0" fontAlgn="auto">
              <a:lnSpc>
                <a:spcPct val="200000"/>
              </a:lnSpc>
            </a:pPr>
            <a:r>
              <a:rPr lang="en-US" altLang="zh-CN" sz="2800" b="1">
                <a:latin typeface="宋体" panose="02010600030101010101" pitchFamily="2" charset="-122"/>
              </a:rPr>
              <a:t>4.</a:t>
            </a:r>
            <a:r>
              <a:rPr lang="zh-CN" altLang="en-US" sz="2800" b="1">
                <a:latin typeface="宋体" panose="02010600030101010101" pitchFamily="2" charset="-122"/>
              </a:rPr>
              <a:t>分析塑造人物形象方法，概括主要人物特征。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梯形 1" title=""/>
          <p:cNvSpPr/>
          <p:nvPr/>
        </p:nvSpPr>
        <p:spPr>
          <a:xfrm>
            <a:off x="554448" y="93488"/>
            <a:ext cx="3618671" cy="560781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" name="矩形 2" title=""/>
          <p:cNvSpPr/>
          <p:nvPr/>
        </p:nvSpPr>
        <p:spPr>
          <a:xfrm>
            <a:off x="89" y="418117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4" name="梯形 3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9" name="标题 1" title=""/>
          <p:cNvSpPr txBox="1"/>
          <p:nvPr/>
        </p:nvSpPr>
        <p:spPr>
          <a:xfrm>
            <a:off x="839743" y="513203"/>
            <a:ext cx="11520311" cy="605747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学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习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标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" name="圆角矩形 7" title=""/>
          <p:cNvSpPr/>
          <p:nvPr/>
        </p:nvSpPr>
        <p:spPr bwMode="auto">
          <a:xfrm>
            <a:off x="2371725" y="167005"/>
            <a:ext cx="1729105" cy="582295"/>
          </a:xfrm>
          <a:prstGeom prst="roundRect">
            <a:avLst>
              <a:gd name="adj" fmla="val 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66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0" name="文本框 9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840126" y="183567"/>
            <a:ext cx="30416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lang="zh-CN" altLang="en-US" sz="1800">
              <a:ln w="38100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TextBox 4" title=""/>
          <p:cNvSpPr txBox="1">
            <a:spLocks noChangeArrowheads="1"/>
          </p:cNvSpPr>
          <p:nvPr/>
        </p:nvSpPr>
        <p:spPr bwMode="auto">
          <a:xfrm>
            <a:off x="1262380" y="1921510"/>
            <a:ext cx="8999220" cy="238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 eaLnBrk="1" latinLnBrk="0" hangingPunct="1">
              <a:lnSpc>
                <a:spcPct val="170000"/>
              </a:lnSpc>
              <a:buFont typeface="Cambria" panose="02040503050406030204" pitchFamily="18" charset="0"/>
              <a:buNone/>
            </a:pPr>
            <a:r>
              <a:rPr lang="zh-CN" altLang="en-US" sz="2800" b="1">
                <a:latin typeface="宋体" panose="02010600030101010101" pitchFamily="2" charset="-122"/>
                <a:sym typeface="+mn-ea"/>
              </a:rPr>
              <a:t>第</a:t>
            </a:r>
            <a:r>
              <a:rPr lang="en-US" altLang="zh-CN" sz="2800" b="1">
                <a:latin typeface="宋体" panose="02010600030101010101" pitchFamily="2" charset="-122"/>
                <a:sym typeface="+mn-ea"/>
              </a:rPr>
              <a:t> 1 </a:t>
            </a:r>
            <a:r>
              <a:rPr lang="zh-CN" altLang="en-US" sz="2800" b="1">
                <a:latin typeface="宋体" panose="02010600030101010101" pitchFamily="2" charset="-122"/>
                <a:sym typeface="+mn-ea"/>
              </a:rPr>
              <a:t>课</a:t>
            </a:r>
            <a:r>
              <a:rPr lang="en-US" altLang="zh-CN" sz="2800" b="1">
                <a:latin typeface="宋体" panose="02010600030101010101" pitchFamily="2" charset="-122"/>
                <a:sym typeface="+mn-ea"/>
              </a:rPr>
              <a:t> </a:t>
            </a:r>
            <a:r>
              <a:rPr lang="zh-CN" altLang="en-US" sz="2800" b="1">
                <a:latin typeface="宋体" panose="02010600030101010101" pitchFamily="2" charset="-122"/>
                <a:sym typeface="+mn-ea"/>
              </a:rPr>
              <a:t>时</a:t>
            </a:r>
            <a:endParaRPr lang="en-US" altLang="zh-CN" sz="2800" b="1">
              <a:latin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200000"/>
              </a:lnSpc>
            </a:pPr>
            <a:r>
              <a:rPr lang="en-US" altLang="zh-CN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1.</a:t>
            </a:r>
            <a:r>
              <a:rPr lang="zh-CN" altLang="en-US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梳理小说情节，把握小说双线结构的特点。</a:t>
            </a:r>
            <a:endParaRPr lang="zh-CN" altLang="en-US" sz="28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indent="0" fontAlgn="auto">
              <a:lnSpc>
                <a:spcPct val="200000"/>
              </a:lnSpc>
            </a:pPr>
            <a:r>
              <a:rPr lang="en-US" altLang="zh-CN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2.</a:t>
            </a:r>
            <a:r>
              <a:rPr lang="zh-CN" altLang="en-US" sz="28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了解早期白话文的特点，体会古今汉语的特点。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矩形 41" title=""/>
          <p:cNvSpPr/>
          <p:nvPr/>
        </p:nvSpPr>
        <p:spPr>
          <a:xfrm>
            <a:off x="724" y="356522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grpSp>
        <p:nvGrpSpPr>
          <p:cNvPr id="2" name="组合 1" title=""/>
          <p:cNvGrpSpPr/>
          <p:nvPr/>
        </p:nvGrpSpPr>
        <p:grpSpPr>
          <a:xfrm>
            <a:off x="693661" y="1083246"/>
            <a:ext cx="877949" cy="700235"/>
            <a:chOff x="6578602" y="5478465"/>
            <a:chExt cx="1443037" cy="1150938"/>
          </a:xfrm>
        </p:grpSpPr>
        <p:sp>
          <p:nvSpPr>
            <p:cNvPr id="3" name="任意多边形: 形状 2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4" name="任意多边形: 形状 3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5" name="任意多边形: 形状 4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  <a:gd name="T10" fmla="*/ 0 w 99"/>
                <a:gd name="T11" fmla="*/ 73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E75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6" name="任意多边形: 形状 5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7" name="任意多边形: 形状 6"/>
            <p:cNvSpPr/>
            <p:nvPr userDrawn="1"/>
          </p:nvSpPr>
          <p:spPr bwMode="auto">
            <a:xfrm>
              <a:off x="7032627" y="5492752"/>
              <a:ext cx="157163" cy="134938"/>
            </a:xfrm>
            <a:custGeom>
              <a:gdLst>
                <a:gd name="T0" fmla="*/ 0 w 99"/>
                <a:gd name="T1" fmla="*/ 72 h 85"/>
                <a:gd name="T2" fmla="*/ 22 w 99"/>
                <a:gd name="T3" fmla="*/ 0 h 85"/>
                <a:gd name="T4" fmla="*/ 53 w 99"/>
                <a:gd name="T5" fmla="*/ 33 h 85"/>
                <a:gd name="T6" fmla="*/ 99 w 99"/>
                <a:gd name="T7" fmla="*/ 24 h 85"/>
                <a:gd name="T8" fmla="*/ 79 w 99"/>
                <a:gd name="T9" fmla="*/ 85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5">
                  <a:moveTo>
                    <a:pt x="0" y="72"/>
                  </a:moveTo>
                  <a:lnTo>
                    <a:pt x="22" y="0"/>
                  </a:lnTo>
                  <a:lnTo>
                    <a:pt x="53" y="33"/>
                  </a:lnTo>
                  <a:lnTo>
                    <a:pt x="99" y="24"/>
                  </a:lnTo>
                  <a:lnTo>
                    <a:pt x="79" y="85"/>
                  </a:ln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8" name="任意多边形: 形状 7"/>
            <p:cNvSpPr/>
            <p:nvPr userDrawn="1"/>
          </p:nvSpPr>
          <p:spPr bwMode="auto">
            <a:xfrm>
              <a:off x="7207252" y="5735640"/>
              <a:ext cx="782638" cy="893763"/>
            </a:xfrm>
            <a:custGeom>
              <a:gdLst>
                <a:gd name="T0" fmla="*/ 62 w 267"/>
                <a:gd name="T1" fmla="*/ 45 h 305"/>
                <a:gd name="T2" fmla="*/ 267 w 267"/>
                <a:gd name="T3" fmla="*/ 109 h 305"/>
                <a:gd name="T4" fmla="*/ 205 w 267"/>
                <a:gd name="T5" fmla="*/ 305 h 305"/>
                <a:gd name="T6" fmla="*/ 0 w 267"/>
                <a:gd name="T7" fmla="*/ 240 h 305"/>
                <a:gd name="T8" fmla="*/ 62 w 267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5">
                  <a:moveTo>
                    <a:pt x="62" y="45"/>
                  </a:moveTo>
                  <a:cubicBezTo>
                    <a:pt x="188" y="0"/>
                    <a:pt x="267" y="109"/>
                    <a:pt x="267" y="109"/>
                  </a:cubicBezTo>
                  <a:cubicBezTo>
                    <a:pt x="205" y="305"/>
                    <a:pt x="205" y="305"/>
                    <a:pt x="205" y="305"/>
                  </a:cubicBezTo>
                  <a:cubicBezTo>
                    <a:pt x="205" y="305"/>
                    <a:pt x="126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9" name="任意多边形: 形状 8"/>
            <p:cNvSpPr/>
            <p:nvPr userDrawn="1"/>
          </p:nvSpPr>
          <p:spPr bwMode="auto">
            <a:xfrm>
              <a:off x="6578602" y="5541965"/>
              <a:ext cx="784225" cy="889000"/>
            </a:xfrm>
            <a:custGeom>
              <a:gdLst>
                <a:gd name="T0" fmla="*/ 268 w 268"/>
                <a:gd name="T1" fmla="*/ 108 h 303"/>
                <a:gd name="T2" fmla="*/ 61 w 268"/>
                <a:gd name="T3" fmla="*/ 45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89" y="0"/>
                    <a:pt x="61" y="45"/>
                    <a:pt x="61" y="45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0" name="任意多边形: 形状 9"/>
            <p:cNvSpPr/>
            <p:nvPr userDrawn="1"/>
          </p:nvSpPr>
          <p:spPr bwMode="auto">
            <a:xfrm>
              <a:off x="7207252" y="6389690"/>
              <a:ext cx="539750" cy="219075"/>
            </a:xfrm>
            <a:custGeom>
              <a:gdLst>
                <a:gd name="T0" fmla="*/ 184 w 184"/>
                <a:gd name="T1" fmla="*/ 75 h 75"/>
                <a:gd name="T2" fmla="*/ 0 w 184"/>
                <a:gd name="T3" fmla="*/ 34 h 75"/>
                <a:gd name="T4" fmla="*/ 10 w 184"/>
                <a:gd name="T5" fmla="*/ 0 h 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75">
                  <a:moveTo>
                    <a:pt x="184" y="75"/>
                  </a:moveTo>
                  <a:cubicBezTo>
                    <a:pt x="153" y="46"/>
                    <a:pt x="88" y="2"/>
                    <a:pt x="0" y="3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1" name="任意多边形: 形状 10"/>
            <p:cNvSpPr/>
            <p:nvPr userDrawn="1"/>
          </p:nvSpPr>
          <p:spPr bwMode="auto">
            <a:xfrm>
              <a:off x="6691314" y="6265865"/>
              <a:ext cx="546100" cy="222250"/>
            </a:xfrm>
            <a:custGeom>
              <a:gdLst>
                <a:gd name="T0" fmla="*/ 0 w 186"/>
                <a:gd name="T1" fmla="*/ 6 h 76"/>
                <a:gd name="T2" fmla="*/ 176 w 186"/>
                <a:gd name="T3" fmla="*/ 76 h 76"/>
                <a:gd name="T4" fmla="*/ 186 w 186"/>
                <a:gd name="T5" fmla="*/ 42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76">
                  <a:moveTo>
                    <a:pt x="0" y="6"/>
                  </a:moveTo>
                  <a:cubicBezTo>
                    <a:pt x="43" y="0"/>
                    <a:pt x="121" y="0"/>
                    <a:pt x="176" y="76"/>
                  </a:cubicBezTo>
                  <a:cubicBezTo>
                    <a:pt x="186" y="42"/>
                    <a:pt x="186" y="42"/>
                    <a:pt x="186" y="42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2" name="任意多边形: 形状 11"/>
            <p:cNvSpPr/>
            <p:nvPr userDrawn="1"/>
          </p:nvSpPr>
          <p:spPr bwMode="auto">
            <a:xfrm>
              <a:off x="7397752" y="6099177"/>
              <a:ext cx="411163" cy="219075"/>
            </a:xfrm>
            <a:custGeom>
              <a:gdLst>
                <a:gd name="T0" fmla="*/ 140 w 140"/>
                <a:gd name="T1" fmla="*/ 75 h 75"/>
                <a:gd name="T2" fmla="*/ 0 w 140"/>
                <a:gd name="T3" fmla="*/ 31 h 75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5">
                  <a:moveTo>
                    <a:pt x="140" y="75"/>
                  </a:moveTo>
                  <a:cubicBezTo>
                    <a:pt x="140" y="75"/>
                    <a:pt x="86" y="0"/>
                    <a:pt x="0" y="31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3" name="任意多边形: 形状 12"/>
            <p:cNvSpPr/>
            <p:nvPr userDrawn="1"/>
          </p:nvSpPr>
          <p:spPr bwMode="auto">
            <a:xfrm>
              <a:off x="7462839" y="5899152"/>
              <a:ext cx="409575" cy="217488"/>
            </a:xfrm>
            <a:custGeom>
              <a:gdLst>
                <a:gd name="T0" fmla="*/ 140 w 140"/>
                <a:gd name="T1" fmla="*/ 74 h 74"/>
                <a:gd name="T2" fmla="*/ 0 w 140"/>
                <a:gd name="T3" fmla="*/ 30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140" y="74"/>
                  </a:moveTo>
                  <a:cubicBezTo>
                    <a:pt x="140" y="74"/>
                    <a:pt x="86" y="0"/>
                    <a:pt x="0" y="3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4" name="任意多边形: 形状 13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5" name="任意多边形: 形状 14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6" name="任意多边形: 形状 15"/>
            <p:cNvSpPr/>
            <p:nvPr userDrawn="1"/>
          </p:nvSpPr>
          <p:spPr bwMode="auto">
            <a:xfrm>
              <a:off x="6808789" y="5919790"/>
              <a:ext cx="412750" cy="214313"/>
            </a:xfrm>
            <a:custGeom>
              <a:gdLst>
                <a:gd name="T0" fmla="*/ 0 w 141"/>
                <a:gd name="T1" fmla="*/ 31 h 73"/>
                <a:gd name="T2" fmla="*/ 141 w 141"/>
                <a:gd name="T3" fmla="*/ 73 h 73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1" h="73">
                  <a:moveTo>
                    <a:pt x="0" y="31"/>
                  </a:moveTo>
                  <a:cubicBezTo>
                    <a:pt x="0" y="31"/>
                    <a:pt x="88" y="0"/>
                    <a:pt x="141" y="73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7" name="任意多边形: 形状 16"/>
            <p:cNvSpPr/>
            <p:nvPr userDrawn="1"/>
          </p:nvSpPr>
          <p:spPr bwMode="auto">
            <a:xfrm>
              <a:off x="6873877" y="5718177"/>
              <a:ext cx="409575" cy="217488"/>
            </a:xfrm>
            <a:custGeom>
              <a:gdLst>
                <a:gd name="T0" fmla="*/ 0 w 140"/>
                <a:gd name="T1" fmla="*/ 31 h 74"/>
                <a:gd name="T2" fmla="*/ 140 w 140"/>
                <a:gd name="T3" fmla="*/ 74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0" y="31"/>
                  </a:moveTo>
                  <a:cubicBezTo>
                    <a:pt x="0" y="31"/>
                    <a:pt x="87" y="0"/>
                    <a:pt x="140" y="74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</p:grpSp>
      <p:sp>
        <p:nvSpPr>
          <p:cNvPr id="18" name="文本框 17" title=""/>
          <p:cNvSpPr txBox="1"/>
          <p:nvPr/>
        </p:nvSpPr>
        <p:spPr>
          <a:xfrm>
            <a:off x="1736118" y="1138999"/>
            <a:ext cx="1722120" cy="557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25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名著导读</a:t>
            </a:r>
            <a:endParaRPr lang="zh-CN" altLang="en-US" sz="3025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Group 5" title=""/>
          <p:cNvGrpSpPr>
            <a:grpSpLocks noChangeAspect="1"/>
          </p:cNvGrpSpPr>
          <p:nvPr/>
        </p:nvGrpSpPr>
        <p:grpSpPr>
          <a:xfrm>
            <a:off x="10476371" y="5461272"/>
            <a:ext cx="945144" cy="860281"/>
            <a:chOff x="2279" y="1811"/>
            <a:chExt cx="1136" cy="1034"/>
          </a:xfrm>
        </p:grpSpPr>
        <p:sp>
          <p:nvSpPr>
            <p:cNvPr id="36" name="AutoShape 4"/>
            <p:cNvSpPr>
              <a:spLocks noChangeAspect="1" noChangeArrowheads="1" noTextEdit="1"/>
            </p:cNvSpPr>
            <p:nvPr/>
          </p:nvSpPr>
          <p:spPr bwMode="auto">
            <a:xfrm>
              <a:off x="2280" y="1823"/>
              <a:ext cx="1124" cy="1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2619" y="1870"/>
              <a:ext cx="281" cy="952"/>
            </a:xfrm>
            <a:custGeom>
              <a:gdLst>
                <a:gd name="T0" fmla="*/ 22 w 24"/>
                <a:gd name="T1" fmla="*/ 0 h 81"/>
                <a:gd name="T2" fmla="*/ 0 w 24"/>
                <a:gd name="T3" fmla="*/ 26 h 81"/>
                <a:gd name="T4" fmla="*/ 24 w 24"/>
                <a:gd name="T5" fmla="*/ 2 h 81"/>
                <a:gd name="T6" fmla="*/ 23 w 24"/>
                <a:gd name="T7" fmla="*/ 1 h 81"/>
                <a:gd name="T8" fmla="*/ 19 w 24"/>
                <a:gd name="T9" fmla="*/ 0 h 81"/>
                <a:gd name="T10" fmla="*/ 0 w 24"/>
                <a:gd name="T11" fmla="*/ 15 h 81"/>
                <a:gd name="T12" fmla="*/ 19 w 24"/>
                <a:gd name="T13" fmla="*/ 0 h 81"/>
                <a:gd name="T14" fmla="*/ 0 w 24"/>
                <a:gd name="T15" fmla="*/ 12 h 81"/>
                <a:gd name="T16" fmla="*/ 7 w 24"/>
                <a:gd name="T17" fmla="*/ 0 h 81"/>
                <a:gd name="T18" fmla="*/ 5 w 24"/>
                <a:gd name="T19" fmla="*/ 0 h 81"/>
                <a:gd name="T20" fmla="*/ 0 w 24"/>
                <a:gd name="T21" fmla="*/ 2 h 81"/>
                <a:gd name="T22" fmla="*/ 2 w 24"/>
                <a:gd name="T23" fmla="*/ 0 h 81"/>
                <a:gd name="T24" fmla="*/ 0 w 24"/>
                <a:gd name="T25" fmla="*/ 29 h 81"/>
                <a:gd name="T26" fmla="*/ 24 w 24"/>
                <a:gd name="T27" fmla="*/ 10 h 81"/>
                <a:gd name="T28" fmla="*/ 0 w 24"/>
                <a:gd name="T29" fmla="*/ 29 h 81"/>
                <a:gd name="T30" fmla="*/ 24 w 24"/>
                <a:gd name="T31" fmla="*/ 12 h 81"/>
                <a:gd name="T32" fmla="*/ 0 w 24"/>
                <a:gd name="T33" fmla="*/ 40 h 81"/>
                <a:gd name="T34" fmla="*/ 0 w 24"/>
                <a:gd name="T35" fmla="*/ 43 h 81"/>
                <a:gd name="T36" fmla="*/ 24 w 24"/>
                <a:gd name="T37" fmla="*/ 24 h 81"/>
                <a:gd name="T38" fmla="*/ 0 w 24"/>
                <a:gd name="T39" fmla="*/ 43 h 81"/>
                <a:gd name="T40" fmla="*/ 0 w 24"/>
                <a:gd name="T41" fmla="*/ 55 h 81"/>
                <a:gd name="T42" fmla="*/ 24 w 24"/>
                <a:gd name="T43" fmla="*/ 27 h 81"/>
                <a:gd name="T44" fmla="*/ 0 w 24"/>
                <a:gd name="T45" fmla="*/ 58 h 81"/>
                <a:gd name="T46" fmla="*/ 24 w 24"/>
                <a:gd name="T47" fmla="*/ 38 h 81"/>
                <a:gd name="T48" fmla="*/ 0 w 24"/>
                <a:gd name="T49" fmla="*/ 58 h 81"/>
                <a:gd name="T50" fmla="*/ 0 w 24"/>
                <a:gd name="T51" fmla="*/ 69 h 81"/>
                <a:gd name="T52" fmla="*/ 24 w 24"/>
                <a:gd name="T53" fmla="*/ 41 h 81"/>
                <a:gd name="T54" fmla="*/ 0 w 24"/>
                <a:gd name="T55" fmla="*/ 72 h 81"/>
                <a:gd name="T56" fmla="*/ 24 w 24"/>
                <a:gd name="T57" fmla="*/ 52 h 81"/>
                <a:gd name="T58" fmla="*/ 0 w 24"/>
                <a:gd name="T59" fmla="*/ 72 h 81"/>
                <a:gd name="T60" fmla="*/ 24 w 24"/>
                <a:gd name="T61" fmla="*/ 55 h 81"/>
                <a:gd name="T62" fmla="*/ 2 w 24"/>
                <a:gd name="T63" fmla="*/ 81 h 81"/>
                <a:gd name="T64" fmla="*/ 0 w 24"/>
                <a:gd name="T65" fmla="*/ 81 h 81"/>
                <a:gd name="T66" fmla="*/ 0 w 24"/>
                <a:gd name="T67" fmla="*/ 79 h 81"/>
                <a:gd name="T68" fmla="*/ 5 w 24"/>
                <a:gd name="T69" fmla="*/ 81 h 81"/>
                <a:gd name="T70" fmla="*/ 24 w 24"/>
                <a:gd name="T71" fmla="*/ 67 h 81"/>
                <a:gd name="T72" fmla="*/ 5 w 24"/>
                <a:gd name="T73" fmla="*/ 81 h 81"/>
                <a:gd name="T74" fmla="*/ 17 w 24"/>
                <a:gd name="T75" fmla="*/ 81 h 81"/>
                <a:gd name="T76" fmla="*/ 24 w 24"/>
                <a:gd name="T77" fmla="*/ 70 h 81"/>
                <a:gd name="T78" fmla="*/ 19 w 24"/>
                <a:gd name="T79" fmla="*/ 81 h 81"/>
                <a:gd name="T80" fmla="*/ 23 w 24"/>
                <a:gd name="T81" fmla="*/ 81 h 81"/>
                <a:gd name="T82" fmla="*/ 24 w 24"/>
                <a:gd name="T83" fmla="*/ 77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" h="81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19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2" y="0"/>
                    <a:pt x="12" y="0"/>
                  </a:cubicBezTo>
                  <a:close/>
                  <a:moveTo>
                    <a:pt x="5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lose/>
                  <a:moveTo>
                    <a:pt x="0" y="29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9"/>
                    <a:pt x="0" y="29"/>
                    <a:pt x="0" y="29"/>
                  </a:cubicBezTo>
                  <a:close/>
                  <a:moveTo>
                    <a:pt x="0" y="36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6"/>
                    <a:pt x="0" y="36"/>
                    <a:pt x="0" y="36"/>
                  </a:cubicBezTo>
                  <a:close/>
                  <a:moveTo>
                    <a:pt x="0" y="43"/>
                  </a:moveTo>
                  <a:cubicBezTo>
                    <a:pt x="24" y="20"/>
                    <a:pt x="24" y="20"/>
                    <a:pt x="24" y="2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lose/>
                  <a:moveTo>
                    <a:pt x="0" y="51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0" y="51"/>
                    <a:pt x="0" y="51"/>
                    <a:pt x="0" y="51"/>
                  </a:cubicBezTo>
                  <a:close/>
                  <a:moveTo>
                    <a:pt x="0" y="5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0" y="65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0" y="65"/>
                    <a:pt x="0" y="65"/>
                    <a:pt x="0" y="65"/>
                  </a:cubicBezTo>
                  <a:close/>
                  <a:moveTo>
                    <a:pt x="0" y="72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2"/>
                    <a:pt x="0" y="72"/>
                    <a:pt x="0" y="72"/>
                  </a:cubicBezTo>
                  <a:close/>
                  <a:moveTo>
                    <a:pt x="0" y="79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1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80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lose/>
                  <a:moveTo>
                    <a:pt x="5" y="81"/>
                  </a:moveTo>
                  <a:cubicBezTo>
                    <a:pt x="24" y="63"/>
                    <a:pt x="24" y="63"/>
                    <a:pt x="24" y="63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5" y="81"/>
                    <a:pt x="5" y="81"/>
                    <a:pt x="5" y="81"/>
                  </a:cubicBezTo>
                  <a:close/>
                  <a:moveTo>
                    <a:pt x="12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2" y="81"/>
                    <a:pt x="12" y="81"/>
                    <a:pt x="12" y="81"/>
                  </a:cubicBezTo>
                  <a:close/>
                  <a:moveTo>
                    <a:pt x="19" y="81"/>
                  </a:moveTo>
                  <a:cubicBezTo>
                    <a:pt x="22" y="81"/>
                    <a:pt x="22" y="81"/>
                    <a:pt x="22" y="81"/>
                  </a:cubicBezTo>
                  <a:cubicBezTo>
                    <a:pt x="22" y="81"/>
                    <a:pt x="23" y="81"/>
                    <a:pt x="23" y="81"/>
                  </a:cubicBezTo>
                  <a:cubicBezTo>
                    <a:pt x="23" y="80"/>
                    <a:pt x="24" y="80"/>
                    <a:pt x="24" y="79"/>
                  </a:cubicBezTo>
                  <a:cubicBezTo>
                    <a:pt x="24" y="77"/>
                    <a:pt x="24" y="77"/>
                    <a:pt x="24" y="77"/>
                  </a:cubicBezTo>
                  <a:lnTo>
                    <a:pt x="19" y="8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2982" y="1847"/>
              <a:ext cx="398" cy="975"/>
            </a:xfrm>
            <a:custGeom>
              <a:gdLst>
                <a:gd name="T0" fmla="*/ 14 w 34"/>
                <a:gd name="T1" fmla="*/ 1 h 83"/>
                <a:gd name="T2" fmla="*/ 2 w 34"/>
                <a:gd name="T3" fmla="*/ 17 h 83"/>
                <a:gd name="T4" fmla="*/ 10 w 34"/>
                <a:gd name="T5" fmla="*/ 1 h 83"/>
                <a:gd name="T6" fmla="*/ 0 w 34"/>
                <a:gd name="T7" fmla="*/ 7 h 83"/>
                <a:gd name="T8" fmla="*/ 10 w 34"/>
                <a:gd name="T9" fmla="*/ 1 h 83"/>
                <a:gd name="T10" fmla="*/ 0 w 34"/>
                <a:gd name="T11" fmla="*/ 4 h 83"/>
                <a:gd name="T12" fmla="*/ 0 w 34"/>
                <a:gd name="T13" fmla="*/ 3 h 83"/>
                <a:gd name="T14" fmla="*/ 2 w 34"/>
                <a:gd name="T15" fmla="*/ 2 h 83"/>
                <a:gd name="T16" fmla="*/ 2 w 34"/>
                <a:gd name="T17" fmla="*/ 19 h 83"/>
                <a:gd name="T18" fmla="*/ 23 w 34"/>
                <a:gd name="T19" fmla="*/ 0 h 83"/>
                <a:gd name="T20" fmla="*/ 24 w 34"/>
                <a:gd name="T21" fmla="*/ 1 h 83"/>
                <a:gd name="T22" fmla="*/ 24 w 34"/>
                <a:gd name="T23" fmla="*/ 2 h 83"/>
                <a:gd name="T24" fmla="*/ 2 w 34"/>
                <a:gd name="T25" fmla="*/ 19 h 83"/>
                <a:gd name="T26" fmla="*/ 24 w 34"/>
                <a:gd name="T27" fmla="*/ 5 h 83"/>
                <a:gd name="T28" fmla="*/ 4 w 34"/>
                <a:gd name="T29" fmla="*/ 29 h 83"/>
                <a:gd name="T30" fmla="*/ 4 w 34"/>
                <a:gd name="T31" fmla="*/ 32 h 83"/>
                <a:gd name="T32" fmla="*/ 25 w 34"/>
                <a:gd name="T33" fmla="*/ 15 h 83"/>
                <a:gd name="T34" fmla="*/ 4 w 34"/>
                <a:gd name="T35" fmla="*/ 32 h 83"/>
                <a:gd name="T36" fmla="*/ 5 w 34"/>
                <a:gd name="T37" fmla="*/ 42 h 83"/>
                <a:gd name="T38" fmla="*/ 26 w 34"/>
                <a:gd name="T39" fmla="*/ 17 h 83"/>
                <a:gd name="T40" fmla="*/ 6 w 34"/>
                <a:gd name="T41" fmla="*/ 45 h 83"/>
                <a:gd name="T42" fmla="*/ 27 w 34"/>
                <a:gd name="T43" fmla="*/ 27 h 83"/>
                <a:gd name="T44" fmla="*/ 6 w 34"/>
                <a:gd name="T45" fmla="*/ 45 h 83"/>
                <a:gd name="T46" fmla="*/ 7 w 34"/>
                <a:gd name="T47" fmla="*/ 55 h 83"/>
                <a:gd name="T48" fmla="*/ 28 w 34"/>
                <a:gd name="T49" fmla="*/ 30 h 83"/>
                <a:gd name="T50" fmla="*/ 7 w 34"/>
                <a:gd name="T51" fmla="*/ 57 h 83"/>
                <a:gd name="T52" fmla="*/ 29 w 34"/>
                <a:gd name="T53" fmla="*/ 40 h 83"/>
                <a:gd name="T54" fmla="*/ 7 w 34"/>
                <a:gd name="T55" fmla="*/ 57 h 83"/>
                <a:gd name="T56" fmla="*/ 29 w 34"/>
                <a:gd name="T57" fmla="*/ 42 h 83"/>
                <a:gd name="T58" fmla="*/ 9 w 34"/>
                <a:gd name="T59" fmla="*/ 67 h 83"/>
                <a:gd name="T60" fmla="*/ 9 w 34"/>
                <a:gd name="T61" fmla="*/ 70 h 83"/>
                <a:gd name="T62" fmla="*/ 31 w 34"/>
                <a:gd name="T63" fmla="*/ 52 h 83"/>
                <a:gd name="T64" fmla="*/ 9 w 34"/>
                <a:gd name="T65" fmla="*/ 70 h 83"/>
                <a:gd name="T66" fmla="*/ 10 w 34"/>
                <a:gd name="T67" fmla="*/ 80 h 83"/>
                <a:gd name="T68" fmla="*/ 31 w 34"/>
                <a:gd name="T69" fmla="*/ 55 h 83"/>
                <a:gd name="T70" fmla="*/ 11 w 34"/>
                <a:gd name="T71" fmla="*/ 82 h 83"/>
                <a:gd name="T72" fmla="*/ 11 w 34"/>
                <a:gd name="T73" fmla="*/ 82 h 83"/>
                <a:gd name="T74" fmla="*/ 13 w 34"/>
                <a:gd name="T75" fmla="*/ 83 h 83"/>
                <a:gd name="T76" fmla="*/ 32 w 34"/>
                <a:gd name="T77" fmla="*/ 65 h 83"/>
                <a:gd name="T78" fmla="*/ 11 w 34"/>
                <a:gd name="T79" fmla="*/ 82 h 83"/>
                <a:gd name="T80" fmla="*/ 23 w 34"/>
                <a:gd name="T81" fmla="*/ 81 h 83"/>
                <a:gd name="T82" fmla="*/ 33 w 34"/>
                <a:gd name="T83" fmla="*/ 67 h 83"/>
                <a:gd name="T84" fmla="*/ 27 w 34"/>
                <a:gd name="T85" fmla="*/ 81 h 83"/>
                <a:gd name="T86" fmla="*/ 34 w 34"/>
                <a:gd name="T87" fmla="*/ 77 h 83"/>
                <a:gd name="T88" fmla="*/ 27 w 34"/>
                <a:gd name="T89" fmla="*/ 81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" h="83">
                  <a:moveTo>
                    <a:pt x="18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8" y="0"/>
                    <a:pt x="18" y="0"/>
                    <a:pt x="18" y="0"/>
                  </a:cubicBezTo>
                  <a:close/>
                  <a:moveTo>
                    <a:pt x="10" y="1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1"/>
                    <a:pt x="10" y="1"/>
                    <a:pt x="10" y="1"/>
                  </a:cubicBezTo>
                  <a:close/>
                  <a:moveTo>
                    <a:pt x="2" y="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  <a:moveTo>
                    <a:pt x="2" y="1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19"/>
                    <a:pt x="2" y="19"/>
                    <a:pt x="2" y="19"/>
                  </a:cubicBezTo>
                  <a:close/>
                  <a:moveTo>
                    <a:pt x="3" y="26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6"/>
                    <a:pt x="3" y="26"/>
                    <a:pt x="3" y="26"/>
                  </a:cubicBezTo>
                  <a:close/>
                  <a:moveTo>
                    <a:pt x="4" y="32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2"/>
                    <a:pt x="4" y="32"/>
                    <a:pt x="4" y="32"/>
                  </a:cubicBezTo>
                  <a:close/>
                  <a:moveTo>
                    <a:pt x="5" y="38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5" y="38"/>
                    <a:pt x="5" y="38"/>
                    <a:pt x="5" y="38"/>
                  </a:cubicBezTo>
                  <a:close/>
                  <a:moveTo>
                    <a:pt x="6" y="45"/>
                  </a:moveTo>
                  <a:cubicBezTo>
                    <a:pt x="6" y="48"/>
                    <a:pt x="6" y="48"/>
                    <a:pt x="6" y="4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6" y="45"/>
                    <a:pt x="6" y="45"/>
                    <a:pt x="6" y="45"/>
                  </a:cubicBezTo>
                  <a:close/>
                  <a:moveTo>
                    <a:pt x="6" y="51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6" y="51"/>
                    <a:pt x="6" y="51"/>
                    <a:pt x="6" y="51"/>
                  </a:cubicBezTo>
                  <a:close/>
                  <a:moveTo>
                    <a:pt x="7" y="57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7" y="57"/>
                    <a:pt x="7" y="57"/>
                    <a:pt x="7" y="57"/>
                  </a:cubicBezTo>
                  <a:close/>
                  <a:moveTo>
                    <a:pt x="8" y="63"/>
                  </a:moveTo>
                  <a:cubicBezTo>
                    <a:pt x="29" y="42"/>
                    <a:pt x="29" y="42"/>
                    <a:pt x="29" y="42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lose/>
                  <a:moveTo>
                    <a:pt x="9" y="70"/>
                  </a:moveTo>
                  <a:cubicBezTo>
                    <a:pt x="30" y="49"/>
                    <a:pt x="30" y="49"/>
                    <a:pt x="30" y="49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0"/>
                    <a:pt x="9" y="70"/>
                    <a:pt x="9" y="70"/>
                  </a:cubicBezTo>
                  <a:close/>
                  <a:moveTo>
                    <a:pt x="10" y="76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10" y="76"/>
                    <a:pt x="10" y="76"/>
                    <a:pt x="10" y="76"/>
                  </a:cubicBezTo>
                  <a:close/>
                  <a:moveTo>
                    <a:pt x="11" y="82"/>
                  </a:moveTo>
                  <a:cubicBezTo>
                    <a:pt x="11" y="82"/>
                    <a:pt x="11" y="82"/>
                    <a:pt x="11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2" y="83"/>
                    <a:pt x="12" y="83"/>
                    <a:pt x="13" y="83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11" y="82"/>
                    <a:pt x="11" y="82"/>
                    <a:pt x="11" y="82"/>
                  </a:cubicBezTo>
                  <a:close/>
                  <a:moveTo>
                    <a:pt x="18" y="82"/>
                  </a:moveTo>
                  <a:cubicBezTo>
                    <a:pt x="23" y="81"/>
                    <a:pt x="23" y="81"/>
                    <a:pt x="23" y="81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8" y="82"/>
                    <a:pt x="18" y="82"/>
                    <a:pt x="18" y="82"/>
                  </a:cubicBezTo>
                  <a:close/>
                  <a:moveTo>
                    <a:pt x="27" y="81"/>
                  </a:moveTo>
                  <a:cubicBezTo>
                    <a:pt x="34" y="74"/>
                    <a:pt x="34" y="74"/>
                    <a:pt x="34" y="74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lnTo>
                    <a:pt x="27" y="81"/>
                  </a:lnTo>
                  <a:close/>
                </a:path>
              </a:pathLst>
            </a:custGeom>
            <a:solidFill>
              <a:srgbClr val="7CB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9" name="Freeform 8"/>
            <p:cNvSpPr>
              <a:spLocks noEditPoints="1"/>
            </p:cNvSpPr>
            <p:nvPr/>
          </p:nvSpPr>
          <p:spPr bwMode="auto">
            <a:xfrm>
              <a:off x="2315" y="1870"/>
              <a:ext cx="281" cy="952"/>
            </a:xfrm>
            <a:custGeom>
              <a:gdLst>
                <a:gd name="T0" fmla="*/ 19 w 24"/>
                <a:gd name="T1" fmla="*/ 0 h 81"/>
                <a:gd name="T2" fmla="*/ 0 w 24"/>
                <a:gd name="T3" fmla="*/ 24 h 81"/>
                <a:gd name="T4" fmla="*/ 22 w 24"/>
                <a:gd name="T5" fmla="*/ 0 h 81"/>
                <a:gd name="T6" fmla="*/ 0 w 24"/>
                <a:gd name="T7" fmla="*/ 17 h 81"/>
                <a:gd name="T8" fmla="*/ 12 w 24"/>
                <a:gd name="T9" fmla="*/ 0 h 81"/>
                <a:gd name="T10" fmla="*/ 9 w 24"/>
                <a:gd name="T11" fmla="*/ 0 h 81"/>
                <a:gd name="T12" fmla="*/ 0 w 24"/>
                <a:gd name="T13" fmla="*/ 5 h 81"/>
                <a:gd name="T14" fmla="*/ 9 w 24"/>
                <a:gd name="T15" fmla="*/ 0 h 81"/>
                <a:gd name="T16" fmla="*/ 0 w 24"/>
                <a:gd name="T17" fmla="*/ 2 h 81"/>
                <a:gd name="T18" fmla="*/ 0 w 24"/>
                <a:gd name="T19" fmla="*/ 1 h 81"/>
                <a:gd name="T20" fmla="*/ 2 w 24"/>
                <a:gd name="T21" fmla="*/ 0 h 81"/>
                <a:gd name="T22" fmla="*/ 24 w 24"/>
                <a:gd name="T23" fmla="*/ 3 h 81"/>
                <a:gd name="T24" fmla="*/ 0 w 24"/>
                <a:gd name="T25" fmla="*/ 31 h 81"/>
                <a:gd name="T26" fmla="*/ 0 w 24"/>
                <a:gd name="T27" fmla="*/ 34 h 81"/>
                <a:gd name="T28" fmla="*/ 24 w 24"/>
                <a:gd name="T29" fmla="*/ 14 h 81"/>
                <a:gd name="T30" fmla="*/ 0 w 24"/>
                <a:gd name="T31" fmla="*/ 34 h 81"/>
                <a:gd name="T32" fmla="*/ 24 w 24"/>
                <a:gd name="T33" fmla="*/ 17 h 81"/>
                <a:gd name="T34" fmla="*/ 0 w 24"/>
                <a:gd name="T35" fmla="*/ 45 h 81"/>
                <a:gd name="T36" fmla="*/ 0 w 24"/>
                <a:gd name="T37" fmla="*/ 48 h 81"/>
                <a:gd name="T38" fmla="*/ 24 w 24"/>
                <a:gd name="T39" fmla="*/ 29 h 81"/>
                <a:gd name="T40" fmla="*/ 0 w 24"/>
                <a:gd name="T41" fmla="*/ 48 h 81"/>
                <a:gd name="T42" fmla="*/ 0 w 24"/>
                <a:gd name="T43" fmla="*/ 59 h 81"/>
                <a:gd name="T44" fmla="*/ 24 w 24"/>
                <a:gd name="T45" fmla="*/ 31 h 81"/>
                <a:gd name="T46" fmla="*/ 0 w 24"/>
                <a:gd name="T47" fmla="*/ 62 h 81"/>
                <a:gd name="T48" fmla="*/ 24 w 24"/>
                <a:gd name="T49" fmla="*/ 43 h 81"/>
                <a:gd name="T50" fmla="*/ 0 w 24"/>
                <a:gd name="T51" fmla="*/ 62 h 81"/>
                <a:gd name="T52" fmla="*/ 24 w 24"/>
                <a:gd name="T53" fmla="*/ 46 h 81"/>
                <a:gd name="T54" fmla="*/ 0 w 24"/>
                <a:gd name="T55" fmla="*/ 74 h 81"/>
                <a:gd name="T56" fmla="*/ 0 w 24"/>
                <a:gd name="T57" fmla="*/ 77 h 81"/>
                <a:gd name="T58" fmla="*/ 24 w 24"/>
                <a:gd name="T59" fmla="*/ 57 h 81"/>
                <a:gd name="T60" fmla="*/ 0 w 24"/>
                <a:gd name="T61" fmla="*/ 79 h 81"/>
                <a:gd name="T62" fmla="*/ 3 w 24"/>
                <a:gd name="T63" fmla="*/ 81 h 81"/>
                <a:gd name="T64" fmla="*/ 24 w 24"/>
                <a:gd name="T65" fmla="*/ 64 h 81"/>
                <a:gd name="T66" fmla="*/ 3 w 24"/>
                <a:gd name="T67" fmla="*/ 81 h 81"/>
                <a:gd name="T68" fmla="*/ 14 w 24"/>
                <a:gd name="T69" fmla="*/ 81 h 81"/>
                <a:gd name="T70" fmla="*/ 24 w 24"/>
                <a:gd name="T71" fmla="*/ 67 h 81"/>
                <a:gd name="T72" fmla="*/ 17 w 24"/>
                <a:gd name="T73" fmla="*/ 81 h 81"/>
                <a:gd name="T74" fmla="*/ 24 w 24"/>
                <a:gd name="T75" fmla="*/ 79 h 81"/>
                <a:gd name="T76" fmla="*/ 17 w 24"/>
                <a:gd name="T77" fmla="*/ 81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" h="81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16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9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  <a:moveTo>
                    <a:pt x="0" y="27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lose/>
                  <a:moveTo>
                    <a:pt x="0" y="3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4"/>
                    <a:pt x="0" y="34"/>
                    <a:pt x="0" y="34"/>
                  </a:cubicBezTo>
                  <a:close/>
                  <a:moveTo>
                    <a:pt x="0" y="41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0" y="48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0" y="48"/>
                    <a:pt x="0" y="48"/>
                    <a:pt x="0" y="48"/>
                  </a:cubicBezTo>
                  <a:close/>
                  <a:moveTo>
                    <a:pt x="0" y="55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0" y="55"/>
                    <a:pt x="0" y="55"/>
                    <a:pt x="0" y="55"/>
                  </a:cubicBezTo>
                  <a:close/>
                  <a:moveTo>
                    <a:pt x="0" y="62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0" y="62"/>
                    <a:pt x="0" y="62"/>
                    <a:pt x="0" y="62"/>
                  </a:cubicBezTo>
                  <a:close/>
                  <a:moveTo>
                    <a:pt x="0" y="70"/>
                  </a:moveTo>
                  <a:cubicBezTo>
                    <a:pt x="24" y="46"/>
                    <a:pt x="24" y="46"/>
                    <a:pt x="24" y="46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0"/>
                    <a:pt x="0" y="70"/>
                    <a:pt x="0" y="70"/>
                  </a:cubicBezTo>
                  <a:close/>
                  <a:moveTo>
                    <a:pt x="0" y="77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lose/>
                  <a:moveTo>
                    <a:pt x="3" y="81"/>
                  </a:moveTo>
                  <a:cubicBezTo>
                    <a:pt x="24" y="60"/>
                    <a:pt x="24" y="60"/>
                    <a:pt x="24" y="6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10" y="81"/>
                  </a:moveTo>
                  <a:cubicBezTo>
                    <a:pt x="14" y="81"/>
                    <a:pt x="14" y="81"/>
                    <a:pt x="14" y="8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10" y="81"/>
                    <a:pt x="10" y="81"/>
                    <a:pt x="10" y="81"/>
                  </a:cubicBezTo>
                  <a:close/>
                  <a:moveTo>
                    <a:pt x="17" y="81"/>
                  </a:moveTo>
                  <a:cubicBezTo>
                    <a:pt x="21" y="81"/>
                    <a:pt x="21" y="81"/>
                    <a:pt x="21" y="81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24" y="74"/>
                    <a:pt x="24" y="74"/>
                    <a:pt x="24" y="74"/>
                  </a:cubicBezTo>
                  <a:lnTo>
                    <a:pt x="17" y="8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2279" y="1811"/>
              <a:ext cx="1136" cy="1034"/>
            </a:xfrm>
            <a:custGeom>
              <a:gdLst>
                <a:gd name="T0" fmla="*/ 3 w 97"/>
                <a:gd name="T1" fmla="*/ 6 h 88"/>
                <a:gd name="T2" fmla="*/ 3 w 97"/>
                <a:gd name="T3" fmla="*/ 86 h 88"/>
                <a:gd name="T4" fmla="*/ 25 w 97"/>
                <a:gd name="T5" fmla="*/ 86 h 88"/>
                <a:gd name="T6" fmla="*/ 27 w 97"/>
                <a:gd name="T7" fmla="*/ 7 h 88"/>
                <a:gd name="T8" fmla="*/ 25 w 97"/>
                <a:gd name="T9" fmla="*/ 5 h 88"/>
                <a:gd name="T10" fmla="*/ 78 w 97"/>
                <a:gd name="T11" fmla="*/ 57 h 88"/>
                <a:gd name="T12" fmla="*/ 75 w 97"/>
                <a:gd name="T13" fmla="*/ 17 h 88"/>
                <a:gd name="T14" fmla="*/ 36 w 97"/>
                <a:gd name="T15" fmla="*/ 61 h 88"/>
                <a:gd name="T16" fmla="*/ 36 w 97"/>
                <a:gd name="T17" fmla="*/ 17 h 88"/>
                <a:gd name="T18" fmla="*/ 46 w 97"/>
                <a:gd name="T19" fmla="*/ 73 h 88"/>
                <a:gd name="T20" fmla="*/ 44 w 97"/>
                <a:gd name="T21" fmla="*/ 18 h 88"/>
                <a:gd name="T22" fmla="*/ 46 w 97"/>
                <a:gd name="T23" fmla="*/ 73 h 88"/>
                <a:gd name="T24" fmla="*/ 62 w 97"/>
                <a:gd name="T25" fmla="*/ 5 h 88"/>
                <a:gd name="T26" fmla="*/ 60 w 97"/>
                <a:gd name="T27" fmla="*/ 7 h 88"/>
                <a:gd name="T28" fmla="*/ 71 w 97"/>
                <a:gd name="T29" fmla="*/ 84 h 88"/>
                <a:gd name="T30" fmla="*/ 73 w 97"/>
                <a:gd name="T31" fmla="*/ 86 h 88"/>
                <a:gd name="T32" fmla="*/ 93 w 97"/>
                <a:gd name="T33" fmla="*/ 83 h 88"/>
                <a:gd name="T34" fmla="*/ 94 w 97"/>
                <a:gd name="T35" fmla="*/ 81 h 88"/>
                <a:gd name="T36" fmla="*/ 84 w 97"/>
                <a:gd name="T37" fmla="*/ 4 h 88"/>
                <a:gd name="T38" fmla="*/ 82 w 97"/>
                <a:gd name="T39" fmla="*/ 3 h 88"/>
                <a:gd name="T40" fmla="*/ 61 w 97"/>
                <a:gd name="T41" fmla="*/ 3 h 88"/>
                <a:gd name="T42" fmla="*/ 59 w 97"/>
                <a:gd name="T43" fmla="*/ 5 h 88"/>
                <a:gd name="T44" fmla="*/ 68 w 97"/>
                <a:gd name="T45" fmla="*/ 84 h 88"/>
                <a:gd name="T46" fmla="*/ 70 w 97"/>
                <a:gd name="T47" fmla="*/ 87 h 88"/>
                <a:gd name="T48" fmla="*/ 73 w 97"/>
                <a:gd name="T49" fmla="*/ 88 h 88"/>
                <a:gd name="T50" fmla="*/ 96 w 97"/>
                <a:gd name="T51" fmla="*/ 84 h 88"/>
                <a:gd name="T52" fmla="*/ 97 w 97"/>
                <a:gd name="T53" fmla="*/ 81 h 88"/>
                <a:gd name="T54" fmla="*/ 86 w 97"/>
                <a:gd name="T55" fmla="*/ 4 h 88"/>
                <a:gd name="T56" fmla="*/ 84 w 97"/>
                <a:gd name="T57" fmla="*/ 1 h 88"/>
                <a:gd name="T58" fmla="*/ 61 w 97"/>
                <a:gd name="T59" fmla="*/ 3 h 88"/>
                <a:gd name="T60" fmla="*/ 29 w 97"/>
                <a:gd name="T61" fmla="*/ 6 h 88"/>
                <a:gd name="T62" fmla="*/ 29 w 97"/>
                <a:gd name="T63" fmla="*/ 86 h 88"/>
                <a:gd name="T64" fmla="*/ 51 w 97"/>
                <a:gd name="T65" fmla="*/ 86 h 88"/>
                <a:gd name="T66" fmla="*/ 53 w 97"/>
                <a:gd name="T67" fmla="*/ 7 h 88"/>
                <a:gd name="T68" fmla="*/ 51 w 97"/>
                <a:gd name="T69" fmla="*/ 5 h 88"/>
                <a:gd name="T70" fmla="*/ 54 w 97"/>
                <a:gd name="T71" fmla="*/ 4 h 88"/>
                <a:gd name="T72" fmla="*/ 55 w 97"/>
                <a:gd name="T73" fmla="*/ 84 h 88"/>
                <a:gd name="T74" fmla="*/ 31 w 97"/>
                <a:gd name="T75" fmla="*/ 88 h 88"/>
                <a:gd name="T76" fmla="*/ 28 w 97"/>
                <a:gd name="T77" fmla="*/ 87 h 88"/>
                <a:gd name="T78" fmla="*/ 25 w 97"/>
                <a:gd name="T79" fmla="*/ 88 h 88"/>
                <a:gd name="T80" fmla="*/ 2 w 97"/>
                <a:gd name="T81" fmla="*/ 87 h 88"/>
                <a:gd name="T82" fmla="*/ 0 w 97"/>
                <a:gd name="T83" fmla="*/ 7 h 88"/>
                <a:gd name="T84" fmla="*/ 5 w 97"/>
                <a:gd name="T85" fmla="*/ 3 h 88"/>
                <a:gd name="T86" fmla="*/ 28 w 97"/>
                <a:gd name="T87" fmla="*/ 4 h 88"/>
                <a:gd name="T88" fmla="*/ 28 w 97"/>
                <a:gd name="T89" fmla="*/ 4 h 88"/>
                <a:gd name="T90" fmla="*/ 15 w 97"/>
                <a:gd name="T91" fmla="*/ 61 h 88"/>
                <a:gd name="T92" fmla="*/ 15 w 97"/>
                <a:gd name="T93" fmla="*/ 17 h 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88">
                  <a:moveTo>
                    <a:pt x="2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5" y="86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5" y="86"/>
                    <a:pt x="26" y="86"/>
                    <a:pt x="26" y="86"/>
                  </a:cubicBezTo>
                  <a:cubicBezTo>
                    <a:pt x="26" y="85"/>
                    <a:pt x="27" y="85"/>
                    <a:pt x="27" y="8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5"/>
                    <a:pt x="25" y="5"/>
                    <a:pt x="25" y="5"/>
                  </a:cubicBezTo>
                  <a:close/>
                  <a:moveTo>
                    <a:pt x="80" y="57"/>
                  </a:moveTo>
                  <a:cubicBezTo>
                    <a:pt x="80" y="58"/>
                    <a:pt x="80" y="58"/>
                    <a:pt x="79" y="58"/>
                  </a:cubicBezTo>
                  <a:cubicBezTo>
                    <a:pt x="78" y="59"/>
                    <a:pt x="78" y="58"/>
                    <a:pt x="78" y="5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3" y="16"/>
                    <a:pt x="73" y="16"/>
                  </a:cubicBezTo>
                  <a:cubicBezTo>
                    <a:pt x="74" y="15"/>
                    <a:pt x="74" y="16"/>
                    <a:pt x="75" y="17"/>
                  </a:cubicBezTo>
                  <a:cubicBezTo>
                    <a:pt x="80" y="57"/>
                    <a:pt x="80" y="57"/>
                    <a:pt x="80" y="57"/>
                  </a:cubicBezTo>
                  <a:close/>
                  <a:moveTo>
                    <a:pt x="37" y="59"/>
                  </a:moveTo>
                  <a:cubicBezTo>
                    <a:pt x="37" y="60"/>
                    <a:pt x="37" y="61"/>
                    <a:pt x="36" y="61"/>
                  </a:cubicBezTo>
                  <a:cubicBezTo>
                    <a:pt x="36" y="61"/>
                    <a:pt x="35" y="60"/>
                    <a:pt x="35" y="5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6" y="17"/>
                    <a:pt x="36" y="17"/>
                  </a:cubicBezTo>
                  <a:cubicBezTo>
                    <a:pt x="37" y="17"/>
                    <a:pt x="37" y="17"/>
                    <a:pt x="37" y="18"/>
                  </a:cubicBezTo>
                  <a:cubicBezTo>
                    <a:pt x="37" y="59"/>
                    <a:pt x="37" y="59"/>
                    <a:pt x="37" y="59"/>
                  </a:cubicBezTo>
                  <a:close/>
                  <a:moveTo>
                    <a:pt x="46" y="73"/>
                  </a:moveTo>
                  <a:cubicBezTo>
                    <a:pt x="46" y="74"/>
                    <a:pt x="46" y="75"/>
                    <a:pt x="45" y="75"/>
                  </a:cubicBezTo>
                  <a:cubicBezTo>
                    <a:pt x="45" y="75"/>
                    <a:pt x="44" y="74"/>
                    <a:pt x="44" y="7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7"/>
                    <a:pt x="45" y="17"/>
                    <a:pt x="45" y="17"/>
                  </a:cubicBezTo>
                  <a:cubicBezTo>
                    <a:pt x="46" y="17"/>
                    <a:pt x="46" y="17"/>
                    <a:pt x="46" y="18"/>
                  </a:cubicBezTo>
                  <a:cubicBezTo>
                    <a:pt x="46" y="73"/>
                    <a:pt x="46" y="73"/>
                    <a:pt x="46" y="73"/>
                  </a:cubicBezTo>
                  <a:close/>
                  <a:moveTo>
                    <a:pt x="82" y="3"/>
                  </a:move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6"/>
                    <a:pt x="61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2" y="86"/>
                    <a:pt x="72" y="86"/>
                    <a:pt x="73" y="86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4" y="83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3" y="3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2" y="3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lose/>
                  <a:moveTo>
                    <a:pt x="61" y="3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0" y="3"/>
                    <a:pt x="59" y="4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6"/>
                    <a:pt x="58" y="7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8" y="84"/>
                    <a:pt x="68" y="85"/>
                    <a:pt x="68" y="85"/>
                  </a:cubicBezTo>
                  <a:cubicBezTo>
                    <a:pt x="68" y="86"/>
                    <a:pt x="69" y="87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4" y="85"/>
                    <a:pt x="95" y="85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7" y="82"/>
                    <a:pt x="97" y="81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3"/>
                    <a:pt x="85" y="2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3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61" y="3"/>
                    <a:pt x="61" y="3"/>
                    <a:pt x="61" y="3"/>
                  </a:cubicBezTo>
                  <a:close/>
                  <a:moveTo>
                    <a:pt x="5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6"/>
                  </a:cubicBezTo>
                  <a:cubicBezTo>
                    <a:pt x="29" y="6"/>
                    <a:pt x="29" y="6"/>
                    <a:pt x="29" y="7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30" y="86"/>
                    <a:pt x="30" y="86"/>
                    <a:pt x="31" y="86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6"/>
                    <a:pt x="52" y="86"/>
                    <a:pt x="52" y="86"/>
                  </a:cubicBezTo>
                  <a:cubicBezTo>
                    <a:pt x="52" y="85"/>
                    <a:pt x="53" y="85"/>
                    <a:pt x="53" y="84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2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5"/>
                    <a:pt x="51" y="5"/>
                    <a:pt x="51" y="5"/>
                  </a:cubicBezTo>
                  <a:close/>
                  <a:moveTo>
                    <a:pt x="3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2" y="3"/>
                    <a:pt x="53" y="3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5"/>
                    <a:pt x="55" y="6"/>
                    <a:pt x="55" y="7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85"/>
                    <a:pt x="55" y="86"/>
                    <a:pt x="54" y="87"/>
                  </a:cubicBezTo>
                  <a:cubicBezTo>
                    <a:pt x="53" y="88"/>
                    <a:pt x="52" y="88"/>
                    <a:pt x="5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0" y="88"/>
                    <a:pt x="29" y="88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7" y="88"/>
                    <a:pt x="26" y="88"/>
                    <a:pt x="25" y="88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3" y="88"/>
                    <a:pt x="2" y="88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1" y="86"/>
                    <a:pt x="0" y="85"/>
                    <a:pt x="0" y="8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3"/>
                    <a:pt x="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7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3"/>
                    <a:pt x="30" y="3"/>
                    <a:pt x="31" y="3"/>
                  </a:cubicBezTo>
                  <a:close/>
                  <a:moveTo>
                    <a:pt x="16" y="59"/>
                  </a:moveTo>
                  <a:cubicBezTo>
                    <a:pt x="16" y="60"/>
                    <a:pt x="15" y="61"/>
                    <a:pt x="15" y="61"/>
                  </a:cubicBezTo>
                  <a:cubicBezTo>
                    <a:pt x="14" y="61"/>
                    <a:pt x="13" y="60"/>
                    <a:pt x="13" y="5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7"/>
                    <a:pt x="15" y="17"/>
                  </a:cubicBezTo>
                  <a:cubicBezTo>
                    <a:pt x="15" y="17"/>
                    <a:pt x="16" y="17"/>
                    <a:pt x="16" y="18"/>
                  </a:cubicBezTo>
                  <a:lnTo>
                    <a:pt x="16" y="59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</p:grpSp>
      <p:sp>
        <p:nvSpPr>
          <p:cNvPr id="41" name="标题 1" title=""/>
          <p:cNvSpPr txBox="1"/>
          <p:nvPr/>
        </p:nvSpPr>
        <p:spPr>
          <a:xfrm>
            <a:off x="635" y="401320"/>
            <a:ext cx="11520805" cy="691515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预习检查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4" name="文本框 43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 title=""/>
          <p:cNvSpPr txBox="1"/>
          <p:nvPr/>
        </p:nvSpPr>
        <p:spPr>
          <a:xfrm>
            <a:off x="409575" y="1870075"/>
            <a:ext cx="109829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施耐庵 (约1296-约1370)，元末明初小说家，生平事迹不详。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0" name="文本框 19" title=""/>
          <p:cNvSpPr txBox="1"/>
          <p:nvPr/>
        </p:nvSpPr>
        <p:spPr>
          <a:xfrm>
            <a:off x="502920" y="2693670"/>
            <a:ext cx="1068768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《水浒传》是我国第一部描写农民起义的章回体小说。全书围绕“官逼民反”这一线索展开情节，描写了一群不堪暴政欺压的“好汉”被逼上水泊梁山，揭竿而起，直至起义失败的全过程。 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1" name="梯形 20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22" name="文本框 21" title=""/>
          <p:cNvSpPr txBox="1"/>
          <p:nvPr/>
        </p:nvSpPr>
        <p:spPr>
          <a:xfrm>
            <a:off x="840126" y="183567"/>
            <a:ext cx="30416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lang="zh-CN" altLang="en-US" sz="1800">
              <a:ln w="38100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矩形 41" title=""/>
          <p:cNvSpPr/>
          <p:nvPr/>
        </p:nvSpPr>
        <p:spPr>
          <a:xfrm>
            <a:off x="724" y="356522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grpSp>
        <p:nvGrpSpPr>
          <p:cNvPr id="2" name="组合 1" title=""/>
          <p:cNvGrpSpPr/>
          <p:nvPr/>
        </p:nvGrpSpPr>
        <p:grpSpPr>
          <a:xfrm>
            <a:off x="693661" y="1083246"/>
            <a:ext cx="877949" cy="700235"/>
            <a:chOff x="6578602" y="5478465"/>
            <a:chExt cx="1443037" cy="1150938"/>
          </a:xfrm>
        </p:grpSpPr>
        <p:sp>
          <p:nvSpPr>
            <p:cNvPr id="3" name="任意多边形: 形状 2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4" name="任意多边形: 形状 3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5" name="任意多边形: 形状 4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  <a:gd name="T10" fmla="*/ 0 w 99"/>
                <a:gd name="T11" fmla="*/ 73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E75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6" name="任意多边形: 形状 5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7" name="任意多边形: 形状 6"/>
            <p:cNvSpPr/>
            <p:nvPr userDrawn="1"/>
          </p:nvSpPr>
          <p:spPr bwMode="auto">
            <a:xfrm>
              <a:off x="7032627" y="5492752"/>
              <a:ext cx="157163" cy="134938"/>
            </a:xfrm>
            <a:custGeom>
              <a:gdLst>
                <a:gd name="T0" fmla="*/ 0 w 99"/>
                <a:gd name="T1" fmla="*/ 72 h 85"/>
                <a:gd name="T2" fmla="*/ 22 w 99"/>
                <a:gd name="T3" fmla="*/ 0 h 85"/>
                <a:gd name="T4" fmla="*/ 53 w 99"/>
                <a:gd name="T5" fmla="*/ 33 h 85"/>
                <a:gd name="T6" fmla="*/ 99 w 99"/>
                <a:gd name="T7" fmla="*/ 24 h 85"/>
                <a:gd name="T8" fmla="*/ 79 w 99"/>
                <a:gd name="T9" fmla="*/ 85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5">
                  <a:moveTo>
                    <a:pt x="0" y="72"/>
                  </a:moveTo>
                  <a:lnTo>
                    <a:pt x="22" y="0"/>
                  </a:lnTo>
                  <a:lnTo>
                    <a:pt x="53" y="33"/>
                  </a:lnTo>
                  <a:lnTo>
                    <a:pt x="99" y="24"/>
                  </a:lnTo>
                  <a:lnTo>
                    <a:pt x="79" y="85"/>
                  </a:ln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8" name="任意多边形: 形状 7"/>
            <p:cNvSpPr/>
            <p:nvPr userDrawn="1"/>
          </p:nvSpPr>
          <p:spPr bwMode="auto">
            <a:xfrm>
              <a:off x="7207252" y="5735640"/>
              <a:ext cx="782638" cy="893763"/>
            </a:xfrm>
            <a:custGeom>
              <a:gdLst>
                <a:gd name="T0" fmla="*/ 62 w 267"/>
                <a:gd name="T1" fmla="*/ 45 h 305"/>
                <a:gd name="T2" fmla="*/ 267 w 267"/>
                <a:gd name="T3" fmla="*/ 109 h 305"/>
                <a:gd name="T4" fmla="*/ 205 w 267"/>
                <a:gd name="T5" fmla="*/ 305 h 305"/>
                <a:gd name="T6" fmla="*/ 0 w 267"/>
                <a:gd name="T7" fmla="*/ 240 h 305"/>
                <a:gd name="T8" fmla="*/ 62 w 267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5">
                  <a:moveTo>
                    <a:pt x="62" y="45"/>
                  </a:moveTo>
                  <a:cubicBezTo>
                    <a:pt x="188" y="0"/>
                    <a:pt x="267" y="109"/>
                    <a:pt x="267" y="109"/>
                  </a:cubicBezTo>
                  <a:cubicBezTo>
                    <a:pt x="205" y="305"/>
                    <a:pt x="205" y="305"/>
                    <a:pt x="205" y="305"/>
                  </a:cubicBezTo>
                  <a:cubicBezTo>
                    <a:pt x="205" y="305"/>
                    <a:pt x="126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9" name="任意多边形: 形状 8"/>
            <p:cNvSpPr/>
            <p:nvPr userDrawn="1"/>
          </p:nvSpPr>
          <p:spPr bwMode="auto">
            <a:xfrm>
              <a:off x="6578602" y="5541965"/>
              <a:ext cx="784225" cy="889000"/>
            </a:xfrm>
            <a:custGeom>
              <a:gdLst>
                <a:gd name="T0" fmla="*/ 268 w 268"/>
                <a:gd name="T1" fmla="*/ 108 h 303"/>
                <a:gd name="T2" fmla="*/ 61 w 268"/>
                <a:gd name="T3" fmla="*/ 45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89" y="0"/>
                    <a:pt x="61" y="45"/>
                    <a:pt x="61" y="45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0" name="任意多边形: 形状 9"/>
            <p:cNvSpPr/>
            <p:nvPr userDrawn="1"/>
          </p:nvSpPr>
          <p:spPr bwMode="auto">
            <a:xfrm>
              <a:off x="7207252" y="6389690"/>
              <a:ext cx="539750" cy="219075"/>
            </a:xfrm>
            <a:custGeom>
              <a:gdLst>
                <a:gd name="T0" fmla="*/ 184 w 184"/>
                <a:gd name="T1" fmla="*/ 75 h 75"/>
                <a:gd name="T2" fmla="*/ 0 w 184"/>
                <a:gd name="T3" fmla="*/ 34 h 75"/>
                <a:gd name="T4" fmla="*/ 10 w 184"/>
                <a:gd name="T5" fmla="*/ 0 h 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75">
                  <a:moveTo>
                    <a:pt x="184" y="75"/>
                  </a:moveTo>
                  <a:cubicBezTo>
                    <a:pt x="153" y="46"/>
                    <a:pt x="88" y="2"/>
                    <a:pt x="0" y="3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1" name="任意多边形: 形状 10"/>
            <p:cNvSpPr/>
            <p:nvPr userDrawn="1"/>
          </p:nvSpPr>
          <p:spPr bwMode="auto">
            <a:xfrm>
              <a:off x="6691314" y="6265865"/>
              <a:ext cx="546100" cy="222250"/>
            </a:xfrm>
            <a:custGeom>
              <a:gdLst>
                <a:gd name="T0" fmla="*/ 0 w 186"/>
                <a:gd name="T1" fmla="*/ 6 h 76"/>
                <a:gd name="T2" fmla="*/ 176 w 186"/>
                <a:gd name="T3" fmla="*/ 76 h 76"/>
                <a:gd name="T4" fmla="*/ 186 w 186"/>
                <a:gd name="T5" fmla="*/ 42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76">
                  <a:moveTo>
                    <a:pt x="0" y="6"/>
                  </a:moveTo>
                  <a:cubicBezTo>
                    <a:pt x="43" y="0"/>
                    <a:pt x="121" y="0"/>
                    <a:pt x="176" y="76"/>
                  </a:cubicBezTo>
                  <a:cubicBezTo>
                    <a:pt x="186" y="42"/>
                    <a:pt x="186" y="42"/>
                    <a:pt x="186" y="42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2" name="任意多边形: 形状 11"/>
            <p:cNvSpPr/>
            <p:nvPr userDrawn="1"/>
          </p:nvSpPr>
          <p:spPr bwMode="auto">
            <a:xfrm>
              <a:off x="7397752" y="6099177"/>
              <a:ext cx="411163" cy="219075"/>
            </a:xfrm>
            <a:custGeom>
              <a:gdLst>
                <a:gd name="T0" fmla="*/ 140 w 140"/>
                <a:gd name="T1" fmla="*/ 75 h 75"/>
                <a:gd name="T2" fmla="*/ 0 w 140"/>
                <a:gd name="T3" fmla="*/ 31 h 75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5">
                  <a:moveTo>
                    <a:pt x="140" y="75"/>
                  </a:moveTo>
                  <a:cubicBezTo>
                    <a:pt x="140" y="75"/>
                    <a:pt x="86" y="0"/>
                    <a:pt x="0" y="31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3" name="任意多边形: 形状 12"/>
            <p:cNvSpPr/>
            <p:nvPr userDrawn="1"/>
          </p:nvSpPr>
          <p:spPr bwMode="auto">
            <a:xfrm>
              <a:off x="7462839" y="5899152"/>
              <a:ext cx="409575" cy="217488"/>
            </a:xfrm>
            <a:custGeom>
              <a:gdLst>
                <a:gd name="T0" fmla="*/ 140 w 140"/>
                <a:gd name="T1" fmla="*/ 74 h 74"/>
                <a:gd name="T2" fmla="*/ 0 w 140"/>
                <a:gd name="T3" fmla="*/ 30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140" y="74"/>
                  </a:moveTo>
                  <a:cubicBezTo>
                    <a:pt x="140" y="74"/>
                    <a:pt x="86" y="0"/>
                    <a:pt x="0" y="3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4" name="任意多边形: 形状 13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5" name="任意多边形: 形状 14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6" name="任意多边形: 形状 15"/>
            <p:cNvSpPr/>
            <p:nvPr userDrawn="1"/>
          </p:nvSpPr>
          <p:spPr bwMode="auto">
            <a:xfrm>
              <a:off x="6808789" y="5919790"/>
              <a:ext cx="412750" cy="214313"/>
            </a:xfrm>
            <a:custGeom>
              <a:gdLst>
                <a:gd name="T0" fmla="*/ 0 w 141"/>
                <a:gd name="T1" fmla="*/ 31 h 73"/>
                <a:gd name="T2" fmla="*/ 141 w 141"/>
                <a:gd name="T3" fmla="*/ 73 h 73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1" h="73">
                  <a:moveTo>
                    <a:pt x="0" y="31"/>
                  </a:moveTo>
                  <a:cubicBezTo>
                    <a:pt x="0" y="31"/>
                    <a:pt x="88" y="0"/>
                    <a:pt x="141" y="73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7" name="任意多边形: 形状 16"/>
            <p:cNvSpPr/>
            <p:nvPr userDrawn="1"/>
          </p:nvSpPr>
          <p:spPr bwMode="auto">
            <a:xfrm>
              <a:off x="6873877" y="5718177"/>
              <a:ext cx="409575" cy="217488"/>
            </a:xfrm>
            <a:custGeom>
              <a:gdLst>
                <a:gd name="T0" fmla="*/ 0 w 140"/>
                <a:gd name="T1" fmla="*/ 31 h 74"/>
                <a:gd name="T2" fmla="*/ 140 w 140"/>
                <a:gd name="T3" fmla="*/ 74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0" y="31"/>
                  </a:moveTo>
                  <a:cubicBezTo>
                    <a:pt x="0" y="31"/>
                    <a:pt x="87" y="0"/>
                    <a:pt x="140" y="74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</p:grpSp>
      <p:sp>
        <p:nvSpPr>
          <p:cNvPr id="18" name="文本框 17" title=""/>
          <p:cNvSpPr txBox="1"/>
          <p:nvPr/>
        </p:nvSpPr>
        <p:spPr>
          <a:xfrm>
            <a:off x="1736118" y="1138999"/>
            <a:ext cx="1722120" cy="557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25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名著导读</a:t>
            </a:r>
            <a:endParaRPr lang="zh-CN" altLang="en-US" sz="3025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Group 5" title=""/>
          <p:cNvGrpSpPr>
            <a:grpSpLocks noChangeAspect="1"/>
          </p:cNvGrpSpPr>
          <p:nvPr/>
        </p:nvGrpSpPr>
        <p:grpSpPr>
          <a:xfrm>
            <a:off x="10476371" y="5461272"/>
            <a:ext cx="945144" cy="860281"/>
            <a:chOff x="2279" y="1811"/>
            <a:chExt cx="1136" cy="1034"/>
          </a:xfrm>
        </p:grpSpPr>
        <p:sp>
          <p:nvSpPr>
            <p:cNvPr id="36" name="AutoShape 4"/>
            <p:cNvSpPr>
              <a:spLocks noChangeAspect="1" noChangeArrowheads="1" noTextEdit="1"/>
            </p:cNvSpPr>
            <p:nvPr/>
          </p:nvSpPr>
          <p:spPr bwMode="auto">
            <a:xfrm>
              <a:off x="2280" y="1823"/>
              <a:ext cx="1124" cy="1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2619" y="1870"/>
              <a:ext cx="281" cy="952"/>
            </a:xfrm>
            <a:custGeom>
              <a:gdLst>
                <a:gd name="T0" fmla="*/ 22 w 24"/>
                <a:gd name="T1" fmla="*/ 0 h 81"/>
                <a:gd name="T2" fmla="*/ 0 w 24"/>
                <a:gd name="T3" fmla="*/ 26 h 81"/>
                <a:gd name="T4" fmla="*/ 24 w 24"/>
                <a:gd name="T5" fmla="*/ 2 h 81"/>
                <a:gd name="T6" fmla="*/ 23 w 24"/>
                <a:gd name="T7" fmla="*/ 1 h 81"/>
                <a:gd name="T8" fmla="*/ 19 w 24"/>
                <a:gd name="T9" fmla="*/ 0 h 81"/>
                <a:gd name="T10" fmla="*/ 0 w 24"/>
                <a:gd name="T11" fmla="*/ 15 h 81"/>
                <a:gd name="T12" fmla="*/ 19 w 24"/>
                <a:gd name="T13" fmla="*/ 0 h 81"/>
                <a:gd name="T14" fmla="*/ 0 w 24"/>
                <a:gd name="T15" fmla="*/ 12 h 81"/>
                <a:gd name="T16" fmla="*/ 7 w 24"/>
                <a:gd name="T17" fmla="*/ 0 h 81"/>
                <a:gd name="T18" fmla="*/ 5 w 24"/>
                <a:gd name="T19" fmla="*/ 0 h 81"/>
                <a:gd name="T20" fmla="*/ 0 w 24"/>
                <a:gd name="T21" fmla="*/ 2 h 81"/>
                <a:gd name="T22" fmla="*/ 2 w 24"/>
                <a:gd name="T23" fmla="*/ 0 h 81"/>
                <a:gd name="T24" fmla="*/ 0 w 24"/>
                <a:gd name="T25" fmla="*/ 29 h 81"/>
                <a:gd name="T26" fmla="*/ 24 w 24"/>
                <a:gd name="T27" fmla="*/ 10 h 81"/>
                <a:gd name="T28" fmla="*/ 0 w 24"/>
                <a:gd name="T29" fmla="*/ 29 h 81"/>
                <a:gd name="T30" fmla="*/ 24 w 24"/>
                <a:gd name="T31" fmla="*/ 12 h 81"/>
                <a:gd name="T32" fmla="*/ 0 w 24"/>
                <a:gd name="T33" fmla="*/ 40 h 81"/>
                <a:gd name="T34" fmla="*/ 0 w 24"/>
                <a:gd name="T35" fmla="*/ 43 h 81"/>
                <a:gd name="T36" fmla="*/ 24 w 24"/>
                <a:gd name="T37" fmla="*/ 24 h 81"/>
                <a:gd name="T38" fmla="*/ 0 w 24"/>
                <a:gd name="T39" fmla="*/ 43 h 81"/>
                <a:gd name="T40" fmla="*/ 0 w 24"/>
                <a:gd name="T41" fmla="*/ 55 h 81"/>
                <a:gd name="T42" fmla="*/ 24 w 24"/>
                <a:gd name="T43" fmla="*/ 27 h 81"/>
                <a:gd name="T44" fmla="*/ 0 w 24"/>
                <a:gd name="T45" fmla="*/ 58 h 81"/>
                <a:gd name="T46" fmla="*/ 24 w 24"/>
                <a:gd name="T47" fmla="*/ 38 h 81"/>
                <a:gd name="T48" fmla="*/ 0 w 24"/>
                <a:gd name="T49" fmla="*/ 58 h 81"/>
                <a:gd name="T50" fmla="*/ 0 w 24"/>
                <a:gd name="T51" fmla="*/ 69 h 81"/>
                <a:gd name="T52" fmla="*/ 24 w 24"/>
                <a:gd name="T53" fmla="*/ 41 h 81"/>
                <a:gd name="T54" fmla="*/ 0 w 24"/>
                <a:gd name="T55" fmla="*/ 72 h 81"/>
                <a:gd name="T56" fmla="*/ 24 w 24"/>
                <a:gd name="T57" fmla="*/ 52 h 81"/>
                <a:gd name="T58" fmla="*/ 0 w 24"/>
                <a:gd name="T59" fmla="*/ 72 h 81"/>
                <a:gd name="T60" fmla="*/ 24 w 24"/>
                <a:gd name="T61" fmla="*/ 55 h 81"/>
                <a:gd name="T62" fmla="*/ 2 w 24"/>
                <a:gd name="T63" fmla="*/ 81 h 81"/>
                <a:gd name="T64" fmla="*/ 0 w 24"/>
                <a:gd name="T65" fmla="*/ 81 h 81"/>
                <a:gd name="T66" fmla="*/ 0 w 24"/>
                <a:gd name="T67" fmla="*/ 79 h 81"/>
                <a:gd name="T68" fmla="*/ 5 w 24"/>
                <a:gd name="T69" fmla="*/ 81 h 81"/>
                <a:gd name="T70" fmla="*/ 24 w 24"/>
                <a:gd name="T71" fmla="*/ 67 h 81"/>
                <a:gd name="T72" fmla="*/ 5 w 24"/>
                <a:gd name="T73" fmla="*/ 81 h 81"/>
                <a:gd name="T74" fmla="*/ 17 w 24"/>
                <a:gd name="T75" fmla="*/ 81 h 81"/>
                <a:gd name="T76" fmla="*/ 24 w 24"/>
                <a:gd name="T77" fmla="*/ 70 h 81"/>
                <a:gd name="T78" fmla="*/ 19 w 24"/>
                <a:gd name="T79" fmla="*/ 81 h 81"/>
                <a:gd name="T80" fmla="*/ 23 w 24"/>
                <a:gd name="T81" fmla="*/ 81 h 81"/>
                <a:gd name="T82" fmla="*/ 24 w 24"/>
                <a:gd name="T83" fmla="*/ 77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" h="81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19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2" y="0"/>
                    <a:pt x="12" y="0"/>
                  </a:cubicBezTo>
                  <a:close/>
                  <a:moveTo>
                    <a:pt x="5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lose/>
                  <a:moveTo>
                    <a:pt x="0" y="29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9"/>
                    <a:pt x="0" y="29"/>
                    <a:pt x="0" y="29"/>
                  </a:cubicBezTo>
                  <a:close/>
                  <a:moveTo>
                    <a:pt x="0" y="36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6"/>
                    <a:pt x="0" y="36"/>
                    <a:pt x="0" y="36"/>
                  </a:cubicBezTo>
                  <a:close/>
                  <a:moveTo>
                    <a:pt x="0" y="43"/>
                  </a:moveTo>
                  <a:cubicBezTo>
                    <a:pt x="24" y="20"/>
                    <a:pt x="24" y="20"/>
                    <a:pt x="24" y="2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lose/>
                  <a:moveTo>
                    <a:pt x="0" y="51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0" y="51"/>
                    <a:pt x="0" y="51"/>
                    <a:pt x="0" y="51"/>
                  </a:cubicBezTo>
                  <a:close/>
                  <a:moveTo>
                    <a:pt x="0" y="5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0" y="65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0" y="65"/>
                    <a:pt x="0" y="65"/>
                    <a:pt x="0" y="65"/>
                  </a:cubicBezTo>
                  <a:close/>
                  <a:moveTo>
                    <a:pt x="0" y="72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2"/>
                    <a:pt x="0" y="72"/>
                    <a:pt x="0" y="72"/>
                  </a:cubicBezTo>
                  <a:close/>
                  <a:moveTo>
                    <a:pt x="0" y="79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1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80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lose/>
                  <a:moveTo>
                    <a:pt x="5" y="81"/>
                  </a:moveTo>
                  <a:cubicBezTo>
                    <a:pt x="24" y="63"/>
                    <a:pt x="24" y="63"/>
                    <a:pt x="24" y="63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5" y="81"/>
                    <a:pt x="5" y="81"/>
                    <a:pt x="5" y="81"/>
                  </a:cubicBezTo>
                  <a:close/>
                  <a:moveTo>
                    <a:pt x="12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2" y="81"/>
                    <a:pt x="12" y="81"/>
                    <a:pt x="12" y="81"/>
                  </a:cubicBezTo>
                  <a:close/>
                  <a:moveTo>
                    <a:pt x="19" y="81"/>
                  </a:moveTo>
                  <a:cubicBezTo>
                    <a:pt x="22" y="81"/>
                    <a:pt x="22" y="81"/>
                    <a:pt x="22" y="81"/>
                  </a:cubicBezTo>
                  <a:cubicBezTo>
                    <a:pt x="22" y="81"/>
                    <a:pt x="23" y="81"/>
                    <a:pt x="23" y="81"/>
                  </a:cubicBezTo>
                  <a:cubicBezTo>
                    <a:pt x="23" y="80"/>
                    <a:pt x="24" y="80"/>
                    <a:pt x="24" y="79"/>
                  </a:cubicBezTo>
                  <a:cubicBezTo>
                    <a:pt x="24" y="77"/>
                    <a:pt x="24" y="77"/>
                    <a:pt x="24" y="77"/>
                  </a:cubicBezTo>
                  <a:lnTo>
                    <a:pt x="19" y="8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2982" y="1847"/>
              <a:ext cx="398" cy="975"/>
            </a:xfrm>
            <a:custGeom>
              <a:gdLst>
                <a:gd name="T0" fmla="*/ 14 w 34"/>
                <a:gd name="T1" fmla="*/ 1 h 83"/>
                <a:gd name="T2" fmla="*/ 2 w 34"/>
                <a:gd name="T3" fmla="*/ 17 h 83"/>
                <a:gd name="T4" fmla="*/ 10 w 34"/>
                <a:gd name="T5" fmla="*/ 1 h 83"/>
                <a:gd name="T6" fmla="*/ 0 w 34"/>
                <a:gd name="T7" fmla="*/ 7 h 83"/>
                <a:gd name="T8" fmla="*/ 10 w 34"/>
                <a:gd name="T9" fmla="*/ 1 h 83"/>
                <a:gd name="T10" fmla="*/ 0 w 34"/>
                <a:gd name="T11" fmla="*/ 4 h 83"/>
                <a:gd name="T12" fmla="*/ 0 w 34"/>
                <a:gd name="T13" fmla="*/ 3 h 83"/>
                <a:gd name="T14" fmla="*/ 2 w 34"/>
                <a:gd name="T15" fmla="*/ 2 h 83"/>
                <a:gd name="T16" fmla="*/ 2 w 34"/>
                <a:gd name="T17" fmla="*/ 19 h 83"/>
                <a:gd name="T18" fmla="*/ 23 w 34"/>
                <a:gd name="T19" fmla="*/ 0 h 83"/>
                <a:gd name="T20" fmla="*/ 24 w 34"/>
                <a:gd name="T21" fmla="*/ 1 h 83"/>
                <a:gd name="T22" fmla="*/ 24 w 34"/>
                <a:gd name="T23" fmla="*/ 2 h 83"/>
                <a:gd name="T24" fmla="*/ 2 w 34"/>
                <a:gd name="T25" fmla="*/ 19 h 83"/>
                <a:gd name="T26" fmla="*/ 24 w 34"/>
                <a:gd name="T27" fmla="*/ 5 h 83"/>
                <a:gd name="T28" fmla="*/ 4 w 34"/>
                <a:gd name="T29" fmla="*/ 29 h 83"/>
                <a:gd name="T30" fmla="*/ 4 w 34"/>
                <a:gd name="T31" fmla="*/ 32 h 83"/>
                <a:gd name="T32" fmla="*/ 25 w 34"/>
                <a:gd name="T33" fmla="*/ 15 h 83"/>
                <a:gd name="T34" fmla="*/ 4 w 34"/>
                <a:gd name="T35" fmla="*/ 32 h 83"/>
                <a:gd name="T36" fmla="*/ 5 w 34"/>
                <a:gd name="T37" fmla="*/ 42 h 83"/>
                <a:gd name="T38" fmla="*/ 26 w 34"/>
                <a:gd name="T39" fmla="*/ 17 h 83"/>
                <a:gd name="T40" fmla="*/ 6 w 34"/>
                <a:gd name="T41" fmla="*/ 45 h 83"/>
                <a:gd name="T42" fmla="*/ 27 w 34"/>
                <a:gd name="T43" fmla="*/ 27 h 83"/>
                <a:gd name="T44" fmla="*/ 6 w 34"/>
                <a:gd name="T45" fmla="*/ 45 h 83"/>
                <a:gd name="T46" fmla="*/ 7 w 34"/>
                <a:gd name="T47" fmla="*/ 55 h 83"/>
                <a:gd name="T48" fmla="*/ 28 w 34"/>
                <a:gd name="T49" fmla="*/ 30 h 83"/>
                <a:gd name="T50" fmla="*/ 7 w 34"/>
                <a:gd name="T51" fmla="*/ 57 h 83"/>
                <a:gd name="T52" fmla="*/ 29 w 34"/>
                <a:gd name="T53" fmla="*/ 40 h 83"/>
                <a:gd name="T54" fmla="*/ 7 w 34"/>
                <a:gd name="T55" fmla="*/ 57 h 83"/>
                <a:gd name="T56" fmla="*/ 29 w 34"/>
                <a:gd name="T57" fmla="*/ 42 h 83"/>
                <a:gd name="T58" fmla="*/ 9 w 34"/>
                <a:gd name="T59" fmla="*/ 67 h 83"/>
                <a:gd name="T60" fmla="*/ 9 w 34"/>
                <a:gd name="T61" fmla="*/ 70 h 83"/>
                <a:gd name="T62" fmla="*/ 31 w 34"/>
                <a:gd name="T63" fmla="*/ 52 h 83"/>
                <a:gd name="T64" fmla="*/ 9 w 34"/>
                <a:gd name="T65" fmla="*/ 70 h 83"/>
                <a:gd name="T66" fmla="*/ 10 w 34"/>
                <a:gd name="T67" fmla="*/ 80 h 83"/>
                <a:gd name="T68" fmla="*/ 31 w 34"/>
                <a:gd name="T69" fmla="*/ 55 h 83"/>
                <a:gd name="T70" fmla="*/ 11 w 34"/>
                <a:gd name="T71" fmla="*/ 82 h 83"/>
                <a:gd name="T72" fmla="*/ 11 w 34"/>
                <a:gd name="T73" fmla="*/ 82 h 83"/>
                <a:gd name="T74" fmla="*/ 13 w 34"/>
                <a:gd name="T75" fmla="*/ 83 h 83"/>
                <a:gd name="T76" fmla="*/ 32 w 34"/>
                <a:gd name="T77" fmla="*/ 65 h 83"/>
                <a:gd name="T78" fmla="*/ 11 w 34"/>
                <a:gd name="T79" fmla="*/ 82 h 83"/>
                <a:gd name="T80" fmla="*/ 23 w 34"/>
                <a:gd name="T81" fmla="*/ 81 h 83"/>
                <a:gd name="T82" fmla="*/ 33 w 34"/>
                <a:gd name="T83" fmla="*/ 67 h 83"/>
                <a:gd name="T84" fmla="*/ 27 w 34"/>
                <a:gd name="T85" fmla="*/ 81 h 83"/>
                <a:gd name="T86" fmla="*/ 34 w 34"/>
                <a:gd name="T87" fmla="*/ 77 h 83"/>
                <a:gd name="T88" fmla="*/ 27 w 34"/>
                <a:gd name="T89" fmla="*/ 81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" h="83">
                  <a:moveTo>
                    <a:pt x="18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8" y="0"/>
                    <a:pt x="18" y="0"/>
                    <a:pt x="18" y="0"/>
                  </a:cubicBezTo>
                  <a:close/>
                  <a:moveTo>
                    <a:pt x="10" y="1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1"/>
                    <a:pt x="10" y="1"/>
                    <a:pt x="10" y="1"/>
                  </a:cubicBezTo>
                  <a:close/>
                  <a:moveTo>
                    <a:pt x="2" y="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  <a:moveTo>
                    <a:pt x="2" y="1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19"/>
                    <a:pt x="2" y="19"/>
                    <a:pt x="2" y="19"/>
                  </a:cubicBezTo>
                  <a:close/>
                  <a:moveTo>
                    <a:pt x="3" y="26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6"/>
                    <a:pt x="3" y="26"/>
                    <a:pt x="3" y="26"/>
                  </a:cubicBezTo>
                  <a:close/>
                  <a:moveTo>
                    <a:pt x="4" y="32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2"/>
                    <a:pt x="4" y="32"/>
                    <a:pt x="4" y="32"/>
                  </a:cubicBezTo>
                  <a:close/>
                  <a:moveTo>
                    <a:pt x="5" y="38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5" y="38"/>
                    <a:pt x="5" y="38"/>
                    <a:pt x="5" y="38"/>
                  </a:cubicBezTo>
                  <a:close/>
                  <a:moveTo>
                    <a:pt x="6" y="45"/>
                  </a:moveTo>
                  <a:cubicBezTo>
                    <a:pt x="6" y="48"/>
                    <a:pt x="6" y="48"/>
                    <a:pt x="6" y="4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6" y="45"/>
                    <a:pt x="6" y="45"/>
                    <a:pt x="6" y="45"/>
                  </a:cubicBezTo>
                  <a:close/>
                  <a:moveTo>
                    <a:pt x="6" y="51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6" y="51"/>
                    <a:pt x="6" y="51"/>
                    <a:pt x="6" y="51"/>
                  </a:cubicBezTo>
                  <a:close/>
                  <a:moveTo>
                    <a:pt x="7" y="57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7" y="57"/>
                    <a:pt x="7" y="57"/>
                    <a:pt x="7" y="57"/>
                  </a:cubicBezTo>
                  <a:close/>
                  <a:moveTo>
                    <a:pt x="8" y="63"/>
                  </a:moveTo>
                  <a:cubicBezTo>
                    <a:pt x="29" y="42"/>
                    <a:pt x="29" y="42"/>
                    <a:pt x="29" y="42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lose/>
                  <a:moveTo>
                    <a:pt x="9" y="70"/>
                  </a:moveTo>
                  <a:cubicBezTo>
                    <a:pt x="30" y="49"/>
                    <a:pt x="30" y="49"/>
                    <a:pt x="30" y="49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0"/>
                    <a:pt x="9" y="70"/>
                    <a:pt x="9" y="70"/>
                  </a:cubicBezTo>
                  <a:close/>
                  <a:moveTo>
                    <a:pt x="10" y="76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10" y="76"/>
                    <a:pt x="10" y="76"/>
                    <a:pt x="10" y="76"/>
                  </a:cubicBezTo>
                  <a:close/>
                  <a:moveTo>
                    <a:pt x="11" y="82"/>
                  </a:moveTo>
                  <a:cubicBezTo>
                    <a:pt x="11" y="82"/>
                    <a:pt x="11" y="82"/>
                    <a:pt x="11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2" y="83"/>
                    <a:pt x="12" y="83"/>
                    <a:pt x="13" y="83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11" y="82"/>
                    <a:pt x="11" y="82"/>
                    <a:pt x="11" y="82"/>
                  </a:cubicBezTo>
                  <a:close/>
                  <a:moveTo>
                    <a:pt x="18" y="82"/>
                  </a:moveTo>
                  <a:cubicBezTo>
                    <a:pt x="23" y="81"/>
                    <a:pt x="23" y="81"/>
                    <a:pt x="23" y="81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8" y="82"/>
                    <a:pt x="18" y="82"/>
                    <a:pt x="18" y="82"/>
                  </a:cubicBezTo>
                  <a:close/>
                  <a:moveTo>
                    <a:pt x="27" y="81"/>
                  </a:moveTo>
                  <a:cubicBezTo>
                    <a:pt x="34" y="74"/>
                    <a:pt x="34" y="74"/>
                    <a:pt x="34" y="74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lnTo>
                    <a:pt x="27" y="81"/>
                  </a:lnTo>
                  <a:close/>
                </a:path>
              </a:pathLst>
            </a:custGeom>
            <a:solidFill>
              <a:srgbClr val="7CB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9" name="Freeform 8"/>
            <p:cNvSpPr>
              <a:spLocks noEditPoints="1"/>
            </p:cNvSpPr>
            <p:nvPr/>
          </p:nvSpPr>
          <p:spPr bwMode="auto">
            <a:xfrm>
              <a:off x="2315" y="1870"/>
              <a:ext cx="281" cy="952"/>
            </a:xfrm>
            <a:custGeom>
              <a:gdLst>
                <a:gd name="T0" fmla="*/ 19 w 24"/>
                <a:gd name="T1" fmla="*/ 0 h 81"/>
                <a:gd name="T2" fmla="*/ 0 w 24"/>
                <a:gd name="T3" fmla="*/ 24 h 81"/>
                <a:gd name="T4" fmla="*/ 22 w 24"/>
                <a:gd name="T5" fmla="*/ 0 h 81"/>
                <a:gd name="T6" fmla="*/ 0 w 24"/>
                <a:gd name="T7" fmla="*/ 17 h 81"/>
                <a:gd name="T8" fmla="*/ 12 w 24"/>
                <a:gd name="T9" fmla="*/ 0 h 81"/>
                <a:gd name="T10" fmla="*/ 9 w 24"/>
                <a:gd name="T11" fmla="*/ 0 h 81"/>
                <a:gd name="T12" fmla="*/ 0 w 24"/>
                <a:gd name="T13" fmla="*/ 5 h 81"/>
                <a:gd name="T14" fmla="*/ 9 w 24"/>
                <a:gd name="T15" fmla="*/ 0 h 81"/>
                <a:gd name="T16" fmla="*/ 0 w 24"/>
                <a:gd name="T17" fmla="*/ 2 h 81"/>
                <a:gd name="T18" fmla="*/ 0 w 24"/>
                <a:gd name="T19" fmla="*/ 1 h 81"/>
                <a:gd name="T20" fmla="*/ 2 w 24"/>
                <a:gd name="T21" fmla="*/ 0 h 81"/>
                <a:gd name="T22" fmla="*/ 24 w 24"/>
                <a:gd name="T23" fmla="*/ 3 h 81"/>
                <a:gd name="T24" fmla="*/ 0 w 24"/>
                <a:gd name="T25" fmla="*/ 31 h 81"/>
                <a:gd name="T26" fmla="*/ 0 w 24"/>
                <a:gd name="T27" fmla="*/ 34 h 81"/>
                <a:gd name="T28" fmla="*/ 24 w 24"/>
                <a:gd name="T29" fmla="*/ 14 h 81"/>
                <a:gd name="T30" fmla="*/ 0 w 24"/>
                <a:gd name="T31" fmla="*/ 34 h 81"/>
                <a:gd name="T32" fmla="*/ 24 w 24"/>
                <a:gd name="T33" fmla="*/ 17 h 81"/>
                <a:gd name="T34" fmla="*/ 0 w 24"/>
                <a:gd name="T35" fmla="*/ 45 h 81"/>
                <a:gd name="T36" fmla="*/ 0 w 24"/>
                <a:gd name="T37" fmla="*/ 48 h 81"/>
                <a:gd name="T38" fmla="*/ 24 w 24"/>
                <a:gd name="T39" fmla="*/ 29 h 81"/>
                <a:gd name="T40" fmla="*/ 0 w 24"/>
                <a:gd name="T41" fmla="*/ 48 h 81"/>
                <a:gd name="T42" fmla="*/ 0 w 24"/>
                <a:gd name="T43" fmla="*/ 59 h 81"/>
                <a:gd name="T44" fmla="*/ 24 w 24"/>
                <a:gd name="T45" fmla="*/ 31 h 81"/>
                <a:gd name="T46" fmla="*/ 0 w 24"/>
                <a:gd name="T47" fmla="*/ 62 h 81"/>
                <a:gd name="T48" fmla="*/ 24 w 24"/>
                <a:gd name="T49" fmla="*/ 43 h 81"/>
                <a:gd name="T50" fmla="*/ 0 w 24"/>
                <a:gd name="T51" fmla="*/ 62 h 81"/>
                <a:gd name="T52" fmla="*/ 24 w 24"/>
                <a:gd name="T53" fmla="*/ 46 h 81"/>
                <a:gd name="T54" fmla="*/ 0 w 24"/>
                <a:gd name="T55" fmla="*/ 74 h 81"/>
                <a:gd name="T56" fmla="*/ 0 w 24"/>
                <a:gd name="T57" fmla="*/ 77 h 81"/>
                <a:gd name="T58" fmla="*/ 24 w 24"/>
                <a:gd name="T59" fmla="*/ 57 h 81"/>
                <a:gd name="T60" fmla="*/ 0 w 24"/>
                <a:gd name="T61" fmla="*/ 79 h 81"/>
                <a:gd name="T62" fmla="*/ 3 w 24"/>
                <a:gd name="T63" fmla="*/ 81 h 81"/>
                <a:gd name="T64" fmla="*/ 24 w 24"/>
                <a:gd name="T65" fmla="*/ 64 h 81"/>
                <a:gd name="T66" fmla="*/ 3 w 24"/>
                <a:gd name="T67" fmla="*/ 81 h 81"/>
                <a:gd name="T68" fmla="*/ 14 w 24"/>
                <a:gd name="T69" fmla="*/ 81 h 81"/>
                <a:gd name="T70" fmla="*/ 24 w 24"/>
                <a:gd name="T71" fmla="*/ 67 h 81"/>
                <a:gd name="T72" fmla="*/ 17 w 24"/>
                <a:gd name="T73" fmla="*/ 81 h 81"/>
                <a:gd name="T74" fmla="*/ 24 w 24"/>
                <a:gd name="T75" fmla="*/ 79 h 81"/>
                <a:gd name="T76" fmla="*/ 17 w 24"/>
                <a:gd name="T77" fmla="*/ 81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" h="81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16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9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  <a:moveTo>
                    <a:pt x="0" y="27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lose/>
                  <a:moveTo>
                    <a:pt x="0" y="3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4"/>
                    <a:pt x="0" y="34"/>
                    <a:pt x="0" y="34"/>
                  </a:cubicBezTo>
                  <a:close/>
                  <a:moveTo>
                    <a:pt x="0" y="41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0" y="48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0" y="48"/>
                    <a:pt x="0" y="48"/>
                    <a:pt x="0" y="48"/>
                  </a:cubicBezTo>
                  <a:close/>
                  <a:moveTo>
                    <a:pt x="0" y="55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0" y="55"/>
                    <a:pt x="0" y="55"/>
                    <a:pt x="0" y="55"/>
                  </a:cubicBezTo>
                  <a:close/>
                  <a:moveTo>
                    <a:pt x="0" y="62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0" y="62"/>
                    <a:pt x="0" y="62"/>
                    <a:pt x="0" y="62"/>
                  </a:cubicBezTo>
                  <a:close/>
                  <a:moveTo>
                    <a:pt x="0" y="70"/>
                  </a:moveTo>
                  <a:cubicBezTo>
                    <a:pt x="24" y="46"/>
                    <a:pt x="24" y="46"/>
                    <a:pt x="24" y="46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0"/>
                    <a:pt x="0" y="70"/>
                    <a:pt x="0" y="70"/>
                  </a:cubicBezTo>
                  <a:close/>
                  <a:moveTo>
                    <a:pt x="0" y="77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lose/>
                  <a:moveTo>
                    <a:pt x="3" y="81"/>
                  </a:moveTo>
                  <a:cubicBezTo>
                    <a:pt x="24" y="60"/>
                    <a:pt x="24" y="60"/>
                    <a:pt x="24" y="6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10" y="81"/>
                  </a:moveTo>
                  <a:cubicBezTo>
                    <a:pt x="14" y="81"/>
                    <a:pt x="14" y="81"/>
                    <a:pt x="14" y="8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10" y="81"/>
                    <a:pt x="10" y="81"/>
                    <a:pt x="10" y="81"/>
                  </a:cubicBezTo>
                  <a:close/>
                  <a:moveTo>
                    <a:pt x="17" y="81"/>
                  </a:moveTo>
                  <a:cubicBezTo>
                    <a:pt x="21" y="81"/>
                    <a:pt x="21" y="81"/>
                    <a:pt x="21" y="81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24" y="74"/>
                    <a:pt x="24" y="74"/>
                    <a:pt x="24" y="74"/>
                  </a:cubicBezTo>
                  <a:lnTo>
                    <a:pt x="17" y="8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2279" y="1811"/>
              <a:ext cx="1136" cy="1034"/>
            </a:xfrm>
            <a:custGeom>
              <a:gdLst>
                <a:gd name="T0" fmla="*/ 3 w 97"/>
                <a:gd name="T1" fmla="*/ 6 h 88"/>
                <a:gd name="T2" fmla="*/ 3 w 97"/>
                <a:gd name="T3" fmla="*/ 86 h 88"/>
                <a:gd name="T4" fmla="*/ 25 w 97"/>
                <a:gd name="T5" fmla="*/ 86 h 88"/>
                <a:gd name="T6" fmla="*/ 27 w 97"/>
                <a:gd name="T7" fmla="*/ 7 h 88"/>
                <a:gd name="T8" fmla="*/ 25 w 97"/>
                <a:gd name="T9" fmla="*/ 5 h 88"/>
                <a:gd name="T10" fmla="*/ 78 w 97"/>
                <a:gd name="T11" fmla="*/ 57 h 88"/>
                <a:gd name="T12" fmla="*/ 75 w 97"/>
                <a:gd name="T13" fmla="*/ 17 h 88"/>
                <a:gd name="T14" fmla="*/ 36 w 97"/>
                <a:gd name="T15" fmla="*/ 61 h 88"/>
                <a:gd name="T16" fmla="*/ 36 w 97"/>
                <a:gd name="T17" fmla="*/ 17 h 88"/>
                <a:gd name="T18" fmla="*/ 46 w 97"/>
                <a:gd name="T19" fmla="*/ 73 h 88"/>
                <a:gd name="T20" fmla="*/ 44 w 97"/>
                <a:gd name="T21" fmla="*/ 18 h 88"/>
                <a:gd name="T22" fmla="*/ 46 w 97"/>
                <a:gd name="T23" fmla="*/ 73 h 88"/>
                <a:gd name="T24" fmla="*/ 62 w 97"/>
                <a:gd name="T25" fmla="*/ 5 h 88"/>
                <a:gd name="T26" fmla="*/ 60 w 97"/>
                <a:gd name="T27" fmla="*/ 7 h 88"/>
                <a:gd name="T28" fmla="*/ 71 w 97"/>
                <a:gd name="T29" fmla="*/ 84 h 88"/>
                <a:gd name="T30" fmla="*/ 73 w 97"/>
                <a:gd name="T31" fmla="*/ 86 h 88"/>
                <a:gd name="T32" fmla="*/ 93 w 97"/>
                <a:gd name="T33" fmla="*/ 83 h 88"/>
                <a:gd name="T34" fmla="*/ 94 w 97"/>
                <a:gd name="T35" fmla="*/ 81 h 88"/>
                <a:gd name="T36" fmla="*/ 84 w 97"/>
                <a:gd name="T37" fmla="*/ 4 h 88"/>
                <a:gd name="T38" fmla="*/ 82 w 97"/>
                <a:gd name="T39" fmla="*/ 3 h 88"/>
                <a:gd name="T40" fmla="*/ 61 w 97"/>
                <a:gd name="T41" fmla="*/ 3 h 88"/>
                <a:gd name="T42" fmla="*/ 59 w 97"/>
                <a:gd name="T43" fmla="*/ 5 h 88"/>
                <a:gd name="T44" fmla="*/ 68 w 97"/>
                <a:gd name="T45" fmla="*/ 84 h 88"/>
                <a:gd name="T46" fmla="*/ 70 w 97"/>
                <a:gd name="T47" fmla="*/ 87 h 88"/>
                <a:gd name="T48" fmla="*/ 73 w 97"/>
                <a:gd name="T49" fmla="*/ 88 h 88"/>
                <a:gd name="T50" fmla="*/ 96 w 97"/>
                <a:gd name="T51" fmla="*/ 84 h 88"/>
                <a:gd name="T52" fmla="*/ 97 w 97"/>
                <a:gd name="T53" fmla="*/ 81 h 88"/>
                <a:gd name="T54" fmla="*/ 86 w 97"/>
                <a:gd name="T55" fmla="*/ 4 h 88"/>
                <a:gd name="T56" fmla="*/ 84 w 97"/>
                <a:gd name="T57" fmla="*/ 1 h 88"/>
                <a:gd name="T58" fmla="*/ 61 w 97"/>
                <a:gd name="T59" fmla="*/ 3 h 88"/>
                <a:gd name="T60" fmla="*/ 29 w 97"/>
                <a:gd name="T61" fmla="*/ 6 h 88"/>
                <a:gd name="T62" fmla="*/ 29 w 97"/>
                <a:gd name="T63" fmla="*/ 86 h 88"/>
                <a:gd name="T64" fmla="*/ 51 w 97"/>
                <a:gd name="T65" fmla="*/ 86 h 88"/>
                <a:gd name="T66" fmla="*/ 53 w 97"/>
                <a:gd name="T67" fmla="*/ 7 h 88"/>
                <a:gd name="T68" fmla="*/ 51 w 97"/>
                <a:gd name="T69" fmla="*/ 5 h 88"/>
                <a:gd name="T70" fmla="*/ 54 w 97"/>
                <a:gd name="T71" fmla="*/ 4 h 88"/>
                <a:gd name="T72" fmla="*/ 55 w 97"/>
                <a:gd name="T73" fmla="*/ 84 h 88"/>
                <a:gd name="T74" fmla="*/ 31 w 97"/>
                <a:gd name="T75" fmla="*/ 88 h 88"/>
                <a:gd name="T76" fmla="*/ 28 w 97"/>
                <a:gd name="T77" fmla="*/ 87 h 88"/>
                <a:gd name="T78" fmla="*/ 25 w 97"/>
                <a:gd name="T79" fmla="*/ 88 h 88"/>
                <a:gd name="T80" fmla="*/ 2 w 97"/>
                <a:gd name="T81" fmla="*/ 87 h 88"/>
                <a:gd name="T82" fmla="*/ 0 w 97"/>
                <a:gd name="T83" fmla="*/ 7 h 88"/>
                <a:gd name="T84" fmla="*/ 5 w 97"/>
                <a:gd name="T85" fmla="*/ 3 h 88"/>
                <a:gd name="T86" fmla="*/ 28 w 97"/>
                <a:gd name="T87" fmla="*/ 4 h 88"/>
                <a:gd name="T88" fmla="*/ 28 w 97"/>
                <a:gd name="T89" fmla="*/ 4 h 88"/>
                <a:gd name="T90" fmla="*/ 15 w 97"/>
                <a:gd name="T91" fmla="*/ 61 h 88"/>
                <a:gd name="T92" fmla="*/ 15 w 97"/>
                <a:gd name="T93" fmla="*/ 17 h 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88">
                  <a:moveTo>
                    <a:pt x="2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5" y="86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5" y="86"/>
                    <a:pt x="26" y="86"/>
                    <a:pt x="26" y="86"/>
                  </a:cubicBezTo>
                  <a:cubicBezTo>
                    <a:pt x="26" y="85"/>
                    <a:pt x="27" y="85"/>
                    <a:pt x="27" y="8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5"/>
                    <a:pt x="25" y="5"/>
                    <a:pt x="25" y="5"/>
                  </a:cubicBezTo>
                  <a:close/>
                  <a:moveTo>
                    <a:pt x="80" y="57"/>
                  </a:moveTo>
                  <a:cubicBezTo>
                    <a:pt x="80" y="58"/>
                    <a:pt x="80" y="58"/>
                    <a:pt x="79" y="58"/>
                  </a:cubicBezTo>
                  <a:cubicBezTo>
                    <a:pt x="78" y="59"/>
                    <a:pt x="78" y="58"/>
                    <a:pt x="78" y="5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3" y="16"/>
                    <a:pt x="73" y="16"/>
                  </a:cubicBezTo>
                  <a:cubicBezTo>
                    <a:pt x="74" y="15"/>
                    <a:pt x="74" y="16"/>
                    <a:pt x="75" y="17"/>
                  </a:cubicBezTo>
                  <a:cubicBezTo>
                    <a:pt x="80" y="57"/>
                    <a:pt x="80" y="57"/>
                    <a:pt x="80" y="57"/>
                  </a:cubicBezTo>
                  <a:close/>
                  <a:moveTo>
                    <a:pt x="37" y="59"/>
                  </a:moveTo>
                  <a:cubicBezTo>
                    <a:pt x="37" y="60"/>
                    <a:pt x="37" y="61"/>
                    <a:pt x="36" y="61"/>
                  </a:cubicBezTo>
                  <a:cubicBezTo>
                    <a:pt x="36" y="61"/>
                    <a:pt x="35" y="60"/>
                    <a:pt x="35" y="5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6" y="17"/>
                    <a:pt x="36" y="17"/>
                  </a:cubicBezTo>
                  <a:cubicBezTo>
                    <a:pt x="37" y="17"/>
                    <a:pt x="37" y="17"/>
                    <a:pt x="37" y="18"/>
                  </a:cubicBezTo>
                  <a:cubicBezTo>
                    <a:pt x="37" y="59"/>
                    <a:pt x="37" y="59"/>
                    <a:pt x="37" y="59"/>
                  </a:cubicBezTo>
                  <a:close/>
                  <a:moveTo>
                    <a:pt x="46" y="73"/>
                  </a:moveTo>
                  <a:cubicBezTo>
                    <a:pt x="46" y="74"/>
                    <a:pt x="46" y="75"/>
                    <a:pt x="45" y="75"/>
                  </a:cubicBezTo>
                  <a:cubicBezTo>
                    <a:pt x="45" y="75"/>
                    <a:pt x="44" y="74"/>
                    <a:pt x="44" y="7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7"/>
                    <a:pt x="45" y="17"/>
                    <a:pt x="45" y="17"/>
                  </a:cubicBezTo>
                  <a:cubicBezTo>
                    <a:pt x="46" y="17"/>
                    <a:pt x="46" y="17"/>
                    <a:pt x="46" y="18"/>
                  </a:cubicBezTo>
                  <a:cubicBezTo>
                    <a:pt x="46" y="73"/>
                    <a:pt x="46" y="73"/>
                    <a:pt x="46" y="73"/>
                  </a:cubicBezTo>
                  <a:close/>
                  <a:moveTo>
                    <a:pt x="82" y="3"/>
                  </a:move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6"/>
                    <a:pt x="61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2" y="86"/>
                    <a:pt x="72" y="86"/>
                    <a:pt x="73" y="86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4" y="83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3" y="3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2" y="3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lose/>
                  <a:moveTo>
                    <a:pt x="61" y="3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0" y="3"/>
                    <a:pt x="59" y="4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6"/>
                    <a:pt x="58" y="7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8" y="84"/>
                    <a:pt x="68" y="85"/>
                    <a:pt x="68" y="85"/>
                  </a:cubicBezTo>
                  <a:cubicBezTo>
                    <a:pt x="68" y="86"/>
                    <a:pt x="69" y="87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4" y="85"/>
                    <a:pt x="95" y="85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7" y="82"/>
                    <a:pt x="97" y="81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3"/>
                    <a:pt x="85" y="2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3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61" y="3"/>
                    <a:pt x="61" y="3"/>
                    <a:pt x="61" y="3"/>
                  </a:cubicBezTo>
                  <a:close/>
                  <a:moveTo>
                    <a:pt x="5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6"/>
                  </a:cubicBezTo>
                  <a:cubicBezTo>
                    <a:pt x="29" y="6"/>
                    <a:pt x="29" y="6"/>
                    <a:pt x="29" y="7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30" y="86"/>
                    <a:pt x="30" y="86"/>
                    <a:pt x="31" y="86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6"/>
                    <a:pt x="52" y="86"/>
                    <a:pt x="52" y="86"/>
                  </a:cubicBezTo>
                  <a:cubicBezTo>
                    <a:pt x="52" y="85"/>
                    <a:pt x="53" y="85"/>
                    <a:pt x="53" y="84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2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5"/>
                    <a:pt x="51" y="5"/>
                    <a:pt x="51" y="5"/>
                  </a:cubicBezTo>
                  <a:close/>
                  <a:moveTo>
                    <a:pt x="3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2" y="3"/>
                    <a:pt x="53" y="3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5"/>
                    <a:pt x="55" y="6"/>
                    <a:pt x="55" y="7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85"/>
                    <a:pt x="55" y="86"/>
                    <a:pt x="54" y="87"/>
                  </a:cubicBezTo>
                  <a:cubicBezTo>
                    <a:pt x="53" y="88"/>
                    <a:pt x="52" y="88"/>
                    <a:pt x="5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0" y="88"/>
                    <a:pt x="29" y="88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7" y="88"/>
                    <a:pt x="26" y="88"/>
                    <a:pt x="25" y="88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3" y="88"/>
                    <a:pt x="2" y="88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1" y="86"/>
                    <a:pt x="0" y="85"/>
                    <a:pt x="0" y="8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3"/>
                    <a:pt x="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7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3"/>
                    <a:pt x="30" y="3"/>
                    <a:pt x="31" y="3"/>
                  </a:cubicBezTo>
                  <a:close/>
                  <a:moveTo>
                    <a:pt x="16" y="59"/>
                  </a:moveTo>
                  <a:cubicBezTo>
                    <a:pt x="16" y="60"/>
                    <a:pt x="15" y="61"/>
                    <a:pt x="15" y="61"/>
                  </a:cubicBezTo>
                  <a:cubicBezTo>
                    <a:pt x="14" y="61"/>
                    <a:pt x="13" y="60"/>
                    <a:pt x="13" y="5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7"/>
                    <a:pt x="15" y="17"/>
                  </a:cubicBezTo>
                  <a:cubicBezTo>
                    <a:pt x="15" y="17"/>
                    <a:pt x="16" y="17"/>
                    <a:pt x="16" y="18"/>
                  </a:cubicBezTo>
                  <a:lnTo>
                    <a:pt x="16" y="59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</p:grpSp>
      <p:sp>
        <p:nvSpPr>
          <p:cNvPr id="41" name="标题 1" title=""/>
          <p:cNvSpPr txBox="1"/>
          <p:nvPr/>
        </p:nvSpPr>
        <p:spPr>
          <a:xfrm>
            <a:off x="635" y="401320"/>
            <a:ext cx="11520805" cy="691515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预习检查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4" name="文本框 43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 title=""/>
          <p:cNvSpPr txBox="1"/>
          <p:nvPr/>
        </p:nvSpPr>
        <p:spPr>
          <a:xfrm>
            <a:off x="514350" y="1865630"/>
            <a:ext cx="10802620" cy="3322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《水浒传》可以说是一部英雄史诗般的小说。清代小说评论家金圣叹说：“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别一部书，看过一遍即休。独有《水浒传》，只是看不厌……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”现当代散文家梁实秋在《影响我的几本书》一文里说：“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这是一部伟大的作品，不愧金圣叹称之为第五才子书，可以和庄、骚、史记、杜诗并列。我一读，再读，三读，不忍释手。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梯形 18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20" name="文本框 19" title=""/>
          <p:cNvSpPr txBox="1"/>
          <p:nvPr/>
        </p:nvSpPr>
        <p:spPr>
          <a:xfrm>
            <a:off x="840126" y="183567"/>
            <a:ext cx="30416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lang="zh-CN" altLang="en-US" sz="1800">
              <a:ln w="38100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" name="矩形 18" title=""/>
          <p:cNvSpPr/>
          <p:nvPr/>
        </p:nvSpPr>
        <p:spPr>
          <a:xfrm>
            <a:off x="622935" y="2047240"/>
            <a:ext cx="10561955" cy="39528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l"/>
            <a:r>
              <a:rPr lang="zh-CN" altLang="en-US" sz="1605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阴晦（    ） 祭祀（    ）   五行（    ）</a:t>
            </a:r>
            <a:endParaRPr lang="zh-CN" altLang="en-US" sz="1605" b="1" i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l"/>
            <a:r>
              <a:rPr lang="zh-CN" altLang="en-US" sz="1605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秕谷（    ） 鹁鸪（    ）   獾猪（    ）</a:t>
            </a:r>
            <a:endParaRPr lang="zh-CN" altLang="en-US" sz="1605" b="1" i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l"/>
            <a:r>
              <a:rPr lang="zh-CN" altLang="en-US" sz="1605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颧骨（    ） 伶仃（      ） 愕然（    ）</a:t>
            </a:r>
            <a:endParaRPr lang="zh-CN" altLang="en-US" sz="1605" b="1" i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l"/>
            <a:r>
              <a:rPr lang="zh-CN" altLang="en-US" sz="1605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嗤笑（    ） 瑟索（    ）   寒噤（    ）</a:t>
            </a:r>
            <a:endParaRPr lang="zh-CN" altLang="en-US" sz="1605" b="1" i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l"/>
            <a:r>
              <a:rPr lang="zh-CN" altLang="en-US" sz="1605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廿年（    ） 折本（    ）   惘然（    ）</a:t>
            </a:r>
            <a:endParaRPr lang="zh-CN" altLang="en-US" sz="1605" b="1" i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l"/>
            <a:r>
              <a:rPr lang="zh-CN" altLang="en-US" sz="1605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潺潺（    ） 恣睢（     ）  装弶（    ）</a:t>
            </a:r>
            <a:endParaRPr lang="zh-CN" altLang="en-US" sz="1605" b="1" i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l"/>
            <a:r>
              <a:rPr lang="zh-CN" altLang="en-US" sz="1605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猹（   ） 髀（   ） 吓（   ） 黛（</a:t>
            </a:r>
            <a:endParaRPr lang="zh-CN" altLang="en-US" sz="1605"/>
          </a:p>
        </p:txBody>
      </p:sp>
      <p:sp>
        <p:nvSpPr>
          <p:cNvPr id="42" name="矩形 41" title=""/>
          <p:cNvSpPr/>
          <p:nvPr/>
        </p:nvSpPr>
        <p:spPr>
          <a:xfrm>
            <a:off x="724" y="356522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grpSp>
        <p:nvGrpSpPr>
          <p:cNvPr id="2" name="组合 1" title=""/>
          <p:cNvGrpSpPr/>
          <p:nvPr/>
        </p:nvGrpSpPr>
        <p:grpSpPr>
          <a:xfrm>
            <a:off x="693661" y="1083246"/>
            <a:ext cx="877949" cy="700235"/>
            <a:chOff x="6578602" y="5478465"/>
            <a:chExt cx="1443037" cy="1150938"/>
          </a:xfrm>
        </p:grpSpPr>
        <p:sp>
          <p:nvSpPr>
            <p:cNvPr id="3" name="任意多边形: 形状 2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4" name="任意多边形: 形状 3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5" name="任意多边形: 形状 4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  <a:gd name="T10" fmla="*/ 0 w 99"/>
                <a:gd name="T11" fmla="*/ 73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E75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6" name="任意多边形: 形状 5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7" name="任意多边形: 形状 6"/>
            <p:cNvSpPr/>
            <p:nvPr userDrawn="1"/>
          </p:nvSpPr>
          <p:spPr bwMode="auto">
            <a:xfrm>
              <a:off x="7032627" y="5492752"/>
              <a:ext cx="157163" cy="134938"/>
            </a:xfrm>
            <a:custGeom>
              <a:gdLst>
                <a:gd name="T0" fmla="*/ 0 w 99"/>
                <a:gd name="T1" fmla="*/ 72 h 85"/>
                <a:gd name="T2" fmla="*/ 22 w 99"/>
                <a:gd name="T3" fmla="*/ 0 h 85"/>
                <a:gd name="T4" fmla="*/ 53 w 99"/>
                <a:gd name="T5" fmla="*/ 33 h 85"/>
                <a:gd name="T6" fmla="*/ 99 w 99"/>
                <a:gd name="T7" fmla="*/ 24 h 85"/>
                <a:gd name="T8" fmla="*/ 79 w 99"/>
                <a:gd name="T9" fmla="*/ 85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5">
                  <a:moveTo>
                    <a:pt x="0" y="72"/>
                  </a:moveTo>
                  <a:lnTo>
                    <a:pt x="22" y="0"/>
                  </a:lnTo>
                  <a:lnTo>
                    <a:pt x="53" y="33"/>
                  </a:lnTo>
                  <a:lnTo>
                    <a:pt x="99" y="24"/>
                  </a:lnTo>
                  <a:lnTo>
                    <a:pt x="79" y="85"/>
                  </a:ln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8" name="任意多边形: 形状 7"/>
            <p:cNvSpPr/>
            <p:nvPr userDrawn="1"/>
          </p:nvSpPr>
          <p:spPr bwMode="auto">
            <a:xfrm>
              <a:off x="7207252" y="5735640"/>
              <a:ext cx="782638" cy="893763"/>
            </a:xfrm>
            <a:custGeom>
              <a:gdLst>
                <a:gd name="T0" fmla="*/ 62 w 267"/>
                <a:gd name="T1" fmla="*/ 45 h 305"/>
                <a:gd name="T2" fmla="*/ 267 w 267"/>
                <a:gd name="T3" fmla="*/ 109 h 305"/>
                <a:gd name="T4" fmla="*/ 205 w 267"/>
                <a:gd name="T5" fmla="*/ 305 h 305"/>
                <a:gd name="T6" fmla="*/ 0 w 267"/>
                <a:gd name="T7" fmla="*/ 240 h 305"/>
                <a:gd name="T8" fmla="*/ 62 w 267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5">
                  <a:moveTo>
                    <a:pt x="62" y="45"/>
                  </a:moveTo>
                  <a:cubicBezTo>
                    <a:pt x="188" y="0"/>
                    <a:pt x="267" y="109"/>
                    <a:pt x="267" y="109"/>
                  </a:cubicBezTo>
                  <a:cubicBezTo>
                    <a:pt x="205" y="305"/>
                    <a:pt x="205" y="305"/>
                    <a:pt x="205" y="305"/>
                  </a:cubicBezTo>
                  <a:cubicBezTo>
                    <a:pt x="205" y="305"/>
                    <a:pt x="126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9" name="任意多边形: 形状 8"/>
            <p:cNvSpPr/>
            <p:nvPr userDrawn="1"/>
          </p:nvSpPr>
          <p:spPr bwMode="auto">
            <a:xfrm>
              <a:off x="6578602" y="5541965"/>
              <a:ext cx="784225" cy="889000"/>
            </a:xfrm>
            <a:custGeom>
              <a:gdLst>
                <a:gd name="T0" fmla="*/ 268 w 268"/>
                <a:gd name="T1" fmla="*/ 108 h 303"/>
                <a:gd name="T2" fmla="*/ 61 w 268"/>
                <a:gd name="T3" fmla="*/ 45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89" y="0"/>
                    <a:pt x="61" y="45"/>
                    <a:pt x="61" y="45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0" name="任意多边形: 形状 9"/>
            <p:cNvSpPr/>
            <p:nvPr userDrawn="1"/>
          </p:nvSpPr>
          <p:spPr bwMode="auto">
            <a:xfrm>
              <a:off x="7207252" y="6389690"/>
              <a:ext cx="539750" cy="219075"/>
            </a:xfrm>
            <a:custGeom>
              <a:gdLst>
                <a:gd name="T0" fmla="*/ 184 w 184"/>
                <a:gd name="T1" fmla="*/ 75 h 75"/>
                <a:gd name="T2" fmla="*/ 0 w 184"/>
                <a:gd name="T3" fmla="*/ 34 h 75"/>
                <a:gd name="T4" fmla="*/ 10 w 184"/>
                <a:gd name="T5" fmla="*/ 0 h 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75">
                  <a:moveTo>
                    <a:pt x="184" y="75"/>
                  </a:moveTo>
                  <a:cubicBezTo>
                    <a:pt x="153" y="46"/>
                    <a:pt x="88" y="2"/>
                    <a:pt x="0" y="3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1" name="任意多边形: 形状 10"/>
            <p:cNvSpPr/>
            <p:nvPr userDrawn="1"/>
          </p:nvSpPr>
          <p:spPr bwMode="auto">
            <a:xfrm>
              <a:off x="6691314" y="6265865"/>
              <a:ext cx="546100" cy="222250"/>
            </a:xfrm>
            <a:custGeom>
              <a:gdLst>
                <a:gd name="T0" fmla="*/ 0 w 186"/>
                <a:gd name="T1" fmla="*/ 6 h 76"/>
                <a:gd name="T2" fmla="*/ 176 w 186"/>
                <a:gd name="T3" fmla="*/ 76 h 76"/>
                <a:gd name="T4" fmla="*/ 186 w 186"/>
                <a:gd name="T5" fmla="*/ 42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76">
                  <a:moveTo>
                    <a:pt x="0" y="6"/>
                  </a:moveTo>
                  <a:cubicBezTo>
                    <a:pt x="43" y="0"/>
                    <a:pt x="121" y="0"/>
                    <a:pt x="176" y="76"/>
                  </a:cubicBezTo>
                  <a:cubicBezTo>
                    <a:pt x="186" y="42"/>
                    <a:pt x="186" y="42"/>
                    <a:pt x="186" y="42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2" name="任意多边形: 形状 11"/>
            <p:cNvSpPr/>
            <p:nvPr userDrawn="1"/>
          </p:nvSpPr>
          <p:spPr bwMode="auto">
            <a:xfrm>
              <a:off x="7397752" y="6099177"/>
              <a:ext cx="411163" cy="219075"/>
            </a:xfrm>
            <a:custGeom>
              <a:gdLst>
                <a:gd name="T0" fmla="*/ 140 w 140"/>
                <a:gd name="T1" fmla="*/ 75 h 75"/>
                <a:gd name="T2" fmla="*/ 0 w 140"/>
                <a:gd name="T3" fmla="*/ 31 h 75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5">
                  <a:moveTo>
                    <a:pt x="140" y="75"/>
                  </a:moveTo>
                  <a:cubicBezTo>
                    <a:pt x="140" y="75"/>
                    <a:pt x="86" y="0"/>
                    <a:pt x="0" y="31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3" name="任意多边形: 形状 12"/>
            <p:cNvSpPr/>
            <p:nvPr userDrawn="1"/>
          </p:nvSpPr>
          <p:spPr bwMode="auto">
            <a:xfrm>
              <a:off x="7462839" y="5899152"/>
              <a:ext cx="409575" cy="217488"/>
            </a:xfrm>
            <a:custGeom>
              <a:gdLst>
                <a:gd name="T0" fmla="*/ 140 w 140"/>
                <a:gd name="T1" fmla="*/ 74 h 74"/>
                <a:gd name="T2" fmla="*/ 0 w 140"/>
                <a:gd name="T3" fmla="*/ 30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140" y="74"/>
                  </a:moveTo>
                  <a:cubicBezTo>
                    <a:pt x="140" y="74"/>
                    <a:pt x="86" y="0"/>
                    <a:pt x="0" y="3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4" name="任意多边形: 形状 13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5" name="任意多边形: 形状 14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6" name="任意多边形: 形状 15"/>
            <p:cNvSpPr/>
            <p:nvPr userDrawn="1"/>
          </p:nvSpPr>
          <p:spPr bwMode="auto">
            <a:xfrm>
              <a:off x="6808789" y="5919790"/>
              <a:ext cx="412750" cy="214313"/>
            </a:xfrm>
            <a:custGeom>
              <a:gdLst>
                <a:gd name="T0" fmla="*/ 0 w 141"/>
                <a:gd name="T1" fmla="*/ 31 h 73"/>
                <a:gd name="T2" fmla="*/ 141 w 141"/>
                <a:gd name="T3" fmla="*/ 73 h 73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1" h="73">
                  <a:moveTo>
                    <a:pt x="0" y="31"/>
                  </a:moveTo>
                  <a:cubicBezTo>
                    <a:pt x="0" y="31"/>
                    <a:pt x="88" y="0"/>
                    <a:pt x="141" y="73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7" name="任意多边形: 形状 16"/>
            <p:cNvSpPr/>
            <p:nvPr userDrawn="1"/>
          </p:nvSpPr>
          <p:spPr bwMode="auto">
            <a:xfrm>
              <a:off x="6873877" y="5718177"/>
              <a:ext cx="409575" cy="217488"/>
            </a:xfrm>
            <a:custGeom>
              <a:gdLst>
                <a:gd name="T0" fmla="*/ 0 w 140"/>
                <a:gd name="T1" fmla="*/ 31 h 74"/>
                <a:gd name="T2" fmla="*/ 140 w 140"/>
                <a:gd name="T3" fmla="*/ 74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0" y="31"/>
                  </a:moveTo>
                  <a:cubicBezTo>
                    <a:pt x="0" y="31"/>
                    <a:pt x="87" y="0"/>
                    <a:pt x="140" y="74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</p:grpSp>
      <p:sp>
        <p:nvSpPr>
          <p:cNvPr id="18" name="文本框 17" title=""/>
          <p:cNvSpPr txBox="1"/>
          <p:nvPr/>
        </p:nvSpPr>
        <p:spPr>
          <a:xfrm>
            <a:off x="1736118" y="1138999"/>
            <a:ext cx="1337310" cy="557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25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生字词</a:t>
            </a:r>
            <a:endParaRPr lang="zh-CN" altLang="en-US" sz="3025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Group 5" title=""/>
          <p:cNvGrpSpPr>
            <a:grpSpLocks noChangeAspect="1"/>
          </p:cNvGrpSpPr>
          <p:nvPr/>
        </p:nvGrpSpPr>
        <p:grpSpPr>
          <a:xfrm>
            <a:off x="9560066" y="4966607"/>
            <a:ext cx="945144" cy="860281"/>
            <a:chOff x="2279" y="1811"/>
            <a:chExt cx="1136" cy="1034"/>
          </a:xfrm>
        </p:grpSpPr>
        <p:sp>
          <p:nvSpPr>
            <p:cNvPr id="36" name="AutoShape 4"/>
            <p:cNvSpPr>
              <a:spLocks noChangeAspect="1" noChangeArrowheads="1" noTextEdit="1"/>
            </p:cNvSpPr>
            <p:nvPr/>
          </p:nvSpPr>
          <p:spPr bwMode="auto">
            <a:xfrm>
              <a:off x="2280" y="1823"/>
              <a:ext cx="1124" cy="1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2619" y="1870"/>
              <a:ext cx="281" cy="952"/>
            </a:xfrm>
            <a:custGeom>
              <a:gdLst>
                <a:gd name="T0" fmla="*/ 22 w 24"/>
                <a:gd name="T1" fmla="*/ 0 h 81"/>
                <a:gd name="T2" fmla="*/ 0 w 24"/>
                <a:gd name="T3" fmla="*/ 26 h 81"/>
                <a:gd name="T4" fmla="*/ 24 w 24"/>
                <a:gd name="T5" fmla="*/ 2 h 81"/>
                <a:gd name="T6" fmla="*/ 23 w 24"/>
                <a:gd name="T7" fmla="*/ 1 h 81"/>
                <a:gd name="T8" fmla="*/ 19 w 24"/>
                <a:gd name="T9" fmla="*/ 0 h 81"/>
                <a:gd name="T10" fmla="*/ 0 w 24"/>
                <a:gd name="T11" fmla="*/ 15 h 81"/>
                <a:gd name="T12" fmla="*/ 19 w 24"/>
                <a:gd name="T13" fmla="*/ 0 h 81"/>
                <a:gd name="T14" fmla="*/ 0 w 24"/>
                <a:gd name="T15" fmla="*/ 12 h 81"/>
                <a:gd name="T16" fmla="*/ 7 w 24"/>
                <a:gd name="T17" fmla="*/ 0 h 81"/>
                <a:gd name="T18" fmla="*/ 5 w 24"/>
                <a:gd name="T19" fmla="*/ 0 h 81"/>
                <a:gd name="T20" fmla="*/ 0 w 24"/>
                <a:gd name="T21" fmla="*/ 2 h 81"/>
                <a:gd name="T22" fmla="*/ 2 w 24"/>
                <a:gd name="T23" fmla="*/ 0 h 81"/>
                <a:gd name="T24" fmla="*/ 0 w 24"/>
                <a:gd name="T25" fmla="*/ 29 h 81"/>
                <a:gd name="T26" fmla="*/ 24 w 24"/>
                <a:gd name="T27" fmla="*/ 10 h 81"/>
                <a:gd name="T28" fmla="*/ 0 w 24"/>
                <a:gd name="T29" fmla="*/ 29 h 81"/>
                <a:gd name="T30" fmla="*/ 24 w 24"/>
                <a:gd name="T31" fmla="*/ 12 h 81"/>
                <a:gd name="T32" fmla="*/ 0 w 24"/>
                <a:gd name="T33" fmla="*/ 40 h 81"/>
                <a:gd name="T34" fmla="*/ 0 w 24"/>
                <a:gd name="T35" fmla="*/ 43 h 81"/>
                <a:gd name="T36" fmla="*/ 24 w 24"/>
                <a:gd name="T37" fmla="*/ 24 h 81"/>
                <a:gd name="T38" fmla="*/ 0 w 24"/>
                <a:gd name="T39" fmla="*/ 43 h 81"/>
                <a:gd name="T40" fmla="*/ 0 w 24"/>
                <a:gd name="T41" fmla="*/ 55 h 81"/>
                <a:gd name="T42" fmla="*/ 24 w 24"/>
                <a:gd name="T43" fmla="*/ 27 h 81"/>
                <a:gd name="T44" fmla="*/ 0 w 24"/>
                <a:gd name="T45" fmla="*/ 58 h 81"/>
                <a:gd name="T46" fmla="*/ 24 w 24"/>
                <a:gd name="T47" fmla="*/ 38 h 81"/>
                <a:gd name="T48" fmla="*/ 0 w 24"/>
                <a:gd name="T49" fmla="*/ 58 h 81"/>
                <a:gd name="T50" fmla="*/ 0 w 24"/>
                <a:gd name="T51" fmla="*/ 69 h 81"/>
                <a:gd name="T52" fmla="*/ 24 w 24"/>
                <a:gd name="T53" fmla="*/ 41 h 81"/>
                <a:gd name="T54" fmla="*/ 0 w 24"/>
                <a:gd name="T55" fmla="*/ 72 h 81"/>
                <a:gd name="T56" fmla="*/ 24 w 24"/>
                <a:gd name="T57" fmla="*/ 52 h 81"/>
                <a:gd name="T58" fmla="*/ 0 w 24"/>
                <a:gd name="T59" fmla="*/ 72 h 81"/>
                <a:gd name="T60" fmla="*/ 24 w 24"/>
                <a:gd name="T61" fmla="*/ 55 h 81"/>
                <a:gd name="T62" fmla="*/ 2 w 24"/>
                <a:gd name="T63" fmla="*/ 81 h 81"/>
                <a:gd name="T64" fmla="*/ 0 w 24"/>
                <a:gd name="T65" fmla="*/ 81 h 81"/>
                <a:gd name="T66" fmla="*/ 0 w 24"/>
                <a:gd name="T67" fmla="*/ 79 h 81"/>
                <a:gd name="T68" fmla="*/ 5 w 24"/>
                <a:gd name="T69" fmla="*/ 81 h 81"/>
                <a:gd name="T70" fmla="*/ 24 w 24"/>
                <a:gd name="T71" fmla="*/ 67 h 81"/>
                <a:gd name="T72" fmla="*/ 5 w 24"/>
                <a:gd name="T73" fmla="*/ 81 h 81"/>
                <a:gd name="T74" fmla="*/ 17 w 24"/>
                <a:gd name="T75" fmla="*/ 81 h 81"/>
                <a:gd name="T76" fmla="*/ 24 w 24"/>
                <a:gd name="T77" fmla="*/ 70 h 81"/>
                <a:gd name="T78" fmla="*/ 19 w 24"/>
                <a:gd name="T79" fmla="*/ 81 h 81"/>
                <a:gd name="T80" fmla="*/ 23 w 24"/>
                <a:gd name="T81" fmla="*/ 81 h 81"/>
                <a:gd name="T82" fmla="*/ 24 w 24"/>
                <a:gd name="T83" fmla="*/ 77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" h="81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19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2" y="0"/>
                    <a:pt x="12" y="0"/>
                  </a:cubicBezTo>
                  <a:close/>
                  <a:moveTo>
                    <a:pt x="5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lose/>
                  <a:moveTo>
                    <a:pt x="0" y="29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9"/>
                    <a:pt x="0" y="29"/>
                    <a:pt x="0" y="29"/>
                  </a:cubicBezTo>
                  <a:close/>
                  <a:moveTo>
                    <a:pt x="0" y="36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6"/>
                    <a:pt x="0" y="36"/>
                    <a:pt x="0" y="36"/>
                  </a:cubicBezTo>
                  <a:close/>
                  <a:moveTo>
                    <a:pt x="0" y="43"/>
                  </a:moveTo>
                  <a:cubicBezTo>
                    <a:pt x="24" y="20"/>
                    <a:pt x="24" y="20"/>
                    <a:pt x="24" y="2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lose/>
                  <a:moveTo>
                    <a:pt x="0" y="51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0" y="51"/>
                    <a:pt x="0" y="51"/>
                    <a:pt x="0" y="51"/>
                  </a:cubicBezTo>
                  <a:close/>
                  <a:moveTo>
                    <a:pt x="0" y="5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0" y="65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0" y="65"/>
                    <a:pt x="0" y="65"/>
                    <a:pt x="0" y="65"/>
                  </a:cubicBezTo>
                  <a:close/>
                  <a:moveTo>
                    <a:pt x="0" y="72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2"/>
                    <a:pt x="0" y="72"/>
                    <a:pt x="0" y="72"/>
                  </a:cubicBezTo>
                  <a:close/>
                  <a:moveTo>
                    <a:pt x="0" y="79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1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80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lose/>
                  <a:moveTo>
                    <a:pt x="5" y="81"/>
                  </a:moveTo>
                  <a:cubicBezTo>
                    <a:pt x="24" y="63"/>
                    <a:pt x="24" y="63"/>
                    <a:pt x="24" y="63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5" y="81"/>
                    <a:pt x="5" y="81"/>
                    <a:pt x="5" y="81"/>
                  </a:cubicBezTo>
                  <a:close/>
                  <a:moveTo>
                    <a:pt x="12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2" y="81"/>
                    <a:pt x="12" y="81"/>
                    <a:pt x="12" y="81"/>
                  </a:cubicBezTo>
                  <a:close/>
                  <a:moveTo>
                    <a:pt x="19" y="81"/>
                  </a:moveTo>
                  <a:cubicBezTo>
                    <a:pt x="22" y="81"/>
                    <a:pt x="22" y="81"/>
                    <a:pt x="22" y="81"/>
                  </a:cubicBezTo>
                  <a:cubicBezTo>
                    <a:pt x="22" y="81"/>
                    <a:pt x="23" y="81"/>
                    <a:pt x="23" y="81"/>
                  </a:cubicBezTo>
                  <a:cubicBezTo>
                    <a:pt x="23" y="80"/>
                    <a:pt x="24" y="80"/>
                    <a:pt x="24" y="79"/>
                  </a:cubicBezTo>
                  <a:cubicBezTo>
                    <a:pt x="24" y="77"/>
                    <a:pt x="24" y="77"/>
                    <a:pt x="24" y="77"/>
                  </a:cubicBezTo>
                  <a:lnTo>
                    <a:pt x="19" y="8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2982" y="1847"/>
              <a:ext cx="398" cy="975"/>
            </a:xfrm>
            <a:custGeom>
              <a:gdLst>
                <a:gd name="T0" fmla="*/ 14 w 34"/>
                <a:gd name="T1" fmla="*/ 1 h 83"/>
                <a:gd name="T2" fmla="*/ 2 w 34"/>
                <a:gd name="T3" fmla="*/ 17 h 83"/>
                <a:gd name="T4" fmla="*/ 10 w 34"/>
                <a:gd name="T5" fmla="*/ 1 h 83"/>
                <a:gd name="T6" fmla="*/ 0 w 34"/>
                <a:gd name="T7" fmla="*/ 7 h 83"/>
                <a:gd name="T8" fmla="*/ 10 w 34"/>
                <a:gd name="T9" fmla="*/ 1 h 83"/>
                <a:gd name="T10" fmla="*/ 0 w 34"/>
                <a:gd name="T11" fmla="*/ 4 h 83"/>
                <a:gd name="T12" fmla="*/ 0 w 34"/>
                <a:gd name="T13" fmla="*/ 3 h 83"/>
                <a:gd name="T14" fmla="*/ 2 w 34"/>
                <a:gd name="T15" fmla="*/ 2 h 83"/>
                <a:gd name="T16" fmla="*/ 2 w 34"/>
                <a:gd name="T17" fmla="*/ 19 h 83"/>
                <a:gd name="T18" fmla="*/ 23 w 34"/>
                <a:gd name="T19" fmla="*/ 0 h 83"/>
                <a:gd name="T20" fmla="*/ 24 w 34"/>
                <a:gd name="T21" fmla="*/ 1 h 83"/>
                <a:gd name="T22" fmla="*/ 24 w 34"/>
                <a:gd name="T23" fmla="*/ 2 h 83"/>
                <a:gd name="T24" fmla="*/ 2 w 34"/>
                <a:gd name="T25" fmla="*/ 19 h 83"/>
                <a:gd name="T26" fmla="*/ 24 w 34"/>
                <a:gd name="T27" fmla="*/ 5 h 83"/>
                <a:gd name="T28" fmla="*/ 4 w 34"/>
                <a:gd name="T29" fmla="*/ 29 h 83"/>
                <a:gd name="T30" fmla="*/ 4 w 34"/>
                <a:gd name="T31" fmla="*/ 32 h 83"/>
                <a:gd name="T32" fmla="*/ 25 w 34"/>
                <a:gd name="T33" fmla="*/ 15 h 83"/>
                <a:gd name="T34" fmla="*/ 4 w 34"/>
                <a:gd name="T35" fmla="*/ 32 h 83"/>
                <a:gd name="T36" fmla="*/ 5 w 34"/>
                <a:gd name="T37" fmla="*/ 42 h 83"/>
                <a:gd name="T38" fmla="*/ 26 w 34"/>
                <a:gd name="T39" fmla="*/ 17 h 83"/>
                <a:gd name="T40" fmla="*/ 6 w 34"/>
                <a:gd name="T41" fmla="*/ 45 h 83"/>
                <a:gd name="T42" fmla="*/ 27 w 34"/>
                <a:gd name="T43" fmla="*/ 27 h 83"/>
                <a:gd name="T44" fmla="*/ 6 w 34"/>
                <a:gd name="T45" fmla="*/ 45 h 83"/>
                <a:gd name="T46" fmla="*/ 7 w 34"/>
                <a:gd name="T47" fmla="*/ 55 h 83"/>
                <a:gd name="T48" fmla="*/ 28 w 34"/>
                <a:gd name="T49" fmla="*/ 30 h 83"/>
                <a:gd name="T50" fmla="*/ 7 w 34"/>
                <a:gd name="T51" fmla="*/ 57 h 83"/>
                <a:gd name="T52" fmla="*/ 29 w 34"/>
                <a:gd name="T53" fmla="*/ 40 h 83"/>
                <a:gd name="T54" fmla="*/ 7 w 34"/>
                <a:gd name="T55" fmla="*/ 57 h 83"/>
                <a:gd name="T56" fmla="*/ 29 w 34"/>
                <a:gd name="T57" fmla="*/ 42 h 83"/>
                <a:gd name="T58" fmla="*/ 9 w 34"/>
                <a:gd name="T59" fmla="*/ 67 h 83"/>
                <a:gd name="T60" fmla="*/ 9 w 34"/>
                <a:gd name="T61" fmla="*/ 70 h 83"/>
                <a:gd name="T62" fmla="*/ 31 w 34"/>
                <a:gd name="T63" fmla="*/ 52 h 83"/>
                <a:gd name="T64" fmla="*/ 9 w 34"/>
                <a:gd name="T65" fmla="*/ 70 h 83"/>
                <a:gd name="T66" fmla="*/ 10 w 34"/>
                <a:gd name="T67" fmla="*/ 80 h 83"/>
                <a:gd name="T68" fmla="*/ 31 w 34"/>
                <a:gd name="T69" fmla="*/ 55 h 83"/>
                <a:gd name="T70" fmla="*/ 11 w 34"/>
                <a:gd name="T71" fmla="*/ 82 h 83"/>
                <a:gd name="T72" fmla="*/ 11 w 34"/>
                <a:gd name="T73" fmla="*/ 82 h 83"/>
                <a:gd name="T74" fmla="*/ 13 w 34"/>
                <a:gd name="T75" fmla="*/ 83 h 83"/>
                <a:gd name="T76" fmla="*/ 32 w 34"/>
                <a:gd name="T77" fmla="*/ 65 h 83"/>
                <a:gd name="T78" fmla="*/ 11 w 34"/>
                <a:gd name="T79" fmla="*/ 82 h 83"/>
                <a:gd name="T80" fmla="*/ 23 w 34"/>
                <a:gd name="T81" fmla="*/ 81 h 83"/>
                <a:gd name="T82" fmla="*/ 33 w 34"/>
                <a:gd name="T83" fmla="*/ 67 h 83"/>
                <a:gd name="T84" fmla="*/ 27 w 34"/>
                <a:gd name="T85" fmla="*/ 81 h 83"/>
                <a:gd name="T86" fmla="*/ 34 w 34"/>
                <a:gd name="T87" fmla="*/ 77 h 83"/>
                <a:gd name="T88" fmla="*/ 27 w 34"/>
                <a:gd name="T89" fmla="*/ 81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" h="83">
                  <a:moveTo>
                    <a:pt x="18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8" y="0"/>
                    <a:pt x="18" y="0"/>
                    <a:pt x="18" y="0"/>
                  </a:cubicBezTo>
                  <a:close/>
                  <a:moveTo>
                    <a:pt x="10" y="1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1"/>
                    <a:pt x="10" y="1"/>
                    <a:pt x="10" y="1"/>
                  </a:cubicBezTo>
                  <a:close/>
                  <a:moveTo>
                    <a:pt x="2" y="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  <a:moveTo>
                    <a:pt x="2" y="1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19"/>
                    <a:pt x="2" y="19"/>
                    <a:pt x="2" y="19"/>
                  </a:cubicBezTo>
                  <a:close/>
                  <a:moveTo>
                    <a:pt x="3" y="26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6"/>
                    <a:pt x="3" y="26"/>
                    <a:pt x="3" y="26"/>
                  </a:cubicBezTo>
                  <a:close/>
                  <a:moveTo>
                    <a:pt x="4" y="32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2"/>
                    <a:pt x="4" y="32"/>
                    <a:pt x="4" y="32"/>
                  </a:cubicBezTo>
                  <a:close/>
                  <a:moveTo>
                    <a:pt x="5" y="38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5" y="38"/>
                    <a:pt x="5" y="38"/>
                    <a:pt x="5" y="38"/>
                  </a:cubicBezTo>
                  <a:close/>
                  <a:moveTo>
                    <a:pt x="6" y="45"/>
                  </a:moveTo>
                  <a:cubicBezTo>
                    <a:pt x="6" y="48"/>
                    <a:pt x="6" y="48"/>
                    <a:pt x="6" y="4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6" y="45"/>
                    <a:pt x="6" y="45"/>
                    <a:pt x="6" y="45"/>
                  </a:cubicBezTo>
                  <a:close/>
                  <a:moveTo>
                    <a:pt x="6" y="51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6" y="51"/>
                    <a:pt x="6" y="51"/>
                    <a:pt x="6" y="51"/>
                  </a:cubicBezTo>
                  <a:close/>
                  <a:moveTo>
                    <a:pt x="7" y="57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7" y="57"/>
                    <a:pt x="7" y="57"/>
                    <a:pt x="7" y="57"/>
                  </a:cubicBezTo>
                  <a:close/>
                  <a:moveTo>
                    <a:pt x="8" y="63"/>
                  </a:moveTo>
                  <a:cubicBezTo>
                    <a:pt x="29" y="42"/>
                    <a:pt x="29" y="42"/>
                    <a:pt x="29" y="42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lose/>
                  <a:moveTo>
                    <a:pt x="9" y="70"/>
                  </a:moveTo>
                  <a:cubicBezTo>
                    <a:pt x="30" y="49"/>
                    <a:pt x="30" y="49"/>
                    <a:pt x="30" y="49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0"/>
                    <a:pt x="9" y="70"/>
                    <a:pt x="9" y="70"/>
                  </a:cubicBezTo>
                  <a:close/>
                  <a:moveTo>
                    <a:pt x="10" y="76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10" y="76"/>
                    <a:pt x="10" y="76"/>
                    <a:pt x="10" y="76"/>
                  </a:cubicBezTo>
                  <a:close/>
                  <a:moveTo>
                    <a:pt x="11" y="82"/>
                  </a:moveTo>
                  <a:cubicBezTo>
                    <a:pt x="11" y="82"/>
                    <a:pt x="11" y="82"/>
                    <a:pt x="11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2" y="83"/>
                    <a:pt x="12" y="83"/>
                    <a:pt x="13" y="83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11" y="82"/>
                    <a:pt x="11" y="82"/>
                    <a:pt x="11" y="82"/>
                  </a:cubicBezTo>
                  <a:close/>
                  <a:moveTo>
                    <a:pt x="18" y="82"/>
                  </a:moveTo>
                  <a:cubicBezTo>
                    <a:pt x="23" y="81"/>
                    <a:pt x="23" y="81"/>
                    <a:pt x="23" y="81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8" y="82"/>
                    <a:pt x="18" y="82"/>
                    <a:pt x="18" y="82"/>
                  </a:cubicBezTo>
                  <a:close/>
                  <a:moveTo>
                    <a:pt x="27" y="81"/>
                  </a:moveTo>
                  <a:cubicBezTo>
                    <a:pt x="34" y="74"/>
                    <a:pt x="34" y="74"/>
                    <a:pt x="34" y="74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lnTo>
                    <a:pt x="27" y="81"/>
                  </a:lnTo>
                  <a:close/>
                </a:path>
              </a:pathLst>
            </a:custGeom>
            <a:solidFill>
              <a:srgbClr val="7CB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39" name="Freeform 8"/>
            <p:cNvSpPr>
              <a:spLocks noEditPoints="1"/>
            </p:cNvSpPr>
            <p:nvPr/>
          </p:nvSpPr>
          <p:spPr bwMode="auto">
            <a:xfrm>
              <a:off x="2315" y="1870"/>
              <a:ext cx="281" cy="952"/>
            </a:xfrm>
            <a:custGeom>
              <a:gdLst>
                <a:gd name="T0" fmla="*/ 19 w 24"/>
                <a:gd name="T1" fmla="*/ 0 h 81"/>
                <a:gd name="T2" fmla="*/ 0 w 24"/>
                <a:gd name="T3" fmla="*/ 24 h 81"/>
                <a:gd name="T4" fmla="*/ 22 w 24"/>
                <a:gd name="T5" fmla="*/ 0 h 81"/>
                <a:gd name="T6" fmla="*/ 0 w 24"/>
                <a:gd name="T7" fmla="*/ 17 h 81"/>
                <a:gd name="T8" fmla="*/ 12 w 24"/>
                <a:gd name="T9" fmla="*/ 0 h 81"/>
                <a:gd name="T10" fmla="*/ 9 w 24"/>
                <a:gd name="T11" fmla="*/ 0 h 81"/>
                <a:gd name="T12" fmla="*/ 0 w 24"/>
                <a:gd name="T13" fmla="*/ 5 h 81"/>
                <a:gd name="T14" fmla="*/ 9 w 24"/>
                <a:gd name="T15" fmla="*/ 0 h 81"/>
                <a:gd name="T16" fmla="*/ 0 w 24"/>
                <a:gd name="T17" fmla="*/ 2 h 81"/>
                <a:gd name="T18" fmla="*/ 0 w 24"/>
                <a:gd name="T19" fmla="*/ 1 h 81"/>
                <a:gd name="T20" fmla="*/ 2 w 24"/>
                <a:gd name="T21" fmla="*/ 0 h 81"/>
                <a:gd name="T22" fmla="*/ 24 w 24"/>
                <a:gd name="T23" fmla="*/ 3 h 81"/>
                <a:gd name="T24" fmla="*/ 0 w 24"/>
                <a:gd name="T25" fmla="*/ 31 h 81"/>
                <a:gd name="T26" fmla="*/ 0 w 24"/>
                <a:gd name="T27" fmla="*/ 34 h 81"/>
                <a:gd name="T28" fmla="*/ 24 w 24"/>
                <a:gd name="T29" fmla="*/ 14 h 81"/>
                <a:gd name="T30" fmla="*/ 0 w 24"/>
                <a:gd name="T31" fmla="*/ 34 h 81"/>
                <a:gd name="T32" fmla="*/ 24 w 24"/>
                <a:gd name="T33" fmla="*/ 17 h 81"/>
                <a:gd name="T34" fmla="*/ 0 w 24"/>
                <a:gd name="T35" fmla="*/ 45 h 81"/>
                <a:gd name="T36" fmla="*/ 0 w 24"/>
                <a:gd name="T37" fmla="*/ 48 h 81"/>
                <a:gd name="T38" fmla="*/ 24 w 24"/>
                <a:gd name="T39" fmla="*/ 29 h 81"/>
                <a:gd name="T40" fmla="*/ 0 w 24"/>
                <a:gd name="T41" fmla="*/ 48 h 81"/>
                <a:gd name="T42" fmla="*/ 0 w 24"/>
                <a:gd name="T43" fmla="*/ 59 h 81"/>
                <a:gd name="T44" fmla="*/ 24 w 24"/>
                <a:gd name="T45" fmla="*/ 31 h 81"/>
                <a:gd name="T46" fmla="*/ 0 w 24"/>
                <a:gd name="T47" fmla="*/ 62 h 81"/>
                <a:gd name="T48" fmla="*/ 24 w 24"/>
                <a:gd name="T49" fmla="*/ 43 h 81"/>
                <a:gd name="T50" fmla="*/ 0 w 24"/>
                <a:gd name="T51" fmla="*/ 62 h 81"/>
                <a:gd name="T52" fmla="*/ 24 w 24"/>
                <a:gd name="T53" fmla="*/ 46 h 81"/>
                <a:gd name="T54" fmla="*/ 0 w 24"/>
                <a:gd name="T55" fmla="*/ 74 h 81"/>
                <a:gd name="T56" fmla="*/ 0 w 24"/>
                <a:gd name="T57" fmla="*/ 77 h 81"/>
                <a:gd name="T58" fmla="*/ 24 w 24"/>
                <a:gd name="T59" fmla="*/ 57 h 81"/>
                <a:gd name="T60" fmla="*/ 0 w 24"/>
                <a:gd name="T61" fmla="*/ 79 h 81"/>
                <a:gd name="T62" fmla="*/ 3 w 24"/>
                <a:gd name="T63" fmla="*/ 81 h 81"/>
                <a:gd name="T64" fmla="*/ 24 w 24"/>
                <a:gd name="T65" fmla="*/ 64 h 81"/>
                <a:gd name="T66" fmla="*/ 3 w 24"/>
                <a:gd name="T67" fmla="*/ 81 h 81"/>
                <a:gd name="T68" fmla="*/ 14 w 24"/>
                <a:gd name="T69" fmla="*/ 81 h 81"/>
                <a:gd name="T70" fmla="*/ 24 w 24"/>
                <a:gd name="T71" fmla="*/ 67 h 81"/>
                <a:gd name="T72" fmla="*/ 17 w 24"/>
                <a:gd name="T73" fmla="*/ 81 h 81"/>
                <a:gd name="T74" fmla="*/ 24 w 24"/>
                <a:gd name="T75" fmla="*/ 79 h 81"/>
                <a:gd name="T76" fmla="*/ 17 w 24"/>
                <a:gd name="T77" fmla="*/ 81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" h="81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16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9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  <a:moveTo>
                    <a:pt x="0" y="27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lose/>
                  <a:moveTo>
                    <a:pt x="0" y="3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4"/>
                    <a:pt x="0" y="34"/>
                    <a:pt x="0" y="34"/>
                  </a:cubicBezTo>
                  <a:close/>
                  <a:moveTo>
                    <a:pt x="0" y="41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0" y="48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0" y="48"/>
                    <a:pt x="0" y="48"/>
                    <a:pt x="0" y="48"/>
                  </a:cubicBezTo>
                  <a:close/>
                  <a:moveTo>
                    <a:pt x="0" y="55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0" y="55"/>
                    <a:pt x="0" y="55"/>
                    <a:pt x="0" y="55"/>
                  </a:cubicBezTo>
                  <a:close/>
                  <a:moveTo>
                    <a:pt x="0" y="62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0" y="62"/>
                    <a:pt x="0" y="62"/>
                    <a:pt x="0" y="62"/>
                  </a:cubicBezTo>
                  <a:close/>
                  <a:moveTo>
                    <a:pt x="0" y="70"/>
                  </a:moveTo>
                  <a:cubicBezTo>
                    <a:pt x="24" y="46"/>
                    <a:pt x="24" y="46"/>
                    <a:pt x="24" y="46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0"/>
                    <a:pt x="0" y="70"/>
                    <a:pt x="0" y="70"/>
                  </a:cubicBezTo>
                  <a:close/>
                  <a:moveTo>
                    <a:pt x="0" y="77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lose/>
                  <a:moveTo>
                    <a:pt x="3" y="81"/>
                  </a:moveTo>
                  <a:cubicBezTo>
                    <a:pt x="24" y="60"/>
                    <a:pt x="24" y="60"/>
                    <a:pt x="24" y="6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10" y="81"/>
                  </a:moveTo>
                  <a:cubicBezTo>
                    <a:pt x="14" y="81"/>
                    <a:pt x="14" y="81"/>
                    <a:pt x="14" y="8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10" y="81"/>
                    <a:pt x="10" y="81"/>
                    <a:pt x="10" y="81"/>
                  </a:cubicBezTo>
                  <a:close/>
                  <a:moveTo>
                    <a:pt x="17" y="81"/>
                  </a:moveTo>
                  <a:cubicBezTo>
                    <a:pt x="21" y="81"/>
                    <a:pt x="21" y="81"/>
                    <a:pt x="21" y="81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24" y="74"/>
                    <a:pt x="24" y="74"/>
                    <a:pt x="24" y="74"/>
                  </a:cubicBezTo>
                  <a:lnTo>
                    <a:pt x="17" y="8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2279" y="1811"/>
              <a:ext cx="1136" cy="1034"/>
            </a:xfrm>
            <a:custGeom>
              <a:gdLst>
                <a:gd name="T0" fmla="*/ 3 w 97"/>
                <a:gd name="T1" fmla="*/ 6 h 88"/>
                <a:gd name="T2" fmla="*/ 3 w 97"/>
                <a:gd name="T3" fmla="*/ 86 h 88"/>
                <a:gd name="T4" fmla="*/ 25 w 97"/>
                <a:gd name="T5" fmla="*/ 86 h 88"/>
                <a:gd name="T6" fmla="*/ 27 w 97"/>
                <a:gd name="T7" fmla="*/ 7 h 88"/>
                <a:gd name="T8" fmla="*/ 25 w 97"/>
                <a:gd name="T9" fmla="*/ 5 h 88"/>
                <a:gd name="T10" fmla="*/ 78 w 97"/>
                <a:gd name="T11" fmla="*/ 57 h 88"/>
                <a:gd name="T12" fmla="*/ 75 w 97"/>
                <a:gd name="T13" fmla="*/ 17 h 88"/>
                <a:gd name="T14" fmla="*/ 36 w 97"/>
                <a:gd name="T15" fmla="*/ 61 h 88"/>
                <a:gd name="T16" fmla="*/ 36 w 97"/>
                <a:gd name="T17" fmla="*/ 17 h 88"/>
                <a:gd name="T18" fmla="*/ 46 w 97"/>
                <a:gd name="T19" fmla="*/ 73 h 88"/>
                <a:gd name="T20" fmla="*/ 44 w 97"/>
                <a:gd name="T21" fmla="*/ 18 h 88"/>
                <a:gd name="T22" fmla="*/ 46 w 97"/>
                <a:gd name="T23" fmla="*/ 73 h 88"/>
                <a:gd name="T24" fmla="*/ 62 w 97"/>
                <a:gd name="T25" fmla="*/ 5 h 88"/>
                <a:gd name="T26" fmla="*/ 60 w 97"/>
                <a:gd name="T27" fmla="*/ 7 h 88"/>
                <a:gd name="T28" fmla="*/ 71 w 97"/>
                <a:gd name="T29" fmla="*/ 84 h 88"/>
                <a:gd name="T30" fmla="*/ 73 w 97"/>
                <a:gd name="T31" fmla="*/ 86 h 88"/>
                <a:gd name="T32" fmla="*/ 93 w 97"/>
                <a:gd name="T33" fmla="*/ 83 h 88"/>
                <a:gd name="T34" fmla="*/ 94 w 97"/>
                <a:gd name="T35" fmla="*/ 81 h 88"/>
                <a:gd name="T36" fmla="*/ 84 w 97"/>
                <a:gd name="T37" fmla="*/ 4 h 88"/>
                <a:gd name="T38" fmla="*/ 82 w 97"/>
                <a:gd name="T39" fmla="*/ 3 h 88"/>
                <a:gd name="T40" fmla="*/ 61 w 97"/>
                <a:gd name="T41" fmla="*/ 3 h 88"/>
                <a:gd name="T42" fmla="*/ 59 w 97"/>
                <a:gd name="T43" fmla="*/ 5 h 88"/>
                <a:gd name="T44" fmla="*/ 68 w 97"/>
                <a:gd name="T45" fmla="*/ 84 h 88"/>
                <a:gd name="T46" fmla="*/ 70 w 97"/>
                <a:gd name="T47" fmla="*/ 87 h 88"/>
                <a:gd name="T48" fmla="*/ 73 w 97"/>
                <a:gd name="T49" fmla="*/ 88 h 88"/>
                <a:gd name="T50" fmla="*/ 96 w 97"/>
                <a:gd name="T51" fmla="*/ 84 h 88"/>
                <a:gd name="T52" fmla="*/ 97 w 97"/>
                <a:gd name="T53" fmla="*/ 81 h 88"/>
                <a:gd name="T54" fmla="*/ 86 w 97"/>
                <a:gd name="T55" fmla="*/ 4 h 88"/>
                <a:gd name="T56" fmla="*/ 84 w 97"/>
                <a:gd name="T57" fmla="*/ 1 h 88"/>
                <a:gd name="T58" fmla="*/ 61 w 97"/>
                <a:gd name="T59" fmla="*/ 3 h 88"/>
                <a:gd name="T60" fmla="*/ 29 w 97"/>
                <a:gd name="T61" fmla="*/ 6 h 88"/>
                <a:gd name="T62" fmla="*/ 29 w 97"/>
                <a:gd name="T63" fmla="*/ 86 h 88"/>
                <a:gd name="T64" fmla="*/ 51 w 97"/>
                <a:gd name="T65" fmla="*/ 86 h 88"/>
                <a:gd name="T66" fmla="*/ 53 w 97"/>
                <a:gd name="T67" fmla="*/ 7 h 88"/>
                <a:gd name="T68" fmla="*/ 51 w 97"/>
                <a:gd name="T69" fmla="*/ 5 h 88"/>
                <a:gd name="T70" fmla="*/ 54 w 97"/>
                <a:gd name="T71" fmla="*/ 4 h 88"/>
                <a:gd name="T72" fmla="*/ 55 w 97"/>
                <a:gd name="T73" fmla="*/ 84 h 88"/>
                <a:gd name="T74" fmla="*/ 31 w 97"/>
                <a:gd name="T75" fmla="*/ 88 h 88"/>
                <a:gd name="T76" fmla="*/ 28 w 97"/>
                <a:gd name="T77" fmla="*/ 87 h 88"/>
                <a:gd name="T78" fmla="*/ 25 w 97"/>
                <a:gd name="T79" fmla="*/ 88 h 88"/>
                <a:gd name="T80" fmla="*/ 2 w 97"/>
                <a:gd name="T81" fmla="*/ 87 h 88"/>
                <a:gd name="T82" fmla="*/ 0 w 97"/>
                <a:gd name="T83" fmla="*/ 7 h 88"/>
                <a:gd name="T84" fmla="*/ 5 w 97"/>
                <a:gd name="T85" fmla="*/ 3 h 88"/>
                <a:gd name="T86" fmla="*/ 28 w 97"/>
                <a:gd name="T87" fmla="*/ 4 h 88"/>
                <a:gd name="T88" fmla="*/ 28 w 97"/>
                <a:gd name="T89" fmla="*/ 4 h 88"/>
                <a:gd name="T90" fmla="*/ 15 w 97"/>
                <a:gd name="T91" fmla="*/ 61 h 88"/>
                <a:gd name="T92" fmla="*/ 15 w 97"/>
                <a:gd name="T93" fmla="*/ 17 h 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88">
                  <a:moveTo>
                    <a:pt x="2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5" y="86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5" y="86"/>
                    <a:pt x="26" y="86"/>
                    <a:pt x="26" y="86"/>
                  </a:cubicBezTo>
                  <a:cubicBezTo>
                    <a:pt x="26" y="85"/>
                    <a:pt x="27" y="85"/>
                    <a:pt x="27" y="8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5"/>
                    <a:pt x="25" y="5"/>
                    <a:pt x="25" y="5"/>
                  </a:cubicBezTo>
                  <a:close/>
                  <a:moveTo>
                    <a:pt x="80" y="57"/>
                  </a:moveTo>
                  <a:cubicBezTo>
                    <a:pt x="80" y="58"/>
                    <a:pt x="80" y="58"/>
                    <a:pt x="79" y="58"/>
                  </a:cubicBezTo>
                  <a:cubicBezTo>
                    <a:pt x="78" y="59"/>
                    <a:pt x="78" y="58"/>
                    <a:pt x="78" y="5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3" y="16"/>
                    <a:pt x="73" y="16"/>
                  </a:cubicBezTo>
                  <a:cubicBezTo>
                    <a:pt x="74" y="15"/>
                    <a:pt x="74" y="16"/>
                    <a:pt x="75" y="17"/>
                  </a:cubicBezTo>
                  <a:cubicBezTo>
                    <a:pt x="80" y="57"/>
                    <a:pt x="80" y="57"/>
                    <a:pt x="80" y="57"/>
                  </a:cubicBezTo>
                  <a:close/>
                  <a:moveTo>
                    <a:pt x="37" y="59"/>
                  </a:moveTo>
                  <a:cubicBezTo>
                    <a:pt x="37" y="60"/>
                    <a:pt x="37" y="61"/>
                    <a:pt x="36" y="61"/>
                  </a:cubicBezTo>
                  <a:cubicBezTo>
                    <a:pt x="36" y="61"/>
                    <a:pt x="35" y="60"/>
                    <a:pt x="35" y="5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6" y="17"/>
                    <a:pt x="36" y="17"/>
                  </a:cubicBezTo>
                  <a:cubicBezTo>
                    <a:pt x="37" y="17"/>
                    <a:pt x="37" y="17"/>
                    <a:pt x="37" y="18"/>
                  </a:cubicBezTo>
                  <a:cubicBezTo>
                    <a:pt x="37" y="59"/>
                    <a:pt x="37" y="59"/>
                    <a:pt x="37" y="59"/>
                  </a:cubicBezTo>
                  <a:close/>
                  <a:moveTo>
                    <a:pt x="46" y="73"/>
                  </a:moveTo>
                  <a:cubicBezTo>
                    <a:pt x="46" y="74"/>
                    <a:pt x="46" y="75"/>
                    <a:pt x="45" y="75"/>
                  </a:cubicBezTo>
                  <a:cubicBezTo>
                    <a:pt x="45" y="75"/>
                    <a:pt x="44" y="74"/>
                    <a:pt x="44" y="7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7"/>
                    <a:pt x="45" y="17"/>
                    <a:pt x="45" y="17"/>
                  </a:cubicBezTo>
                  <a:cubicBezTo>
                    <a:pt x="46" y="17"/>
                    <a:pt x="46" y="17"/>
                    <a:pt x="46" y="18"/>
                  </a:cubicBezTo>
                  <a:cubicBezTo>
                    <a:pt x="46" y="73"/>
                    <a:pt x="46" y="73"/>
                    <a:pt x="46" y="73"/>
                  </a:cubicBezTo>
                  <a:close/>
                  <a:moveTo>
                    <a:pt x="82" y="3"/>
                  </a:move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6"/>
                    <a:pt x="61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2" y="86"/>
                    <a:pt x="72" y="86"/>
                    <a:pt x="73" y="86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4" y="83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3" y="3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2" y="3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lose/>
                  <a:moveTo>
                    <a:pt x="61" y="3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0" y="3"/>
                    <a:pt x="59" y="4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6"/>
                    <a:pt x="58" y="7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8" y="84"/>
                    <a:pt x="68" y="85"/>
                    <a:pt x="68" y="85"/>
                  </a:cubicBezTo>
                  <a:cubicBezTo>
                    <a:pt x="68" y="86"/>
                    <a:pt x="69" y="87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4" y="85"/>
                    <a:pt x="95" y="85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7" y="82"/>
                    <a:pt x="97" y="81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3"/>
                    <a:pt x="85" y="2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3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61" y="3"/>
                    <a:pt x="61" y="3"/>
                    <a:pt x="61" y="3"/>
                  </a:cubicBezTo>
                  <a:close/>
                  <a:moveTo>
                    <a:pt x="5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6"/>
                  </a:cubicBezTo>
                  <a:cubicBezTo>
                    <a:pt x="29" y="6"/>
                    <a:pt x="29" y="6"/>
                    <a:pt x="29" y="7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30" y="86"/>
                    <a:pt x="30" y="86"/>
                    <a:pt x="31" y="86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6"/>
                    <a:pt x="52" y="86"/>
                    <a:pt x="52" y="86"/>
                  </a:cubicBezTo>
                  <a:cubicBezTo>
                    <a:pt x="52" y="85"/>
                    <a:pt x="53" y="85"/>
                    <a:pt x="53" y="84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2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5"/>
                    <a:pt x="51" y="5"/>
                    <a:pt x="51" y="5"/>
                  </a:cubicBezTo>
                  <a:close/>
                  <a:moveTo>
                    <a:pt x="3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2" y="3"/>
                    <a:pt x="53" y="3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5"/>
                    <a:pt x="55" y="6"/>
                    <a:pt x="55" y="7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85"/>
                    <a:pt x="55" y="86"/>
                    <a:pt x="54" y="87"/>
                  </a:cubicBezTo>
                  <a:cubicBezTo>
                    <a:pt x="53" y="88"/>
                    <a:pt x="52" y="88"/>
                    <a:pt x="5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0" y="88"/>
                    <a:pt x="29" y="88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7" y="88"/>
                    <a:pt x="26" y="88"/>
                    <a:pt x="25" y="88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3" y="88"/>
                    <a:pt x="2" y="88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1" y="86"/>
                    <a:pt x="0" y="85"/>
                    <a:pt x="0" y="8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3"/>
                    <a:pt x="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7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3"/>
                    <a:pt x="30" y="3"/>
                    <a:pt x="31" y="3"/>
                  </a:cubicBezTo>
                  <a:close/>
                  <a:moveTo>
                    <a:pt x="16" y="59"/>
                  </a:moveTo>
                  <a:cubicBezTo>
                    <a:pt x="16" y="60"/>
                    <a:pt x="15" y="61"/>
                    <a:pt x="15" y="61"/>
                  </a:cubicBezTo>
                  <a:cubicBezTo>
                    <a:pt x="14" y="61"/>
                    <a:pt x="13" y="60"/>
                    <a:pt x="13" y="5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7"/>
                    <a:pt x="15" y="17"/>
                  </a:cubicBezTo>
                  <a:cubicBezTo>
                    <a:pt x="15" y="17"/>
                    <a:pt x="16" y="17"/>
                    <a:pt x="16" y="18"/>
                  </a:cubicBezTo>
                  <a:lnTo>
                    <a:pt x="16" y="59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605"/>
            </a:p>
          </p:txBody>
        </p:sp>
      </p:grpSp>
      <p:sp>
        <p:nvSpPr>
          <p:cNvPr id="41" name="标题 1" title=""/>
          <p:cNvSpPr txBox="1"/>
          <p:nvPr/>
        </p:nvSpPr>
        <p:spPr>
          <a:xfrm>
            <a:off x="635" y="401320"/>
            <a:ext cx="11520805" cy="691515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预习检查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4" name="文本框 43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1" title=""/>
          <p:cNvSpPr txBox="1"/>
          <p:nvPr/>
        </p:nvSpPr>
        <p:spPr>
          <a:xfrm>
            <a:off x="873125" y="1930400"/>
            <a:ext cx="10556240" cy="2822575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indent="0" algn="l" fontAlgn="auto">
              <a:lnSpc>
                <a:spcPct val="200000"/>
              </a:lnSpc>
              <a:buFont typeface="Wingdings" panose="05000000000000000000"/>
              <a:buNone/>
            </a:pPr>
            <a:r>
              <a:rPr lang="zh-CN" altLang="en-US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朴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刀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嗔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）怒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恁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）地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着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）意</a:t>
            </a:r>
            <a:endParaRPr lang="zh-CN" altLang="en-US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200000"/>
              </a:lnSpc>
              <a:buFont typeface="Wingdings" panose="05000000000000000000"/>
              <a:buNone/>
            </a:pPr>
            <a:r>
              <a:rPr lang="zh-CN" altLang="en-US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逞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）办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喏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）喏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怨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怅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嘶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觑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en-US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200000"/>
              </a:lnSpc>
              <a:buFont typeface="Wingdings" panose="05000000000000000000"/>
              <a:buNone/>
            </a:pPr>
            <a:r>
              <a:rPr lang="zh-CN" altLang="en-US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勾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）当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聒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）噪</a:t>
            </a:r>
            <a:endParaRPr lang="zh-CN" altLang="en-US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Font typeface="Wingdings" panose="05000000000000000000"/>
              <a:buNone/>
            </a:pPr>
            <a:endParaRPr lang="zh-CN" altLang="en-US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1" name="文本框 20" title=""/>
          <p:cNvSpPr txBox="1">
            <a:spLocks noChangeArrowheads="1"/>
          </p:cNvSpPr>
          <p:nvPr/>
        </p:nvSpPr>
        <p:spPr bwMode="auto">
          <a:xfrm>
            <a:off x="4331018" y="2143125"/>
            <a:ext cx="115252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chēn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文本框 21" title=""/>
          <p:cNvSpPr txBox="1">
            <a:spLocks noChangeArrowheads="1"/>
          </p:cNvSpPr>
          <p:nvPr/>
        </p:nvSpPr>
        <p:spPr bwMode="auto">
          <a:xfrm>
            <a:off x="7560945" y="2954655"/>
            <a:ext cx="12954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chànɡ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3" name="文本框 22" title=""/>
          <p:cNvSpPr txBox="1">
            <a:spLocks noChangeArrowheads="1"/>
          </p:cNvSpPr>
          <p:nvPr/>
        </p:nvSpPr>
        <p:spPr bwMode="auto">
          <a:xfrm>
            <a:off x="1664335" y="3856355"/>
            <a:ext cx="89852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ɡòu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4" name="文本框 23" title=""/>
          <p:cNvSpPr txBox="1">
            <a:spLocks noChangeArrowheads="1"/>
          </p:cNvSpPr>
          <p:nvPr/>
        </p:nvSpPr>
        <p:spPr bwMode="auto">
          <a:xfrm>
            <a:off x="1664018" y="2954655"/>
            <a:ext cx="12954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chěnɡ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5" name="文本框 24" title=""/>
          <p:cNvSpPr txBox="1"/>
          <p:nvPr/>
        </p:nvSpPr>
        <p:spPr>
          <a:xfrm>
            <a:off x="1736090" y="2272030"/>
            <a:ext cx="6997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pō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文本框 25" title=""/>
          <p:cNvSpPr txBox="1"/>
          <p:nvPr/>
        </p:nvSpPr>
        <p:spPr>
          <a:xfrm>
            <a:off x="7169150" y="2272030"/>
            <a:ext cx="97726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nèn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文本框 26" title=""/>
          <p:cNvSpPr txBox="1"/>
          <p:nvPr/>
        </p:nvSpPr>
        <p:spPr>
          <a:xfrm>
            <a:off x="4530725" y="3083560"/>
            <a:ext cx="8343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nuò</a:t>
            </a:r>
            <a:endParaRPr lang="zh-CN" altLang="en-US"/>
          </a:p>
        </p:txBody>
      </p:sp>
      <p:sp>
        <p:nvSpPr>
          <p:cNvPr id="29" name="文本框 28" title=""/>
          <p:cNvSpPr txBox="1"/>
          <p:nvPr/>
        </p:nvSpPr>
        <p:spPr>
          <a:xfrm>
            <a:off x="4530725" y="4015105"/>
            <a:ext cx="8775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guō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" name="文本框 29" title=""/>
          <p:cNvSpPr txBox="1"/>
          <p:nvPr/>
        </p:nvSpPr>
        <p:spPr>
          <a:xfrm>
            <a:off x="10354945" y="3176905"/>
            <a:ext cx="6527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qù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 title=""/>
          <p:cNvSpPr txBox="1"/>
          <p:nvPr/>
        </p:nvSpPr>
        <p:spPr>
          <a:xfrm>
            <a:off x="9831705" y="2272030"/>
            <a:ext cx="95186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zhuó</a:t>
            </a:r>
            <a:endParaRPr lang="zh-CN" altLang="en-US"/>
          </a:p>
        </p:txBody>
      </p:sp>
      <p:sp>
        <p:nvSpPr>
          <p:cNvPr id="32" name="梯形 31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33" name="文本框 32" title=""/>
          <p:cNvSpPr txBox="1"/>
          <p:nvPr/>
        </p:nvSpPr>
        <p:spPr>
          <a:xfrm>
            <a:off x="840126" y="183567"/>
            <a:ext cx="30416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lang="zh-CN" altLang="en-US" sz="1800">
              <a:ln w="38100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5" grpId="0"/>
      <p:bldP spid="21" grpId="0"/>
      <p:bldP spid="26" grpId="0"/>
      <p:bldP spid="31" grpId="0"/>
      <p:bldP spid="24" grpId="0"/>
      <p:bldP spid="27" grpId="0"/>
      <p:bldP spid="22" grpId="0"/>
      <p:bldP spid="30" grpId="0"/>
      <p:bldP spid="23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矩形 41" title=""/>
          <p:cNvSpPr/>
          <p:nvPr/>
        </p:nvSpPr>
        <p:spPr>
          <a:xfrm>
            <a:off x="724" y="356522"/>
            <a:ext cx="11520311" cy="76652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grpSp>
        <p:nvGrpSpPr>
          <p:cNvPr id="2" name="组合 1" title=""/>
          <p:cNvGrpSpPr/>
          <p:nvPr/>
        </p:nvGrpSpPr>
        <p:grpSpPr>
          <a:xfrm>
            <a:off x="298691" y="1140396"/>
            <a:ext cx="877949" cy="700235"/>
            <a:chOff x="6578602" y="5478465"/>
            <a:chExt cx="1443037" cy="1150938"/>
          </a:xfrm>
        </p:grpSpPr>
        <p:sp>
          <p:nvSpPr>
            <p:cNvPr id="3" name="任意多边形: 形状 2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4" name="任意多边形: 形状 3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FFFFF"/>
            </a:solidFill>
            <a:ln w="30163" cap="rnd">
              <a:solidFill>
                <a:srgbClr val="2B2B2B"/>
              </a:solidFill>
              <a:prstDash val="solid"/>
              <a:round/>
            </a:ln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5" name="任意多边形: 形状 4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  <a:gd name="T10" fmla="*/ 0 w 99"/>
                <a:gd name="T11" fmla="*/ 73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E75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6" name="任意多边形: 形状 5"/>
            <p:cNvSpPr/>
            <p:nvPr userDrawn="1"/>
          </p:nvSpPr>
          <p:spPr bwMode="auto">
            <a:xfrm>
              <a:off x="6991352" y="5478465"/>
              <a:ext cx="157163" cy="136525"/>
            </a:xfrm>
            <a:custGeom>
              <a:gdLst>
                <a:gd name="T0" fmla="*/ 0 w 99"/>
                <a:gd name="T1" fmla="*/ 73 h 86"/>
                <a:gd name="T2" fmla="*/ 22 w 99"/>
                <a:gd name="T3" fmla="*/ 0 h 86"/>
                <a:gd name="T4" fmla="*/ 53 w 99"/>
                <a:gd name="T5" fmla="*/ 35 h 86"/>
                <a:gd name="T6" fmla="*/ 99 w 99"/>
                <a:gd name="T7" fmla="*/ 24 h 86"/>
                <a:gd name="T8" fmla="*/ 79 w 99"/>
                <a:gd name="T9" fmla="*/ 86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6">
                  <a:moveTo>
                    <a:pt x="0" y="73"/>
                  </a:moveTo>
                  <a:lnTo>
                    <a:pt x="22" y="0"/>
                  </a:lnTo>
                  <a:lnTo>
                    <a:pt x="53" y="35"/>
                  </a:lnTo>
                  <a:lnTo>
                    <a:pt x="99" y="24"/>
                  </a:lnTo>
                  <a:lnTo>
                    <a:pt x="79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7" name="任意多边形: 形状 6"/>
            <p:cNvSpPr/>
            <p:nvPr userDrawn="1"/>
          </p:nvSpPr>
          <p:spPr bwMode="auto">
            <a:xfrm>
              <a:off x="7032627" y="5492752"/>
              <a:ext cx="157163" cy="134938"/>
            </a:xfrm>
            <a:custGeom>
              <a:gdLst>
                <a:gd name="T0" fmla="*/ 0 w 99"/>
                <a:gd name="T1" fmla="*/ 72 h 85"/>
                <a:gd name="T2" fmla="*/ 22 w 99"/>
                <a:gd name="T3" fmla="*/ 0 h 85"/>
                <a:gd name="T4" fmla="*/ 53 w 99"/>
                <a:gd name="T5" fmla="*/ 33 h 85"/>
                <a:gd name="T6" fmla="*/ 99 w 99"/>
                <a:gd name="T7" fmla="*/ 24 h 85"/>
                <a:gd name="T8" fmla="*/ 79 w 99"/>
                <a:gd name="T9" fmla="*/ 85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5">
                  <a:moveTo>
                    <a:pt x="0" y="72"/>
                  </a:moveTo>
                  <a:lnTo>
                    <a:pt x="22" y="0"/>
                  </a:lnTo>
                  <a:lnTo>
                    <a:pt x="53" y="33"/>
                  </a:lnTo>
                  <a:lnTo>
                    <a:pt x="99" y="24"/>
                  </a:lnTo>
                  <a:lnTo>
                    <a:pt x="79" y="85"/>
                  </a:ln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8" name="任意多边形: 形状 7"/>
            <p:cNvSpPr/>
            <p:nvPr userDrawn="1"/>
          </p:nvSpPr>
          <p:spPr bwMode="auto">
            <a:xfrm>
              <a:off x="7207252" y="5735640"/>
              <a:ext cx="782638" cy="893763"/>
            </a:xfrm>
            <a:custGeom>
              <a:gdLst>
                <a:gd name="T0" fmla="*/ 62 w 267"/>
                <a:gd name="T1" fmla="*/ 45 h 305"/>
                <a:gd name="T2" fmla="*/ 267 w 267"/>
                <a:gd name="T3" fmla="*/ 109 h 305"/>
                <a:gd name="T4" fmla="*/ 205 w 267"/>
                <a:gd name="T5" fmla="*/ 305 h 305"/>
                <a:gd name="T6" fmla="*/ 0 w 267"/>
                <a:gd name="T7" fmla="*/ 240 h 305"/>
                <a:gd name="T8" fmla="*/ 62 w 267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5">
                  <a:moveTo>
                    <a:pt x="62" y="45"/>
                  </a:moveTo>
                  <a:cubicBezTo>
                    <a:pt x="188" y="0"/>
                    <a:pt x="267" y="109"/>
                    <a:pt x="267" y="109"/>
                  </a:cubicBezTo>
                  <a:cubicBezTo>
                    <a:pt x="205" y="305"/>
                    <a:pt x="205" y="305"/>
                    <a:pt x="205" y="305"/>
                  </a:cubicBezTo>
                  <a:cubicBezTo>
                    <a:pt x="205" y="305"/>
                    <a:pt x="126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9" name="任意多边形: 形状 8"/>
            <p:cNvSpPr/>
            <p:nvPr userDrawn="1"/>
          </p:nvSpPr>
          <p:spPr bwMode="auto">
            <a:xfrm>
              <a:off x="6578602" y="5541965"/>
              <a:ext cx="784225" cy="889000"/>
            </a:xfrm>
            <a:custGeom>
              <a:gdLst>
                <a:gd name="T0" fmla="*/ 268 w 268"/>
                <a:gd name="T1" fmla="*/ 108 h 303"/>
                <a:gd name="T2" fmla="*/ 61 w 268"/>
                <a:gd name="T3" fmla="*/ 45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89" y="0"/>
                    <a:pt x="61" y="45"/>
                    <a:pt x="61" y="45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solidFill>
              <a:srgbClr val="F5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0" name="任意多边形: 形状 9"/>
            <p:cNvSpPr/>
            <p:nvPr userDrawn="1"/>
          </p:nvSpPr>
          <p:spPr bwMode="auto">
            <a:xfrm>
              <a:off x="7207252" y="6389690"/>
              <a:ext cx="539750" cy="219075"/>
            </a:xfrm>
            <a:custGeom>
              <a:gdLst>
                <a:gd name="T0" fmla="*/ 184 w 184"/>
                <a:gd name="T1" fmla="*/ 75 h 75"/>
                <a:gd name="T2" fmla="*/ 0 w 184"/>
                <a:gd name="T3" fmla="*/ 34 h 75"/>
                <a:gd name="T4" fmla="*/ 10 w 184"/>
                <a:gd name="T5" fmla="*/ 0 h 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75">
                  <a:moveTo>
                    <a:pt x="184" y="75"/>
                  </a:moveTo>
                  <a:cubicBezTo>
                    <a:pt x="153" y="46"/>
                    <a:pt x="88" y="2"/>
                    <a:pt x="0" y="34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1" name="任意多边形: 形状 10"/>
            <p:cNvSpPr/>
            <p:nvPr userDrawn="1"/>
          </p:nvSpPr>
          <p:spPr bwMode="auto">
            <a:xfrm>
              <a:off x="6691314" y="6265865"/>
              <a:ext cx="546100" cy="222250"/>
            </a:xfrm>
            <a:custGeom>
              <a:gdLst>
                <a:gd name="T0" fmla="*/ 0 w 186"/>
                <a:gd name="T1" fmla="*/ 6 h 76"/>
                <a:gd name="T2" fmla="*/ 176 w 186"/>
                <a:gd name="T3" fmla="*/ 76 h 76"/>
                <a:gd name="T4" fmla="*/ 186 w 186"/>
                <a:gd name="T5" fmla="*/ 42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76">
                  <a:moveTo>
                    <a:pt x="0" y="6"/>
                  </a:moveTo>
                  <a:cubicBezTo>
                    <a:pt x="43" y="0"/>
                    <a:pt x="121" y="0"/>
                    <a:pt x="176" y="76"/>
                  </a:cubicBezTo>
                  <a:cubicBezTo>
                    <a:pt x="186" y="42"/>
                    <a:pt x="186" y="42"/>
                    <a:pt x="186" y="42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2" name="任意多边形: 形状 11"/>
            <p:cNvSpPr/>
            <p:nvPr userDrawn="1"/>
          </p:nvSpPr>
          <p:spPr bwMode="auto">
            <a:xfrm>
              <a:off x="7397752" y="6099177"/>
              <a:ext cx="411163" cy="219075"/>
            </a:xfrm>
            <a:custGeom>
              <a:gdLst>
                <a:gd name="T0" fmla="*/ 140 w 140"/>
                <a:gd name="T1" fmla="*/ 75 h 75"/>
                <a:gd name="T2" fmla="*/ 0 w 140"/>
                <a:gd name="T3" fmla="*/ 31 h 75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5">
                  <a:moveTo>
                    <a:pt x="140" y="75"/>
                  </a:moveTo>
                  <a:cubicBezTo>
                    <a:pt x="140" y="75"/>
                    <a:pt x="86" y="0"/>
                    <a:pt x="0" y="31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3" name="任意多边形: 形状 12"/>
            <p:cNvSpPr/>
            <p:nvPr userDrawn="1"/>
          </p:nvSpPr>
          <p:spPr bwMode="auto">
            <a:xfrm>
              <a:off x="7462839" y="5899152"/>
              <a:ext cx="409575" cy="217488"/>
            </a:xfrm>
            <a:custGeom>
              <a:gdLst>
                <a:gd name="T0" fmla="*/ 140 w 140"/>
                <a:gd name="T1" fmla="*/ 74 h 74"/>
                <a:gd name="T2" fmla="*/ 0 w 140"/>
                <a:gd name="T3" fmla="*/ 30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140" y="74"/>
                  </a:moveTo>
                  <a:cubicBezTo>
                    <a:pt x="140" y="74"/>
                    <a:pt x="86" y="0"/>
                    <a:pt x="0" y="30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4" name="任意多边形: 形状 13"/>
            <p:cNvSpPr/>
            <p:nvPr userDrawn="1"/>
          </p:nvSpPr>
          <p:spPr bwMode="auto">
            <a:xfrm>
              <a:off x="7237414" y="5686427"/>
              <a:ext cx="784225" cy="893763"/>
            </a:xfrm>
            <a:custGeom>
              <a:gdLst>
                <a:gd name="T0" fmla="*/ 62 w 268"/>
                <a:gd name="T1" fmla="*/ 45 h 305"/>
                <a:gd name="T2" fmla="*/ 268 w 268"/>
                <a:gd name="T3" fmla="*/ 109 h 305"/>
                <a:gd name="T4" fmla="*/ 206 w 268"/>
                <a:gd name="T5" fmla="*/ 305 h 305"/>
                <a:gd name="T6" fmla="*/ 0 w 268"/>
                <a:gd name="T7" fmla="*/ 240 h 305"/>
                <a:gd name="T8" fmla="*/ 62 w 268"/>
                <a:gd name="T9" fmla="*/ 45 h 3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5">
                  <a:moveTo>
                    <a:pt x="62" y="45"/>
                  </a:moveTo>
                  <a:cubicBezTo>
                    <a:pt x="189" y="0"/>
                    <a:pt x="268" y="109"/>
                    <a:pt x="268" y="109"/>
                  </a:cubicBezTo>
                  <a:cubicBezTo>
                    <a:pt x="206" y="305"/>
                    <a:pt x="206" y="305"/>
                    <a:pt x="206" y="305"/>
                  </a:cubicBezTo>
                  <a:cubicBezTo>
                    <a:pt x="206" y="305"/>
                    <a:pt x="127" y="195"/>
                    <a:pt x="0" y="240"/>
                  </a:cubicBezTo>
                  <a:lnTo>
                    <a:pt x="62" y="45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5" name="任意多边形: 形状 14"/>
            <p:cNvSpPr/>
            <p:nvPr userDrawn="1"/>
          </p:nvSpPr>
          <p:spPr bwMode="auto">
            <a:xfrm>
              <a:off x="6634164" y="5500690"/>
              <a:ext cx="784225" cy="889000"/>
            </a:xfrm>
            <a:custGeom>
              <a:gdLst>
                <a:gd name="T0" fmla="*/ 268 w 268"/>
                <a:gd name="T1" fmla="*/ 108 h 303"/>
                <a:gd name="T2" fmla="*/ 62 w 268"/>
                <a:gd name="T3" fmla="*/ 46 h 303"/>
                <a:gd name="T4" fmla="*/ 0 w 268"/>
                <a:gd name="T5" fmla="*/ 241 h 303"/>
                <a:gd name="T6" fmla="*/ 206 w 268"/>
                <a:gd name="T7" fmla="*/ 303 h 303"/>
                <a:gd name="T8" fmla="*/ 268 w 268"/>
                <a:gd name="T9" fmla="*/ 108 h 3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303">
                  <a:moveTo>
                    <a:pt x="268" y="108"/>
                  </a:moveTo>
                  <a:cubicBezTo>
                    <a:pt x="190" y="0"/>
                    <a:pt x="62" y="46"/>
                    <a:pt x="62" y="46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128" y="195"/>
                    <a:pt x="206" y="303"/>
                  </a:cubicBezTo>
                  <a:lnTo>
                    <a:pt x="268" y="108"/>
                  </a:lnTo>
                  <a:close/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6" name="任意多边形: 形状 15"/>
            <p:cNvSpPr/>
            <p:nvPr userDrawn="1"/>
          </p:nvSpPr>
          <p:spPr bwMode="auto">
            <a:xfrm>
              <a:off x="6808789" y="5919790"/>
              <a:ext cx="412750" cy="214313"/>
            </a:xfrm>
            <a:custGeom>
              <a:gdLst>
                <a:gd name="T0" fmla="*/ 0 w 141"/>
                <a:gd name="T1" fmla="*/ 31 h 73"/>
                <a:gd name="T2" fmla="*/ 141 w 141"/>
                <a:gd name="T3" fmla="*/ 73 h 73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1" h="73">
                  <a:moveTo>
                    <a:pt x="0" y="31"/>
                  </a:moveTo>
                  <a:cubicBezTo>
                    <a:pt x="0" y="31"/>
                    <a:pt x="88" y="0"/>
                    <a:pt x="141" y="73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  <p:sp>
          <p:nvSpPr>
            <p:cNvPr id="17" name="任意多边形: 形状 16"/>
            <p:cNvSpPr/>
            <p:nvPr userDrawn="1"/>
          </p:nvSpPr>
          <p:spPr bwMode="auto">
            <a:xfrm>
              <a:off x="6873877" y="5718177"/>
              <a:ext cx="409575" cy="217488"/>
            </a:xfrm>
            <a:custGeom>
              <a:gdLst>
                <a:gd name="T0" fmla="*/ 0 w 140"/>
                <a:gd name="T1" fmla="*/ 31 h 74"/>
                <a:gd name="T2" fmla="*/ 140 w 140"/>
                <a:gd name="T3" fmla="*/ 74 h 7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74">
                  <a:moveTo>
                    <a:pt x="0" y="31"/>
                  </a:moveTo>
                  <a:cubicBezTo>
                    <a:pt x="0" y="31"/>
                    <a:pt x="87" y="0"/>
                    <a:pt x="140" y="74"/>
                  </a:cubicBezTo>
                </a:path>
              </a:pathLst>
            </a:custGeom>
            <a:noFill/>
            <a:ln w="30163" cap="rnd">
              <a:solidFill>
                <a:srgbClr val="2B2B2B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86401" tIns="43200" rIns="86401" bIns="43200" numCol="1" anchor="t" anchorCtr="0" compatLnSpc="1"/>
            <a:lstStyle/>
            <a:p>
              <a:endParaRPr lang="zh-CN" altLang="en-US" sz="1275"/>
            </a:p>
          </p:txBody>
        </p:sp>
      </p:grpSp>
      <p:sp>
        <p:nvSpPr>
          <p:cNvPr id="41" name="标题 1" title=""/>
          <p:cNvSpPr txBox="1"/>
          <p:nvPr/>
        </p:nvSpPr>
        <p:spPr>
          <a:xfrm>
            <a:off x="635" y="401320"/>
            <a:ext cx="11520805" cy="691515"/>
          </a:xfrm>
          <a:prstGeom prst="rect">
            <a:avLst/>
          </a:prstGeom>
        </p:spPr>
        <p:txBody>
          <a:bodyPr vert="horz" lIns="91414" tIns="45707" rIns="91414" bIns="45707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37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预习检查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4" name="文本框 43" title=""/>
          <p:cNvSpPr txBox="1"/>
          <p:nvPr>
            <p:custDataLst>
              <p:tags r:id="rId2"/>
            </p:custDataLst>
          </p:nvPr>
        </p:nvSpPr>
        <p:spPr>
          <a:xfrm>
            <a:off x="9607601" y="60852"/>
            <a:ext cx="191288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 title=""/>
          <p:cNvSpPr/>
          <p:nvPr/>
        </p:nvSpPr>
        <p:spPr>
          <a:xfrm>
            <a:off x="1258816" y="1160972"/>
            <a:ext cx="6610350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说说下列句</a:t>
            </a:r>
            <a:r>
              <a:rPr lang="zh-CN" altLang="en-US" sz="2400" b="1" smtClean="0">
                <a:latin typeface="黑体" panose="02010609060101010101" charset="-122"/>
                <a:ea typeface="黑体" panose="02010609060101010101" charset="-122"/>
              </a:rPr>
              <a:t>中加蓝词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的意思与现代汉语的区别。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5" name="矩形 64" title=""/>
          <p:cNvSpPr/>
          <p:nvPr/>
        </p:nvSpPr>
        <p:spPr>
          <a:xfrm>
            <a:off x="758843" y="1732459"/>
            <a:ext cx="5012055" cy="694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这里正是</a:t>
            </a:r>
            <a:r>
              <a:rPr lang="zh-CN" altLang="en-US" sz="2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强人</a:t>
            </a:r>
            <a:r>
              <a:rPr lang="zh-CN" altLang="en-US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出没的去处。 </a:t>
            </a:r>
            <a:endParaRPr lang="zh-CN" altLang="en-US" sz="2800" b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6" name="组合 65" title=""/>
          <p:cNvGrpSpPr/>
          <p:nvPr/>
        </p:nvGrpSpPr>
        <p:grpSpPr>
          <a:xfrm>
            <a:off x="1020011" y="2370276"/>
            <a:ext cx="2279963" cy="658848"/>
            <a:chOff x="7623158" y="4383192"/>
            <a:chExt cx="2279963" cy="658848"/>
          </a:xfrm>
        </p:grpSpPr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750016" y="4758196"/>
              <a:ext cx="1153105" cy="178360"/>
            </a:xfrm>
            <a:prstGeom prst="rect">
              <a:avLst/>
            </a:prstGeom>
          </p:spPr>
        </p:pic>
        <p:sp>
          <p:nvSpPr>
            <p:cNvPr id="68" name="矩形 67"/>
            <p:cNvSpPr/>
            <p:nvPr/>
          </p:nvSpPr>
          <p:spPr>
            <a:xfrm>
              <a:off x="7623158" y="4475731"/>
              <a:ext cx="1035861" cy="5663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强盗。</a:t>
              </a:r>
              <a:endParaRPr lang="en-US" altLang="zh-CN" sz="2200" b="1" smtClean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906952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 smtClean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古义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05" name="组合 104" title=""/>
          <p:cNvGrpSpPr/>
          <p:nvPr/>
        </p:nvGrpSpPr>
        <p:grpSpPr>
          <a:xfrm>
            <a:off x="3577428" y="2370652"/>
            <a:ext cx="6677822" cy="701763"/>
            <a:chOff x="8863490" y="4383192"/>
            <a:chExt cx="6677822" cy="701763"/>
          </a:xfrm>
        </p:grpSpPr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3490" y="4781057"/>
              <a:ext cx="1153105" cy="178360"/>
            </a:xfrm>
            <a:prstGeom prst="rect">
              <a:avLst/>
            </a:prstGeom>
          </p:spPr>
        </p:pic>
        <p:sp>
          <p:nvSpPr>
            <p:cNvPr id="108" name="矩形 107"/>
            <p:cNvSpPr/>
            <p:nvPr/>
          </p:nvSpPr>
          <p:spPr>
            <a:xfrm>
              <a:off x="10002214" y="4519805"/>
              <a:ext cx="5539098" cy="565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强有力的人；坚强能干。</a:t>
              </a:r>
              <a:endParaRPr lang="zh-CN" altLang="en-US" sz="2200" b="1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09" name="矩形 108"/>
            <p:cNvSpPr/>
            <p:nvPr/>
          </p:nvSpPr>
          <p:spPr>
            <a:xfrm>
              <a:off x="886378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今义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71" name="矩形 70" title=""/>
          <p:cNvSpPr/>
          <p:nvPr/>
        </p:nvSpPr>
        <p:spPr>
          <a:xfrm>
            <a:off x="847737" y="3065634"/>
            <a:ext cx="6416040" cy="694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2.你</a:t>
            </a:r>
            <a:r>
              <a:rPr lang="zh-CN" altLang="en-US" sz="2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  <a:r>
              <a:rPr lang="zh-CN" altLang="en-US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将到村里去卖，一般还你钱。</a:t>
            </a:r>
            <a:r>
              <a:rPr lang="zh-CN" altLang="en-US" sz="24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1" title=""/>
          <p:cNvGrpSpPr/>
          <p:nvPr/>
        </p:nvGrpSpPr>
        <p:grpSpPr>
          <a:xfrm>
            <a:off x="1019568" y="3796678"/>
            <a:ext cx="2279963" cy="658848"/>
            <a:chOff x="7623158" y="4383192"/>
            <a:chExt cx="2279963" cy="658848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750016" y="4758196"/>
              <a:ext cx="1153105" cy="178360"/>
            </a:xfrm>
            <a:prstGeom prst="rect">
              <a:avLst/>
            </a:prstGeom>
          </p:spPr>
        </p:pic>
        <p:sp>
          <p:nvSpPr>
            <p:cNvPr id="74" name="矩形 73"/>
            <p:cNvSpPr/>
            <p:nvPr/>
          </p:nvSpPr>
          <p:spPr>
            <a:xfrm>
              <a:off x="7623158" y="4475731"/>
              <a:ext cx="1035861" cy="5663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 smtClean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反正。</a:t>
              </a:r>
              <a:endParaRPr lang="en-US" altLang="zh-CN" sz="2200" b="1" smtClean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906952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 smtClean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古义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50" name="组合 149" title=""/>
          <p:cNvGrpSpPr/>
          <p:nvPr/>
        </p:nvGrpSpPr>
        <p:grpSpPr>
          <a:xfrm>
            <a:off x="3577620" y="3796419"/>
            <a:ext cx="6677822" cy="632070"/>
            <a:chOff x="8863490" y="4383192"/>
            <a:chExt cx="6677822" cy="632070"/>
          </a:xfrm>
        </p:grpSpPr>
        <p:pic>
          <p:nvPicPr>
            <p:cNvPr id="151" name="图片 15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3490" y="4781057"/>
              <a:ext cx="1153105" cy="178360"/>
            </a:xfrm>
            <a:prstGeom prst="rect">
              <a:avLst/>
            </a:prstGeom>
          </p:spPr>
        </p:pic>
        <p:sp>
          <p:nvSpPr>
            <p:cNvPr id="152" name="矩形 151"/>
            <p:cNvSpPr/>
            <p:nvPr/>
          </p:nvSpPr>
          <p:spPr>
            <a:xfrm>
              <a:off x="10002214" y="4519805"/>
              <a:ext cx="5539098" cy="495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左边和右边；表示约数。</a:t>
              </a:r>
              <a:endParaRPr lang="zh-CN" altLang="en-US" sz="2200" b="1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53" name="矩形 152"/>
            <p:cNvSpPr/>
            <p:nvPr/>
          </p:nvSpPr>
          <p:spPr>
            <a:xfrm>
              <a:off x="886378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今义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77" name="矩形 76" title=""/>
          <p:cNvSpPr/>
          <p:nvPr/>
        </p:nvSpPr>
        <p:spPr>
          <a:xfrm>
            <a:off x="803910" y="4592320"/>
            <a:ext cx="377317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r>
              <a:rPr lang="zh-CN" altLang="en-US" sz="2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计较</a:t>
            </a:r>
            <a:r>
              <a:rPr lang="zh-CN" altLang="en-US" sz="2800" b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都是吴用主张。</a:t>
            </a:r>
            <a:endParaRPr lang="zh-CN" altLang="en-US" sz="2800" b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8" name="组合 77" title=""/>
          <p:cNvGrpSpPr/>
          <p:nvPr/>
        </p:nvGrpSpPr>
        <p:grpSpPr>
          <a:xfrm>
            <a:off x="736203" y="5430873"/>
            <a:ext cx="2695482" cy="657689"/>
            <a:chOff x="7207639" y="4383192"/>
            <a:chExt cx="2695482" cy="657689"/>
          </a:xfrm>
        </p:grpSpPr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750016" y="4758196"/>
              <a:ext cx="1153105" cy="178360"/>
            </a:xfrm>
            <a:prstGeom prst="rect">
              <a:avLst/>
            </a:prstGeom>
          </p:spPr>
        </p:pic>
        <p:sp>
          <p:nvSpPr>
            <p:cNvPr id="80" name="矩形 79"/>
            <p:cNvSpPr/>
            <p:nvPr/>
          </p:nvSpPr>
          <p:spPr>
            <a:xfrm>
              <a:off x="7207639" y="4475731"/>
              <a:ext cx="1866900" cy="5651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 smtClean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计策，办法。</a:t>
              </a:r>
              <a:endParaRPr lang="en-US" altLang="zh-CN" sz="2200" b="1" smtClean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906952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 smtClean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古义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70" name="组合 169" title=""/>
          <p:cNvGrpSpPr/>
          <p:nvPr/>
        </p:nvGrpSpPr>
        <p:grpSpPr>
          <a:xfrm>
            <a:off x="3881859" y="5422994"/>
            <a:ext cx="6677822" cy="701763"/>
            <a:chOff x="8863490" y="4383192"/>
            <a:chExt cx="6677822" cy="701763"/>
          </a:xfrm>
        </p:grpSpPr>
        <p:pic>
          <p:nvPicPr>
            <p:cNvPr id="171" name="图片 17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3490" y="4781057"/>
              <a:ext cx="1153105" cy="178360"/>
            </a:xfrm>
            <a:prstGeom prst="rect">
              <a:avLst/>
            </a:prstGeom>
          </p:spPr>
        </p:pic>
        <p:sp>
          <p:nvSpPr>
            <p:cNvPr id="172" name="矩形 171"/>
            <p:cNvSpPr/>
            <p:nvPr/>
          </p:nvSpPr>
          <p:spPr>
            <a:xfrm>
              <a:off x="10002214" y="4519805"/>
              <a:ext cx="5539098" cy="565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200" b="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计算比较；争论；打算，计议。</a:t>
              </a:r>
              <a:endParaRPr lang="zh-CN" altLang="en-US" sz="2200" b="1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73" name="矩形 172"/>
            <p:cNvSpPr/>
            <p:nvPr/>
          </p:nvSpPr>
          <p:spPr>
            <a:xfrm>
              <a:off x="8863781" y="4383192"/>
              <a:ext cx="700833" cy="4587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000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今义</a:t>
              </a:r>
              <a:endPara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8" name="梯形 17" title=""/>
          <p:cNvSpPr/>
          <p:nvPr/>
        </p:nvSpPr>
        <p:spPr>
          <a:xfrm flipV="1">
            <a:off x="698569" y="93489"/>
            <a:ext cx="3329521" cy="789332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6423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等线"/>
              <a:cs typeface="+mn-cs"/>
            </a:endParaRPr>
          </a:p>
        </p:txBody>
      </p:sp>
      <p:sp>
        <p:nvSpPr>
          <p:cNvPr id="19" name="文本框 18" title=""/>
          <p:cNvSpPr txBox="1"/>
          <p:nvPr/>
        </p:nvSpPr>
        <p:spPr>
          <a:xfrm>
            <a:off x="840126" y="183567"/>
            <a:ext cx="30416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22 </a:t>
            </a:r>
            <a:r>
              <a:rPr lang="zh-CN" altLang="en-US" sz="1800">
                <a:ln w="3810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智取生辰纲</a:t>
            </a:r>
            <a:endParaRPr lang="zh-CN" altLang="en-US" sz="1800">
              <a:ln w="38100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NWFjMTIzYTc5YmVhOTUyNDE1NDkzY2E0MmE3YTE3MTY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162</Paragraphs>
  <Slides>21</Slides>
  <Notes>2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35">
      <vt:lpstr>Arial</vt:lpstr>
      <vt:lpstr>Calibri Light</vt:lpstr>
      <vt:lpstr>等线 Light</vt:lpstr>
      <vt:lpstr>Calibri</vt:lpstr>
      <vt:lpstr>等线</vt:lpstr>
      <vt:lpstr>宋体</vt:lpstr>
      <vt:lpstr>楷体</vt:lpstr>
      <vt:lpstr>微软雅黑</vt:lpstr>
      <vt:lpstr>黑体</vt:lpstr>
      <vt:lpstr>Cambria</vt:lpstr>
      <vt:lpstr>Wingdings</vt:lpstr>
      <vt:lpstr>仿宋</vt:lpstr>
      <vt:lpstr>Times New Roman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2024-11-23T08:56:59.423</cp:lastPrinted>
  <dcterms:created xsi:type="dcterms:W3CDTF">2024-11-23T08:56:59Z</dcterms:created>
  <dcterms:modified xsi:type="dcterms:W3CDTF">2024-11-23T00:56:59Z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