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82" r:id="rId4"/>
    <p:sldId id="258" r:id="rId5"/>
    <p:sldId id="365" r:id="rId6"/>
    <p:sldId id="436" r:id="rId7"/>
    <p:sldId id="437" r:id="rId8"/>
    <p:sldId id="299" r:id="rId9"/>
    <p:sldId id="422" r:id="rId10"/>
    <p:sldId id="431" r:id="rId11"/>
    <p:sldId id="432" r:id="rId12"/>
    <p:sldId id="433" r:id="rId13"/>
    <p:sldId id="466" r:id="rId14"/>
    <p:sldId id="467" r:id="rId15"/>
    <p:sldId id="474" r:id="rId16"/>
    <p:sldId id="475" r:id="rId17"/>
    <p:sldId id="468" r:id="rId18"/>
    <p:sldId id="476" r:id="rId19"/>
    <p:sldId id="470" r:id="rId20"/>
    <p:sldId id="469" r:id="rId21"/>
    <p:sldId id="471" r:id="rId22"/>
    <p:sldId id="472" r:id="rId23"/>
    <p:sldId id="439" r:id="rId24"/>
    <p:sldId id="440" r:id="rId25"/>
    <p:sldId id="278" r:id="rId26"/>
  </p:sldIdLst>
  <p:sldSz cx="11520170" cy="6480175"/>
  <p:notesSz cx="6858000" cy="9144000"/>
  <p:custDataLst>
    <p:tags r:id="rId27"/>
  </p:custDataLst>
  <p:defaultTextStyle>
    <a:defPPr>
      <a:defRPr lang="zh-CN"/>
    </a:defPPr>
    <a:lvl1pPr marL="0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1800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64235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96035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27835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60270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92070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23870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56305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65" userDrawn="1">
          <p15:clr>
            <a:srgbClr val="A4A3A4"/>
          </p15:clr>
        </p15:guide>
        <p15:guide id="2" pos="35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21" d="100"/>
          <a:sy n="121" d="100"/>
        </p:scale>
        <p:origin x="450" y="108"/>
      </p:cViewPr>
      <p:guideLst>
        <p:guide orient="horz" pos="1965"/>
        <p:guide pos="35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slide" Target="slides/slide22.xml" /><Relationship Id="rId26" Type="http://schemas.openxmlformats.org/officeDocument/2006/relationships/slide" Target="slides/slide23.xml" /><Relationship Id="rId27" Type="http://schemas.openxmlformats.org/officeDocument/2006/relationships/tags" Target="tags/tag25.xml" /><Relationship Id="rId28" Type="http://schemas.openxmlformats.org/officeDocument/2006/relationships/presProps" Target="presProps.xml" /><Relationship Id="rId29" Type="http://schemas.openxmlformats.org/officeDocument/2006/relationships/viewProps" Target="viewProps.xml" /><Relationship Id="rId3" Type="http://schemas.openxmlformats.org/officeDocument/2006/relationships/handoutMaster" Target="handoutMasters/handoutMaster1.xml" /><Relationship Id="rId30" Type="http://schemas.openxmlformats.org/officeDocument/2006/relationships/theme" Target="theme/theme1.xml" /><Relationship Id="rId31" Type="http://schemas.openxmlformats.org/officeDocument/2006/relationships/tableStyles" Target="tableStyles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D07BB-108D-4CCF-876B-51E606AD95E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45FF4-974C-4FD0-BED0-0DE8367A4DF3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1pPr>
    <a:lvl2pPr marL="431800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2pPr>
    <a:lvl3pPr marL="864235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3pPr>
    <a:lvl4pPr marL="1296035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4pPr>
    <a:lvl5pPr marL="1727835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5pPr>
    <a:lvl6pPr marL="2160270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6pPr>
    <a:lvl7pPr marL="2592070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7pPr>
    <a:lvl8pPr marL="3023870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8pPr>
    <a:lvl9pPr marL="3456305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 txBox="1"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061" y="1060529"/>
            <a:ext cx="8640366" cy="2256061"/>
          </a:xfrm>
        </p:spPr>
        <p:txBody>
          <a:bodyPr anchor="b"/>
          <a:lstStyle>
            <a:lvl1pPr algn="ctr">
              <a:defRPr sz="567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61" y="3403592"/>
            <a:ext cx="8640366" cy="1564542"/>
          </a:xfrm>
        </p:spPr>
        <p:txBody>
          <a:bodyPr/>
          <a:lstStyle>
            <a:lvl1pPr marL="0" indent="0" algn="ctr">
              <a:buNone/>
              <a:defRPr sz="2270"/>
            </a:lvl1pPr>
            <a:lvl2pPr marL="431800" indent="0" algn="ctr">
              <a:buNone/>
              <a:defRPr sz="1890"/>
            </a:lvl2pPr>
            <a:lvl3pPr marL="864235" indent="0" algn="ctr">
              <a:buNone/>
              <a:defRPr sz="1700"/>
            </a:lvl3pPr>
            <a:lvl4pPr marL="1296035" indent="0" algn="ctr">
              <a:buNone/>
              <a:defRPr sz="1510"/>
            </a:lvl4pPr>
            <a:lvl5pPr marL="1727835" indent="0" algn="ctr">
              <a:buNone/>
              <a:defRPr sz="1510"/>
            </a:lvl5pPr>
            <a:lvl6pPr marL="2160270" indent="0" algn="ctr">
              <a:buNone/>
              <a:defRPr sz="1510"/>
            </a:lvl6pPr>
            <a:lvl7pPr marL="2592070" indent="0" algn="ctr">
              <a:buNone/>
              <a:defRPr sz="1510"/>
            </a:lvl7pPr>
            <a:lvl8pPr marL="3023870" indent="0" algn="ctr">
              <a:buNone/>
              <a:defRPr sz="1510"/>
            </a:lvl8pPr>
            <a:lvl9pPr marL="3456305" indent="0" algn="ctr">
              <a:buNone/>
              <a:defRPr sz="1510"/>
            </a:lvl9pPr>
          </a:lstStyle>
          <a:p>
            <a:r>
              <a:rPr lang="zh-CN" altLang="en-US" smtClean="0"/>
              <a:t>单击以编辑母版副标题样式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4349" y="345009"/>
            <a:ext cx="2484105" cy="54916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792033" y="345009"/>
            <a:ext cx="7308310" cy="549164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33" y="1615545"/>
            <a:ext cx="9936421" cy="2695572"/>
          </a:xfrm>
        </p:spPr>
        <p:txBody>
          <a:bodyPr anchor="b"/>
          <a:lstStyle>
            <a:lvl1pPr>
              <a:defRPr sz="567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86033" y="4336618"/>
            <a:ext cx="9936421" cy="1417538"/>
          </a:xfrm>
        </p:spPr>
        <p:txBody>
          <a:bodyPr/>
          <a:lstStyle>
            <a:lvl1pPr marL="0" indent="0">
              <a:buNone/>
              <a:defRPr sz="2270">
                <a:solidFill>
                  <a:schemeClr val="tx1">
                    <a:tint val="75000"/>
                  </a:schemeClr>
                </a:solidFill>
              </a:defRPr>
            </a:lvl1pPr>
            <a:lvl2pPr marL="43180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23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296035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4pPr>
            <a:lvl5pPr marL="1727835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5pPr>
            <a:lvl6pPr marL="2160270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6pPr>
            <a:lvl7pPr marL="2592070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7pPr>
            <a:lvl8pPr marL="3023870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8pPr>
            <a:lvl9pPr marL="3456305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92034" y="1725046"/>
            <a:ext cx="4896207" cy="4111612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832247" y="1725046"/>
            <a:ext cx="4896207" cy="4111612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345010"/>
            <a:ext cx="9936421" cy="125253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93535" y="1588543"/>
            <a:ext cx="4873706" cy="778521"/>
          </a:xfrm>
        </p:spPr>
        <p:txBody>
          <a:bodyPr anchor="b"/>
          <a:lstStyle>
            <a:lvl1pPr marL="0" indent="0">
              <a:buNone/>
              <a:defRPr sz="2270" b="1"/>
            </a:lvl1pPr>
            <a:lvl2pPr marL="431800" indent="0">
              <a:buNone/>
              <a:defRPr sz="1890" b="1"/>
            </a:lvl2pPr>
            <a:lvl3pPr marL="864235" indent="0">
              <a:buNone/>
              <a:defRPr sz="1700" b="1"/>
            </a:lvl3pPr>
            <a:lvl4pPr marL="1296035" indent="0">
              <a:buNone/>
              <a:defRPr sz="1510" b="1"/>
            </a:lvl4pPr>
            <a:lvl5pPr marL="1727835" indent="0">
              <a:buNone/>
              <a:defRPr sz="1510" b="1"/>
            </a:lvl5pPr>
            <a:lvl6pPr marL="2160270" indent="0">
              <a:buNone/>
              <a:defRPr sz="1510" b="1"/>
            </a:lvl6pPr>
            <a:lvl7pPr marL="2592070" indent="0">
              <a:buNone/>
              <a:defRPr sz="1510" b="1"/>
            </a:lvl7pPr>
            <a:lvl8pPr marL="3023870" indent="0">
              <a:buNone/>
              <a:defRPr sz="1510" b="1"/>
            </a:lvl8pPr>
            <a:lvl9pPr marL="3456305" indent="0">
              <a:buNone/>
              <a:defRPr sz="151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93535" y="2367064"/>
            <a:ext cx="4873706" cy="348159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832247" y="1588543"/>
            <a:ext cx="4897708" cy="778521"/>
          </a:xfrm>
        </p:spPr>
        <p:txBody>
          <a:bodyPr anchor="b"/>
          <a:lstStyle>
            <a:lvl1pPr marL="0" indent="0">
              <a:buNone/>
              <a:defRPr sz="2270" b="1"/>
            </a:lvl1pPr>
            <a:lvl2pPr marL="431800" indent="0">
              <a:buNone/>
              <a:defRPr sz="1890" b="1"/>
            </a:lvl2pPr>
            <a:lvl3pPr marL="864235" indent="0">
              <a:buNone/>
              <a:defRPr sz="1700" b="1"/>
            </a:lvl3pPr>
            <a:lvl4pPr marL="1296035" indent="0">
              <a:buNone/>
              <a:defRPr sz="1510" b="1"/>
            </a:lvl4pPr>
            <a:lvl5pPr marL="1727835" indent="0">
              <a:buNone/>
              <a:defRPr sz="1510" b="1"/>
            </a:lvl5pPr>
            <a:lvl6pPr marL="2160270" indent="0">
              <a:buNone/>
              <a:defRPr sz="1510" b="1"/>
            </a:lvl6pPr>
            <a:lvl7pPr marL="2592070" indent="0">
              <a:buNone/>
              <a:defRPr sz="1510" b="1"/>
            </a:lvl7pPr>
            <a:lvl8pPr marL="3023870" indent="0">
              <a:buNone/>
              <a:defRPr sz="1510" b="1"/>
            </a:lvl8pPr>
            <a:lvl9pPr marL="3456305" indent="0">
              <a:buNone/>
              <a:defRPr sz="151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832247" y="2367064"/>
            <a:ext cx="4897708" cy="348159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5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97708" y="933026"/>
            <a:ext cx="5832247" cy="4605124"/>
          </a:xfrm>
        </p:spPr>
        <p:txBody>
          <a:bodyPr/>
          <a:lstStyle>
            <a:lvl1pPr>
              <a:defRPr sz="3025"/>
            </a:lvl1pPr>
            <a:lvl2pPr>
              <a:defRPr sz="2645"/>
            </a:lvl2pPr>
            <a:lvl3pPr>
              <a:defRPr sz="2270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0"/>
            </a:lvl1pPr>
            <a:lvl2pPr marL="431800" indent="0">
              <a:buNone/>
              <a:defRPr sz="1325"/>
            </a:lvl2pPr>
            <a:lvl3pPr marL="864235" indent="0">
              <a:buNone/>
              <a:defRPr sz="1135"/>
            </a:lvl3pPr>
            <a:lvl4pPr marL="1296035" indent="0">
              <a:buNone/>
              <a:defRPr sz="945"/>
            </a:lvl4pPr>
            <a:lvl5pPr marL="1727835" indent="0">
              <a:buNone/>
              <a:defRPr sz="945"/>
            </a:lvl5pPr>
            <a:lvl6pPr marL="2160270" indent="0">
              <a:buNone/>
              <a:defRPr sz="945"/>
            </a:lvl6pPr>
            <a:lvl7pPr marL="2592070" indent="0">
              <a:buNone/>
              <a:defRPr sz="945"/>
            </a:lvl7pPr>
            <a:lvl8pPr marL="3023870" indent="0">
              <a:buNone/>
              <a:defRPr sz="945"/>
            </a:lvl8pPr>
            <a:lvl9pPr marL="3456305" indent="0">
              <a:buNone/>
              <a:defRPr sz="945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5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708" y="933026"/>
            <a:ext cx="5832247" cy="4605124"/>
          </a:xfrm>
        </p:spPr>
        <p:txBody>
          <a:bodyPr anchor="t"/>
          <a:lstStyle>
            <a:lvl1pPr marL="0" indent="0">
              <a:buNone/>
              <a:defRPr sz="3025"/>
            </a:lvl1pPr>
            <a:lvl2pPr marL="431800" indent="0">
              <a:buNone/>
              <a:defRPr sz="2645"/>
            </a:lvl2pPr>
            <a:lvl3pPr marL="864235" indent="0">
              <a:buNone/>
              <a:defRPr sz="2270"/>
            </a:lvl3pPr>
            <a:lvl4pPr marL="1296035" indent="0">
              <a:buNone/>
              <a:defRPr sz="1890"/>
            </a:lvl4pPr>
            <a:lvl5pPr marL="1727835" indent="0">
              <a:buNone/>
              <a:defRPr sz="1890"/>
            </a:lvl5pPr>
            <a:lvl6pPr marL="2160270" indent="0">
              <a:buNone/>
              <a:defRPr sz="1890"/>
            </a:lvl6pPr>
            <a:lvl7pPr marL="2592070" indent="0">
              <a:buNone/>
              <a:defRPr sz="1890"/>
            </a:lvl7pPr>
            <a:lvl8pPr marL="3023870" indent="0">
              <a:buNone/>
              <a:defRPr sz="1890"/>
            </a:lvl8pPr>
            <a:lvl9pPr marL="3456305" indent="0">
              <a:buNone/>
              <a:defRPr sz="189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0"/>
            </a:lvl1pPr>
            <a:lvl2pPr marL="431800" indent="0">
              <a:buNone/>
              <a:defRPr sz="1325"/>
            </a:lvl2pPr>
            <a:lvl3pPr marL="864235" indent="0">
              <a:buNone/>
              <a:defRPr sz="1135"/>
            </a:lvl3pPr>
            <a:lvl4pPr marL="1296035" indent="0">
              <a:buNone/>
              <a:defRPr sz="945"/>
            </a:lvl4pPr>
            <a:lvl5pPr marL="1727835" indent="0">
              <a:buNone/>
              <a:defRPr sz="945"/>
            </a:lvl5pPr>
            <a:lvl6pPr marL="2160270" indent="0">
              <a:buNone/>
              <a:defRPr sz="945"/>
            </a:lvl6pPr>
            <a:lvl7pPr marL="2592070" indent="0">
              <a:buNone/>
              <a:defRPr sz="945"/>
            </a:lvl7pPr>
            <a:lvl8pPr marL="3023870" indent="0">
              <a:buNone/>
              <a:defRPr sz="945"/>
            </a:lvl8pPr>
            <a:lvl9pPr marL="3456305" indent="0">
              <a:buNone/>
              <a:defRPr sz="945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image" Target="file:///D:\qq&#25991;&#20214;\712321467\Image\C2C\Image2\%7b75232B38-A165-1FB7-499C-2E1C792CACB5%7d.png" TargetMode="External" /><Relationship Id="rId14" Type="http://schemas.openxmlformats.org/officeDocument/2006/relationships/image" Target="../media/image1.png" /><Relationship Id="rId15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345010"/>
            <a:ext cx="993642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1725046"/>
            <a:ext cx="993642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6006163"/>
            <a:ext cx="3888165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 title=""/>
          <p:cNvPicPr>
            <a:picLocks noChangeAspect="1"/>
          </p:cNvPicPr>
          <p:nvPr/>
        </p:nvPicPr>
        <p:blipFill>
          <a:blip r:embed="rId14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/>
  <p:txStyles>
    <p:titleStyle>
      <a:lvl1pPr algn="l" defTabSz="864235" rtl="0" eaLnBrk="1" latinLnBrk="0" hangingPunct="1">
        <a:lnSpc>
          <a:spcPct val="90000"/>
        </a:lnSpc>
        <a:spcBef>
          <a:spcPct val="0"/>
        </a:spcBef>
        <a:buNone/>
        <a:defRPr sz="4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900" indent="-215900" algn="l" defTabSz="8642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2270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43735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170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07970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70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205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180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23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03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783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07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387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30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Relationship Id="rId3" Type="http://schemas.openxmlformats.org/officeDocument/2006/relationships/tags" Target="../tags/tag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.xml" /><Relationship Id="rId3" Type="http://schemas.openxmlformats.org/officeDocument/2006/relationships/image" Target="../media/image10.png" /><Relationship Id="rId4" Type="http://schemas.openxmlformats.org/officeDocument/2006/relationships/image" Target="../media/image9.png" /><Relationship Id="rId5" Type="http://schemas.openxmlformats.org/officeDocument/2006/relationships/image" Target="../media/image5.png" /><Relationship Id="rId6" Type="http://schemas.openxmlformats.org/officeDocument/2006/relationships/image" Target="../media/image6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1.xml" /><Relationship Id="rId3" Type="http://schemas.openxmlformats.org/officeDocument/2006/relationships/image" Target="../media/image6.png" /><Relationship Id="rId4" Type="http://schemas.openxmlformats.org/officeDocument/2006/relationships/image" Target="../media/image5.png" /><Relationship Id="rId5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3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4.xml" /><Relationship Id="rId3" Type="http://schemas.openxmlformats.org/officeDocument/2006/relationships/image" Target="../media/image12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5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6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7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8.xml" /><Relationship Id="rId3" Type="http://schemas.openxmlformats.org/officeDocument/2006/relationships/image" Target="../media/image13.png" /><Relationship Id="rId4" Type="http://schemas.openxmlformats.org/officeDocument/2006/relationships/image" Target="../media/image14.png" /><Relationship Id="rId5" Type="http://schemas.openxmlformats.org/officeDocument/2006/relationships/image" Target="../media/image15.png" /><Relationship Id="rId6" Type="http://schemas.openxmlformats.org/officeDocument/2006/relationships/image" Target="../media/image5.png" /><Relationship Id="rId7" Type="http://schemas.openxmlformats.org/officeDocument/2006/relationships/image" Target="../media/image16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9.xml" /><Relationship Id="rId3" Type="http://schemas.openxmlformats.org/officeDocument/2006/relationships/slide" Target="slide1.xml" TargetMode="Internal" /><Relationship Id="rId4" Type="http://schemas.openxmlformats.org/officeDocument/2006/relationships/image" Target="../media/image17.png" /><Relationship Id="rId5" Type="http://schemas.openxmlformats.org/officeDocument/2006/relationships/image" Target="../media/image18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tags" Target="../tags/tag2.xml" /><Relationship Id="rId4" Type="http://schemas.openxmlformats.org/officeDocument/2006/relationships/image" Target="../media/image3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20.xml" /><Relationship Id="rId3" Type="http://schemas.openxmlformats.org/officeDocument/2006/relationships/image" Target="../media/image18.png" /><Relationship Id="rId4" Type="http://schemas.openxmlformats.org/officeDocument/2006/relationships/image" Target="../media/image17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21.xml" /><Relationship Id="rId3" Type="http://schemas.openxmlformats.org/officeDocument/2006/relationships/image" Target="../media/image19.png" /><Relationship Id="rId4" Type="http://schemas.openxmlformats.org/officeDocument/2006/relationships/tags" Target="../tags/tag22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23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0.png" /><Relationship Id="rId3" Type="http://schemas.openxmlformats.org/officeDocument/2006/relationships/tags" Target="../tags/tag24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4.xml" /><Relationship Id="rId3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5.xml" /><Relationship Id="rId3" Type="http://schemas.openxmlformats.org/officeDocument/2006/relationships/image" Target="../media/image5.png" /><Relationship Id="rId4" Type="http://schemas.openxmlformats.org/officeDocument/2006/relationships/image" Target="../media/image6.png" /><Relationship Id="rId5" Type="http://schemas.openxmlformats.org/officeDocument/2006/relationships/image" Target="../media/image7.png" /><Relationship Id="rId6" Type="http://schemas.openxmlformats.org/officeDocument/2006/relationships/image" Target="../media/image8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.xml" /><Relationship Id="rId3" Type="http://schemas.openxmlformats.org/officeDocument/2006/relationships/image" Target="../media/image5.png" /><Relationship Id="rId4" Type="http://schemas.openxmlformats.org/officeDocument/2006/relationships/image" Target="../media/image6.png" /><Relationship Id="rId5" Type="http://schemas.openxmlformats.org/officeDocument/2006/relationships/image" Target="../media/image7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7.xml" /><Relationship Id="rId3" Type="http://schemas.openxmlformats.org/officeDocument/2006/relationships/image" Target="../media/image4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.xml" /><Relationship Id="rId3" Type="http://schemas.openxmlformats.org/officeDocument/2006/relationships/image" Target="../media/image9.png" /><Relationship Id="rId4" Type="http://schemas.openxmlformats.org/officeDocument/2006/relationships/image" Target="../media/image5.png" /><Relationship Id="rId5" Type="http://schemas.openxmlformats.org/officeDocument/2006/relationships/image" Target="../media/image6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.xml" /><Relationship Id="rId3" Type="http://schemas.openxmlformats.org/officeDocument/2006/relationships/image" Target="../media/image5.png" /><Relationship Id="rId4" Type="http://schemas.openxmlformats.org/officeDocument/2006/relationships/image" Target="../media/image6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图片 4" title="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14400" y="399415"/>
            <a:ext cx="3971925" cy="5142865"/>
          </a:xfrm>
          <a:prstGeom prst="rect">
            <a:avLst/>
          </a:prstGeom>
        </p:spPr>
      </p:pic>
      <p:sp>
        <p:nvSpPr>
          <p:cNvPr id="10" name="文本框 9" title=""/>
          <p:cNvSpPr txBox="1"/>
          <p:nvPr/>
        </p:nvSpPr>
        <p:spPr>
          <a:xfrm>
            <a:off x="2812930" y="2434979"/>
            <a:ext cx="9541409" cy="13895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219200">
              <a:spcBef>
                <a:spcPct val="0"/>
              </a:spcBef>
              <a:buNone/>
              <a:defRPr sz="9600">
                <a:solidFill>
                  <a:srgbClr val="595959"/>
                </a:solidFill>
                <a:latin typeface="黑体" panose="02010609060101010101" charset="-122"/>
                <a:ea typeface="黑体" panose="02010609060101010101" charset="-122"/>
                <a:cs typeface="+mj-cs"/>
              </a:defRPr>
            </a:lvl1pPr>
          </a:lstStyle>
          <a:p>
            <a:r>
              <a:rPr lang="en-US" altLang="zh-CN" sz="540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22 </a:t>
            </a:r>
            <a:r>
              <a:rPr lang="zh-CN" altLang="en-US" sz="540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智取生辰纲</a:t>
            </a:r>
            <a:endParaRPr lang="zh-CN" altLang="en-US" sz="540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文本框 1" title=""/>
          <p:cNvSpPr txBox="1"/>
          <p:nvPr/>
        </p:nvSpPr>
        <p:spPr>
          <a:xfrm>
            <a:off x="7634605" y="3675380"/>
            <a:ext cx="14516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施耐庵</a:t>
            </a:r>
            <a:endParaRPr lang="zh-CN" altLang="en-US" sz="28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 title="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45" y="3944129"/>
            <a:ext cx="2719052" cy="2536156"/>
          </a:xfrm>
          <a:prstGeom prst="rect">
            <a:avLst/>
          </a:prstGeom>
        </p:spPr>
      </p:pic>
      <p:grpSp>
        <p:nvGrpSpPr>
          <p:cNvPr id="2" name="组合 1" title=""/>
          <p:cNvGrpSpPr/>
          <p:nvPr/>
        </p:nvGrpSpPr>
        <p:grpSpPr>
          <a:xfrm>
            <a:off x="3416595" y="506241"/>
            <a:ext cx="4472940" cy="901700"/>
            <a:chOff x="2432954" y="989555"/>
            <a:chExt cx="4472940" cy="901700"/>
          </a:xfrm>
        </p:grpSpPr>
        <p:pic>
          <p:nvPicPr>
            <p:cNvPr id="80" name="Picture 46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2954" y="989555"/>
              <a:ext cx="3855085" cy="90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3219084" y="1054960"/>
              <a:ext cx="3686810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518E"/>
                  </a:solidFill>
                  <a:latin typeface="黑体" panose="02010609060101010101" charset="-122"/>
                  <a:ea typeface="黑体" panose="02010609060101010101" charset="-122"/>
                </a:rPr>
                <a:t>反方：杨志无智</a:t>
              </a:r>
              <a:endParaRPr lang="zh-CN" altLang="en-US" sz="2800" b="1">
                <a:solidFill>
                  <a:srgbClr val="00518E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73" name="组合 72" title=""/>
          <p:cNvGrpSpPr/>
          <p:nvPr/>
        </p:nvGrpSpPr>
        <p:grpSpPr>
          <a:xfrm rot="20489352">
            <a:off x="238480" y="1326560"/>
            <a:ext cx="2242160" cy="675725"/>
            <a:chOff x="1836650" y="2063399"/>
            <a:chExt cx="1256857" cy="54133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75" name="文本框 74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待人态度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70" name="组合 69" title=""/>
          <p:cNvGrpSpPr/>
          <p:nvPr/>
        </p:nvGrpSpPr>
        <p:grpSpPr>
          <a:xfrm>
            <a:off x="1861741" y="1439169"/>
            <a:ext cx="8547100" cy="1383665"/>
            <a:chOff x="9281369" y="3332871"/>
            <a:chExt cx="8547100" cy="1383665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648">
              <a:off x="9281369" y="3549805"/>
              <a:ext cx="783177" cy="282625"/>
            </a:xfrm>
            <a:prstGeom prst="rect">
              <a:avLst/>
            </a:prstGeom>
          </p:spPr>
        </p:pic>
        <p:sp>
          <p:nvSpPr>
            <p:cNvPr id="72" name="矩形 71"/>
            <p:cNvSpPr/>
            <p:nvPr/>
          </p:nvSpPr>
          <p:spPr>
            <a:xfrm>
              <a:off x="10136079" y="3332871"/>
              <a:ext cx="7692390" cy="1383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对军汉非打即骂，引起</a:t>
              </a: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众</a:t>
              </a: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军汉的怨怅，虞候也怨怅，老都管亦恼他。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7" name="组合 116" title=""/>
          <p:cNvGrpSpPr/>
          <p:nvPr/>
        </p:nvGrpSpPr>
        <p:grpSpPr>
          <a:xfrm rot="20489352">
            <a:off x="594133" y="2953386"/>
            <a:ext cx="2242160" cy="675725"/>
            <a:chOff x="1836650" y="2063399"/>
            <a:chExt cx="1256857" cy="541334"/>
          </a:xfrm>
        </p:grpSpPr>
        <p:pic>
          <p:nvPicPr>
            <p:cNvPr id="118" name="图片 117"/>
            <p:cNvPicPr>
              <a:picLocks noChangeAspect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119" name="文本框 118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蛮横粗暴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16" name="矩形 115" title=""/>
          <p:cNvSpPr/>
          <p:nvPr/>
        </p:nvSpPr>
        <p:spPr>
          <a:xfrm>
            <a:off x="2650902" y="2952443"/>
            <a:ext cx="725477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>
                <a:solidFill>
                  <a:schemeClr val="accent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与身边人缺少沟通交流，没有以同理心尊重、理解对方，没有相互体谅。</a:t>
            </a: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0" name="组合 119" title=""/>
          <p:cNvGrpSpPr/>
          <p:nvPr/>
        </p:nvGrpSpPr>
        <p:grpSpPr>
          <a:xfrm>
            <a:off x="1902878" y="4191415"/>
            <a:ext cx="9219565" cy="2105660"/>
            <a:chOff x="9374045" y="2447758"/>
            <a:chExt cx="9219565" cy="2105660"/>
          </a:xfrm>
        </p:grpSpPr>
        <p:pic>
          <p:nvPicPr>
            <p:cNvPr id="121" name="图片 120"/>
            <p:cNvPicPr>
              <a:picLocks noChangeAspect="1"/>
            </p:cNvPicPr>
            <p:nvPr/>
          </p:nvPicPr>
          <p:blipFill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214987">
              <a:off x="13264645" y="2698034"/>
              <a:ext cx="783177" cy="282625"/>
            </a:xfrm>
            <a:prstGeom prst="rect">
              <a:avLst/>
            </a:prstGeom>
          </p:spPr>
        </p:pic>
        <p:sp>
          <p:nvSpPr>
            <p:cNvPr id="122" name="矩形 121"/>
            <p:cNvSpPr/>
            <p:nvPr/>
          </p:nvSpPr>
          <p:spPr>
            <a:xfrm>
              <a:off x="9374045" y="3169753"/>
              <a:ext cx="9219565" cy="1383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mtClean="0">
                  <a:solidFill>
                    <a:schemeClr val="accent1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</a:rPr>
                <a:t>    </a:t>
              </a: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不顾天气酷热、山路难行和担子沉重，强迫厢禁军赶路，不许歇息，不许喝酒，一意孤行。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  <p:cond evt="onBegin" delay="0">
                          <p:tn val="28"/>
                        </p:cond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 title=""/>
          <p:cNvGrpSpPr/>
          <p:nvPr/>
        </p:nvGrpSpPr>
        <p:grpSpPr>
          <a:xfrm>
            <a:off x="1614726" y="1354079"/>
            <a:ext cx="9003030" cy="2030095"/>
            <a:chOff x="9281369" y="3332871"/>
            <a:chExt cx="9003030" cy="203009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648">
              <a:off x="9281369" y="3549805"/>
              <a:ext cx="783177" cy="28262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0136079" y="3332871"/>
              <a:ext cx="8148320" cy="20300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mtClean="0">
                  <a:solidFill>
                    <a:schemeClr val="accent1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</a:rPr>
                <a:t>    </a:t>
              </a: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梁中书派老都管、虞侯跟随，一路老都管掣肘为难，杨志与他们也不能很好沟通，不仅没有借力，反而成为对立面。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 title=""/>
          <p:cNvGrpSpPr/>
          <p:nvPr/>
        </p:nvGrpSpPr>
        <p:grpSpPr>
          <a:xfrm rot="20489352">
            <a:off x="-54890" y="1049065"/>
            <a:ext cx="2242160" cy="675725"/>
            <a:chOff x="1836650" y="2063399"/>
            <a:chExt cx="1256857" cy="54133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不善团结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9" name="组合 18" title=""/>
          <p:cNvGrpSpPr/>
          <p:nvPr/>
        </p:nvGrpSpPr>
        <p:grpSpPr>
          <a:xfrm rot="20489352">
            <a:off x="84984" y="3556358"/>
            <a:ext cx="2242160" cy="675725"/>
            <a:chOff x="1836650" y="2063399"/>
            <a:chExt cx="1256857" cy="541334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盲目从众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23" name="组合 22" title=""/>
          <p:cNvGrpSpPr/>
          <p:nvPr/>
        </p:nvGrpSpPr>
        <p:grpSpPr>
          <a:xfrm>
            <a:off x="1221609" y="3854491"/>
            <a:ext cx="8450580" cy="737235"/>
            <a:chOff x="9281369" y="3332871"/>
            <a:chExt cx="8550132" cy="737235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648">
              <a:off x="9281369" y="3549805"/>
              <a:ext cx="783177" cy="282625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9996450" y="3332871"/>
              <a:ext cx="7835051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mtClean="0">
                  <a:solidFill>
                    <a:schemeClr val="accent1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</a:rPr>
                <a:t>    </a:t>
              </a: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最终不得不妥协，同意买酒，导致上当受骗。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6" name="文本框 3" title=""/>
          <p:cNvSpPr txBox="1">
            <a:spLocks noChangeArrowheads="1"/>
          </p:cNvSpPr>
          <p:nvPr/>
        </p:nvSpPr>
        <p:spPr bwMode="auto">
          <a:xfrm>
            <a:off x="528320" y="739775"/>
            <a:ext cx="84994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小说中是如何塑造杨志这一人物形象的</a:t>
            </a: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？</a:t>
            </a: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矩形 3" title=""/>
          <p:cNvSpPr/>
          <p:nvPr/>
        </p:nvSpPr>
        <p:spPr>
          <a:xfrm>
            <a:off x="855980" y="1480820"/>
            <a:ext cx="10120630" cy="416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5000"/>
              </a:lnSpc>
            </a:pPr>
            <a:r>
              <a:rPr lang="zh-CN" altLang="en-US" sz="2200" b="1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smtClean="0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五七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日后，人家渐少，行客又稀，一站站都是山路。杨志却要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辰牌起身，申时便歇。</a:t>
            </a:r>
            <a:endParaRPr lang="zh-CN" altLang="en-US" sz="2800" b="1">
              <a:solidFill>
                <a:srgbClr val="C00000"/>
              </a:solidFill>
              <a:effectLst>
                <a:glow rad="977900">
                  <a:schemeClr val="accent3">
                    <a:lumMod val="20000"/>
                    <a:lumOff val="80000"/>
                    <a:alpha val="61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>
              <a:lnSpc>
                <a:spcPct val="135000"/>
              </a:lnSpc>
            </a:pP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smtClean="0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杨志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赶着催促要行，如若停住，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轻则痛骂，重则藤条鞭打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逼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赶要行。</a:t>
            </a:r>
            <a:endParaRPr lang="zh-CN" altLang="en-US" sz="2800" b="1">
              <a:effectLst>
                <a:glow rad="977900">
                  <a:schemeClr val="accent3">
                    <a:lumMod val="20000"/>
                    <a:lumOff val="80000"/>
                    <a:alpha val="61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>
              <a:lnSpc>
                <a:spcPct val="135000"/>
              </a:lnSpc>
            </a:pPr>
            <a:r>
              <a:rPr lang="en-US" altLang="zh-CN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杨志也嗔道：“你两个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好不晓事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！这干系须是俺的！你们不替洒家打这夫子，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却在背后也慢慢地挨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。这路上不是耍处。”</a:t>
            </a:r>
            <a:endParaRPr lang="zh-CN" altLang="en-US" sz="2800" b="1">
              <a:effectLst>
                <a:glow rad="977900">
                  <a:schemeClr val="accent3">
                    <a:lumMod val="20000"/>
                    <a:lumOff val="80000"/>
                    <a:alpha val="61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>
              <a:lnSpc>
                <a:spcPct val="135000"/>
              </a:lnSpc>
            </a:pPr>
            <a:endParaRPr lang="zh-CN" altLang="en-US" sz="2800" b="1">
              <a:effectLst>
                <a:glow rad="977900">
                  <a:schemeClr val="accent3">
                    <a:lumMod val="20000"/>
                    <a:lumOff val="80000"/>
                    <a:alpha val="61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 title=""/>
          <p:cNvSpPr txBox="1"/>
          <p:nvPr/>
        </p:nvSpPr>
        <p:spPr>
          <a:xfrm>
            <a:off x="1026160" y="4999355"/>
            <a:ext cx="942213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语言描写：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心思缜密，经验丰富，但粗暴蛮横。</a:t>
            </a: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 title=""/>
          <p:cNvSpPr/>
          <p:nvPr/>
        </p:nvSpPr>
        <p:spPr>
          <a:xfrm>
            <a:off x="192405" y="681355"/>
            <a:ext cx="11071225" cy="3580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5000"/>
              </a:lnSpc>
            </a:pPr>
            <a:r>
              <a:rPr lang="zh-CN" altLang="en-US" sz="2800" b="1" smtClean="0">
                <a:solidFill>
                  <a:schemeClr val="accent1">
                    <a:lumMod val="75000"/>
                  </a:schemeClr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杨志道：“你这般说话，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却似放屁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。前目行的须是好地面，如今正是尴尬去处。若不日里赶过去，谁敢五更半夜走？”</a:t>
            </a:r>
            <a:endParaRPr lang="zh-CN" altLang="en-US" sz="2800" b="1">
              <a:effectLst>
                <a:glow rad="977900">
                  <a:schemeClr val="accent3">
                    <a:lumMod val="20000"/>
                    <a:lumOff val="80000"/>
                    <a:alpha val="61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457200" algn="just">
              <a:lnSpc>
                <a:spcPct val="135000"/>
              </a:lnSpc>
            </a:pPr>
            <a:r>
              <a:rPr lang="en-US" altLang="zh-CN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杨志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跳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起来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喝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道：“那里去！且睡了，却理会。”</a:t>
            </a:r>
            <a:endParaRPr lang="en-US" altLang="zh-CN" sz="2800" b="1">
              <a:effectLst>
                <a:glow rad="977900">
                  <a:schemeClr val="accent3">
                    <a:lumMod val="20000"/>
                    <a:lumOff val="80000"/>
                    <a:alpha val="61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>
              <a:lnSpc>
                <a:spcPct val="135000"/>
              </a:lnSpc>
            </a:pPr>
            <a:r>
              <a:rPr lang="zh-CN" altLang="en-US" sz="2800" b="1" smtClean="0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杨志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大骂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道：“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你们省得甚么！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拿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了藤条要</a:t>
            </a:r>
            <a:r>
              <a:rPr lang="zh-CN" altLang="en-US" sz="2800" b="1">
                <a:solidFill>
                  <a:srgbClr val="C00000"/>
                </a:solidFill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打</a:t>
            </a: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>
              <a:effectLst>
                <a:glow rad="977900">
                  <a:schemeClr val="accent3">
                    <a:lumMod val="20000"/>
                    <a:lumOff val="80000"/>
                    <a:alpha val="61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>
              <a:lnSpc>
                <a:spcPct val="135000"/>
              </a:lnSpc>
              <a:buClrTx/>
              <a:buSzTx/>
              <a:buFontTx/>
            </a:pP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杨志道：“你这村人理会的甚么!到来只顾吃嘴，</a:t>
            </a:r>
            <a:endParaRPr lang="zh-CN" altLang="en-US" sz="2800" b="1">
              <a:effectLst>
                <a:glow rad="977900">
                  <a:schemeClr val="accent3">
                    <a:lumMod val="20000"/>
                    <a:lumOff val="80000"/>
                    <a:alpha val="61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0" algn="just" fontAlgn="auto">
              <a:lnSpc>
                <a:spcPct val="135000"/>
              </a:lnSpc>
              <a:buClrTx/>
              <a:buSzTx/>
              <a:buFontTx/>
            </a:pPr>
            <a:r>
              <a:rPr lang="zh-CN" altLang="en-US" sz="2800" b="1">
                <a:effectLst>
                  <a:glow rad="977900">
                    <a:schemeClr val="accent3">
                      <a:lumMod val="20000"/>
                      <a:lumOff val="80000"/>
                      <a:alpha val="61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全不晓得路途上的勾当艰难。多少好汉，被蒙汗药麻翻了。</a:t>
            </a:r>
            <a:endParaRPr lang="zh-CN" altLang="en-US" sz="2800" b="1">
              <a:effectLst>
                <a:glow rad="977900">
                  <a:schemeClr val="accent3">
                    <a:lumMod val="20000"/>
                    <a:lumOff val="80000"/>
                    <a:alpha val="61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 title=""/>
          <p:cNvSpPr txBox="1"/>
          <p:nvPr/>
        </p:nvSpPr>
        <p:spPr>
          <a:xfrm>
            <a:off x="937260" y="4262120"/>
            <a:ext cx="951103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动作描写：“跳”“喝”“骂”“打”中可见其暴躁。</a:t>
            </a: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 title=""/>
          <p:cNvSpPr txBox="1"/>
          <p:nvPr/>
        </p:nvSpPr>
        <p:spPr>
          <a:xfrm>
            <a:off x="775335" y="798830"/>
            <a:ext cx="780923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侧面描写：</a:t>
            </a: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title="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330" y="1759585"/>
            <a:ext cx="6689725" cy="2794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textbox 136" title=""/>
          <p:cNvSpPr/>
          <p:nvPr/>
        </p:nvSpPr>
        <p:spPr>
          <a:xfrm>
            <a:off x="528320" y="612775"/>
            <a:ext cx="10025380" cy="61087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00000"/>
              </a:lnSpc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通过人物分析，思考：杨志为什么失败？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468630" y="1132205"/>
            <a:ext cx="1041717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主观原因：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杨志精细却急功近利，警惕却粗暴蛮横，注定了他的失败。</a:t>
            </a: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 title=""/>
          <p:cNvSpPr txBox="1"/>
          <p:nvPr/>
        </p:nvSpPr>
        <p:spPr>
          <a:xfrm>
            <a:off x="401320" y="2598420"/>
            <a:ext cx="103784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(1)盲目自信。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觉得自己武功高强，没有亲自挑选精兵强将。</a:t>
            </a:r>
            <a:endParaRPr lang="zh-CN" altLang="en-US" sz="2400" b="1" kern="0" spc="-50">
              <a:solidFill>
                <a:srgbClr val="000000">
                  <a:alpha val="10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439420" y="3236595"/>
            <a:ext cx="1044638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(2)不善于沟通，不善于团结。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当押送队内部发生矛盾的时候，他不去沟通，不听取意见，不考虑别人的感受；同时，不善于借力于队伍中的关键人物老都管和虞候。</a:t>
            </a: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468630" y="5567045"/>
            <a:ext cx="86683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(3)他不坚持自己原有的行事原则，盲目从众。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468630" y="1132205"/>
            <a:ext cx="10417175" cy="1476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客观原因：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晁盖、吴用等人技高一筹，准备充分，团结协作，这是杨志失败的客观原因。</a:t>
            </a: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2" name="textbox 152" title=""/>
          <p:cNvSpPr/>
          <p:nvPr/>
        </p:nvSpPr>
        <p:spPr>
          <a:xfrm>
            <a:off x="528320" y="2891155"/>
            <a:ext cx="10108565" cy="254635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50000"/>
              </a:lnSpc>
            </a:pPr>
            <a:r>
              <a:rPr lang="en-US" sz="2800" b="1" kern="0" spc="90">
                <a:solidFill>
                  <a:srgbClr val="000000">
                    <a:alpha val="10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在权贵门下做奴才也并不容易。奴才中间有派别，经常互相倾轧。</a:t>
            </a:r>
            <a:r>
              <a:rPr sz="2800" b="1" kern="0" spc="-20">
                <a:solidFill>
                  <a:srgbClr val="FF0000">
                    <a:alpha val="10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梁中书用人</a:t>
            </a:r>
            <a:r>
              <a:rPr sz="2800" b="1" kern="0" spc="60">
                <a:solidFill>
                  <a:srgbClr val="FF0000">
                    <a:alpha val="10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不专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，注定了杨志的幻灭，同时也注定了黄泥冈上杨志一定要失败。</a:t>
            </a: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rtl="0" eaLnBrk="0">
              <a:lnSpc>
                <a:spcPct val="150000"/>
              </a:lnSpc>
            </a:pPr>
            <a:r>
              <a:rPr lang="en-US" sz="2800" b="1" kern="0" spc="50">
                <a:solidFill>
                  <a:schemeClr val="tx1">
                    <a:alpha val="10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      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——茅盾</a:t>
            </a: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12700" algn="l" rtl="0" eaLnBrk="0">
              <a:lnSpc>
                <a:spcPct val="96000"/>
              </a:lnSpc>
              <a:spcBef>
                <a:spcPct val="0"/>
              </a:spcBef>
            </a:pPr>
            <a:endParaRPr lang="en-US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6" name="文本框 3" title=""/>
          <p:cNvSpPr txBox="1">
            <a:spLocks noChangeArrowheads="1"/>
          </p:cNvSpPr>
          <p:nvPr/>
        </p:nvSpPr>
        <p:spPr bwMode="auto">
          <a:xfrm>
            <a:off x="528320" y="581025"/>
            <a:ext cx="84994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小说中是如何塑造晁盖、吴用等人的形象的</a:t>
            </a: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？</a:t>
            </a: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4" name="文本框 33" title=""/>
          <p:cNvSpPr txBox="1"/>
          <p:nvPr/>
        </p:nvSpPr>
        <p:spPr>
          <a:xfrm>
            <a:off x="527685" y="1231900"/>
            <a:ext cx="10657840" cy="4013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400" b="1" smtClean="0">
                <a:solidFill>
                  <a:schemeClr val="accent1">
                    <a:lumMod val="75000"/>
                  </a:schemeClr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我</a:t>
            </a:r>
            <a:r>
              <a:rPr lang="zh-CN" altLang="en-US" sz="2400" b="1">
                <a:solidFill>
                  <a:schemeClr val="accent1">
                    <a:lumMod val="75000"/>
                  </a:schemeClr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且问你：这七人端的是谁？不是别人，原来正是晁盖、吴用、公孙胜、刘唐、三阮这七个。却才那个挑酒的汉子，便是白日鼠白胜。却怎地用药？原来挑上冈子时，两桶都是好酒。七个人先吃了一桶，刘唐</a:t>
            </a:r>
            <a:r>
              <a:rPr lang="zh-CN" altLang="en-US" sz="2400" b="1">
                <a:solidFill>
                  <a:srgbClr val="C00000"/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揭</a:t>
            </a:r>
            <a:r>
              <a:rPr lang="zh-CN" altLang="en-US" sz="2400" b="1">
                <a:solidFill>
                  <a:schemeClr val="accent1">
                    <a:lumMod val="75000"/>
                  </a:schemeClr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起桶盖，又</a:t>
            </a:r>
            <a:r>
              <a:rPr lang="zh-CN" altLang="en-US" sz="2400" b="1">
                <a:solidFill>
                  <a:srgbClr val="C00000"/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兜</a:t>
            </a:r>
            <a:r>
              <a:rPr lang="zh-CN" altLang="en-US" sz="2400" b="1">
                <a:solidFill>
                  <a:schemeClr val="accent1">
                    <a:lumMod val="75000"/>
                  </a:schemeClr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了半瓢吃，故意要他们看着，只是教人死心塌地。次后，吴用去松林里</a:t>
            </a:r>
            <a:r>
              <a:rPr lang="zh-CN" altLang="en-US" sz="2400" b="1">
                <a:solidFill>
                  <a:srgbClr val="C00000"/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取</a:t>
            </a:r>
            <a:r>
              <a:rPr lang="zh-CN" altLang="en-US" sz="2400" b="1">
                <a:solidFill>
                  <a:schemeClr val="accent1">
                    <a:lumMod val="75000"/>
                  </a:schemeClr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出药来，抖在瓢里，只做赶来饶他酒吃，把瓢去兜时，药已</a:t>
            </a:r>
            <a:r>
              <a:rPr lang="zh-CN" altLang="en-US" sz="2400" b="1">
                <a:solidFill>
                  <a:srgbClr val="C00000"/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搅</a:t>
            </a:r>
            <a:r>
              <a:rPr lang="zh-CN" altLang="en-US" sz="2400" b="1">
                <a:solidFill>
                  <a:schemeClr val="accent1">
                    <a:lumMod val="75000"/>
                  </a:schemeClr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在酒里，假意兜半瓢吃，那白胜</a:t>
            </a:r>
            <a:r>
              <a:rPr lang="zh-CN" altLang="en-US" sz="2400" b="1">
                <a:solidFill>
                  <a:srgbClr val="C00000"/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劈手夺</a:t>
            </a:r>
            <a:r>
              <a:rPr lang="zh-CN" altLang="en-US" sz="2400" b="1">
                <a:solidFill>
                  <a:schemeClr val="accent1">
                    <a:lumMod val="75000"/>
                  </a:schemeClr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来，</a:t>
            </a:r>
            <a:r>
              <a:rPr lang="zh-CN" altLang="en-US" sz="2400" b="1">
                <a:solidFill>
                  <a:srgbClr val="C00000"/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倾</a:t>
            </a:r>
            <a:r>
              <a:rPr lang="zh-CN" altLang="en-US" sz="2400" b="1">
                <a:solidFill>
                  <a:schemeClr val="accent1">
                    <a:lumMod val="75000"/>
                  </a:schemeClr>
                </a:solidFill>
                <a:effectLst>
                  <a:glow rad="889000">
                    <a:schemeClr val="accent3">
                      <a:lumMod val="20000"/>
                      <a:lumOff val="80000"/>
                      <a:alpha val="57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在桶里。这个便是计策。那计较都是吴用主张。这个唤做“智取生辰纲”。</a:t>
            </a:r>
            <a:endParaRPr lang="zh-CN" altLang="en-US" sz="2400" b="1">
              <a:solidFill>
                <a:schemeClr val="accent1">
                  <a:lumMod val="75000"/>
                </a:schemeClr>
              </a:solidFill>
              <a:effectLst>
                <a:glow rad="889000">
                  <a:schemeClr val="accent3">
                    <a:lumMod val="20000"/>
                    <a:lumOff val="80000"/>
                    <a:alpha val="57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 title=""/>
          <p:cNvSpPr/>
          <p:nvPr/>
        </p:nvSpPr>
        <p:spPr>
          <a:xfrm>
            <a:off x="751205" y="5096510"/>
            <a:ext cx="10513060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一系列动词一气呵成，展现了晁盖、吴用等人的足智多谋、随机应变、团结应战。</a:t>
            </a: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" name="图片 34" title="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2575" y="976630"/>
            <a:ext cx="6932930" cy="168021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2" name="矩形 1" title=""/>
          <p:cNvSpPr/>
          <p:nvPr/>
        </p:nvSpPr>
        <p:spPr>
          <a:xfrm>
            <a:off x="764540" y="1086485"/>
            <a:ext cx="733742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>
                <a:latin typeface="黑体" panose="02010609060101010101" charset="-122"/>
                <a:ea typeface="黑体" panose="02010609060101010101" charset="-122"/>
              </a:rPr>
              <a:t>杨志：精明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、谨慎、</a:t>
            </a:r>
            <a:r>
              <a:rPr lang="zh-CN" altLang="en-US" sz="2400" smtClean="0">
                <a:latin typeface="黑体" panose="02010609060101010101" charset="-122"/>
                <a:ea typeface="黑体" panose="02010609060101010101" charset="-122"/>
              </a:rPr>
              <a:t>蛮横</a:t>
            </a:r>
            <a:endParaRPr lang="en-US" altLang="zh-CN" sz="240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smtClean="0">
                <a:latin typeface="黑体" panose="02010609060101010101" charset="-122"/>
                <a:ea typeface="黑体" panose="02010609060101010101" charset="-122"/>
              </a:rPr>
              <a:t>晁盖、吴用等人足智多谋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、随机应变、团结</a:t>
            </a:r>
            <a:r>
              <a:rPr lang="zh-CN" altLang="en-US" sz="2400" smtClean="0">
                <a:latin typeface="黑体" panose="02010609060101010101" charset="-122"/>
                <a:ea typeface="黑体" panose="02010609060101010101" charset="-122"/>
              </a:rPr>
              <a:t>应战</a:t>
            </a:r>
            <a:endParaRPr lang="en-US" altLang="zh-CN" sz="2400" smtClean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3" name="组合 2" title=""/>
          <p:cNvGrpSpPr/>
          <p:nvPr/>
        </p:nvGrpSpPr>
        <p:grpSpPr>
          <a:xfrm>
            <a:off x="2799882" y="3806476"/>
            <a:ext cx="3278496" cy="1198880"/>
            <a:chOff x="5028097" y="3860713"/>
            <a:chExt cx="3278496" cy="1198880"/>
          </a:xfrm>
        </p:grpSpPr>
        <p:sp>
          <p:nvSpPr>
            <p:cNvPr id="5" name="矩形 4"/>
            <p:cNvSpPr/>
            <p:nvPr/>
          </p:nvSpPr>
          <p:spPr>
            <a:xfrm>
              <a:off x="5028097" y="3860713"/>
              <a:ext cx="1713230" cy="11988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smtClean="0">
                  <a:effectLst>
                    <a:glow rad="1041400">
                      <a:schemeClr val="accent3">
                        <a:lumMod val="20000"/>
                        <a:lumOff val="80000"/>
                        <a:alpha val="76000"/>
                      </a:schemeClr>
                    </a:glow>
                  </a:effectLst>
                  <a:latin typeface="黑体" panose="02010609060101010101" charset="-122"/>
                  <a:ea typeface="黑体" panose="02010609060101010101" charset="-122"/>
                </a:rPr>
                <a:t>重</a:t>
              </a:r>
              <a:r>
                <a:rPr lang="zh-CN" altLang="en-US" sz="2400" b="1">
                  <a:effectLst>
                    <a:glow rad="1041400">
                      <a:schemeClr val="accent3">
                        <a:lumMod val="20000"/>
                        <a:lumOff val="80000"/>
                        <a:alpha val="76000"/>
                      </a:schemeClr>
                    </a:glow>
                  </a:effectLst>
                  <a:latin typeface="黑体" panose="02010609060101010101" charset="-122"/>
                  <a:ea typeface="黑体" panose="02010609060101010101" charset="-122"/>
                </a:rPr>
                <a:t>故事叙述</a:t>
              </a:r>
              <a:endParaRPr lang="en-US" altLang="zh-CN" sz="2400" b="1">
                <a:effectLst>
                  <a:glow rad="1041400">
                    <a:schemeClr val="accent3">
                      <a:lumMod val="20000"/>
                      <a:lumOff val="80000"/>
                      <a:alpha val="76000"/>
                    </a:schemeClr>
                  </a:glow>
                </a:effectLst>
                <a:latin typeface="黑体" panose="02010609060101010101" charset="-122"/>
                <a:ea typeface="黑体" panose="02010609060101010101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b="1">
                  <a:effectLst>
                    <a:glow rad="1041400">
                      <a:schemeClr val="accent3">
                        <a:lumMod val="20000"/>
                        <a:lumOff val="80000"/>
                        <a:alpha val="76000"/>
                      </a:schemeClr>
                    </a:glow>
                  </a:effectLst>
                  <a:latin typeface="黑体" panose="02010609060101010101" charset="-122"/>
                  <a:ea typeface="黑体" panose="02010609060101010101" charset="-122"/>
                </a:rPr>
                <a:t>轻人物描写</a:t>
              </a:r>
              <a:endParaRPr lang="en-US" altLang="zh-CN" sz="2400" b="1">
                <a:effectLst>
                  <a:glow rad="1041400">
                    <a:schemeClr val="accent3">
                      <a:lumMod val="20000"/>
                      <a:lumOff val="80000"/>
                      <a:alpha val="76000"/>
                    </a:schemeClr>
                  </a:glow>
                </a:effectLst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26460">
              <a:off x="7178731" y="4314727"/>
              <a:ext cx="1127862" cy="407011"/>
            </a:xfrm>
            <a:prstGeom prst="rect">
              <a:avLst/>
            </a:prstGeom>
          </p:spPr>
        </p:pic>
      </p:grpSp>
      <p:grpSp>
        <p:nvGrpSpPr>
          <p:cNvPr id="7" name="组合 6" title=""/>
          <p:cNvGrpSpPr/>
          <p:nvPr/>
        </p:nvGrpSpPr>
        <p:grpSpPr>
          <a:xfrm>
            <a:off x="6659868" y="1003979"/>
            <a:ext cx="2949690" cy="1532727"/>
            <a:chOff x="8888083" y="1058216"/>
            <a:chExt cx="2949690" cy="1532727"/>
          </a:xfrm>
        </p:grpSpPr>
        <p:sp>
          <p:nvSpPr>
            <p:cNvPr id="8" name="矩形 7"/>
            <p:cNvSpPr/>
            <p:nvPr/>
          </p:nvSpPr>
          <p:spPr>
            <a:xfrm>
              <a:off x="9905998" y="1058216"/>
              <a:ext cx="1931775" cy="15327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400" b="1" smtClean="0">
                  <a:latin typeface="黑体" panose="02010609060101010101" charset="-122"/>
                  <a:ea typeface="黑体" panose="02010609060101010101" charset="-122"/>
                </a:rPr>
                <a:t>通过故事情节中的</a:t>
              </a:r>
              <a:r>
                <a:rPr lang="zh-CN" altLang="en-US" sz="2400" b="1">
                  <a:latin typeface="黑体" panose="02010609060101010101" charset="-122"/>
                  <a:ea typeface="黑体" panose="02010609060101010101" charset="-122"/>
                </a:rPr>
                <a:t>语言和</a:t>
              </a:r>
              <a:r>
                <a:rPr lang="zh-CN" altLang="en-US" sz="2400" b="1" smtClean="0">
                  <a:latin typeface="黑体" panose="02010609060101010101" charset="-122"/>
                  <a:ea typeface="黑体" panose="02010609060101010101" charset="-122"/>
                </a:rPr>
                <a:t>行动展现</a:t>
              </a:r>
              <a:endParaRPr lang="zh-CN" altLang="en-US" sz="2400"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26460">
              <a:off x="8888083" y="1637429"/>
              <a:ext cx="1127862" cy="407011"/>
            </a:xfrm>
            <a:prstGeom prst="rect">
              <a:avLst/>
            </a:prstGeom>
          </p:spPr>
        </p:pic>
      </p:grpSp>
      <p:grpSp>
        <p:nvGrpSpPr>
          <p:cNvPr id="19" name="组合 18" title=""/>
          <p:cNvGrpSpPr/>
          <p:nvPr/>
        </p:nvGrpSpPr>
        <p:grpSpPr>
          <a:xfrm>
            <a:off x="5880793" y="2441264"/>
            <a:ext cx="3778192" cy="2237504"/>
            <a:chOff x="8109008" y="2495501"/>
            <a:chExt cx="3778192" cy="2237504"/>
          </a:xfrm>
        </p:grpSpPr>
        <p:sp>
          <p:nvSpPr>
            <p:cNvPr id="21" name="矩形 20"/>
            <p:cNvSpPr/>
            <p:nvPr/>
          </p:nvSpPr>
          <p:spPr>
            <a:xfrm>
              <a:off x="8579579" y="4173236"/>
              <a:ext cx="3307621" cy="559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effectLst>
                    <a:glow rad="1041400">
                      <a:schemeClr val="accent3">
                        <a:lumMod val="20000"/>
                        <a:lumOff val="80000"/>
                        <a:alpha val="76000"/>
                      </a:schemeClr>
                    </a:glow>
                  </a:effectLst>
                  <a:latin typeface="黑体" panose="02010609060101010101" charset="-122"/>
                  <a:ea typeface="黑体" panose="02010609060101010101" charset="-122"/>
                </a:rPr>
                <a:t>人物和故事并重</a:t>
              </a:r>
              <a:endParaRPr lang="zh-CN" altLang="en-US" sz="2400" b="1">
                <a:effectLst>
                  <a:glow rad="1041400">
                    <a:schemeClr val="accent3">
                      <a:lumMod val="20000"/>
                      <a:lumOff val="80000"/>
                      <a:alpha val="76000"/>
                    </a:schemeClr>
                  </a:glow>
                </a:effectLst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125808" flipV="1">
              <a:off x="7627840" y="3027843"/>
              <a:ext cx="1788641" cy="826305"/>
            </a:xfrm>
            <a:prstGeom prst="rect">
              <a:avLst/>
            </a:prstGeom>
            <a:ln>
              <a:noFill/>
            </a:ln>
            <a:effectLst>
              <a:softEdge rad="25400"/>
            </a:effectLst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033903">
              <a:off x="9982128" y="3061257"/>
              <a:ext cx="1788641" cy="657130"/>
            </a:xfrm>
            <a:prstGeom prst="rect">
              <a:avLst/>
            </a:prstGeom>
            <a:ln>
              <a:noFill/>
            </a:ln>
            <a:effectLst>
              <a:softEdge rad="25400"/>
            </a:effectLst>
          </p:spPr>
        </p:pic>
      </p:grpSp>
      <p:grpSp>
        <p:nvGrpSpPr>
          <p:cNvPr id="39" name="组合 38" title=""/>
          <p:cNvGrpSpPr/>
          <p:nvPr/>
        </p:nvGrpSpPr>
        <p:grpSpPr>
          <a:xfrm rot="20661812">
            <a:off x="5633586" y="4950266"/>
            <a:ext cx="3554188" cy="848785"/>
            <a:chOff x="1818073" y="2031812"/>
            <a:chExt cx="1635693" cy="922114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073" y="2031812"/>
              <a:ext cx="1635693" cy="922114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2036811" y="2206888"/>
              <a:ext cx="1230013" cy="665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代表：</a:t>
              </a:r>
              <a:r>
                <a:rPr lang="en-US" altLang="zh-CN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《</a:t>
              </a:r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水浒传</a:t>
              </a:r>
              <a:r>
                <a:rPr lang="en-US" altLang="zh-CN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》</a:t>
              </a:r>
              <a:endParaRPr lang="en-US" altLang="zh-CN" sz="2400" b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11010900" y="120650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7" name="组合 66" title=""/>
          <p:cNvGrpSpPr/>
          <p:nvPr/>
        </p:nvGrpSpPr>
        <p:grpSpPr>
          <a:xfrm>
            <a:off x="152623" y="693865"/>
            <a:ext cx="1506070" cy="694438"/>
            <a:chOff x="228601" y="510987"/>
            <a:chExt cx="1506070" cy="694438"/>
          </a:xfrm>
        </p:grpSpPr>
        <p:grpSp>
          <p:nvGrpSpPr>
            <p:cNvPr id="73" name="组合 72"/>
            <p:cNvGrpSpPr/>
            <p:nvPr/>
          </p:nvGrpSpPr>
          <p:grpSpPr>
            <a:xfrm>
              <a:off x="228601" y="510987"/>
              <a:ext cx="1506070" cy="694438"/>
              <a:chOff x="349624" y="470647"/>
              <a:chExt cx="645458" cy="1237129"/>
            </a:xfrm>
          </p:grpSpPr>
          <p:sp>
            <p:nvSpPr>
              <p:cNvPr id="75" name="圆角矩形 74"/>
              <p:cNvSpPr/>
              <p:nvPr/>
            </p:nvSpPr>
            <p:spPr>
              <a:xfrm>
                <a:off x="349624" y="470647"/>
                <a:ext cx="645458" cy="1237129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圆角矩形 75">
                <a:hlinkClick r:id="rId3" action="ppaction://hlinksldjump"/>
              </p:cNvPr>
              <p:cNvSpPr/>
              <p:nvPr/>
            </p:nvSpPr>
            <p:spPr>
              <a:xfrm>
                <a:off x="378439" y="590425"/>
                <a:ext cx="591671" cy="103960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4" name="文本框 73">
              <a:hlinkClick r:id="rId3" action="ppaction://hlinksldjump"/>
            </p:cNvPr>
            <p:cNvSpPr txBox="1"/>
            <p:nvPr/>
          </p:nvSpPr>
          <p:spPr>
            <a:xfrm>
              <a:off x="391924" y="628115"/>
              <a:ext cx="1342747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rPr>
                <a:t>经典赏析</a:t>
              </a:r>
              <a:endParaRPr lang="zh-CN" altLang="en-US" sz="20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51" name="矩形 50" title=""/>
          <p:cNvSpPr/>
          <p:nvPr/>
        </p:nvSpPr>
        <p:spPr>
          <a:xfrm>
            <a:off x="2583281" y="606387"/>
            <a:ext cx="68401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tabLst>
                <a:tab pos="2637155" algn="ctr"/>
                <a:tab pos="3371850"/>
              </a:tabLst>
            </a:pPr>
            <a:r>
              <a:rPr lang="zh-CN" altLang="en-US" sz="2800" b="1">
                <a:solidFill>
                  <a:srgbClr val="333333"/>
                </a:solidFill>
                <a:effectLst>
                  <a:glow rad="1257300">
                    <a:schemeClr val="accent3">
                      <a:lumMod val="40000"/>
                      <a:lumOff val="60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张翼德大闹长坂桥　刘豫州败走汉津口</a:t>
            </a:r>
            <a:endParaRPr lang="zh-CN" altLang="en-US" sz="2800" b="1">
              <a:solidFill>
                <a:srgbClr val="333333"/>
              </a:solidFill>
              <a:effectLst>
                <a:glow rad="1257300">
                  <a:schemeClr val="accent3">
                    <a:lumMod val="40000"/>
                    <a:lumOff val="60000"/>
                    <a:alpha val="4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 title="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557780" y="-770255"/>
            <a:ext cx="4458970" cy="9271000"/>
          </a:xfrm>
          <a:prstGeom prst="rect">
            <a:avLst/>
          </a:prstGeom>
        </p:spPr>
      </p:pic>
      <p:sp>
        <p:nvSpPr>
          <p:cNvPr id="4" name="矩形 3" title=""/>
          <p:cNvSpPr/>
          <p:nvPr/>
        </p:nvSpPr>
        <p:spPr>
          <a:xfrm>
            <a:off x="689610" y="1610995"/>
            <a:ext cx="8434070" cy="413575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200" b="1" smtClean="0">
                <a:latin typeface="楷体" panose="02010609060101010101" pitchFamily="49" charset="-122"/>
                <a:ea typeface="楷体" panose="02010609060101010101" pitchFamily="49" charset="-122"/>
              </a:rPr>
              <a:t>却说</a:t>
            </a: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文聘引军追赵云至长坂桥，只见张飞倒竖虎须，圆睁环眼，手绰蛇矛，立马桥上；</a:t>
            </a:r>
            <a:r>
              <a:rPr lang="zh-CN" altLang="en-US" sz="2200" b="1" u="sng">
                <a:latin typeface="楷体" panose="02010609060101010101" pitchFamily="49" charset="-122"/>
                <a:ea typeface="楷体" panose="02010609060101010101" pitchFamily="49" charset="-122"/>
              </a:rPr>
              <a:t>又见桥东树林之兵，尘头大起，疑有伏兵，便勒住马，不敢近前。</a:t>
            </a: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俄而曹仁、李典、夏侯惇、夏侯渊、乐进、张辽、张郃、许褚等都至，见飞怒目横矛，立马于桥上，又恐是诸葛孔明之计，都不敢近前。扎住阵脚，一字儿摆在桥西，使人飞报曹操。操闻知，急上马，从阵后来。张飞睁圆环眼，隐隐见后军青罗伞盖、旄钺旌旗来到，料得是曹操心疑，亲自来看。飞乃厉声大喝曰：“我乃燕人张翼德也！谁敢与我决一死战？”声如巨雷</a:t>
            </a:r>
            <a:r>
              <a:rPr lang="zh-CN" altLang="en-US" sz="22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 title=""/>
          <p:cNvGrpSpPr/>
          <p:nvPr/>
        </p:nvGrpSpPr>
        <p:grpSpPr>
          <a:xfrm>
            <a:off x="8966574" y="2406087"/>
            <a:ext cx="2552700" cy="2935605"/>
            <a:chOff x="9340618" y="1751358"/>
            <a:chExt cx="2552700" cy="2935605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9340618" y="1751358"/>
              <a:ext cx="2552700" cy="2935605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9866398" y="2134898"/>
              <a:ext cx="1771650" cy="18453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smtClean="0">
                  <a:solidFill>
                    <a:srgbClr val="00518E"/>
                  </a:solidFill>
                  <a:latin typeface="黑体" panose="02010609060101010101" charset="-122"/>
                  <a:ea typeface="黑体" panose="02010609060101010101" charset="-122"/>
                </a:rPr>
                <a:t>   </a:t>
              </a:r>
              <a:r>
                <a:rPr lang="zh-CN" altLang="en-US" sz="2400" b="1" smtClean="0">
                  <a:solidFill>
                    <a:srgbClr val="00518E"/>
                  </a:solidFill>
                  <a:latin typeface="黑体" panose="02010609060101010101" charset="-122"/>
                  <a:ea typeface="黑体" panose="02010609060101010101" charset="-122"/>
                </a:rPr>
                <a:t>见此，怎可说翼德无智？</a:t>
              </a:r>
              <a:endParaRPr lang="zh-CN" altLang="en-US" sz="2400" b="1">
                <a:solidFill>
                  <a:srgbClr val="00518E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>
            <a:off x="554448" y="93488"/>
            <a:ext cx="3618671" cy="560781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4" name="梯形 3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9" name="标题 1" title=""/>
          <p:cNvSpPr txBox="1"/>
          <p:nvPr/>
        </p:nvSpPr>
        <p:spPr>
          <a:xfrm>
            <a:off x="839743" y="513203"/>
            <a:ext cx="11520311" cy="605747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3765" fontAlgn="base">
              <a:spcAft>
                <a:spcPct val="0"/>
              </a:spcAft>
            </a:pPr>
            <a:r>
              <a:rPr lang="zh-CN" altLang="en-US" sz="36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 境 导 入</a:t>
            </a:r>
            <a:endParaRPr lang="zh-CN" altLang="en-US" sz="36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 title=""/>
          <p:cNvGrpSpPr/>
          <p:nvPr/>
        </p:nvGrpSpPr>
        <p:grpSpPr>
          <a:xfrm>
            <a:off x="840126" y="167058"/>
            <a:ext cx="3260479" cy="582273"/>
            <a:chOff x="539583" y="3596641"/>
            <a:chExt cx="5404017" cy="308396"/>
          </a:xfrm>
          <a:noFill/>
        </p:grpSpPr>
        <p:sp>
          <p:nvSpPr>
            <p:cNvPr id="8" name="圆角矩形 7"/>
            <p:cNvSpPr/>
            <p:nvPr/>
          </p:nvSpPr>
          <p:spPr bwMode="auto">
            <a:xfrm>
              <a:off x="3078163" y="3596641"/>
              <a:ext cx="2865437" cy="308396"/>
            </a:xfrm>
            <a:prstGeom prst="roundRect">
              <a:avLst>
                <a:gd name="adj" fmla="val 0"/>
              </a:avLst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667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000">
                <a:solidFill>
                  <a:prstClr val="white"/>
                </a:solidFill>
                <a:latin typeface="等线"/>
                <a:ea typeface="等线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39583" y="3605385"/>
              <a:ext cx="5041323" cy="19506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866775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800">
                  <a:ln w="38100">
                    <a:noFill/>
                  </a:ln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22 </a:t>
              </a:r>
              <a:r>
                <a:rPr lang="zh-CN" altLang="en-US" sz="1800">
                  <a:ln w="38100">
                    <a:noFill/>
                  </a:ln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智取生辰纲</a:t>
              </a:r>
              <a:endParaRPr lang="zh-CN" alt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0" name="文本框 9" title=""/>
          <p:cNvSpPr txBox="1"/>
          <p:nvPr>
            <p:custDataLst>
              <p:tags r:id="rId3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198755" y="2053590"/>
            <a:ext cx="11021060" cy="27628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000" b="1"/>
              <a:t>   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“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智取生辰纲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中的一个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智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字，将小说中情节的矛盾冲突与人物形象的主要特征概括得非常到位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本节课，我们将围绕这个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智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字，简要分析小说中主要人物的形象的特征。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5" name="图片 54" title=""/>
          <p:cNvPicPr>
            <a:picLocks noChangeAspect="1"/>
          </p:cNvPicPr>
          <p:nvPr/>
        </p:nvPicPr>
        <p:blipFill>
          <a:blip r:embed="rId4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" t="2290" r="4509" b="4095"/>
          <a:stretch>
            <a:fillRect/>
          </a:stretch>
        </p:blipFill>
        <p:spPr>
          <a:xfrm>
            <a:off x="9299338" y="4090035"/>
            <a:ext cx="2288077" cy="24003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 title=""/>
          <p:cNvSpPr/>
          <p:nvPr/>
        </p:nvSpPr>
        <p:spPr>
          <a:xfrm>
            <a:off x="528955" y="704215"/>
            <a:ext cx="7845425" cy="5677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u="sng">
                <a:latin typeface="楷体" panose="02010609060101010101" pitchFamily="49" charset="-122"/>
                <a:ea typeface="楷体" panose="02010609060101010101" pitchFamily="49" charset="-122"/>
              </a:rPr>
              <a:t>曹军闻之，尽皆股栗。曹操急令去其伞盖，回顾左右曰</a:t>
            </a: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：“我向曾闻云长言：翼德于百万军中，取上将之首，如探囊取物。今日相逢，不可轻敌。”言未已，张飞睁目又喝曰：“燕人张翼德在此！谁敢来决死战？”</a:t>
            </a:r>
            <a:r>
              <a:rPr lang="zh-CN" altLang="en-US" sz="2200" b="1" u="sng">
                <a:latin typeface="楷体" panose="02010609060101010101" pitchFamily="49" charset="-122"/>
                <a:ea typeface="楷体" panose="02010609060101010101" pitchFamily="49" charset="-122"/>
              </a:rPr>
              <a:t>曹操见张飞如此气概，颇有退心。</a:t>
            </a: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飞望见曹操后军阵脚移动，乃挺矛又喝曰：“战又不战，退又不退，却是何故！”</a:t>
            </a:r>
            <a:r>
              <a:rPr lang="zh-CN" altLang="en-US" sz="2200" b="1" u="sng">
                <a:latin typeface="楷体" panose="02010609060101010101" pitchFamily="49" charset="-122"/>
                <a:ea typeface="楷体" panose="02010609060101010101" pitchFamily="49" charset="-122"/>
              </a:rPr>
              <a:t>喊声未绝，曹操身边夏侯杰惊得肝胆碎裂，倒撞于马下。操便回马而走。</a:t>
            </a: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于是诸军众将一齐望西奔走。</a:t>
            </a:r>
            <a:r>
              <a:rPr lang="zh-CN" altLang="en-US" sz="2200" b="1" u="sng">
                <a:latin typeface="楷体" panose="02010609060101010101" pitchFamily="49" charset="-122"/>
                <a:ea typeface="楷体" panose="02010609060101010101" pitchFamily="49" charset="-122"/>
              </a:rPr>
              <a:t>正是：黄口孺子，怎闻霹雳之声；病体樵夫，难听虎豹之吼。一时弃枪落盔者，不计其数，人如潮涌，马似山崩，自相践踏。后人有诗赞曰：“长坂桥头杀气生，横枪立马眼圆睁。一声好似轰雷震，独退曹家百万兵。”</a:t>
            </a:r>
            <a:endParaRPr lang="zh-CN" altLang="en-US" sz="2200" b="1" u="sng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7" name="组合 36" title=""/>
          <p:cNvGrpSpPr/>
          <p:nvPr/>
        </p:nvGrpSpPr>
        <p:grpSpPr>
          <a:xfrm rot="10800000">
            <a:off x="8441886" y="1132240"/>
            <a:ext cx="2731934" cy="2446635"/>
            <a:chOff x="9340618" y="1677217"/>
            <a:chExt cx="2851382" cy="2446635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9340618" y="1677217"/>
              <a:ext cx="2851382" cy="2446635"/>
            </a:xfrm>
            <a:prstGeom prst="rect">
              <a:avLst/>
            </a:prstGeom>
          </p:spPr>
        </p:pic>
        <p:sp>
          <p:nvSpPr>
            <p:cNvPr id="40" name="矩形 39"/>
            <p:cNvSpPr/>
            <p:nvPr/>
          </p:nvSpPr>
          <p:spPr>
            <a:xfrm rot="10800000">
              <a:off x="9998367" y="2123740"/>
              <a:ext cx="2074388" cy="16127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800" b="1" smtClean="0">
                  <a:solidFill>
                    <a:srgbClr val="00518E"/>
                  </a:solidFill>
                  <a:latin typeface="黑体" panose="02010609060101010101" charset="-122"/>
                  <a:ea typeface="黑体" panose="02010609060101010101" charset="-122"/>
                </a:rPr>
                <a:t>   </a:t>
              </a:r>
              <a:r>
                <a:rPr lang="zh-CN" altLang="en-US" sz="2400" b="1" smtClean="0">
                  <a:solidFill>
                    <a:srgbClr val="00518E"/>
                  </a:solidFill>
                  <a:latin typeface="黑体" panose="02010609060101010101" charset="-122"/>
                  <a:ea typeface="黑体" panose="02010609060101010101" charset="-122"/>
                </a:rPr>
                <a:t>侧面描写，展现张飞神勇之名远播。</a:t>
              </a:r>
              <a:endParaRPr lang="zh-CN" altLang="en-US" sz="2400" b="1">
                <a:solidFill>
                  <a:srgbClr val="00518E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48" name="组合 47" title=""/>
          <p:cNvGrpSpPr/>
          <p:nvPr/>
        </p:nvGrpSpPr>
        <p:grpSpPr>
          <a:xfrm rot="10800000">
            <a:off x="8374296" y="4125571"/>
            <a:ext cx="2731934" cy="2446635"/>
            <a:chOff x="9340618" y="1677217"/>
            <a:chExt cx="2851382" cy="2446635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9340618" y="1677217"/>
              <a:ext cx="2851382" cy="2446635"/>
            </a:xfrm>
            <a:prstGeom prst="rect">
              <a:avLst/>
            </a:prstGeom>
          </p:spPr>
        </p:pic>
        <p:sp>
          <p:nvSpPr>
            <p:cNvPr id="50" name="矩形 49"/>
            <p:cNvSpPr/>
            <p:nvPr/>
          </p:nvSpPr>
          <p:spPr>
            <a:xfrm rot="10800000">
              <a:off x="9740825" y="2255469"/>
              <a:ext cx="2398514" cy="13959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smtClean="0">
                  <a:solidFill>
                    <a:srgbClr val="00518E"/>
                  </a:solidFill>
                  <a:latin typeface="黑体" panose="02010609060101010101" charset="-122"/>
                  <a:ea typeface="黑体" panose="02010609060101010101" charset="-122"/>
                </a:rPr>
                <a:t>   </a:t>
              </a:r>
              <a:r>
                <a:rPr lang="zh-CN" altLang="en-US" sz="2000" b="1" smtClean="0">
                  <a:solidFill>
                    <a:srgbClr val="00518E"/>
                  </a:solidFill>
                  <a:latin typeface="黑体" panose="02010609060101010101" charset="-122"/>
                  <a:ea typeface="黑体" panose="02010609060101010101" charset="-122"/>
                </a:rPr>
                <a:t>章末以诗词小结评论，是章回体小说的特点之一。</a:t>
              </a:r>
              <a:endParaRPr lang="zh-CN" altLang="en-US" sz="2000" b="1">
                <a:solidFill>
                  <a:srgbClr val="00518E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pic>
        <p:nvPicPr>
          <p:cNvPr id="3" name="图片 2" title="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899920" y="-1042670"/>
            <a:ext cx="5775960" cy="9271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>
            <a:off x="554448" y="93488"/>
            <a:ext cx="3618671" cy="560781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9" name="标题 1" title=""/>
          <p:cNvSpPr txBox="1"/>
          <p:nvPr/>
        </p:nvSpPr>
        <p:spPr>
          <a:xfrm>
            <a:off x="839743" y="513203"/>
            <a:ext cx="11520311" cy="605747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课 堂 小 结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" name="文本框 9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梯形 4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6" name="文本框 5" title=""/>
          <p:cNvSpPr txBox="1"/>
          <p:nvPr/>
        </p:nvSpPr>
        <p:spPr>
          <a:xfrm>
            <a:off x="1519258" y="183622"/>
            <a:ext cx="166179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8667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 w="3810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22 </a:t>
            </a:r>
            <a:r>
              <a:rPr kumimoji="0" lang="zh-CN" altLang="en-US" sz="1800" b="0" i="0" u="none" strike="noStrike" kern="1200" cap="none" spc="0" normalizeH="0" baseline="0" noProof="0">
                <a:ln w="3810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智取生辰纲</a:t>
            </a:r>
            <a:endParaRPr kumimoji="0" lang="zh-CN" altLang="en-US" sz="1800" b="0" i="0" u="none" strike="noStrike" kern="1200" cap="none" spc="0" normalizeH="0" baseline="0" noProof="0">
              <a:ln w="38100"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5" name="图片 14" title="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422525" y="1936750"/>
            <a:ext cx="6840855" cy="315341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>
            <a:off x="554448" y="93488"/>
            <a:ext cx="3618671" cy="560781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9" name="标题 1" title=""/>
          <p:cNvSpPr txBox="1"/>
          <p:nvPr/>
        </p:nvSpPr>
        <p:spPr>
          <a:xfrm>
            <a:off x="839743" y="513203"/>
            <a:ext cx="11520311" cy="605747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作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业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设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计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" name="文本框 9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梯形 4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6" name="文本框 5" title=""/>
          <p:cNvSpPr txBox="1"/>
          <p:nvPr/>
        </p:nvSpPr>
        <p:spPr>
          <a:xfrm>
            <a:off x="1519258" y="183622"/>
            <a:ext cx="166179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8667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>
                <a:ln w="3810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22 </a:t>
            </a:r>
            <a:r>
              <a:rPr kumimoji="0" lang="zh-CN" altLang="en-US" sz="1800" b="0" i="0" u="none" strike="noStrike" kern="1200" cap="none" spc="0" normalizeH="0" baseline="0" noProof="0">
                <a:ln w="3810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智取生辰纲</a:t>
            </a:r>
            <a:endParaRPr kumimoji="0" lang="zh-CN" altLang="en-US" sz="1800" b="0" i="0" u="none" strike="noStrike" kern="1200" cap="none" spc="0" normalizeH="0" baseline="0" noProof="0">
              <a:ln w="38100"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4" name="文本框 3" title=""/>
          <p:cNvSpPr txBox="1"/>
          <p:nvPr/>
        </p:nvSpPr>
        <p:spPr>
          <a:xfrm>
            <a:off x="297180" y="1986280"/>
            <a:ext cx="10808970" cy="26333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结合课文及《水浒传》中有关杨志的其他回目，以杨志为第一人称写一篇《我的自传》，运用动作、语言、心理等细节描写，500 字左右，完成班级公众号《水浒人物周刊》中“英雄本色”及“我对英雄说”的板块。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 flipV="1">
            <a:off x="4095200" y="3541345"/>
            <a:ext cx="3330090" cy="666018"/>
          </a:xfrm>
          <a:prstGeom prst="trapezoid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3" name="矩形 2" title=""/>
          <p:cNvSpPr/>
          <p:nvPr/>
        </p:nvSpPr>
        <p:spPr>
          <a:xfrm>
            <a:off x="89" y="-1"/>
            <a:ext cx="11520311" cy="399610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3512031" y="4150791"/>
            <a:ext cx="4496424" cy="96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670" b="1">
                <a:solidFill>
                  <a:srgbClr val="1F487C"/>
                </a:solidFill>
              </a:rPr>
              <a:t>THANK YOU</a:t>
            </a:r>
            <a:endParaRPr lang="zh-CN" altLang="en-US" sz="5670" b="1">
              <a:solidFill>
                <a:srgbClr val="1F487C"/>
              </a:solidFill>
            </a:endParaRPr>
          </a:p>
        </p:txBody>
      </p:sp>
      <p:grpSp>
        <p:nvGrpSpPr>
          <p:cNvPr id="13" name="Group 4" title=""/>
          <p:cNvGrpSpPr/>
          <p:nvPr/>
        </p:nvGrpSpPr>
        <p:grpSpPr>
          <a:xfrm>
            <a:off x="4596212" y="2178060"/>
            <a:ext cx="2328063" cy="1626043"/>
            <a:chExt cx="3219" cy="2998"/>
          </a:xfrm>
        </p:grpSpPr>
        <p:sp>
          <p:nvSpPr>
            <p:cNvPr id="14" name="Freeform 6" descr="extra5"/>
            <p:cNvSpPr>
              <a:spLocks noChangeArrowheads="1"/>
            </p:cNvSpPr>
            <p:nvPr/>
          </p:nvSpPr>
          <p:spPr bwMode="auto">
            <a:xfrm>
              <a:off x="0" y="0"/>
              <a:ext cx="3219" cy="2998"/>
            </a:xfrm>
            <a:custGeom>
              <a:gdLst>
                <a:gd name="T0" fmla="*/ 3008 w 1360"/>
                <a:gd name="T1" fmla="*/ 12707 h 1266"/>
                <a:gd name="T2" fmla="*/ 3008 w 1360"/>
                <a:gd name="T3" fmla="*/ 16572 h 1266"/>
                <a:gd name="T4" fmla="*/ 3299 w 1360"/>
                <a:gd name="T5" fmla="*/ 16892 h 1266"/>
                <a:gd name="T6" fmla="*/ 3860 w 1360"/>
                <a:gd name="T7" fmla="*/ 19376 h 1266"/>
                <a:gd name="T8" fmla="*/ 3737 w 1360"/>
                <a:gd name="T9" fmla="*/ 19785 h 1266"/>
                <a:gd name="T10" fmla="*/ 4615 w 1360"/>
                <a:gd name="T11" fmla="*/ 29558 h 1266"/>
                <a:gd name="T12" fmla="*/ 5304 w 1360"/>
                <a:gd name="T13" fmla="*/ 37544 h 1266"/>
                <a:gd name="T14" fmla="*/ 5491 w 1360"/>
                <a:gd name="T15" fmla="*/ 39815 h 1266"/>
                <a:gd name="T16" fmla="*/ 0 w 1360"/>
                <a:gd name="T17" fmla="*/ 39815 h 1266"/>
                <a:gd name="T18" fmla="*/ 185 w 1360"/>
                <a:gd name="T19" fmla="*/ 37650 h 1266"/>
                <a:gd name="T20" fmla="*/ 1193 w 1360"/>
                <a:gd name="T21" fmla="*/ 25509 h 1266"/>
                <a:gd name="T22" fmla="*/ 1697 w 1360"/>
                <a:gd name="T23" fmla="*/ 19785 h 1266"/>
                <a:gd name="T24" fmla="*/ 1562 w 1360"/>
                <a:gd name="T25" fmla="*/ 19279 h 1266"/>
                <a:gd name="T26" fmla="*/ 2230 w 1360"/>
                <a:gd name="T27" fmla="*/ 16892 h 1266"/>
                <a:gd name="T28" fmla="*/ 2483 w 1360"/>
                <a:gd name="T29" fmla="*/ 16510 h 1266"/>
                <a:gd name="T30" fmla="*/ 2483 w 1360"/>
                <a:gd name="T31" fmla="*/ 12802 h 1266"/>
                <a:gd name="T32" fmla="*/ 2201 w 1360"/>
                <a:gd name="T33" fmla="*/ 12326 h 1266"/>
                <a:gd name="T34" fmla="*/ 968 w 1360"/>
                <a:gd name="T35" fmla="*/ 11765 h 1266"/>
                <a:gd name="T36" fmla="*/ 1378 w 1360"/>
                <a:gd name="T37" fmla="*/ 11514 h 1266"/>
                <a:gd name="T38" fmla="*/ 19586 w 1360"/>
                <a:gd name="T39" fmla="*/ 1381 h 1266"/>
                <a:gd name="T40" fmla="*/ 21721 w 1360"/>
                <a:gd name="T41" fmla="*/ 156 h 1266"/>
                <a:gd name="T42" fmla="*/ 22526 w 1360"/>
                <a:gd name="T43" fmla="*/ 156 h 1266"/>
                <a:gd name="T44" fmla="*/ 39383 w 1360"/>
                <a:gd name="T45" fmla="*/ 8648 h 1266"/>
                <a:gd name="T46" fmla="*/ 42685 w 1360"/>
                <a:gd name="T47" fmla="*/ 10318 h 1266"/>
                <a:gd name="T48" fmla="*/ 40869 w 1360"/>
                <a:gd name="T49" fmla="*/ 11329 h 1266"/>
                <a:gd name="T50" fmla="*/ 22689 w 1360"/>
                <a:gd name="T51" fmla="*/ 20939 h 1266"/>
                <a:gd name="T52" fmla="*/ 21586 w 1360"/>
                <a:gd name="T53" fmla="*/ 21007 h 1266"/>
                <a:gd name="T54" fmla="*/ 3512 w 1360"/>
                <a:gd name="T55" fmla="*/ 12920 h 1266"/>
                <a:gd name="T56" fmla="*/ 3008 w 1360"/>
                <a:gd name="T57" fmla="*/ 12707 h 12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60"/>
                <a:gd name="T88" fmla="*/ 0 h 1266"/>
                <a:gd name="T89" fmla="*/ 1360 w 1360"/>
                <a:gd name="T90" fmla="*/ 1266 h 1266"/>
              </a:gdLst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blipFill dpi="0" rotWithShape="0">
              <a:blip r:embed="rId2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13603" tIns="59202" rIns="113603" bIns="59202"/>
            <a:lstStyle/>
            <a:p>
              <a:pPr marL="0" marR="0" lvl="0" indent="0" algn="l" defTabSz="115189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27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7" descr="extra5"/>
            <p:cNvSpPr>
              <a:spLocks noChangeArrowheads="1"/>
            </p:cNvSpPr>
            <p:nvPr/>
          </p:nvSpPr>
          <p:spPr bwMode="auto">
            <a:xfrm>
              <a:off x="665" y="1272"/>
              <a:ext cx="2000" cy="947"/>
            </a:xfrm>
            <a:custGeom>
              <a:gdLst>
                <a:gd name="T0" fmla="*/ 0 w 845"/>
                <a:gd name="T1" fmla="*/ 4619 h 400"/>
                <a:gd name="T2" fmla="*/ 2454 w 845"/>
                <a:gd name="T3" fmla="*/ 1009 h 400"/>
                <a:gd name="T4" fmla="*/ 3008 w 845"/>
                <a:gd name="T5" fmla="*/ 874 h 400"/>
                <a:gd name="T6" fmla="*/ 8218 w 845"/>
                <a:gd name="T7" fmla="*/ 3172 h 400"/>
                <a:gd name="T8" fmla="*/ 13086 w 845"/>
                <a:gd name="T9" fmla="*/ 5336 h 400"/>
                <a:gd name="T10" fmla="*/ 13619 w 845"/>
                <a:gd name="T11" fmla="*/ 5242 h 400"/>
                <a:gd name="T12" fmla="*/ 22727 w 845"/>
                <a:gd name="T13" fmla="*/ 410 h 400"/>
                <a:gd name="T14" fmla="*/ 23505 w 845"/>
                <a:gd name="T15" fmla="*/ 0 h 400"/>
                <a:gd name="T16" fmla="*/ 26521 w 845"/>
                <a:gd name="T17" fmla="*/ 4501 h 400"/>
                <a:gd name="T18" fmla="*/ 23321 w 845"/>
                <a:gd name="T19" fmla="*/ 6501 h 400"/>
                <a:gd name="T20" fmla="*/ 14054 w 845"/>
                <a:gd name="T21" fmla="*/ 12342 h 400"/>
                <a:gd name="T22" fmla="*/ 13205 w 845"/>
                <a:gd name="T23" fmla="*/ 12382 h 400"/>
                <a:gd name="T24" fmla="*/ 253 w 845"/>
                <a:gd name="T25" fmla="*/ 4804 h 400"/>
                <a:gd name="T26" fmla="*/ 0 w 845"/>
                <a:gd name="T27" fmla="*/ 4619 h 4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45"/>
                <a:gd name="T43" fmla="*/ 0 h 400"/>
                <a:gd name="T44" fmla="*/ 845 w 845"/>
                <a:gd name="T45" fmla="*/ 400 h 400"/>
              </a:gdLst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blipFill dpi="0" rotWithShape="0">
              <a:blip r:embed="rId2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13603" tIns="59202" rIns="113603" bIns="59202"/>
            <a:lstStyle/>
            <a:p>
              <a:pPr marL="0" marR="0" lvl="0" indent="0" algn="l" defTabSz="115189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27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" name="文本框 7" title=""/>
          <p:cNvSpPr txBox="1"/>
          <p:nvPr>
            <p:custDataLst>
              <p:tags r:id="rId3"/>
            </p:custDataLst>
          </p:nvPr>
        </p:nvSpPr>
        <p:spPr>
          <a:xfrm>
            <a:off x="4927953" y="5481483"/>
            <a:ext cx="2174413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>
            <a:off x="554448" y="93488"/>
            <a:ext cx="3618671" cy="560781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4" name="梯形 3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9" name="标题 1" title=""/>
          <p:cNvSpPr txBox="1"/>
          <p:nvPr/>
        </p:nvSpPr>
        <p:spPr>
          <a:xfrm>
            <a:off x="839743" y="513203"/>
            <a:ext cx="11520311" cy="605747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学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习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标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" name="圆角矩形 7" title=""/>
          <p:cNvSpPr/>
          <p:nvPr/>
        </p:nvSpPr>
        <p:spPr bwMode="auto">
          <a:xfrm>
            <a:off x="2371725" y="167005"/>
            <a:ext cx="1729105" cy="582295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667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0" name="文本框 9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840126" y="183567"/>
            <a:ext cx="304165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22 </a:t>
            </a:r>
            <a:r>
              <a:rPr lang="zh-CN" alt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智取生辰纲</a:t>
            </a:r>
            <a:endParaRPr lang="zh-CN" altLang="en-US" sz="1800">
              <a:ln w="38100">
                <a:noFill/>
              </a:ln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TextBox 4" title=""/>
          <p:cNvSpPr txBox="1">
            <a:spLocks noChangeArrowheads="1"/>
          </p:cNvSpPr>
          <p:nvPr/>
        </p:nvSpPr>
        <p:spPr bwMode="auto">
          <a:xfrm>
            <a:off x="1262380" y="1921510"/>
            <a:ext cx="8999220" cy="238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 eaLnBrk="1" latinLnBrk="0" hangingPunct="1">
              <a:lnSpc>
                <a:spcPct val="170000"/>
              </a:lnSpc>
              <a:buFont typeface="Cambria" panose="02040503050406030204" pitchFamily="18" charset="0"/>
              <a:buNone/>
            </a:pPr>
            <a:r>
              <a:rPr lang="zh-CN" altLang="en-US" sz="2800" b="1">
                <a:latin typeface="宋体" panose="02010600030101010101" pitchFamily="2" charset="-122"/>
                <a:sym typeface="+mn-ea"/>
              </a:rPr>
              <a:t>第</a:t>
            </a:r>
            <a:r>
              <a:rPr lang="en-US" altLang="zh-CN" sz="2800" b="1">
                <a:latin typeface="宋体" panose="02010600030101010101" pitchFamily="2" charset="-122"/>
                <a:sym typeface="+mn-ea"/>
              </a:rPr>
              <a:t> 2 </a:t>
            </a:r>
            <a:r>
              <a:rPr lang="zh-CN" altLang="en-US" sz="2800" b="1">
                <a:latin typeface="宋体" panose="02010600030101010101" pitchFamily="2" charset="-122"/>
                <a:sym typeface="+mn-ea"/>
              </a:rPr>
              <a:t>课</a:t>
            </a:r>
            <a:r>
              <a:rPr lang="en-US" altLang="zh-CN" sz="2800" b="1">
                <a:latin typeface="宋体" panose="02010600030101010101" pitchFamily="2" charset="-122"/>
                <a:sym typeface="+mn-ea"/>
              </a:rPr>
              <a:t> </a:t>
            </a:r>
            <a:r>
              <a:rPr lang="zh-CN" altLang="en-US" sz="2800" b="1">
                <a:latin typeface="宋体" panose="02010600030101010101" pitchFamily="2" charset="-122"/>
                <a:sym typeface="+mn-ea"/>
              </a:rPr>
              <a:t>时</a:t>
            </a:r>
            <a:endParaRPr lang="en-US" altLang="zh-CN" sz="2800" b="1">
              <a:latin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200000"/>
              </a:lnSpc>
            </a:pPr>
            <a:r>
              <a:rPr lang="en-US" altLang="zh-CN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1.</a:t>
            </a:r>
            <a:r>
              <a:rPr lang="zh-CN" altLang="en-US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了解小说中塑造人物形象的方法。</a:t>
            </a:r>
            <a:endParaRPr lang="zh-CN" altLang="en-US" sz="28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indent="0" fontAlgn="auto">
              <a:lnSpc>
                <a:spcPct val="200000"/>
              </a:lnSpc>
            </a:pPr>
            <a:r>
              <a:rPr lang="en-US" altLang="zh-CN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2.</a:t>
            </a:r>
            <a:r>
              <a:rPr lang="zh-CN" altLang="en-US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分析小说中主要人物形象的特点。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>
            <a:off x="554448" y="93488"/>
            <a:ext cx="3618671" cy="560781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4" name="梯形 3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9" name="标题 1" title=""/>
          <p:cNvSpPr txBox="1"/>
          <p:nvPr/>
        </p:nvSpPr>
        <p:spPr>
          <a:xfrm>
            <a:off x="839743" y="513203"/>
            <a:ext cx="11520311" cy="605747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新 课 探 究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 title=""/>
          <p:cNvGrpSpPr/>
          <p:nvPr/>
        </p:nvGrpSpPr>
        <p:grpSpPr>
          <a:xfrm>
            <a:off x="1519262" y="167058"/>
            <a:ext cx="2581343" cy="582273"/>
            <a:chOff x="1665201" y="3596641"/>
            <a:chExt cx="4278399" cy="308396"/>
          </a:xfrm>
          <a:noFill/>
        </p:grpSpPr>
        <p:sp>
          <p:nvSpPr>
            <p:cNvPr id="8" name="圆角矩形 7"/>
            <p:cNvSpPr/>
            <p:nvPr/>
          </p:nvSpPr>
          <p:spPr bwMode="auto">
            <a:xfrm>
              <a:off x="3078163" y="3596641"/>
              <a:ext cx="2865437" cy="308396"/>
            </a:xfrm>
            <a:prstGeom prst="roundRect">
              <a:avLst>
                <a:gd name="adj" fmla="val 0"/>
              </a:avLst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8667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665201" y="3605414"/>
              <a:ext cx="2754311" cy="19506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8667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800" b="0" i="0" u="none" strike="noStrike" kern="1200" cap="none" spc="0" normalizeH="0" baseline="0" noProof="0">
                  <a:ln w="38100"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ea"/>
                </a:rPr>
                <a:t>22 </a:t>
              </a:r>
              <a:r>
                <a:rPr kumimoji="0" lang="zh-CN" altLang="en-US" sz="1800" b="0" i="0" u="none" strike="noStrike" kern="1200" cap="none" spc="0" normalizeH="0" baseline="0" noProof="0">
                  <a:ln w="38100"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ea"/>
                </a:rPr>
                <a:t>智取生辰纲</a:t>
              </a:r>
              <a:endParaRPr kumimoji="0" lang="zh-CN" altLang="en-US" sz="1800" b="0" i="0" u="none" strike="noStrike" kern="1200" cap="none" spc="0" normalizeH="0" baseline="0" noProof="0">
                <a:ln w="3810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endParaRPr>
            </a:p>
          </p:txBody>
        </p:sp>
      </p:grpSp>
      <p:sp>
        <p:nvSpPr>
          <p:cNvPr id="10" name="文本框 9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-844550" y="-1576705"/>
            <a:ext cx="3839845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42" name="矩形 41" title=""/>
          <p:cNvSpPr/>
          <p:nvPr/>
        </p:nvSpPr>
        <p:spPr>
          <a:xfrm>
            <a:off x="460281" y="1307664"/>
            <a:ext cx="7858717" cy="737235"/>
          </a:xfrm>
          <a:prstGeom prst="rect">
            <a:avLst/>
          </a:prstGeom>
          <a:gradFill flip="none" rotWithShape="1">
            <a:gsLst>
              <a:gs pos="14000">
                <a:schemeClr val="bg2">
                  <a:alpha val="52000"/>
                </a:schemeClr>
              </a:gs>
              <a:gs pos="82000">
                <a:schemeClr val="accent1">
                  <a:lumMod val="20000"/>
                  <a:lumOff val="80000"/>
                  <a:alpha val="57000"/>
                </a:schemeClr>
              </a:gs>
              <a:gs pos="97000">
                <a:srgbClr val="E4ECE8"/>
              </a:gs>
              <a:gs pos="58000">
                <a:schemeClr val="accent3">
                  <a:lumMod val="20000"/>
                  <a:lumOff val="8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63500"/>
          </a:effectLst>
        </p:spPr>
        <p:txBody>
          <a:bodyPr wrap="square" anchor="ctr" anchorCtr="0">
            <a:spAutoFit/>
          </a:bodyPr>
          <a:lstStyle/>
          <a:p>
            <a:pPr indent="266700">
              <a:lnSpc>
                <a:spcPct val="150000"/>
              </a:lnSpc>
              <a:tabLst>
                <a:tab pos="2637155" algn="ctr"/>
                <a:tab pos="3371850"/>
              </a:tabLst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吴用一行人“智”在何处？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46" name="组合 45" title=""/>
          <p:cNvGrpSpPr/>
          <p:nvPr/>
        </p:nvGrpSpPr>
        <p:grpSpPr>
          <a:xfrm>
            <a:off x="375285" y="2318385"/>
            <a:ext cx="10623550" cy="4174490"/>
            <a:chOff x="3083576" y="3775920"/>
            <a:chExt cx="4660248" cy="1714043"/>
          </a:xfrm>
        </p:grpSpPr>
        <p:grpSp>
          <p:nvGrpSpPr>
            <p:cNvPr id="47" name="组合 46"/>
            <p:cNvGrpSpPr/>
            <p:nvPr/>
          </p:nvGrpSpPr>
          <p:grpSpPr>
            <a:xfrm>
              <a:off x="3083576" y="3775920"/>
              <a:ext cx="4660248" cy="1714043"/>
              <a:chOff x="3490903" y="4170932"/>
              <a:chExt cx="3875716" cy="1538415"/>
            </a:xfrm>
          </p:grpSpPr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35817" y="4184073"/>
                <a:ext cx="3830802" cy="1525274"/>
              </a:xfrm>
              <a:prstGeom prst="rect">
                <a:avLst/>
              </a:prstGeom>
            </p:spPr>
          </p:pic>
          <p:sp>
            <p:nvSpPr>
              <p:cNvPr id="50" name="矩形 49"/>
              <p:cNvSpPr/>
              <p:nvPr/>
            </p:nvSpPr>
            <p:spPr>
              <a:xfrm rot="20023910">
                <a:off x="3490903" y="4170932"/>
                <a:ext cx="491202" cy="19236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en-US" sz="2800" b="1" kern="1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glow rad="609600">
                        <a:schemeClr val="accent3">
                          <a:lumMod val="60000"/>
                          <a:lumOff val="40000"/>
                          <a:alpha val="40000"/>
                        </a:schemeClr>
                      </a:glow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仿宋" panose="02010609060101010101" pitchFamily="49" charset="-122"/>
                    <a:ea typeface="仿宋" panose="02010609060101010101" pitchFamily="49" charset="-122"/>
                    <a:cs typeface="仿宋" panose="02010609060101010101" pitchFamily="49" charset="-122"/>
                  </a:rPr>
                  <a:t>点拨</a:t>
                </a:r>
                <a:endParaRPr lang="zh-CN" altLang="en-US" sz="2800" b="1" kern="1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glow rad="609600">
                      <a:schemeClr val="accent3">
                        <a:lumMod val="60000"/>
                        <a:lumOff val="40000"/>
                        <a:alpha val="40000"/>
                      </a:schemeClr>
                    </a:glow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仿宋" panose="02010609060101010101" pitchFamily="49" charset="-122"/>
                  <a:ea typeface="仿宋" panose="02010609060101010101" pitchFamily="49" charset="-122"/>
                  <a:cs typeface="仿宋" panose="02010609060101010101" pitchFamily="49" charset="-122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3313926" y="3790754"/>
              <a:ext cx="4209174" cy="1617252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smtClean="0">
                  <a:latin typeface="黑体" panose="02010609060101010101" charset="-122"/>
                  <a:ea typeface="黑体" panose="02010609060101010101" charset="-122"/>
                </a:rPr>
                <a:t>  </a:t>
              </a:r>
              <a:endParaRPr lang="zh-CN" altLang="en-US" sz="28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5" name="矩形 4" title=""/>
          <p:cNvSpPr/>
          <p:nvPr/>
        </p:nvSpPr>
        <p:spPr>
          <a:xfrm>
            <a:off x="946785" y="2800985"/>
            <a:ext cx="9850755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37155" algn="ctr"/>
                <a:tab pos="3371850"/>
              </a:tabLst>
            </a:pPr>
            <a:r>
              <a:rPr lang="zh-CN" altLang="en-US" sz="2400" b="1" kern="1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浏览</a:t>
            </a:r>
            <a:r>
              <a:rPr lang="zh-CN" altLang="en-US" sz="2400" b="1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课文相关内容，找出吴用一行人这次行动的巧妙之处。</a:t>
            </a:r>
            <a:endParaRPr lang="zh-CN" altLang="en-US" sz="2400" b="1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637155" algn="ctr"/>
                <a:tab pos="3371850"/>
              </a:tabLst>
            </a:pPr>
            <a:r>
              <a:rPr lang="zh-CN" altLang="en-US" sz="2400" b="1" kern="1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400" b="1" kern="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提示</a:t>
            </a:r>
            <a:r>
              <a:rPr lang="zh-CN" altLang="en-US" sz="2400" b="1" kern="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：可以从“天时”“地利”“人和”等角度来思考。</a:t>
            </a:r>
            <a:endParaRPr lang="zh-CN" altLang="en-US" sz="2400" b="1" kern="1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  <a:buClrTx/>
              <a:buSzTx/>
              <a:buFontTx/>
              <a:tabLst>
                <a:tab pos="2637155" algn="ctr"/>
                <a:tab pos="3371850"/>
              </a:tabLst>
            </a:pPr>
            <a:r>
              <a:rPr lang="zh-CN" altLang="en-US" sz="2400" b="1" kern="1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小组</a:t>
            </a:r>
            <a:r>
              <a:rPr lang="zh-CN" altLang="en-US" sz="2400" b="1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内互相交流讨论，形成小组成果。</a:t>
            </a:r>
            <a:r>
              <a:rPr lang="zh-CN" altLang="en-US" sz="2400" b="1" kern="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（注意找到相关原文作为佐证，或根据原文概括理由。）</a:t>
            </a:r>
            <a:endParaRPr lang="zh-CN" altLang="en-US" sz="2400" b="1" kern="10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37155" algn="ctr"/>
                <a:tab pos="3371850"/>
              </a:tabLst>
            </a:pPr>
            <a:r>
              <a:rPr lang="zh-CN" altLang="en-US" sz="2400" b="1" kern="1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小组</a:t>
            </a:r>
            <a:r>
              <a:rPr lang="zh-CN" altLang="en-US" sz="2400" b="1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指派一名同学进行记录，一名同学作为小组代表进行汇报。</a:t>
            </a:r>
            <a:endParaRPr lang="zh-CN" altLang="en-US" sz="2400" b="1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 title=""/>
          <p:cNvGrpSpPr/>
          <p:nvPr/>
        </p:nvGrpSpPr>
        <p:grpSpPr>
          <a:xfrm rot="20489352">
            <a:off x="80835" y="1293800"/>
            <a:ext cx="2242160" cy="675725"/>
            <a:chOff x="1836650" y="2063399"/>
            <a:chExt cx="1256857" cy="54133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智用天时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5" name="组合 4" title=""/>
          <p:cNvGrpSpPr/>
          <p:nvPr/>
        </p:nvGrpSpPr>
        <p:grpSpPr>
          <a:xfrm>
            <a:off x="1659011" y="1354809"/>
            <a:ext cx="9232900" cy="1468120"/>
            <a:chOff x="9281369" y="3207611"/>
            <a:chExt cx="9232900" cy="1468120"/>
          </a:xfrm>
        </p:grpSpPr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648">
              <a:off x="9281369" y="3549805"/>
              <a:ext cx="783177" cy="28262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0010984" y="3207611"/>
              <a:ext cx="8503285" cy="146812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暑热加上一路疲惫，使杨志的随从几乎没有还击之力。而晁盖、吴用等人却早已等候在此，以逸待劳。</a:t>
              </a:r>
              <a:endParaRPr lang="zh-CN" altLang="en-US" sz="2400">
                <a:solidFill>
                  <a:schemeClr val="accent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sz="2200">
                <a:solidFill>
                  <a:schemeClr val="accent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59" name="组合 58" title=""/>
          <p:cNvGrpSpPr/>
          <p:nvPr/>
        </p:nvGrpSpPr>
        <p:grpSpPr>
          <a:xfrm rot="20489352">
            <a:off x="80834" y="3898919"/>
            <a:ext cx="2242160" cy="675725"/>
            <a:chOff x="1836650" y="2063399"/>
            <a:chExt cx="1256857" cy="541334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63" name="文本框 62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智</a:t>
              </a:r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用地利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52" name="组合 51" title=""/>
          <p:cNvGrpSpPr/>
          <p:nvPr/>
        </p:nvGrpSpPr>
        <p:grpSpPr>
          <a:xfrm>
            <a:off x="3292662" y="3908628"/>
            <a:ext cx="6160380" cy="737235"/>
            <a:chOff x="9281369" y="3343787"/>
            <a:chExt cx="7465446" cy="737235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648">
              <a:off x="9281369" y="3549805"/>
              <a:ext cx="783177" cy="282625"/>
            </a:xfrm>
            <a:prstGeom prst="rect">
              <a:avLst/>
            </a:prstGeom>
          </p:spPr>
        </p:pic>
        <p:sp>
          <p:nvSpPr>
            <p:cNvPr id="56" name="矩形 55"/>
            <p:cNvSpPr/>
            <p:nvPr/>
          </p:nvSpPr>
          <p:spPr>
            <a:xfrm>
              <a:off x="10151705" y="3343787"/>
              <a:ext cx="6595110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可以作为掩护。</a:t>
              </a:r>
              <a:endParaRPr lang="zh-CN" altLang="en-US" sz="2400">
                <a:solidFill>
                  <a:schemeClr val="accent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64" name="矩形 63" title=""/>
          <p:cNvSpPr/>
          <p:nvPr/>
        </p:nvSpPr>
        <p:spPr>
          <a:xfrm>
            <a:off x="2226907" y="3811187"/>
            <a:ext cx="11675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>
                <a:solidFill>
                  <a:schemeClr val="accent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黄泥冈</a:t>
            </a:r>
            <a:endParaRPr lang="zh-CN" altLang="en-US" sz="2400">
              <a:solidFill>
                <a:schemeClr val="accent1">
                  <a:lumMod val="7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5" name="矩形 64" title=""/>
          <p:cNvSpPr/>
          <p:nvPr/>
        </p:nvSpPr>
        <p:spPr>
          <a:xfrm>
            <a:off x="2226906" y="4725401"/>
            <a:ext cx="9708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>
                <a:solidFill>
                  <a:schemeClr val="accent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松 林</a:t>
            </a:r>
            <a:endParaRPr lang="zh-CN" altLang="en-US" sz="2400">
              <a:solidFill>
                <a:schemeClr val="accent1">
                  <a:lumMod val="7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7" name="矩形 56" title=""/>
          <p:cNvSpPr/>
          <p:nvPr/>
        </p:nvSpPr>
        <p:spPr>
          <a:xfrm>
            <a:off x="3608705" y="4637405"/>
            <a:ext cx="7824470" cy="13138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可引诱急欲避暑歇息的杨志一行人进入。可模糊对手的视线，使他们看不清松林内的真切情况。</a:t>
            </a:r>
            <a:endParaRPr lang="zh-CN" altLang="en-US" sz="2800">
              <a:solidFill>
                <a:schemeClr val="accent1">
                  <a:lumMod val="7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58" name="图片 57" title="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5648">
            <a:off x="2923540" y="5019675"/>
            <a:ext cx="762635" cy="333375"/>
          </a:xfrm>
          <a:prstGeom prst="rect">
            <a:avLst/>
          </a:prstGeom>
        </p:spPr>
      </p:pic>
      <p:sp>
        <p:nvSpPr>
          <p:cNvPr id="66" name="矩形 65" title=""/>
          <p:cNvSpPr/>
          <p:nvPr/>
        </p:nvSpPr>
        <p:spPr>
          <a:xfrm>
            <a:off x="4800555" y="5833961"/>
            <a:ext cx="7457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只见对面松林里影着</a:t>
            </a:r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一个人</a:t>
            </a:r>
            <a:r>
              <a:rPr lang="en-US" altLang="zh-CN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4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57" grpId="0"/>
      <p:bldP spid="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 title=""/>
          <p:cNvGrpSpPr/>
          <p:nvPr/>
        </p:nvGrpSpPr>
        <p:grpSpPr>
          <a:xfrm rot="20489352">
            <a:off x="-54942" y="809278"/>
            <a:ext cx="2242160" cy="675725"/>
            <a:chOff x="1836650" y="2063399"/>
            <a:chExt cx="1256857" cy="541334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63" name="文本框 62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智用矛盾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46" name="组合 45" title=""/>
          <p:cNvGrpSpPr/>
          <p:nvPr/>
        </p:nvGrpSpPr>
        <p:grpSpPr>
          <a:xfrm>
            <a:off x="2028694" y="583085"/>
            <a:ext cx="8989695" cy="737235"/>
            <a:chOff x="9281369" y="3127419"/>
            <a:chExt cx="8989695" cy="737235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648">
              <a:off x="9281369" y="3549805"/>
              <a:ext cx="783177" cy="282625"/>
            </a:xfrm>
            <a:prstGeom prst="rect">
              <a:avLst/>
            </a:prstGeom>
          </p:spPr>
        </p:pic>
        <p:sp>
          <p:nvSpPr>
            <p:cNvPr id="48" name="矩形 47"/>
            <p:cNvSpPr/>
            <p:nvPr/>
          </p:nvSpPr>
          <p:spPr>
            <a:xfrm>
              <a:off x="10035749" y="3127419"/>
              <a:ext cx="8235315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众军汉怒忿在胸，虞候、老都管也对杨志强烈不满。</a:t>
              </a:r>
              <a:endParaRPr lang="zh-CN" altLang="en-US" sz="2200">
                <a:solidFill>
                  <a:schemeClr val="accent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74" name="组合 73" title=""/>
          <p:cNvGrpSpPr/>
          <p:nvPr/>
        </p:nvGrpSpPr>
        <p:grpSpPr>
          <a:xfrm>
            <a:off x="2361890" y="1344832"/>
            <a:ext cx="8378825" cy="1529715"/>
            <a:chOff x="9835302" y="2798244"/>
            <a:chExt cx="8378825" cy="1529715"/>
          </a:xfrm>
        </p:grpSpPr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89982">
              <a:off x="9845040" y="2798244"/>
              <a:ext cx="783177" cy="282625"/>
            </a:xfrm>
            <a:prstGeom prst="rect">
              <a:avLst/>
            </a:prstGeom>
          </p:spPr>
        </p:pic>
        <p:sp>
          <p:nvSpPr>
            <p:cNvPr id="76" name="矩形 75"/>
            <p:cNvSpPr/>
            <p:nvPr/>
          </p:nvSpPr>
          <p:spPr>
            <a:xfrm>
              <a:off x="9835302" y="2944294"/>
              <a:ext cx="8378825" cy="1383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mtClean="0">
                  <a:solidFill>
                    <a:schemeClr val="accent1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</a:rPr>
                <a:t>    </a:t>
              </a: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在松林中休息杨志又来打，但无人再去理会，老都管也来干涉，给了晁盖等人可乘之机。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4" name="组合 63" title=""/>
          <p:cNvGrpSpPr/>
          <p:nvPr/>
        </p:nvGrpSpPr>
        <p:grpSpPr>
          <a:xfrm>
            <a:off x="3259007" y="3352559"/>
            <a:ext cx="6155300" cy="737235"/>
            <a:chOff x="9299068" y="2970407"/>
            <a:chExt cx="7459290" cy="737235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648">
              <a:off x="9299068" y="3232940"/>
              <a:ext cx="783177" cy="282625"/>
            </a:xfrm>
            <a:prstGeom prst="rect">
              <a:avLst/>
            </a:prstGeom>
          </p:spPr>
        </p:pic>
        <p:sp>
          <p:nvSpPr>
            <p:cNvPr id="66" name="矩形 65"/>
            <p:cNvSpPr/>
            <p:nvPr/>
          </p:nvSpPr>
          <p:spPr>
            <a:xfrm>
              <a:off x="10163248" y="2970407"/>
              <a:ext cx="6595110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七人买酒引诱杨志一行人。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1" name="矩形 70" title=""/>
          <p:cNvSpPr/>
          <p:nvPr/>
        </p:nvSpPr>
        <p:spPr>
          <a:xfrm>
            <a:off x="2084667" y="3352908"/>
            <a:ext cx="1167542" cy="55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半瓢酒</a:t>
            </a:r>
            <a:endParaRPr lang="zh-CN" altLang="en-US" sz="24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2" name="组合 1" title=""/>
          <p:cNvGrpSpPr/>
          <p:nvPr/>
        </p:nvGrpSpPr>
        <p:grpSpPr>
          <a:xfrm>
            <a:off x="1355159" y="4194158"/>
            <a:ext cx="1493180" cy="1465546"/>
            <a:chOff x="2778194" y="4770103"/>
            <a:chExt cx="1493180" cy="1465546"/>
          </a:xfrm>
        </p:grpSpPr>
        <p:sp>
          <p:nvSpPr>
            <p:cNvPr id="81" name="Freeform 5473"/>
            <p:cNvSpPr>
              <a:spLocks noEditPoints="1"/>
            </p:cNvSpPr>
            <p:nvPr/>
          </p:nvSpPr>
          <p:spPr bwMode="auto">
            <a:xfrm rot="5963379">
              <a:off x="3553301" y="5281896"/>
              <a:ext cx="994533" cy="441613"/>
            </a:xfrm>
            <a:custGeom>
              <a:gdLst>
                <a:gd name="T0" fmla="*/ 293 w 326"/>
                <a:gd name="T1" fmla="*/ 5 h 262"/>
                <a:gd name="T2" fmla="*/ 300 w 326"/>
                <a:gd name="T3" fmla="*/ 15 h 262"/>
                <a:gd name="T4" fmla="*/ 313 w 326"/>
                <a:gd name="T5" fmla="*/ 41 h 262"/>
                <a:gd name="T6" fmla="*/ 315 w 326"/>
                <a:gd name="T7" fmla="*/ 51 h 262"/>
                <a:gd name="T8" fmla="*/ 321 w 326"/>
                <a:gd name="T9" fmla="*/ 74 h 262"/>
                <a:gd name="T10" fmla="*/ 324 w 326"/>
                <a:gd name="T11" fmla="*/ 95 h 262"/>
                <a:gd name="T12" fmla="*/ 326 w 326"/>
                <a:gd name="T13" fmla="*/ 104 h 262"/>
                <a:gd name="T14" fmla="*/ 317 w 326"/>
                <a:gd name="T15" fmla="*/ 140 h 262"/>
                <a:gd name="T16" fmla="*/ 305 w 326"/>
                <a:gd name="T17" fmla="*/ 172 h 262"/>
                <a:gd name="T18" fmla="*/ 276 w 326"/>
                <a:gd name="T19" fmla="*/ 207 h 262"/>
                <a:gd name="T20" fmla="*/ 221 w 326"/>
                <a:gd name="T21" fmla="*/ 243 h 262"/>
                <a:gd name="T22" fmla="*/ 206 w 326"/>
                <a:gd name="T23" fmla="*/ 249 h 262"/>
                <a:gd name="T24" fmla="*/ 194 w 326"/>
                <a:gd name="T25" fmla="*/ 256 h 262"/>
                <a:gd name="T26" fmla="*/ 187 w 326"/>
                <a:gd name="T27" fmla="*/ 258 h 262"/>
                <a:gd name="T28" fmla="*/ 170 w 326"/>
                <a:gd name="T29" fmla="*/ 254 h 262"/>
                <a:gd name="T30" fmla="*/ 118 w 326"/>
                <a:gd name="T31" fmla="*/ 247 h 262"/>
                <a:gd name="T32" fmla="*/ 74 w 326"/>
                <a:gd name="T33" fmla="*/ 226 h 262"/>
                <a:gd name="T34" fmla="*/ 48 w 326"/>
                <a:gd name="T35" fmla="*/ 206 h 262"/>
                <a:gd name="T36" fmla="*/ 33 w 326"/>
                <a:gd name="T37" fmla="*/ 189 h 262"/>
                <a:gd name="T38" fmla="*/ 12 w 326"/>
                <a:gd name="T39" fmla="*/ 155 h 262"/>
                <a:gd name="T40" fmla="*/ 3 w 326"/>
                <a:gd name="T41" fmla="*/ 104 h 262"/>
                <a:gd name="T42" fmla="*/ 3 w 326"/>
                <a:gd name="T43" fmla="*/ 94 h 262"/>
                <a:gd name="T44" fmla="*/ 6 w 326"/>
                <a:gd name="T45" fmla="*/ 95 h 262"/>
                <a:gd name="T46" fmla="*/ 10 w 326"/>
                <a:gd name="T47" fmla="*/ 111 h 262"/>
                <a:gd name="T48" fmla="*/ 22 w 326"/>
                <a:gd name="T49" fmla="*/ 148 h 262"/>
                <a:gd name="T50" fmla="*/ 34 w 326"/>
                <a:gd name="T51" fmla="*/ 169 h 262"/>
                <a:gd name="T52" fmla="*/ 43 w 326"/>
                <a:gd name="T53" fmla="*/ 187 h 262"/>
                <a:gd name="T54" fmla="*/ 61 w 326"/>
                <a:gd name="T55" fmla="*/ 206 h 262"/>
                <a:gd name="T56" fmla="*/ 90 w 326"/>
                <a:gd name="T57" fmla="*/ 226 h 262"/>
                <a:gd name="T58" fmla="*/ 113 w 326"/>
                <a:gd name="T59" fmla="*/ 237 h 262"/>
                <a:gd name="T60" fmla="*/ 141 w 326"/>
                <a:gd name="T61" fmla="*/ 243 h 262"/>
                <a:gd name="T62" fmla="*/ 154 w 326"/>
                <a:gd name="T63" fmla="*/ 244 h 262"/>
                <a:gd name="T64" fmla="*/ 187 w 326"/>
                <a:gd name="T65" fmla="*/ 241 h 262"/>
                <a:gd name="T66" fmla="*/ 213 w 326"/>
                <a:gd name="T67" fmla="*/ 233 h 262"/>
                <a:gd name="T68" fmla="*/ 236 w 326"/>
                <a:gd name="T69" fmla="*/ 224 h 262"/>
                <a:gd name="T70" fmla="*/ 244 w 326"/>
                <a:gd name="T71" fmla="*/ 220 h 262"/>
                <a:gd name="T72" fmla="*/ 266 w 326"/>
                <a:gd name="T73" fmla="*/ 204 h 262"/>
                <a:gd name="T74" fmla="*/ 286 w 326"/>
                <a:gd name="T75" fmla="*/ 179 h 262"/>
                <a:gd name="T76" fmla="*/ 289 w 326"/>
                <a:gd name="T77" fmla="*/ 174 h 262"/>
                <a:gd name="T78" fmla="*/ 302 w 326"/>
                <a:gd name="T79" fmla="*/ 150 h 262"/>
                <a:gd name="T80" fmla="*/ 309 w 326"/>
                <a:gd name="T81" fmla="*/ 125 h 262"/>
                <a:gd name="T82" fmla="*/ 312 w 326"/>
                <a:gd name="T83" fmla="*/ 120 h 262"/>
                <a:gd name="T84" fmla="*/ 314 w 326"/>
                <a:gd name="T85" fmla="*/ 95 h 262"/>
                <a:gd name="T86" fmla="*/ 315 w 326"/>
                <a:gd name="T87" fmla="*/ 93 h 262"/>
                <a:gd name="T88" fmla="*/ 317 w 326"/>
                <a:gd name="T89" fmla="*/ 91 h 262"/>
                <a:gd name="T90" fmla="*/ 315 w 326"/>
                <a:gd name="T91" fmla="*/ 86 h 262"/>
                <a:gd name="T92" fmla="*/ 315 w 326"/>
                <a:gd name="T93" fmla="*/ 77 h 262"/>
                <a:gd name="T94" fmla="*/ 313 w 326"/>
                <a:gd name="T95" fmla="*/ 71 h 262"/>
                <a:gd name="T96" fmla="*/ 313 w 326"/>
                <a:gd name="T97" fmla="*/ 69 h 262"/>
                <a:gd name="T98" fmla="*/ 311 w 326"/>
                <a:gd name="T99" fmla="*/ 66 h 262"/>
                <a:gd name="T100" fmla="*/ 312 w 326"/>
                <a:gd name="T101" fmla="*/ 58 h 262"/>
                <a:gd name="T102" fmla="*/ 310 w 326"/>
                <a:gd name="T103" fmla="*/ 50 h 262"/>
                <a:gd name="T104" fmla="*/ 301 w 326"/>
                <a:gd name="T105" fmla="*/ 30 h 262"/>
                <a:gd name="T106" fmla="*/ 298 w 326"/>
                <a:gd name="T107" fmla="*/ 20 h 262"/>
                <a:gd name="T108" fmla="*/ 296 w 326"/>
                <a:gd name="T109" fmla="*/ 16 h 262"/>
                <a:gd name="T110" fmla="*/ 288 w 326"/>
                <a:gd name="T111" fmla="*/ 0 h 262"/>
                <a:gd name="T112" fmla="*/ 299 w 326"/>
                <a:gd name="T113" fmla="*/ 19 h 262"/>
                <a:gd name="T114" fmla="*/ 311 w 326"/>
                <a:gd name="T115" fmla="*/ 61 h 262"/>
                <a:gd name="T116" fmla="*/ 312 w 326"/>
                <a:gd name="T117" fmla="*/ 60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62">
                  <a:moveTo>
                    <a:pt x="288" y="0"/>
                  </a:moveTo>
                  <a:cubicBezTo>
                    <a:pt x="290" y="2"/>
                    <a:pt x="293" y="2"/>
                    <a:pt x="293" y="5"/>
                  </a:cubicBezTo>
                  <a:cubicBezTo>
                    <a:pt x="296" y="8"/>
                    <a:pt x="297" y="10"/>
                    <a:pt x="298" y="14"/>
                  </a:cubicBezTo>
                  <a:cubicBezTo>
                    <a:pt x="299" y="14"/>
                    <a:pt x="300" y="14"/>
                    <a:pt x="300" y="15"/>
                  </a:cubicBezTo>
                  <a:cubicBezTo>
                    <a:pt x="300" y="21"/>
                    <a:pt x="306" y="24"/>
                    <a:pt x="307" y="29"/>
                  </a:cubicBezTo>
                  <a:cubicBezTo>
                    <a:pt x="307" y="32"/>
                    <a:pt x="309" y="39"/>
                    <a:pt x="313" y="41"/>
                  </a:cubicBezTo>
                  <a:cubicBezTo>
                    <a:pt x="313" y="42"/>
                    <a:pt x="313" y="43"/>
                    <a:pt x="313" y="44"/>
                  </a:cubicBezTo>
                  <a:cubicBezTo>
                    <a:pt x="313" y="46"/>
                    <a:pt x="315" y="49"/>
                    <a:pt x="315" y="51"/>
                  </a:cubicBezTo>
                  <a:cubicBezTo>
                    <a:pt x="318" y="54"/>
                    <a:pt x="316" y="60"/>
                    <a:pt x="317" y="65"/>
                  </a:cubicBezTo>
                  <a:cubicBezTo>
                    <a:pt x="318" y="68"/>
                    <a:pt x="321" y="71"/>
                    <a:pt x="321" y="74"/>
                  </a:cubicBezTo>
                  <a:cubicBezTo>
                    <a:pt x="322" y="76"/>
                    <a:pt x="321" y="79"/>
                    <a:pt x="321" y="81"/>
                  </a:cubicBezTo>
                  <a:cubicBezTo>
                    <a:pt x="322" y="86"/>
                    <a:pt x="324" y="90"/>
                    <a:pt x="324" y="95"/>
                  </a:cubicBezTo>
                  <a:cubicBezTo>
                    <a:pt x="324" y="98"/>
                    <a:pt x="322" y="100"/>
                    <a:pt x="322" y="104"/>
                  </a:cubicBezTo>
                  <a:cubicBezTo>
                    <a:pt x="323" y="105"/>
                    <a:pt x="325" y="103"/>
                    <a:pt x="326" y="104"/>
                  </a:cubicBezTo>
                  <a:cubicBezTo>
                    <a:pt x="325" y="106"/>
                    <a:pt x="324" y="107"/>
                    <a:pt x="322" y="107"/>
                  </a:cubicBezTo>
                  <a:cubicBezTo>
                    <a:pt x="323" y="119"/>
                    <a:pt x="318" y="129"/>
                    <a:pt x="317" y="140"/>
                  </a:cubicBezTo>
                  <a:cubicBezTo>
                    <a:pt x="316" y="148"/>
                    <a:pt x="310" y="155"/>
                    <a:pt x="308" y="163"/>
                  </a:cubicBezTo>
                  <a:cubicBezTo>
                    <a:pt x="307" y="166"/>
                    <a:pt x="307" y="169"/>
                    <a:pt x="305" y="172"/>
                  </a:cubicBezTo>
                  <a:cubicBezTo>
                    <a:pt x="302" y="176"/>
                    <a:pt x="299" y="180"/>
                    <a:pt x="296" y="182"/>
                  </a:cubicBezTo>
                  <a:cubicBezTo>
                    <a:pt x="291" y="192"/>
                    <a:pt x="285" y="200"/>
                    <a:pt x="276" y="207"/>
                  </a:cubicBezTo>
                  <a:cubicBezTo>
                    <a:pt x="276" y="207"/>
                    <a:pt x="276" y="208"/>
                    <a:pt x="276" y="208"/>
                  </a:cubicBezTo>
                  <a:cubicBezTo>
                    <a:pt x="261" y="223"/>
                    <a:pt x="241" y="234"/>
                    <a:pt x="221" y="243"/>
                  </a:cubicBezTo>
                  <a:cubicBezTo>
                    <a:pt x="220" y="244"/>
                    <a:pt x="219" y="246"/>
                    <a:pt x="218" y="247"/>
                  </a:cubicBezTo>
                  <a:cubicBezTo>
                    <a:pt x="215" y="246"/>
                    <a:pt x="211" y="248"/>
                    <a:pt x="206" y="249"/>
                  </a:cubicBezTo>
                  <a:cubicBezTo>
                    <a:pt x="202" y="251"/>
                    <a:pt x="198" y="252"/>
                    <a:pt x="194" y="252"/>
                  </a:cubicBezTo>
                  <a:cubicBezTo>
                    <a:pt x="196" y="254"/>
                    <a:pt x="193" y="255"/>
                    <a:pt x="194" y="256"/>
                  </a:cubicBezTo>
                  <a:cubicBezTo>
                    <a:pt x="191" y="254"/>
                    <a:pt x="190" y="258"/>
                    <a:pt x="191" y="259"/>
                  </a:cubicBezTo>
                  <a:cubicBezTo>
                    <a:pt x="189" y="259"/>
                    <a:pt x="188" y="259"/>
                    <a:pt x="187" y="258"/>
                  </a:cubicBezTo>
                  <a:cubicBezTo>
                    <a:pt x="183" y="262"/>
                    <a:pt x="179" y="258"/>
                    <a:pt x="178" y="253"/>
                  </a:cubicBezTo>
                  <a:cubicBezTo>
                    <a:pt x="175" y="252"/>
                    <a:pt x="173" y="253"/>
                    <a:pt x="170" y="254"/>
                  </a:cubicBezTo>
                  <a:cubicBezTo>
                    <a:pt x="163" y="254"/>
                    <a:pt x="156" y="253"/>
                    <a:pt x="150" y="254"/>
                  </a:cubicBezTo>
                  <a:cubicBezTo>
                    <a:pt x="139" y="252"/>
                    <a:pt x="128" y="250"/>
                    <a:pt x="118" y="247"/>
                  </a:cubicBezTo>
                  <a:cubicBezTo>
                    <a:pt x="115" y="247"/>
                    <a:pt x="112" y="245"/>
                    <a:pt x="108" y="245"/>
                  </a:cubicBezTo>
                  <a:cubicBezTo>
                    <a:pt x="97" y="238"/>
                    <a:pt x="83" y="234"/>
                    <a:pt x="74" y="226"/>
                  </a:cubicBezTo>
                  <a:cubicBezTo>
                    <a:pt x="72" y="225"/>
                    <a:pt x="70" y="224"/>
                    <a:pt x="69" y="222"/>
                  </a:cubicBezTo>
                  <a:cubicBezTo>
                    <a:pt x="60" y="218"/>
                    <a:pt x="56" y="211"/>
                    <a:pt x="48" y="206"/>
                  </a:cubicBezTo>
                  <a:cubicBezTo>
                    <a:pt x="44" y="201"/>
                    <a:pt x="39" y="197"/>
                    <a:pt x="35" y="191"/>
                  </a:cubicBezTo>
                  <a:cubicBezTo>
                    <a:pt x="34" y="191"/>
                    <a:pt x="34" y="190"/>
                    <a:pt x="33" y="189"/>
                  </a:cubicBezTo>
                  <a:cubicBezTo>
                    <a:pt x="30" y="185"/>
                    <a:pt x="27" y="181"/>
                    <a:pt x="24" y="178"/>
                  </a:cubicBezTo>
                  <a:cubicBezTo>
                    <a:pt x="20" y="170"/>
                    <a:pt x="15" y="163"/>
                    <a:pt x="12" y="155"/>
                  </a:cubicBezTo>
                  <a:cubicBezTo>
                    <a:pt x="10" y="146"/>
                    <a:pt x="6" y="138"/>
                    <a:pt x="4" y="127"/>
                  </a:cubicBezTo>
                  <a:cubicBezTo>
                    <a:pt x="0" y="120"/>
                    <a:pt x="3" y="112"/>
                    <a:pt x="3" y="104"/>
                  </a:cubicBezTo>
                  <a:cubicBezTo>
                    <a:pt x="3" y="103"/>
                    <a:pt x="2" y="103"/>
                    <a:pt x="1" y="103"/>
                  </a:cubicBezTo>
                  <a:cubicBezTo>
                    <a:pt x="2" y="100"/>
                    <a:pt x="0" y="96"/>
                    <a:pt x="3" y="94"/>
                  </a:cubicBezTo>
                  <a:cubicBezTo>
                    <a:pt x="1" y="93"/>
                    <a:pt x="2" y="90"/>
                    <a:pt x="2" y="88"/>
                  </a:cubicBezTo>
                  <a:cubicBezTo>
                    <a:pt x="3" y="91"/>
                    <a:pt x="6" y="92"/>
                    <a:pt x="6" y="95"/>
                  </a:cubicBezTo>
                  <a:cubicBezTo>
                    <a:pt x="7" y="98"/>
                    <a:pt x="6" y="102"/>
                    <a:pt x="8" y="104"/>
                  </a:cubicBezTo>
                  <a:cubicBezTo>
                    <a:pt x="8" y="107"/>
                    <a:pt x="9" y="110"/>
                    <a:pt x="10" y="111"/>
                  </a:cubicBezTo>
                  <a:cubicBezTo>
                    <a:pt x="11" y="119"/>
                    <a:pt x="13" y="124"/>
                    <a:pt x="14" y="129"/>
                  </a:cubicBezTo>
                  <a:cubicBezTo>
                    <a:pt x="17" y="135"/>
                    <a:pt x="18" y="142"/>
                    <a:pt x="22" y="148"/>
                  </a:cubicBezTo>
                  <a:cubicBezTo>
                    <a:pt x="26" y="153"/>
                    <a:pt x="32" y="158"/>
                    <a:pt x="34" y="164"/>
                  </a:cubicBezTo>
                  <a:cubicBezTo>
                    <a:pt x="34" y="166"/>
                    <a:pt x="34" y="167"/>
                    <a:pt x="34" y="169"/>
                  </a:cubicBezTo>
                  <a:cubicBezTo>
                    <a:pt x="35" y="170"/>
                    <a:pt x="36" y="171"/>
                    <a:pt x="37" y="173"/>
                  </a:cubicBezTo>
                  <a:cubicBezTo>
                    <a:pt x="40" y="177"/>
                    <a:pt x="41" y="182"/>
                    <a:pt x="43" y="187"/>
                  </a:cubicBezTo>
                  <a:cubicBezTo>
                    <a:pt x="45" y="192"/>
                    <a:pt x="50" y="195"/>
                    <a:pt x="54" y="199"/>
                  </a:cubicBezTo>
                  <a:cubicBezTo>
                    <a:pt x="56" y="202"/>
                    <a:pt x="57" y="205"/>
                    <a:pt x="61" y="206"/>
                  </a:cubicBezTo>
                  <a:cubicBezTo>
                    <a:pt x="65" y="211"/>
                    <a:pt x="71" y="215"/>
                    <a:pt x="77" y="218"/>
                  </a:cubicBezTo>
                  <a:cubicBezTo>
                    <a:pt x="81" y="221"/>
                    <a:pt x="84" y="225"/>
                    <a:pt x="90" y="226"/>
                  </a:cubicBezTo>
                  <a:cubicBezTo>
                    <a:pt x="90" y="227"/>
                    <a:pt x="90" y="227"/>
                    <a:pt x="90" y="228"/>
                  </a:cubicBezTo>
                  <a:cubicBezTo>
                    <a:pt x="98" y="231"/>
                    <a:pt x="106" y="234"/>
                    <a:pt x="113" y="237"/>
                  </a:cubicBezTo>
                  <a:cubicBezTo>
                    <a:pt x="119" y="239"/>
                    <a:pt x="126" y="240"/>
                    <a:pt x="133" y="241"/>
                  </a:cubicBezTo>
                  <a:cubicBezTo>
                    <a:pt x="136" y="242"/>
                    <a:pt x="138" y="243"/>
                    <a:pt x="141" y="243"/>
                  </a:cubicBezTo>
                  <a:cubicBezTo>
                    <a:pt x="143" y="243"/>
                    <a:pt x="143" y="242"/>
                    <a:pt x="145" y="243"/>
                  </a:cubicBezTo>
                  <a:cubicBezTo>
                    <a:pt x="148" y="243"/>
                    <a:pt x="151" y="244"/>
                    <a:pt x="154" y="244"/>
                  </a:cubicBezTo>
                  <a:cubicBezTo>
                    <a:pt x="157" y="244"/>
                    <a:pt x="159" y="244"/>
                    <a:pt x="162" y="244"/>
                  </a:cubicBezTo>
                  <a:cubicBezTo>
                    <a:pt x="170" y="244"/>
                    <a:pt x="179" y="242"/>
                    <a:pt x="187" y="241"/>
                  </a:cubicBezTo>
                  <a:cubicBezTo>
                    <a:pt x="191" y="241"/>
                    <a:pt x="195" y="240"/>
                    <a:pt x="199" y="239"/>
                  </a:cubicBezTo>
                  <a:cubicBezTo>
                    <a:pt x="204" y="238"/>
                    <a:pt x="210" y="237"/>
                    <a:pt x="213" y="233"/>
                  </a:cubicBezTo>
                  <a:cubicBezTo>
                    <a:pt x="214" y="234"/>
                    <a:pt x="218" y="234"/>
                    <a:pt x="218" y="231"/>
                  </a:cubicBezTo>
                  <a:cubicBezTo>
                    <a:pt x="225" y="231"/>
                    <a:pt x="231" y="228"/>
                    <a:pt x="236" y="224"/>
                  </a:cubicBezTo>
                  <a:cubicBezTo>
                    <a:pt x="237" y="223"/>
                    <a:pt x="238" y="222"/>
                    <a:pt x="240" y="221"/>
                  </a:cubicBezTo>
                  <a:cubicBezTo>
                    <a:pt x="241" y="220"/>
                    <a:pt x="243" y="221"/>
                    <a:pt x="244" y="220"/>
                  </a:cubicBezTo>
                  <a:cubicBezTo>
                    <a:pt x="246" y="219"/>
                    <a:pt x="248" y="216"/>
                    <a:pt x="250" y="214"/>
                  </a:cubicBezTo>
                  <a:cubicBezTo>
                    <a:pt x="256" y="212"/>
                    <a:pt x="260" y="205"/>
                    <a:pt x="266" y="204"/>
                  </a:cubicBezTo>
                  <a:cubicBezTo>
                    <a:pt x="267" y="200"/>
                    <a:pt x="269" y="197"/>
                    <a:pt x="273" y="196"/>
                  </a:cubicBezTo>
                  <a:cubicBezTo>
                    <a:pt x="276" y="189"/>
                    <a:pt x="282" y="185"/>
                    <a:pt x="286" y="179"/>
                  </a:cubicBezTo>
                  <a:cubicBezTo>
                    <a:pt x="286" y="178"/>
                    <a:pt x="287" y="177"/>
                    <a:pt x="287" y="176"/>
                  </a:cubicBezTo>
                  <a:cubicBezTo>
                    <a:pt x="288" y="176"/>
                    <a:pt x="288" y="174"/>
                    <a:pt x="289" y="174"/>
                  </a:cubicBezTo>
                  <a:cubicBezTo>
                    <a:pt x="292" y="167"/>
                    <a:pt x="296" y="163"/>
                    <a:pt x="299" y="157"/>
                  </a:cubicBezTo>
                  <a:cubicBezTo>
                    <a:pt x="299" y="154"/>
                    <a:pt x="301" y="152"/>
                    <a:pt x="302" y="150"/>
                  </a:cubicBezTo>
                  <a:cubicBezTo>
                    <a:pt x="303" y="147"/>
                    <a:pt x="303" y="143"/>
                    <a:pt x="304" y="141"/>
                  </a:cubicBezTo>
                  <a:cubicBezTo>
                    <a:pt x="305" y="135"/>
                    <a:pt x="308" y="132"/>
                    <a:pt x="309" y="125"/>
                  </a:cubicBezTo>
                  <a:cubicBezTo>
                    <a:pt x="309" y="125"/>
                    <a:pt x="309" y="124"/>
                    <a:pt x="310" y="125"/>
                  </a:cubicBezTo>
                  <a:cubicBezTo>
                    <a:pt x="309" y="122"/>
                    <a:pt x="309" y="120"/>
                    <a:pt x="312" y="120"/>
                  </a:cubicBezTo>
                  <a:cubicBezTo>
                    <a:pt x="311" y="117"/>
                    <a:pt x="312" y="116"/>
                    <a:pt x="311" y="113"/>
                  </a:cubicBezTo>
                  <a:cubicBezTo>
                    <a:pt x="314" y="108"/>
                    <a:pt x="313" y="102"/>
                    <a:pt x="314" y="95"/>
                  </a:cubicBezTo>
                  <a:cubicBezTo>
                    <a:pt x="314" y="94"/>
                    <a:pt x="313" y="96"/>
                    <a:pt x="313" y="95"/>
                  </a:cubicBezTo>
                  <a:cubicBezTo>
                    <a:pt x="313" y="94"/>
                    <a:pt x="316" y="95"/>
                    <a:pt x="315" y="93"/>
                  </a:cubicBezTo>
                  <a:cubicBezTo>
                    <a:pt x="316" y="92"/>
                    <a:pt x="314" y="94"/>
                    <a:pt x="315" y="92"/>
                  </a:cubicBezTo>
                  <a:cubicBezTo>
                    <a:pt x="315" y="91"/>
                    <a:pt x="316" y="92"/>
                    <a:pt x="317" y="91"/>
                  </a:cubicBezTo>
                  <a:cubicBezTo>
                    <a:pt x="315" y="90"/>
                    <a:pt x="314" y="89"/>
                    <a:pt x="314" y="86"/>
                  </a:cubicBezTo>
                  <a:cubicBezTo>
                    <a:pt x="314" y="87"/>
                    <a:pt x="316" y="87"/>
                    <a:pt x="315" y="86"/>
                  </a:cubicBezTo>
                  <a:cubicBezTo>
                    <a:pt x="315" y="85"/>
                    <a:pt x="315" y="87"/>
                    <a:pt x="314" y="86"/>
                  </a:cubicBezTo>
                  <a:cubicBezTo>
                    <a:pt x="315" y="82"/>
                    <a:pt x="314" y="80"/>
                    <a:pt x="315" y="77"/>
                  </a:cubicBezTo>
                  <a:cubicBezTo>
                    <a:pt x="314" y="76"/>
                    <a:pt x="312" y="78"/>
                    <a:pt x="312" y="77"/>
                  </a:cubicBezTo>
                  <a:cubicBezTo>
                    <a:pt x="314" y="75"/>
                    <a:pt x="312" y="73"/>
                    <a:pt x="313" y="71"/>
                  </a:cubicBezTo>
                  <a:cubicBezTo>
                    <a:pt x="312" y="70"/>
                    <a:pt x="313" y="69"/>
                    <a:pt x="312" y="68"/>
                  </a:cubicBezTo>
                  <a:cubicBezTo>
                    <a:pt x="312" y="67"/>
                    <a:pt x="313" y="68"/>
                    <a:pt x="313" y="69"/>
                  </a:cubicBezTo>
                  <a:cubicBezTo>
                    <a:pt x="314" y="69"/>
                    <a:pt x="312" y="67"/>
                    <a:pt x="314" y="67"/>
                  </a:cubicBezTo>
                  <a:cubicBezTo>
                    <a:pt x="313" y="67"/>
                    <a:pt x="312" y="66"/>
                    <a:pt x="311" y="66"/>
                  </a:cubicBezTo>
                  <a:cubicBezTo>
                    <a:pt x="312" y="63"/>
                    <a:pt x="310" y="63"/>
                    <a:pt x="310" y="60"/>
                  </a:cubicBezTo>
                  <a:cubicBezTo>
                    <a:pt x="311" y="60"/>
                    <a:pt x="312" y="59"/>
                    <a:pt x="312" y="58"/>
                  </a:cubicBezTo>
                  <a:cubicBezTo>
                    <a:pt x="311" y="57"/>
                    <a:pt x="311" y="56"/>
                    <a:pt x="310" y="57"/>
                  </a:cubicBezTo>
                  <a:cubicBezTo>
                    <a:pt x="309" y="54"/>
                    <a:pt x="308" y="52"/>
                    <a:pt x="310" y="50"/>
                  </a:cubicBezTo>
                  <a:cubicBezTo>
                    <a:pt x="308" y="48"/>
                    <a:pt x="306" y="47"/>
                    <a:pt x="307" y="43"/>
                  </a:cubicBezTo>
                  <a:cubicBezTo>
                    <a:pt x="304" y="40"/>
                    <a:pt x="304" y="34"/>
                    <a:pt x="301" y="30"/>
                  </a:cubicBezTo>
                  <a:cubicBezTo>
                    <a:pt x="302" y="29"/>
                    <a:pt x="301" y="29"/>
                    <a:pt x="301" y="27"/>
                  </a:cubicBezTo>
                  <a:cubicBezTo>
                    <a:pt x="299" y="26"/>
                    <a:pt x="298" y="22"/>
                    <a:pt x="298" y="20"/>
                  </a:cubicBezTo>
                  <a:cubicBezTo>
                    <a:pt x="297" y="21"/>
                    <a:pt x="297" y="18"/>
                    <a:pt x="296" y="19"/>
                  </a:cubicBezTo>
                  <a:cubicBezTo>
                    <a:pt x="296" y="18"/>
                    <a:pt x="295" y="17"/>
                    <a:pt x="296" y="16"/>
                  </a:cubicBezTo>
                  <a:cubicBezTo>
                    <a:pt x="294" y="16"/>
                    <a:pt x="294" y="13"/>
                    <a:pt x="293" y="12"/>
                  </a:cubicBezTo>
                  <a:cubicBezTo>
                    <a:pt x="292" y="7"/>
                    <a:pt x="289" y="5"/>
                    <a:pt x="288" y="0"/>
                  </a:cubicBezTo>
                  <a:close/>
                  <a:moveTo>
                    <a:pt x="299" y="22"/>
                  </a:moveTo>
                  <a:cubicBezTo>
                    <a:pt x="300" y="21"/>
                    <a:pt x="300" y="20"/>
                    <a:pt x="299" y="19"/>
                  </a:cubicBezTo>
                  <a:cubicBezTo>
                    <a:pt x="299" y="20"/>
                    <a:pt x="299" y="21"/>
                    <a:pt x="299" y="22"/>
                  </a:cubicBezTo>
                  <a:close/>
                  <a:moveTo>
                    <a:pt x="311" y="61"/>
                  </a:moveTo>
                  <a:cubicBezTo>
                    <a:pt x="311" y="62"/>
                    <a:pt x="312" y="62"/>
                    <a:pt x="312" y="62"/>
                  </a:cubicBezTo>
                  <a:cubicBezTo>
                    <a:pt x="312" y="61"/>
                    <a:pt x="313" y="61"/>
                    <a:pt x="312" y="60"/>
                  </a:cubicBezTo>
                  <a:cubicBezTo>
                    <a:pt x="312" y="61"/>
                    <a:pt x="311" y="61"/>
                    <a:pt x="311" y="61"/>
                  </a:cubicBezTo>
                  <a:close/>
                </a:path>
              </a:pathLst>
            </a:cu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2" name="矩形 81"/>
            <p:cNvSpPr/>
            <p:nvPr/>
          </p:nvSpPr>
          <p:spPr>
            <a:xfrm>
              <a:off x="2778194" y="4770103"/>
              <a:ext cx="1292662" cy="1465546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mtClean="0">
                  <a:solidFill>
                    <a:schemeClr val="accent3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</a:rPr>
                <a:t>一</a:t>
              </a:r>
              <a:r>
                <a:rPr lang="zh-CN" altLang="en-US" sz="2400" smtClean="0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兜</a:t>
              </a:r>
              <a:r>
                <a:rPr lang="zh-CN" altLang="en-US" sz="2400" smtClean="0">
                  <a:solidFill>
                    <a:schemeClr val="accent3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</a:rPr>
                <a:t>一</a:t>
              </a:r>
              <a:r>
                <a:rPr lang="zh-CN" altLang="en-US" sz="2400" smtClean="0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瓢</a:t>
              </a:r>
              <a:endParaRPr lang="en-US" altLang="zh-CN" sz="24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smtClean="0">
                  <a:solidFill>
                    <a:schemeClr val="accent3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</a:rPr>
                <a:t>天衣无缝</a:t>
              </a:r>
              <a:endParaRPr lang="zh-CN" altLang="en-US" sz="2400">
                <a:solidFill>
                  <a:schemeClr val="accent3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54" name="矩形 53" title=""/>
          <p:cNvSpPr/>
          <p:nvPr/>
        </p:nvSpPr>
        <p:spPr>
          <a:xfrm>
            <a:off x="2615565" y="4172585"/>
            <a:ext cx="8418195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刘唐揭起桶盖，又</a:t>
            </a:r>
            <a:r>
              <a:rPr lang="zh-CN" altLang="en-US" sz="24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兜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了半瓢吃</a:t>
            </a:r>
            <a:r>
              <a:rPr lang="en-US" altLang="zh-CN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，打消杨志的疑虑。</a:t>
            </a:r>
            <a:endParaRPr lang="zh-CN" altLang="en-US" sz="2800">
              <a:solidFill>
                <a:schemeClr val="accent1">
                  <a:lumMod val="7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8" name="矩形 77" title=""/>
          <p:cNvSpPr/>
          <p:nvPr/>
        </p:nvSpPr>
        <p:spPr>
          <a:xfrm>
            <a:off x="2926715" y="5004435"/>
            <a:ext cx="8106410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吴用去松林里取出药来，抖在</a:t>
            </a:r>
            <a:r>
              <a:rPr lang="zh-CN" altLang="en-US" sz="24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瓢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里，只做赶来饶他酒吃，把</a:t>
            </a:r>
            <a:r>
              <a:rPr lang="zh-CN" altLang="en-US" sz="24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瓢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去兜时，药已搅在酒里。</a:t>
            </a:r>
            <a:r>
              <a:rPr lang="en-US" altLang="zh-CN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 title=""/>
          <p:cNvGrpSpPr/>
          <p:nvPr/>
        </p:nvGrpSpPr>
        <p:grpSpPr>
          <a:xfrm rot="20489352">
            <a:off x="49084" y="3579070"/>
            <a:ext cx="2242160" cy="675725"/>
            <a:chOff x="1836650" y="2063399"/>
            <a:chExt cx="1256857" cy="54133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智用计谋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54" grpId="0"/>
      <p:bldP spid="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6" name="文本框 3" title=""/>
          <p:cNvSpPr txBox="1">
            <a:spLocks noChangeArrowheads="1"/>
          </p:cNvSpPr>
          <p:nvPr/>
        </p:nvSpPr>
        <p:spPr bwMode="auto">
          <a:xfrm>
            <a:off x="528320" y="739775"/>
            <a:ext cx="84994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辩论赛：杨志“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有</a:t>
            </a: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智”还是“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无</a:t>
            </a: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智”？</a:t>
            </a:r>
            <a:endParaRPr lang="en-US" altLang="zh-CN" sz="2800" b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46" name="组合 45" title=""/>
          <p:cNvGrpSpPr/>
          <p:nvPr/>
        </p:nvGrpSpPr>
        <p:grpSpPr>
          <a:xfrm>
            <a:off x="405130" y="1754505"/>
            <a:ext cx="10623550" cy="4174490"/>
            <a:chOff x="3083576" y="3775920"/>
            <a:chExt cx="4660248" cy="1714043"/>
          </a:xfrm>
        </p:grpSpPr>
        <p:grpSp>
          <p:nvGrpSpPr>
            <p:cNvPr id="47" name="组合 46"/>
            <p:cNvGrpSpPr/>
            <p:nvPr/>
          </p:nvGrpSpPr>
          <p:grpSpPr>
            <a:xfrm>
              <a:off x="3083576" y="3775920"/>
              <a:ext cx="4660248" cy="1714043"/>
              <a:chOff x="3490903" y="4170932"/>
              <a:chExt cx="3875716" cy="1538415"/>
            </a:xfrm>
          </p:grpSpPr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35817" y="4184073"/>
                <a:ext cx="3830802" cy="1525274"/>
              </a:xfrm>
              <a:prstGeom prst="rect">
                <a:avLst/>
              </a:prstGeom>
            </p:spPr>
          </p:pic>
          <p:sp>
            <p:nvSpPr>
              <p:cNvPr id="50" name="矩形 49"/>
              <p:cNvSpPr/>
              <p:nvPr/>
            </p:nvSpPr>
            <p:spPr>
              <a:xfrm rot="20023910">
                <a:off x="3490903" y="4170932"/>
                <a:ext cx="491202" cy="19236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en-US" sz="2800" b="1" kern="1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glow rad="609600">
                        <a:schemeClr val="accent3">
                          <a:lumMod val="60000"/>
                          <a:lumOff val="40000"/>
                          <a:alpha val="40000"/>
                        </a:schemeClr>
                      </a:glow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仿宋" panose="02010609060101010101" pitchFamily="49" charset="-122"/>
                    <a:ea typeface="仿宋" panose="02010609060101010101" pitchFamily="49" charset="-122"/>
                    <a:cs typeface="仿宋" panose="02010609060101010101" pitchFamily="49" charset="-122"/>
                  </a:rPr>
                  <a:t>点拨</a:t>
                </a:r>
                <a:endParaRPr lang="zh-CN" altLang="en-US" sz="2800" b="1" kern="1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glow rad="609600">
                      <a:schemeClr val="accent3">
                        <a:lumMod val="60000"/>
                        <a:lumOff val="40000"/>
                        <a:alpha val="40000"/>
                      </a:schemeClr>
                    </a:glow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仿宋" panose="02010609060101010101" pitchFamily="49" charset="-122"/>
                  <a:ea typeface="仿宋" panose="02010609060101010101" pitchFamily="49" charset="-122"/>
                  <a:cs typeface="仿宋" panose="02010609060101010101" pitchFamily="49" charset="-122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3313926" y="3790754"/>
              <a:ext cx="4209174" cy="1617252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smtClean="0">
                  <a:latin typeface="黑体" panose="02010609060101010101" charset="-122"/>
                  <a:ea typeface="黑体" panose="02010609060101010101" charset="-122"/>
                </a:rPr>
                <a:t>  </a:t>
              </a:r>
              <a:endParaRPr lang="zh-CN" altLang="en-US" sz="2800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37" name="矩形 36" title=""/>
          <p:cNvSpPr/>
          <p:nvPr/>
        </p:nvSpPr>
        <p:spPr>
          <a:xfrm>
            <a:off x="1029335" y="2328545"/>
            <a:ext cx="9163685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37155" algn="ctr"/>
                <a:tab pos="3371850"/>
              </a:tabLst>
            </a:pPr>
            <a:r>
              <a:rPr lang="zh-CN" altLang="en-US" sz="2400" b="1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全班分为2组，正方的观点是“杨志有智”，反方的观点是“杨志无智”，正反方由各小组代表抽签决定。</a:t>
            </a:r>
            <a:endParaRPr lang="zh-CN" altLang="en-US" sz="2400" b="1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37155" algn="ctr"/>
                <a:tab pos="3371850"/>
              </a:tabLst>
            </a:pPr>
            <a:r>
              <a:rPr lang="zh-CN" altLang="en-US" sz="2400" b="1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根据本小组抽取的观点在课文中寻找相关内容，作为辩论材料。</a:t>
            </a:r>
            <a:endParaRPr lang="zh-CN" altLang="en-US" sz="2400" b="1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37155" algn="ctr"/>
                <a:tab pos="3371850"/>
              </a:tabLst>
            </a:pPr>
            <a:r>
              <a:rPr lang="zh-CN" altLang="en-US" sz="2400" b="1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小组合作，对材料进行提取概括。</a:t>
            </a:r>
            <a:endParaRPr lang="zh-CN" altLang="en-US" sz="2400" b="1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37155" algn="ctr"/>
                <a:tab pos="3371850"/>
              </a:tabLst>
            </a:pPr>
            <a:r>
              <a:rPr lang="zh-CN" altLang="en-US" sz="2400" b="1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双方各选出四名辩手，进行辩论。</a:t>
            </a:r>
            <a:endParaRPr lang="zh-CN" altLang="en-US" sz="2400" b="1" kern="1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 title=""/>
          <p:cNvGrpSpPr/>
          <p:nvPr/>
        </p:nvGrpSpPr>
        <p:grpSpPr>
          <a:xfrm>
            <a:off x="3328965" y="725951"/>
            <a:ext cx="4472940" cy="901700"/>
            <a:chOff x="2432954" y="989555"/>
            <a:chExt cx="4472940" cy="901700"/>
          </a:xfrm>
        </p:grpSpPr>
        <p:pic>
          <p:nvPicPr>
            <p:cNvPr id="80" name="Picture 46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2954" y="989555"/>
              <a:ext cx="3855085" cy="90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3219084" y="1054960"/>
              <a:ext cx="3686810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518E"/>
                  </a:solidFill>
                  <a:latin typeface="黑体" panose="02010609060101010101" charset="-122"/>
                  <a:ea typeface="黑体" panose="02010609060101010101" charset="-122"/>
                </a:rPr>
                <a:t>正方：杨志有智</a:t>
              </a:r>
              <a:endParaRPr lang="zh-CN" altLang="en-US" sz="2800" b="1">
                <a:solidFill>
                  <a:srgbClr val="00518E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73" name="组合 72" title=""/>
          <p:cNvGrpSpPr/>
          <p:nvPr/>
        </p:nvGrpSpPr>
        <p:grpSpPr>
          <a:xfrm rot="20489352">
            <a:off x="70840" y="1851705"/>
            <a:ext cx="2242160" cy="675725"/>
            <a:chOff x="1836650" y="2063399"/>
            <a:chExt cx="1256857" cy="54133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75" name="文本框 74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智藏行踪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70" name="组合 69" title=""/>
          <p:cNvGrpSpPr/>
          <p:nvPr/>
        </p:nvGrpSpPr>
        <p:grpSpPr>
          <a:xfrm>
            <a:off x="2362121" y="1941454"/>
            <a:ext cx="7761289" cy="737235"/>
            <a:chOff x="9281369" y="3332871"/>
            <a:chExt cx="7761289" cy="737235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648">
              <a:off x="9281369" y="3549805"/>
              <a:ext cx="783177" cy="282625"/>
            </a:xfrm>
            <a:prstGeom prst="rect">
              <a:avLst/>
            </a:prstGeom>
          </p:spPr>
        </p:pic>
        <p:sp>
          <p:nvSpPr>
            <p:cNvPr id="72" name="矩形 71"/>
            <p:cNvSpPr/>
            <p:nvPr/>
          </p:nvSpPr>
          <p:spPr>
            <a:xfrm>
              <a:off x="10135928" y="3332871"/>
              <a:ext cx="6906730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不多带兵，伪装成客商。</a:t>
              </a:r>
              <a:endParaRPr lang="zh-CN" altLang="en-US" sz="2200">
                <a:solidFill>
                  <a:schemeClr val="accent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17" name="组合 116" title=""/>
          <p:cNvGrpSpPr/>
          <p:nvPr/>
        </p:nvGrpSpPr>
        <p:grpSpPr>
          <a:xfrm rot="20489352">
            <a:off x="48954" y="3728861"/>
            <a:ext cx="2242160" cy="675725"/>
            <a:chOff x="1836650" y="2063399"/>
            <a:chExt cx="1256857" cy="541334"/>
          </a:xfrm>
        </p:grpSpPr>
        <p:pic>
          <p:nvPicPr>
            <p:cNvPr id="118" name="图片 117"/>
            <p:cNvPicPr>
              <a:picLocks noChangeAspect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119" name="文本框 118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智调时间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07" name="组合 106" title=""/>
          <p:cNvGrpSpPr/>
          <p:nvPr/>
        </p:nvGrpSpPr>
        <p:grpSpPr>
          <a:xfrm>
            <a:off x="2362460" y="3316960"/>
            <a:ext cx="7761289" cy="737235"/>
            <a:chOff x="9281369" y="3332871"/>
            <a:chExt cx="7761289" cy="737235"/>
          </a:xfrm>
        </p:grpSpPr>
        <p:pic>
          <p:nvPicPr>
            <p:cNvPr id="108" name="图片 107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648">
              <a:off x="9281369" y="3549805"/>
              <a:ext cx="783177" cy="282625"/>
            </a:xfrm>
            <a:prstGeom prst="rect">
              <a:avLst/>
            </a:prstGeom>
          </p:spPr>
        </p:pic>
        <p:sp>
          <p:nvSpPr>
            <p:cNvPr id="116" name="矩形 115"/>
            <p:cNvSpPr/>
            <p:nvPr/>
          </p:nvSpPr>
          <p:spPr>
            <a:xfrm>
              <a:off x="10135928" y="3332871"/>
              <a:ext cx="6906730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五更→日中，辰牌→申时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0" name="组合 119" title=""/>
          <p:cNvGrpSpPr/>
          <p:nvPr/>
        </p:nvGrpSpPr>
        <p:grpSpPr>
          <a:xfrm>
            <a:off x="3167344" y="4132665"/>
            <a:ext cx="6460074" cy="2401885"/>
            <a:chOff x="9845040" y="2798244"/>
            <a:chExt cx="6460074" cy="2401885"/>
          </a:xfrm>
        </p:grpSpPr>
        <p:pic>
          <p:nvPicPr>
            <p:cNvPr id="121" name="图片 120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89982">
              <a:off x="9845040" y="2798244"/>
              <a:ext cx="783177" cy="282625"/>
            </a:xfrm>
            <a:prstGeom prst="rect">
              <a:avLst/>
            </a:prstGeom>
          </p:spPr>
        </p:pic>
        <p:sp>
          <p:nvSpPr>
            <p:cNvPr id="122" name="矩形 121"/>
            <p:cNvSpPr/>
            <p:nvPr/>
          </p:nvSpPr>
          <p:spPr>
            <a:xfrm>
              <a:off x="9914635" y="3170034"/>
              <a:ext cx="6390479" cy="20300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怕在晨光中或暮色中遭偷袭。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白天歹人相对不敢大张旗鼓，且正午天气炎热，恐怕歹人也不愿出来活动。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3" name="组合 72" title=""/>
          <p:cNvGrpSpPr/>
          <p:nvPr/>
        </p:nvGrpSpPr>
        <p:grpSpPr>
          <a:xfrm rot="20489352">
            <a:off x="126085" y="1221150"/>
            <a:ext cx="2242160" cy="675725"/>
            <a:chOff x="1836650" y="2063399"/>
            <a:chExt cx="1256857" cy="541334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75" name="文本框 74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智选道路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70" name="组合 69" title=""/>
          <p:cNvGrpSpPr/>
          <p:nvPr/>
        </p:nvGrpSpPr>
        <p:grpSpPr>
          <a:xfrm>
            <a:off x="2062401" y="1119129"/>
            <a:ext cx="9022715" cy="737235"/>
            <a:chOff x="9281369" y="3332871"/>
            <a:chExt cx="9022715" cy="737235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648">
              <a:off x="9281369" y="3549805"/>
              <a:ext cx="783177" cy="282625"/>
            </a:xfrm>
            <a:prstGeom prst="rect">
              <a:avLst/>
            </a:prstGeom>
          </p:spPr>
        </p:pic>
        <p:sp>
          <p:nvSpPr>
            <p:cNvPr id="72" name="矩形 71"/>
            <p:cNvSpPr/>
            <p:nvPr/>
          </p:nvSpPr>
          <p:spPr>
            <a:xfrm>
              <a:off x="10136079" y="3332871"/>
              <a:ext cx="8168005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放着宽平的官道不走，而净找偏僻崎岖的小径。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0" name="组合 119" title=""/>
          <p:cNvGrpSpPr/>
          <p:nvPr/>
        </p:nvGrpSpPr>
        <p:grpSpPr>
          <a:xfrm>
            <a:off x="3131096" y="1931268"/>
            <a:ext cx="8535035" cy="1002665"/>
            <a:chOff x="9845040" y="2798244"/>
            <a:chExt cx="8535035" cy="1002665"/>
          </a:xfrm>
        </p:grpSpPr>
        <p:pic>
          <p:nvPicPr>
            <p:cNvPr id="121" name="图片 120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89982">
              <a:off x="9845040" y="2798244"/>
              <a:ext cx="783177" cy="282625"/>
            </a:xfrm>
            <a:prstGeom prst="rect">
              <a:avLst/>
            </a:prstGeom>
          </p:spPr>
        </p:pic>
        <p:sp>
          <p:nvSpPr>
            <p:cNvPr id="122" name="矩形 121"/>
            <p:cNvSpPr/>
            <p:nvPr/>
          </p:nvSpPr>
          <p:spPr>
            <a:xfrm>
              <a:off x="10278110" y="3245284"/>
              <a:ext cx="8101965" cy="555625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l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防止早有劫匪听到押送的消息，进行埋伏。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2" name="组合 51" title=""/>
          <p:cNvGrpSpPr/>
          <p:nvPr/>
        </p:nvGrpSpPr>
        <p:grpSpPr>
          <a:xfrm rot="20489352">
            <a:off x="-54716" y="3757018"/>
            <a:ext cx="2242160" cy="675725"/>
            <a:chOff x="1836650" y="2063399"/>
            <a:chExt cx="1256857" cy="541334"/>
          </a:xfrm>
        </p:grpSpPr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650" y="2063399"/>
              <a:ext cx="1256857" cy="541334"/>
            </a:xfrm>
            <a:prstGeom prst="rect">
              <a:avLst/>
            </a:prstGeom>
          </p:spPr>
        </p:pic>
        <p:sp>
          <p:nvSpPr>
            <p:cNvPr id="69" name="文本框 68"/>
            <p:cNvSpPr txBox="1"/>
            <p:nvPr/>
          </p:nvSpPr>
          <p:spPr>
            <a:xfrm>
              <a:off x="2055204" y="2106341"/>
              <a:ext cx="929864" cy="36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高度警惕</a:t>
              </a:r>
              <a:endParaRPr lang="zh-CN" altLang="en-US" sz="24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49" name="组合 48" title=""/>
          <p:cNvGrpSpPr/>
          <p:nvPr/>
        </p:nvGrpSpPr>
        <p:grpSpPr>
          <a:xfrm>
            <a:off x="1997170" y="3507677"/>
            <a:ext cx="7761289" cy="2030095"/>
            <a:chOff x="9281369" y="3332871"/>
            <a:chExt cx="7761289" cy="2030095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648">
              <a:off x="9281369" y="3549805"/>
              <a:ext cx="783177" cy="282625"/>
            </a:xfrm>
            <a:prstGeom prst="rect">
              <a:avLst/>
            </a:prstGeom>
          </p:spPr>
        </p:pic>
        <p:sp>
          <p:nvSpPr>
            <p:cNvPr id="51" name="矩形 50"/>
            <p:cNvSpPr/>
            <p:nvPr/>
          </p:nvSpPr>
          <p:spPr>
            <a:xfrm>
              <a:off x="10135928" y="3332871"/>
              <a:ext cx="6906730" cy="20300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在黄泥冈提醒</a:t>
              </a: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众</a:t>
              </a: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军汉此地险要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发现刘唐顿生疑心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唯恐白胜酒中有蒙汗药</a:t>
              </a:r>
              <a:endPara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NWFjMTIzYTc5YmVhOTUyNDE1NDkzY2E0MmE3YTE3MTY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176</Paragraphs>
  <Slides>23</Slides>
  <Notes>1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baseType="lpstr" size="35">
      <vt:lpstr>Arial</vt:lpstr>
      <vt:lpstr>Calibri Light</vt:lpstr>
      <vt:lpstr>等线 Light</vt:lpstr>
      <vt:lpstr>Calibri</vt:lpstr>
      <vt:lpstr>等线</vt:lpstr>
      <vt:lpstr>黑体</vt:lpstr>
      <vt:lpstr>宋体</vt:lpstr>
      <vt:lpstr>微软雅黑</vt:lpstr>
      <vt:lpstr>Cambria</vt:lpstr>
      <vt:lpstr>仿宋</vt:lpstr>
      <vt:lpstr>楷体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2024-11-23T08:57:01.078</cp:lastPrinted>
  <dcterms:created xsi:type="dcterms:W3CDTF">2024-11-23T08:57:01Z</dcterms:created>
  <dcterms:modified xsi:type="dcterms:W3CDTF">2024-11-23T00:57:01Z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