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3.3-->
<!--Generated by Spire.Presentation for .NET 9.2.0.0-->
<p:presentation xmlns:r="http://schemas.openxmlformats.org/officeDocument/2006/relationships" xmlns:a="http://schemas.openxmlformats.org/drawingml/2006/main" xmlns:p="http://schemas.openxmlformats.org/presentationml/2006/main">
  <p:sldMasterIdLst>
    <p:sldMasterId r:id="rId2" id="2147483648"/>
  </p:sldMasterIdLst>
  <p:sldIdLst>
    <p:sldId r:id="rId3" id="257"/>
    <p:sldId r:id="rId4" id="258"/>
    <p:sldId r:id="rId5" id="259"/>
    <p:sldId r:id="rId6" id="260"/>
    <p:sldId r:id="rId7" id="261"/>
    <p:sldId r:id="rId8" id="262"/>
    <p:sldId r:id="rId9" id="263"/>
    <p:sldId r:id="rId10" id="264"/>
    <p:sldId r:id="rId11" id="265"/>
    <p:sldId r:id="rId12" id="266"/>
    <p:sldId r:id="rId13" id="267"/>
    <p:sldId r:id="rId14" id="268"/>
    <p:sldId r:id="rId15" id="269"/>
    <p:sldId r:id="rId16" id="270"/>
    <p:sldId r:id="rId17" id="271"/>
    <p:sldId r:id="rId18" id="272"/>
    <p:sldId r:id="rId19" id="273"/>
    <p:sldId r:id="rId20" id="274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兰 冯" initials="兰冯" lastIdx="0" clrIdx="0"/>
  <p:cmAuthor id="0" name="wangli" initials="wli" lastIdx="0" clrIdx="0"/>
  <p:cmAuthor id="2" name="Administrator" initials="A" lastIdx="0" clrIdx="1"/>
  <p:cmAuthor id="3" name="作者" initials="A" lastIdx="0" clrIdx="2"/>
  <p:cmAuthor id="4" name="wei" initials="w" lastIdx="0" clrIdx="3"/>
  <p:cmAuthor id="5" name="www.xkb1.com" initials="w" lastIdx="0" clrIdx="1"/>
  <p:cmAuthor id="6" name="金龙 苟" initials="金龙" lastIdx="0" clrIdx="3"/>
  <p:cmAuthor id="7" name="xkb1.com" initials="x" lastIdx="0" clrIdx="0"/>
  <p:cmAuthor id="8" name="MING" initials="M" lastIdx="0" clrIdx="2"/>
  <p:cmAuthor id="9" name="dongyu" initials="d" lastIdx="0" clrIdx="8"/>
  <p:cmAuthor id="10" name="houyanan21" initials="h" lastIdx="0" clrIdx="9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8.xml" /><Relationship Id="rId21" Type="http://schemas.openxmlformats.org/officeDocument/2006/relationships/tags" Target="tags/tag6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1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random/>
  </p:transition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type="obj"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b="1" dirty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type="obj"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type="obj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1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1" smtClean="0"/>
              <a:t>单击此处编辑母版文本样式</a:t>
            </a:r>
          </a:p>
          <a:p>
            <a:pPr lvl="1"/>
            <a:r>
              <a:rPr lang="zh-CN" altLang="en-US" dirty="1" smtClean="0"/>
              <a:t>第二级</a:t>
            </a:r>
          </a:p>
          <a:p>
            <a:pPr lvl="2"/>
            <a:r>
              <a:rPr lang="zh-CN" altLang="en-US" dirty="1" smtClean="0"/>
              <a:t>第三级</a:t>
            </a:r>
          </a:p>
          <a:p>
            <a:pPr lvl="3"/>
            <a:r>
              <a:rPr lang="zh-CN" altLang="en-US" dirty="1" smtClean="0"/>
              <a:t>第四级</a:t>
            </a:r>
          </a:p>
          <a:p>
            <a:pPr lvl="4"/>
            <a:r>
              <a:rPr lang="zh-CN" altLang="en-US" dirty="1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fast"/>
  <p:timing>
    <p:tnLst>
      <p:par>
        <p:cTn id="1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9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4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5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0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2.xml" /><Relationship Id="rId3" Type="http://schemas.openxmlformats.org/officeDocument/2006/relationships/tags" Target="../tags/tag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8"/>
          <p:cNvSpPr txBox="1"/>
          <p:nvPr/>
        </p:nvSpPr>
        <p:spPr>
          <a:xfrm>
            <a:off x="1104120" y="2181364"/>
            <a:ext cx="10224459" cy="2183765"/>
          </a:xfrm>
          <a:prstGeom prst="rect"/>
          <a:noFill/>
          <a:ln w="19050">
            <a:solidFill>
              <a:schemeClr val="tx1"/>
            </a:solidFill>
          </a:ln>
          <a:effectLst>
            <a:softEdge rad="31750"/>
          </a:effec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6800" b="1" dirty="1" smtClean="0">
                <a:solidFill>
                  <a:srgbClr val="FF0000"/>
                </a:solidFill>
                <a:effectLst>
                  <a:outerShdw blurRad="38100" dir="2700000" dist="38100" algn="tl">
                    <a:srgbClr val="C0C0C0"/>
                  </a:outerShdw>
                </a:effectLst>
                <a:latin typeface="宋体" panose="02010600030101010101" pitchFamily="2" charset="-122"/>
                <a:ea typeface="Kaiti SC"/>
                <a:cs typeface="Kaiti SC"/>
              </a:rPr>
              <a:t>酬乐天扬州初逢席上见赠</a:t>
            </a:r>
            <a:endParaRPr lang="zh-CN" altLang="en-US" sz="6800" b="1" smtClean="0">
              <a:solidFill>
                <a:srgbClr val="FF0000"/>
              </a:solidFill>
              <a:effectLst>
                <a:outerShdw blurRad="38100" dir="2700000" dist="38100" algn="tl">
                  <a:srgbClr val="C0C0C0"/>
                </a:outerShdw>
              </a:effectLst>
              <a:latin typeface="宋体" panose="02010600030101010101" pitchFamily="2" charset="-122"/>
              <a:ea typeface="Kaiti SC"/>
              <a:cs typeface="Kaiti SC"/>
            </a:endParaRPr>
          </a:p>
          <a:p>
            <a:pPr>
              <a:defRPr/>
            </a:pPr>
            <a:r>
              <a:rPr lang="en-US" altLang="zh-CN" sz="6800" b="1" dirty="1" smtClean="0">
                <a:solidFill>
                  <a:srgbClr val="FF0000"/>
                </a:solidFill>
                <a:effectLst>
                  <a:outerShdw blurRad="38100" dir="2700000" dist="38100" algn="tl">
                    <a:srgbClr val="C0C0C0"/>
                  </a:outerShdw>
                </a:effectLst>
                <a:latin typeface="宋体" panose="02010600030101010101" pitchFamily="2" charset="-122"/>
                <a:ea typeface="Kaiti SC"/>
                <a:cs typeface="Kaiti SC"/>
              </a:rPr>
              <a:t>            </a:t>
            </a:r>
            <a:r>
              <a:rPr lang="zh-CN" altLang="en-US" sz="6800" b="1" dirty="1" smtClean="0">
                <a:solidFill>
                  <a:srgbClr val="FF0000"/>
                </a:solidFill>
                <a:effectLst>
                  <a:outerShdw blurRad="38100" dir="2700000" dist="38100" algn="tl">
                    <a:srgbClr val="C0C0C0"/>
                  </a:outerShdw>
                </a:effectLst>
                <a:latin typeface="宋体" panose="02010600030101010101" pitchFamily="2" charset="-122"/>
                <a:cs typeface="Kaiti SC"/>
              </a:rPr>
              <a:t>刘禹锡</a:t>
            </a:r>
            <a:endParaRPr lang="zh-CN" altLang="en-US" sz="6800" b="1" smtClean="0">
              <a:solidFill>
                <a:srgbClr val="FF0000"/>
              </a:solidFill>
              <a:effectLst>
                <a:outerShdw blurRad="38100" dir="2700000" dist="38100" algn="tl">
                  <a:srgbClr val="C0C0C0"/>
                </a:outerShdw>
              </a:effectLst>
              <a:latin typeface="宋体" panose="02010600030101010101" pitchFamily="2" charset="-122"/>
              <a:cs typeface="Kaiti SC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Rot="1" noChangeArrowheads="1"/>
          </p:cNvSpPr>
          <p:nvPr>
            <p:ph type="obj" idx="4294967295"/>
          </p:nvPr>
        </p:nvSpPr>
        <p:spPr>
          <a:xfrm>
            <a:off x="719244" y="2896427"/>
            <a:ext cx="10657680" cy="3194281"/>
          </a:xfrm>
          <a:prstGeom prst="rect"/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zh-CN" altLang="en-US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346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首联</a:t>
            </a:r>
            <a:r>
              <a:rPr lang="zh-CN" altLang="zh-CN" sz="346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交代了</a:t>
            </a:r>
            <a:r>
              <a:rPr lang="zh-CN" altLang="en-US" sz="346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诗人被</a:t>
            </a:r>
            <a:r>
              <a:rPr lang="zh-CN" altLang="zh-CN" sz="346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贬</a:t>
            </a:r>
            <a:r>
              <a:rPr lang="zh-CN" altLang="en-US" sz="346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谪的境遇，“凄凉地”“二十三年”点明被贬的</a:t>
            </a:r>
            <a:r>
              <a:rPr lang="zh-CN" altLang="zh-CN" sz="346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地方之凄凉，被贬时间之漫长。</a:t>
            </a:r>
            <a:r>
              <a:rPr lang="zh-CN" altLang="zh-CN" sz="3465" b="1" dirty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表露出诗人无限辛酸和愤懑不平以及痛苦而又孤寂的心情。</a:t>
            </a:r>
            <a:endParaRPr lang="zh-CN" altLang="zh-CN" sz="3465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>
          <a:xfrm>
            <a:off x="624840" y="1124373"/>
            <a:ext cx="10895753" cy="169291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3465" b="1" dirty="1">
                <a:latin typeface="宋体" panose="02010600030101010101" pitchFamily="2" charset="-122"/>
              </a:rPr>
              <a:t>1.</a:t>
            </a:r>
            <a:r>
              <a:rPr lang="zh-CN" altLang="zh-CN" sz="3465" b="1" dirty="1">
                <a:latin typeface="宋体" panose="02010600030101010101" pitchFamily="2" charset="-122"/>
              </a:rPr>
              <a:t>首联交代了</a:t>
            </a:r>
            <a:r>
              <a:rPr lang="zh-CN" altLang="en-US" sz="3465" b="1" dirty="1">
                <a:latin typeface="宋体" panose="02010600030101010101" pitchFamily="2" charset="-122"/>
              </a:rPr>
              <a:t>诗人怎样的处境</a:t>
            </a:r>
            <a:r>
              <a:rPr lang="zh-CN" altLang="zh-CN" sz="3465" b="1" dirty="1">
                <a:latin typeface="宋体" panose="02010600030101010101" pitchFamily="2" charset="-122"/>
              </a:rPr>
              <a:t>？“</a:t>
            </a:r>
            <a:r>
              <a:rPr lang="zh-CN" altLang="zh-CN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凄凉地</a:t>
            </a:r>
            <a:r>
              <a:rPr lang="zh-CN" altLang="zh-CN" sz="3465" b="1" dirty="1">
                <a:latin typeface="宋体" panose="02010600030101010101" pitchFamily="2" charset="-122"/>
              </a:rPr>
              <a:t>”和“</a:t>
            </a:r>
            <a:r>
              <a:rPr lang="zh-CN" altLang="zh-CN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弃置身</a:t>
            </a:r>
            <a:r>
              <a:rPr lang="zh-CN" altLang="zh-CN" sz="3465" b="1" dirty="1">
                <a:latin typeface="宋体" panose="02010600030101010101" pitchFamily="2" charset="-122"/>
              </a:rPr>
              <a:t>”表露出诗人怎样的心情？</a:t>
            </a:r>
            <a:endParaRPr lang="zh-CN" altLang="zh-CN" sz="3465" b="1"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2447835" y="165365"/>
            <a:ext cx="10601099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任务三：研读诗歌，深悟诗情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ldLvl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Rot="1" noChangeArrowheads="1"/>
          </p:cNvSpPr>
          <p:nvPr>
            <p:ph type="obj" idx="4294967295"/>
          </p:nvPr>
        </p:nvSpPr>
        <p:spPr>
          <a:xfrm>
            <a:off x="817033" y="2661807"/>
            <a:ext cx="10272184" cy="2783417"/>
          </a:xfrm>
          <a:prstGeom prst="rect"/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marL="0" indent="0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用典(闻笛赋、烂柯人)。“闻笛赋”表达了诗人对</a:t>
            </a:r>
            <a:r>
              <a:rPr lang="zh-CN" altLang="en-US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亡友</a:t>
            </a:r>
            <a:r>
              <a:rPr lang="zh-CN" altLang="zh-CN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的悼念之情，“烂柯人”抒发了诗人对岁月流逝、世事变迁的慨叹</a:t>
            </a:r>
            <a:r>
              <a:rPr lang="en-US" altLang="zh-CN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充满无限悲痛怅惘之情</a:t>
            </a:r>
            <a:r>
              <a:rPr lang="zh-CN" altLang="zh-CN" sz="3735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zh-CN" sz="3735" b="1" smtClean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9155" name="Text Box 4"/>
          <p:cNvSpPr txBox="1">
            <a:spLocks noChangeArrowheads="1"/>
          </p:cNvSpPr>
          <p:nvPr/>
        </p:nvSpPr>
        <p:spPr>
          <a:xfrm>
            <a:off x="624417" y="1030817"/>
            <a:ext cx="10943167" cy="89217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3465" b="1" dirty="1">
                <a:latin typeface="宋体" panose="02010600030101010101" pitchFamily="2" charset="-122"/>
              </a:rPr>
              <a:t>2.</a:t>
            </a:r>
            <a:r>
              <a:rPr lang="zh-CN" altLang="en-US" sz="3465" b="1" dirty="1">
                <a:latin typeface="宋体" panose="02010600030101010101" pitchFamily="2" charset="-122"/>
                <a:sym typeface="+mn-ea"/>
              </a:rPr>
              <a:t>作者在颔联运用了哪两个典故？说说其表达的情感。</a:t>
            </a:r>
            <a:endParaRPr lang="zh-CN" altLang="zh-CN" sz="3465" b="1"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2447835" y="165365"/>
            <a:ext cx="10601099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任务三：研读诗歌，深悟诗情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ldLvl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Rot="1" noChangeArrowheads="1"/>
          </p:cNvSpPr>
          <p:nvPr>
            <p:ph type="obj" idx="4294967295"/>
          </p:nvPr>
        </p:nvSpPr>
        <p:spPr>
          <a:xfrm>
            <a:off x="527051" y="2564553"/>
            <a:ext cx="11135783" cy="4607984"/>
          </a:xfrm>
          <a:prstGeom prst="rect"/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ts val="3600"/>
              </a:lnSpc>
              <a:buFont typeface="Wingdings" panose="05000000000000000000" pitchFamily="2" charset="2"/>
              <a:buNone/>
            </a:pPr>
            <a:r>
              <a:rPr lang="en-US" altLang="zh-CN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运用了</a:t>
            </a:r>
            <a:r>
              <a:rPr lang="zh-CN" altLang="en-US" b="1" dirty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对偶</a:t>
            </a:r>
            <a:r>
              <a:rPr lang="zh-CN" altLang="en-US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zh-CN" altLang="en-US" b="1" dirty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比喻</a:t>
            </a:r>
            <a:r>
              <a:rPr lang="zh-CN" altLang="en-US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的修辞手法。</a:t>
            </a:r>
            <a:r>
              <a:rPr lang="zh-CN" altLang="en-US" b="1" dirty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“沉舟”“病树”比喻诗人自己，是抒发诗人的身世之感。</a:t>
            </a:r>
            <a:endParaRPr lang="en-US" altLang="zh-CN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eaLnBrk="1" hangingPunct="1">
              <a:lnSpc>
                <a:spcPts val="3600"/>
              </a:lnSpc>
              <a:buFont typeface="Wingdings" panose="05000000000000000000" pitchFamily="2" charset="2"/>
              <a:buNone/>
            </a:pPr>
            <a:r>
              <a:rPr lang="en-US" altLang="zh-CN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哲理：</a:t>
            </a:r>
            <a:r>
              <a:rPr lang="zh-CN" altLang="en-US" b="1" dirty="1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揭示新事物必将取代旧事物的自然规律。</a:t>
            </a:r>
            <a:endParaRPr lang="zh-CN" altLang="en-US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eaLnBrk="1" hangingPunct="1">
              <a:lnSpc>
                <a:spcPts val="3600"/>
              </a:lnSpc>
              <a:buFont typeface="Wingdings" panose="05000000000000000000" pitchFamily="2" charset="2"/>
              <a:buNone/>
            </a:pPr>
            <a:r>
              <a:rPr lang="en-US" altLang="zh-CN" b="1" dirty="1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表达了诗人乐观进取，积极向上的人生态度。</a:t>
            </a:r>
            <a:endParaRPr lang="en-US" altLang="zh-CN" b="1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>
          <a:xfrm>
            <a:off x="622300" y="719667"/>
            <a:ext cx="11235267" cy="163152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3200" b="1" dirty="1">
                <a:latin typeface="宋体" panose="02010600030101010101" pitchFamily="2" charset="-122"/>
                <a:sym typeface="+mn-ea"/>
              </a:rPr>
              <a:t>3.</a:t>
            </a:r>
            <a:r>
              <a:rPr lang="zh-CN" altLang="en-US" sz="3200" b="1" dirty="1">
                <a:latin typeface="宋体" panose="02010600030101010101" pitchFamily="2" charset="-122"/>
                <a:sym typeface="+mn-ea"/>
              </a:rPr>
              <a:t>作者被贬官在外多年，回京路上怀想往事，心绪沉闷，那他是不是就这样一蹶不振了呢？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25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endParaRPr lang="zh-CN" altLang="en-US" sz="3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2256488" y="-27675"/>
            <a:ext cx="10601099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任务三：研读诗歌，深悟诗情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advAuto="indefinite" bldLvl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矩形 4"/>
          <p:cNvSpPr>
            <a:spLocks noChangeArrowheads="1"/>
          </p:cNvSpPr>
          <p:nvPr/>
        </p:nvSpPr>
        <p:spPr>
          <a:xfrm>
            <a:off x="143523" y="1074447"/>
            <a:ext cx="12106910" cy="305435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25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en-US" altLang="zh-CN" sz="3735" b="1" dirty="1">
                <a:latin typeface="宋体" panose="02010600030101010101" pitchFamily="2" charset="-122"/>
                <a:sym typeface="+mn-ea"/>
              </a:rPr>
              <a:t>3.</a:t>
            </a:r>
            <a:r>
              <a:rPr lang="zh-CN" altLang="en-US" sz="3735" b="1" dirty="1">
                <a:latin typeface="宋体" panose="02010600030101010101" pitchFamily="2" charset="-122"/>
                <a:sym typeface="+mn-ea"/>
              </a:rPr>
              <a:t>作者被贬官在外多年，回京路上怀想往事，心绪沉闷，</a:t>
            </a:r>
            <a:endParaRPr lang="zh-CN" altLang="en-US" sz="3735" b="1">
              <a:latin typeface="宋体" panose="02010600030101010101" pitchFamily="2" charset="-122"/>
              <a:sym typeface="+mn-ea"/>
            </a:endParaRPr>
          </a:p>
          <a:p>
            <a:pPr algn="l" eaLnBrk="1" hangingPunct="1">
              <a:lnSpc>
                <a:spcPct val="125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r>
              <a:rPr lang="zh-CN" altLang="en-US" sz="3735" b="1" dirty="1">
                <a:latin typeface="宋体" panose="02010600030101010101" pitchFamily="2" charset="-122"/>
                <a:sym typeface="+mn-ea"/>
              </a:rPr>
              <a:t> </a:t>
            </a:r>
            <a:r>
              <a:rPr lang="en-US" altLang="zh-CN" sz="3735" b="1" dirty="1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3735" b="1" dirty="1">
                <a:latin typeface="宋体" panose="02010600030101010101" pitchFamily="2" charset="-122"/>
                <a:sym typeface="+mn-ea"/>
              </a:rPr>
              <a:t>那他是不是就这样一蹶不振了呢？</a:t>
            </a:r>
            <a:endParaRPr lang="en-US" altLang="zh-CN" sz="3735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hangingPunct="1">
              <a:lnSpc>
                <a:spcPct val="125000"/>
              </a:lnSpc>
              <a:spcBef>
                <a:spcPct val="20000"/>
              </a:spcBef>
              <a:buClr>
                <a:schemeClr val="hlink"/>
              </a:buClr>
              <a:buSzPct val="70000"/>
            </a:pPr>
            <a:endParaRPr lang="zh-CN" altLang="en-US" sz="3735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endParaRPr lang="zh-CN" altLang="en-US" sz="3735" b="1">
              <a:latin typeface="宋体" panose="02010600030101010101" pitchFamily="2" charset="-122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>
          <a:xfrm>
            <a:off x="1036320" y="2931160"/>
            <a:ext cx="9546590" cy="293941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3200" b="1" dirty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1">
                <a:solidFill>
                  <a:srgbClr val="0070C0"/>
                </a:solidFill>
                <a:latin typeface="宋体" panose="02010600030101010101" pitchFamily="2" charset="-122"/>
                <a:sym typeface="+mn-ea"/>
              </a:rPr>
              <a:t>点明酬答之意，回应首联，既有对友人的感谢之情，也有勉励之意。</a:t>
            </a:r>
            <a:endParaRPr lang="zh-CN" altLang="en-US" sz="3735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表现了诗人坚定的意志和乐观的精神。</a:t>
            </a:r>
            <a:endParaRPr lang="zh-CN" altLang="en-US" sz="3735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2447835" y="165365"/>
            <a:ext cx="10601099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任务三：研读诗歌，深悟诗情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0" advAuto="indefinite" build="whol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"/>
          <p:cNvSpPr>
            <a:spLocks noChangeArrowheads="1"/>
          </p:cNvSpPr>
          <p:nvPr/>
        </p:nvSpPr>
        <p:spPr>
          <a:xfrm>
            <a:off x="143933" y="932180"/>
            <a:ext cx="12094633" cy="1753235"/>
          </a:xfrm>
          <a:prstGeom prst="rect"/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600" b="1" dirty="1">
                <a:latin typeface="宋体" panose="02010600030101010101" pitchFamily="2" charset="-122"/>
                <a:sym typeface="+mn-ea"/>
              </a:rPr>
              <a:t>3.</a:t>
            </a:r>
            <a:r>
              <a:rPr lang="zh-CN" altLang="en-US" sz="3600" b="1" dirty="1">
                <a:latin typeface="宋体" panose="02010600030101010101" pitchFamily="2" charset="-122"/>
                <a:sym typeface="+mn-ea"/>
              </a:rPr>
              <a:t>作者被贬官在外多年，回京路上怀想往事，心绪沉闷，那他是不是就这样一蹶不振了呢？</a:t>
            </a: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杯酒长精神。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defRPr/>
            </a:pPr>
            <a:endParaRPr lang="en-US" altLang="zh-CN" sz="36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59541" y="1988819"/>
            <a:ext cx="8009167" cy="1476375"/>
          </a:xfrm>
          <a:prstGeom prst="rect"/>
          <a:noFill/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今日听君歌一曲，暂凭杯酒长精神。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768556" y="3243317"/>
            <a:ext cx="4085411" cy="730885"/>
          </a:xfrm>
          <a:prstGeom prst="rect"/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振作精神</a:t>
            </a:r>
            <a:endParaRPr lang="en-US" altLang="zh-CN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7824624" y="2750092"/>
            <a:ext cx="506184" cy="459376"/>
          </a:xfrm>
          <a:prstGeom prst="ellipse"/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"/>
          </a:p>
        </p:txBody>
      </p:sp>
      <p:sp>
        <p:nvSpPr>
          <p:cNvPr id="12" name="文本框 11"/>
          <p:cNvSpPr txBox="1"/>
          <p:nvPr/>
        </p:nvSpPr>
        <p:spPr>
          <a:xfrm>
            <a:off x="1990513" y="4293447"/>
            <a:ext cx="8545407" cy="2368550"/>
          </a:xfrm>
          <a:prstGeom prst="rect"/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3200" b="1" dirty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点明酬答之意，回应首联，既有对友人的感谢之情，也有勉励之意。</a:t>
            </a:r>
            <a:endParaRPr lang="zh-CN" altLang="en-US" sz="32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1200"/>
              </a:spcBef>
            </a:pPr>
            <a:r>
              <a:rPr lang="zh-CN" altLang="en-US" sz="3200" b="1" dirty="1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表现了诗人坚定的意志和乐观的精神。</a:t>
            </a:r>
            <a:endParaRPr lang="zh-CN" altLang="en-US" sz="3200" b="1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ts val="1200"/>
              </a:spcBef>
            </a:pPr>
            <a:endParaRPr lang="zh-CN" altLang="en-US" sz="3200" b="1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2256488" y="-27675"/>
            <a:ext cx="10601099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任务三：研读诗歌，深悟诗情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0" advAuto="indefinite" build="whole"/>
      <p:bldP spid="9" grpId="1" uiExpand="0" advAuto="indefinite" build="whole"/>
      <p:bldP spid="12" grpId="2" uiExpand="0" advAuto="indefinite" build="whol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1172845" y="1876425"/>
            <a:ext cx="9270365" cy="3869055"/>
          </a:xfrm>
          <a:prstGeom prst="rect"/>
          <a:noFill/>
          <a:ln w="9525">
            <a:noFill/>
            <a:miter lim="800000"/>
          </a:ln>
        </p:spPr>
        <p:txBody>
          <a:bodyPr wrap="square"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4800" b="1" dirty="1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en-US" altLang="zh-CN" sz="4800" b="1" dirty="1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这首诗抒发了作者二十多年转徙巴山楚水的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坎坷遭遇和无限感慨，流露出</a:t>
            </a:r>
            <a:r>
              <a:rPr lang="zh-CN" altLang="en-US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被长期贬谪弃置的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无限辛酸和愤懑不平之情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，表现出作者</a:t>
            </a:r>
            <a:r>
              <a:rPr lang="zh-CN" altLang="en-US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不甘沉沦、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奋发昂扬的进取精神和达观态度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73860" y="479213"/>
            <a:ext cx="3462020" cy="1317413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4265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课堂小结</a:t>
            </a:r>
            <a:endParaRPr kumimoji="0" lang="zh-CN" altLang="en-US" sz="4265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73791" y="1124024"/>
            <a:ext cx="12018209" cy="521081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）饱含诗人无限的辛酸和愤怒的诗句是：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）借用自然景物的变化暗示社会的发展，蕴含哲理，至今还常常被人引用的诗句是：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）诗中借用典故表达对老友的怀念以及世界的变迁，回归之后生疏惆怅的诗句是：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）既是对友人关怀的感谢，也是和友人共勉，表现了诗人坚定的意志和乐观的精神的诗句是：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______________</a:t>
            </a:r>
            <a:r>
              <a:rPr lang="zh-CN" altLang="en-US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3200" b="1" dirty="1">
                <a:latin typeface="宋体" panose="02010600030101010101" pitchFamily="2" charset="-122"/>
                <a:ea typeface="宋体" panose="02010600030101010101" pitchFamily="2" charset="-122"/>
              </a:rPr>
              <a:t>_____________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85401" y="1086604"/>
            <a:ext cx="3153517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巴山楚水凄凉地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4345" y="1672283"/>
            <a:ext cx="3605348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二十三年弃置身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71099" y="2981364"/>
            <a:ext cx="3153517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沉舟侧畔千帆过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489649" y="2928825"/>
            <a:ext cx="3605348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病树前头万木春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66076" y="4223665"/>
            <a:ext cx="3153517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怀旧空吟闻笛赋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164976" y="4232284"/>
            <a:ext cx="3605348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到乡翻似烂柯人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912891" y="5465965"/>
            <a:ext cx="3153517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今日听君歌一曲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967651" y="5474585"/>
            <a:ext cx="3605348" cy="73088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暂凭杯酒长精神</a:t>
            </a:r>
            <a:endParaRPr lang="zh-CN" altLang="en-US" sz="32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59847" y="164253"/>
            <a:ext cx="2712720" cy="1093047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4265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课堂检测</a:t>
            </a:r>
            <a:endParaRPr kumimoji="0" lang="zh-CN" altLang="en-US" sz="4265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0" advAuto="indefinite" build="whole"/>
      <p:bldP spid="5" grpId="1" uiExpand="0" advAuto="indefinite" build="whole"/>
      <p:bldP spid="7" grpId="2" uiExpand="0" advAuto="indefinite" build="whole"/>
      <p:bldP spid="11" grpId="3" uiExpand="0" advAuto="indefinite" build="whole"/>
      <p:bldP spid="12" grpId="4" uiExpand="0" advAuto="indefinite" build="whole"/>
      <p:bldP spid="13" grpId="5" uiExpand="0" advAuto="indefinite" build="whole"/>
      <p:bldP spid="14" grpId="6" uiExpand="0" advAuto="indefinite" build="whole"/>
      <p:bldP spid="15" grpId="7" uiExpand="0" advAuto="indefinite" build="whol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矩形 1"/>
          <p:cNvSpPr>
            <a:spLocks noChangeArrowheads="1"/>
          </p:cNvSpPr>
          <p:nvPr/>
        </p:nvSpPr>
        <p:spPr>
          <a:xfrm>
            <a:off x="47413" y="1412240"/>
            <a:ext cx="12530667" cy="82994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3200" b="1" dirty="1">
                <a:solidFill>
                  <a:srgbClr val="000000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3200" b="1" dirty="1">
                <a:solidFill>
                  <a:srgbClr val="000000"/>
                </a:solidFill>
                <a:latin typeface="宋体" panose="02010600030101010101" pitchFamily="2" charset="-122"/>
              </a:rPr>
              <a:t>下面对</a:t>
            </a:r>
            <a:r>
              <a:rPr lang="en-US" altLang="zh-CN" sz="3200" b="1" dirty="1">
                <a:solidFill>
                  <a:srgbClr val="000000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3200" b="1" dirty="1">
                <a:solidFill>
                  <a:srgbClr val="000000"/>
                </a:solidFill>
                <a:latin typeface="宋体" panose="02010600030101010101" pitchFamily="2" charset="-122"/>
              </a:rPr>
              <a:t>酬乐天扬州初逢席上见赠</a:t>
            </a:r>
            <a:r>
              <a:rPr lang="en-US" altLang="zh-CN" sz="3200" b="1" dirty="1">
                <a:solidFill>
                  <a:srgbClr val="000000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3200" b="1" dirty="1">
                <a:solidFill>
                  <a:srgbClr val="000000"/>
                </a:solidFill>
                <a:latin typeface="宋体" panose="02010600030101010101" pitchFamily="2" charset="-122"/>
              </a:rPr>
              <a:t>赏析不正确的一项是（  ）</a:t>
            </a:r>
            <a:endParaRPr lang="en-US" altLang="zh-CN" sz="32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>
          <a:xfrm>
            <a:off x="197697" y="2468457"/>
            <a:ext cx="11897783" cy="280479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A.</a:t>
            </a:r>
            <a:r>
              <a:rPr lang="zh-CN" altLang="en-US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“凄凉地”一词富有感情色彩，表现出作者贬谪生活的痛苦。</a:t>
            </a:r>
            <a:endParaRPr lang="en-US" altLang="zh-CN" sz="2935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B.</a:t>
            </a:r>
            <a:r>
              <a:rPr lang="zh-CN" altLang="en-US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诗的颈联富有哲理，包含着新陈代谢的自然规律。</a:t>
            </a:r>
            <a:endParaRPr lang="en-US" altLang="zh-CN" sz="2935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C.</a:t>
            </a:r>
            <a:r>
              <a:rPr lang="zh-CN" altLang="en-US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“长精神”三字含义深刻，表现出作者意志不衰、坚忍不拔的气概。</a:t>
            </a:r>
            <a:r>
              <a:rPr lang="en-US" altLang="zh-CN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D.</a:t>
            </a:r>
            <a:r>
              <a:rPr lang="zh-CN" altLang="en-US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全诗慷慨激昂、感情豪放，蕴含哲理，具有很强的艺术感染力。</a:t>
            </a:r>
            <a:r>
              <a:rPr lang="en-US" altLang="zh-CN" sz="2935" b="1" dirty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en-US" altLang="zh-CN" sz="2935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>
          <a:xfrm>
            <a:off x="11280564" y="1412240"/>
            <a:ext cx="575733" cy="82994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3200" b="1" dirty="1">
                <a:solidFill>
                  <a:srgbClr val="FF0000"/>
                </a:solidFill>
                <a:latin typeface="宋体" panose="02010600030101010101" pitchFamily="2" charset="-122"/>
              </a:rPr>
              <a:t>D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487593" y="164253"/>
            <a:ext cx="2712720" cy="1093047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4265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课堂检测</a:t>
            </a:r>
            <a:endParaRPr kumimoji="0" lang="zh-CN" altLang="en-US" sz="4265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uiExpand="0" advAuto="indefinite" build="whol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7473" y="2085340"/>
            <a:ext cx="9845887" cy="2192020"/>
          </a:xfrm>
          <a:prstGeom prst="rect"/>
        </p:spPr>
        <p:txBody>
          <a:bodyPr wrap="square"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3200" b="1" i="0" u="none" strike="noStrike" kern="1200" cap="none" spc="0" normalizeH="0" baseline="0" noProof="0" dirty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背诵默写全诗，搜集</a:t>
            </a:r>
            <a:r>
              <a:rPr kumimoji="0" lang="en-US" altLang="zh-CN" sz="3200" b="1" i="0" u="none" strike="noStrike" kern="1200" cap="none" spc="0" normalizeH="0" baseline="0" noProof="0" dirty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10</a:t>
            </a:r>
            <a:r>
              <a:rPr kumimoji="0" lang="zh-CN" altLang="en-US" sz="3200" b="1" i="0" u="none" strike="noStrike" kern="1200" cap="none" spc="0" normalizeH="0" baseline="0" noProof="0" dirty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句有关乐观豁达态度的诗句</a:t>
            </a: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10267" y="724747"/>
            <a:ext cx="2740660" cy="976207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4265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作业设计</a:t>
            </a:r>
            <a:endParaRPr kumimoji="0" lang="zh-CN" altLang="en-US" sz="4265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"/>
          <p:cNvSpPr>
            <a:spLocks noChangeArrowheads="1"/>
          </p:cNvSpPr>
          <p:nvPr/>
        </p:nvSpPr>
        <p:spPr>
          <a:xfrm>
            <a:off x="239607" y="2276687"/>
            <a:ext cx="11709400" cy="280162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altLang="zh-CN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  1.</a:t>
            </a:r>
            <a:r>
              <a:rPr lang="zh-CN" altLang="en-US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反复诵读，体会诗歌表达的情感。</a:t>
            </a:r>
            <a:r>
              <a:rPr lang="en-US" altLang="zh-CN" sz="34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34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重点</a:t>
            </a:r>
            <a:r>
              <a:rPr lang="en-US" altLang="zh-CN" sz="34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endParaRPr lang="en-US" altLang="zh-CN" sz="3465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altLang="zh-CN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  2.</a:t>
            </a:r>
            <a:r>
              <a:rPr lang="zh-CN" altLang="en-US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感悟诗意，品味意境，感受诗歌的艺术魅力。</a:t>
            </a:r>
            <a:r>
              <a:rPr lang="en-US" altLang="zh-CN" sz="34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34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难点</a:t>
            </a:r>
            <a:r>
              <a:rPr lang="en-US" altLang="zh-CN" sz="34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endParaRPr lang="en-US" altLang="zh-CN" sz="3465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ts val="1200"/>
              </a:spcBef>
            </a:pPr>
            <a:r>
              <a:rPr lang="en-US" altLang="zh-CN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  3.</a:t>
            </a:r>
            <a:r>
              <a:rPr lang="zh-CN" altLang="en-US" sz="3465" b="1" dirty="1">
                <a:latin typeface="楷体" panose="02010609060101010101" pitchFamily="49" charset="-122"/>
                <a:ea typeface="楷体" panose="02010609060101010101" pitchFamily="49" charset="-122"/>
              </a:rPr>
              <a:t>感悟诗人旷达的胸襟，做一个乐观、积极向上的人。</a:t>
            </a:r>
            <a:endParaRPr lang="zh-CN" altLang="en-US" sz="3465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31153" y="368300"/>
            <a:ext cx="4321387" cy="1273387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4800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学习目标</a:t>
            </a:r>
            <a:endParaRPr kumimoji="0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4"/>
          <p:cNvSpPr txBox="1">
            <a:spLocks noChangeArrowheads="1"/>
          </p:cNvSpPr>
          <p:nvPr/>
        </p:nvSpPr>
        <p:spPr>
          <a:xfrm>
            <a:off x="334857" y="1892333"/>
            <a:ext cx="7874000" cy="327469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32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刘禹锡 </a:t>
            </a:r>
            <a:r>
              <a:rPr lang="zh-CN" altLang="en-US" sz="3200" b="1" dirty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字</a:t>
            </a:r>
            <a:r>
              <a:rPr lang="zh-CN" altLang="en-US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梦得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，洛阳人。</a:t>
            </a:r>
            <a:endParaRPr lang="en-US" altLang="zh-CN" sz="3735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唐代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文学家，有“</a:t>
            </a:r>
            <a:r>
              <a:rPr lang="zh-CN" altLang="en-US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诗豪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”之称。曾任太子宾客，世称刘宾客。</a:t>
            </a:r>
            <a:endParaRPr lang="en-US" altLang="zh-CN" sz="3735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其诗刚健豪迈，清俊明朗。代表作有</a:t>
            </a:r>
            <a:r>
              <a:rPr lang="en-US" altLang="zh-CN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《</a:t>
            </a:r>
            <a:r>
              <a:rPr lang="zh-CN" altLang="en-US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秋词</a:t>
            </a:r>
            <a:r>
              <a:rPr lang="en-US" altLang="zh-CN" sz="373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》</a:t>
            </a:r>
            <a:r>
              <a:rPr lang="en-US" altLang="zh-CN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《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竹枝词</a:t>
            </a:r>
            <a:r>
              <a:rPr lang="en-US" altLang="zh-CN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》《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浪淘沙</a:t>
            </a:r>
            <a:r>
              <a:rPr lang="en-US" altLang="zh-CN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》</a:t>
            </a:r>
            <a:r>
              <a:rPr lang="zh-CN" altLang="en-US" sz="3735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等。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2" name="图片 1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 l="22941" r="22941"/>
          <a:stretch>
            <a:fillRect/>
          </a:stretch>
        </p:blipFill>
        <p:spPr>
          <a:xfrm>
            <a:off x="8174412" y="1412776"/>
            <a:ext cx="3586217" cy="4416491"/>
          </a:xfrm>
          <a:prstGeom prst="ellipse"/>
          <a:ln>
            <a:noFill/>
          </a:ln>
          <a:effectLst>
            <a:softEdge rad="112500"/>
          </a:effectLst>
        </p:spPr>
      </p:pic>
      <p:sp>
        <p:nvSpPr>
          <p:cNvPr id="2" name="文本框 1"/>
          <p:cNvSpPr txBox="1"/>
          <p:nvPr/>
        </p:nvSpPr>
        <p:spPr>
          <a:xfrm>
            <a:off x="1391920" y="260773"/>
            <a:ext cx="3246967" cy="1056640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zh-CN" sz="4800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作者简介</a:t>
            </a:r>
            <a:endParaRPr kumimoji="0" lang="zh-CN" altLang="zh-CN" sz="4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 prLst="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0" advAuto="indefinite" build="whol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7051" y="1893001"/>
            <a:ext cx="11133667" cy="41275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6858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40000"/>
              </a:lnSpc>
            </a:pPr>
            <a:r>
              <a:rPr lang="zh-CN" altLang="en-US" sz="3200" b="1" dirty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刘禹锡与白居易一同参加了王叔文组织的永贞革新，但以失败告终，王叔文被赐死，一同参与变法的人被贬围永州八司马。当刘禹锡</a:t>
            </a:r>
            <a:r>
              <a:rPr lang="en-US" altLang="zh-CN" sz="3200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50</a:t>
            </a: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多岁再次奉召回京的时候，自己的母亲已经离世，好有柳宗元也在北边多年后愤恨去世。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09420" y="466513"/>
            <a:ext cx="3507740" cy="1234440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kumimoji="0" lang="zh-CN" altLang="en-US" sz="4800" b="1" i="0" u="none" strike="noStrike" kern="1200" cap="none" spc="0" normalizeH="0" baseline="0" noProof="0" dirty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新宋体" panose="02010609030101010101" pitchFamily="49" charset="-122"/>
                <a:ea typeface="新宋体" panose="02010609030101010101" pitchFamily="49" charset="-122"/>
              </a:rPr>
              <a:t>背景资料</a:t>
            </a:r>
            <a:endParaRPr kumimoji="0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 prLst="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>
          <a:xfrm>
            <a:off x="564287" y="1220269"/>
            <a:ext cx="11262157" cy="142049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zh-CN" altLang="en-US" sz="7200" b="1" dirty="1">
                <a:latin typeface="华文行楷" panose="02010800040101010101" pitchFamily="2" charset="-122"/>
                <a:ea typeface="华文行楷" panose="02010800040101010101" pitchFamily="2" charset="-122"/>
              </a:rPr>
              <a:t>酬乐天扬州初逢席上见赠</a:t>
            </a:r>
            <a:endParaRPr lang="zh-CN" altLang="en-US" sz="72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>
          <a:xfrm>
            <a:off x="2090056" y="3153475"/>
            <a:ext cx="7127559" cy="119888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r>
              <a:rPr lang="zh-CN" altLang="en-US" sz="6000" b="1" dirty="1">
                <a:latin typeface="华文行楷" panose="02010800040101010101" pitchFamily="2" charset="-122"/>
                <a:ea typeface="华文行楷" panose="02010800040101010101" pitchFamily="2" charset="-122"/>
              </a:rPr>
              <a:t>刘禹锡</a:t>
            </a:r>
            <a:endParaRPr lang="zh-CN" altLang="en-US" sz="6000" b="1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>
          <a:xfrm>
            <a:off x="980653" y="2436717"/>
            <a:ext cx="1551568" cy="64516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36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答谢</a:t>
            </a:r>
            <a:endParaRPr lang="zh-CN" altLang="en-US" sz="36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>
          <a:xfrm>
            <a:off x="2417097" y="2498272"/>
            <a:ext cx="1551568" cy="58356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3200" b="1" dirty="1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白居易</a:t>
            </a:r>
            <a:endParaRPr lang="zh-CN" altLang="en-US" sz="3200" b="1">
              <a:solidFill>
                <a:schemeClr val="accent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流程图: 接点 6"/>
          <p:cNvSpPr/>
          <p:nvPr/>
        </p:nvSpPr>
        <p:spPr>
          <a:xfrm>
            <a:off x="1040553" y="1393613"/>
            <a:ext cx="1103207" cy="1181947"/>
          </a:xfrm>
          <a:prstGeom prst="flowChartConnector"/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"/>
          </a:p>
        </p:txBody>
      </p:sp>
      <p:cxnSp>
        <p:nvCxnSpPr>
          <p:cNvPr id="8" name="直接连接符 7"/>
          <p:cNvCxnSpPr/>
          <p:nvPr/>
        </p:nvCxnSpPr>
        <p:spPr>
          <a:xfrm>
            <a:off x="7657379" y="2452552"/>
            <a:ext cx="3498303" cy="0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: 圆角 9"/>
          <p:cNvSpPr/>
          <p:nvPr/>
        </p:nvSpPr>
        <p:spPr>
          <a:xfrm>
            <a:off x="2144607" y="1439333"/>
            <a:ext cx="1761067" cy="105156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"/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>
          <a:xfrm>
            <a:off x="8223336" y="2498272"/>
            <a:ext cx="2857251" cy="119888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36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白居易写诗赠给刘禹锡</a:t>
            </a:r>
            <a:endParaRPr lang="zh-CN" altLang="en-US" sz="36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>
          <a:xfrm>
            <a:off x="1194667" y="4469329"/>
            <a:ext cx="9885920" cy="64516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36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为答谢白居易在扬州初次相识作诗的回赠</a:t>
            </a:r>
            <a:endParaRPr lang="zh-CN" altLang="en-US" sz="36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0" advAuto="indefinite" build="whole"/>
      <p:bldP spid="6" grpId="1" uiExpand="0" advAuto="indefinite" build="whole"/>
      <p:bldP spid="7" grpId="2" uiExpand="0" advAuto="indefinite" build="whole"/>
      <p:bldP spid="10" grpId="3" uiExpand="0" advAuto="indefinite" build="whole"/>
      <p:bldP spid="12" grpId="4" uiExpand="0" advAuto="indefinite" build="whole"/>
      <p:bldP spid="13" grpId="5" uiExpand="0" advAuto="indefinite" build="whol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>
          <a:xfrm>
            <a:off x="125435" y="1247877"/>
            <a:ext cx="11941129" cy="5053330"/>
          </a:xfrm>
          <a:prstGeom prst="rect"/>
          <a:noFill/>
          <a:ln>
            <a:noFill/>
          </a:ln>
        </p:spPr>
        <p:txBody>
          <a:bodyPr wrap="square" lIns="68580" tIns="34289" rIns="68580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酬乐天扬州初逢席上见赠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刘禹锡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巴山 楚水 凄凉地，二十三年 弃置身。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怀旧 空吟 闻笛赋，到乡 翻似 烂柯人。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沉舟 侧畔 千帆过，病树 前头 万木春。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楷体" panose="02010609060101010101" pitchFamily="49" charset="-122"/>
                <a:ea typeface="楷体" panose="02010609060101010101" pitchFamily="49" charset="-122"/>
              </a:rPr>
              <a:t>今日 听君 歌一曲，暂凭 杯酒 长精神。</a:t>
            </a:r>
            <a:endParaRPr lang="zh-CN" altLang="en-US" sz="36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>
          <a:xfrm>
            <a:off x="1284393" y="412327"/>
            <a:ext cx="9547860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任务一：初读诗歌，读准字音节奏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3045233" y="3122023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4170816" y="3126465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8041107" y="3153767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2967649" y="3991597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4093232" y="3996039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2918369" y="4822897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4043952" y="4827339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2890067" y="5649755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4015649" y="5654197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7070691" y="5623753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8196273" y="5628195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6993107" y="4809896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8118689" y="4814339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7013029" y="3977389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8138612" y="3981831"/>
            <a:ext cx="155167" cy="449755"/>
          </a:xfrm>
          <a:prstGeom prst="line"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>
            <a:spLocks noChangeArrowheads="1"/>
          </p:cNvSpPr>
          <p:nvPr/>
        </p:nvSpPr>
        <p:spPr>
          <a:xfrm>
            <a:off x="5098796" y="3450349"/>
            <a:ext cx="593090" cy="58356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fù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文本框 27"/>
          <p:cNvSpPr txBox="1">
            <a:spLocks noChangeArrowheads="1"/>
          </p:cNvSpPr>
          <p:nvPr/>
        </p:nvSpPr>
        <p:spPr>
          <a:xfrm>
            <a:off x="8804221" y="3506709"/>
            <a:ext cx="593090" cy="58356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kē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文本框 28"/>
          <p:cNvSpPr txBox="1">
            <a:spLocks noChangeArrowheads="1"/>
          </p:cNvSpPr>
          <p:nvPr/>
        </p:nvSpPr>
        <p:spPr>
          <a:xfrm>
            <a:off x="7956797" y="5153756"/>
            <a:ext cx="1208405" cy="583565"/>
          </a:xfrm>
          <a:prstGeom prst="rect"/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3200" b="1" dirty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zhǎnɡ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>
          <a:xfrm>
            <a:off x="307340" y="842433"/>
            <a:ext cx="11653520" cy="4708313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89" rIns="68580" bIns="34289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酬乐天扬州初逢席上见赠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200000"/>
              </a:lnSpc>
            </a:pPr>
            <a:endParaRPr lang="zh-CN" altLang="en-US" sz="36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200000"/>
              </a:lnSpc>
            </a:pP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巴山楚水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凄凉地，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二十三年</a:t>
            </a:r>
            <a:r>
              <a:rPr lang="zh-CN" altLang="en-US" sz="3600" b="1" dirty="1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弃置身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36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200000"/>
              </a:lnSpc>
              <a:defRPr/>
            </a:pPr>
            <a:endParaRPr lang="en-US" altLang="zh-CN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189567" y="5550747"/>
            <a:ext cx="11168380" cy="1232747"/>
          </a:xfrm>
          <a:prstGeom prst="rect"/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"/>
          </a:p>
        </p:txBody>
      </p:sp>
      <p:sp>
        <p:nvSpPr>
          <p:cNvPr id="22" name="矩形 23"/>
          <p:cNvSpPr>
            <a:spLocks noChangeArrowheads="1"/>
          </p:cNvSpPr>
          <p:nvPr/>
        </p:nvSpPr>
        <p:spPr>
          <a:xfrm>
            <a:off x="1392177" y="5637152"/>
            <a:ext cx="11202836" cy="98488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prstDash val="lgDashDot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巴山楚水这片荒远凄凉的地方，二十三年来我被朝廷贬谪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defRPr/>
            </a:pP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在这里。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-95673" y="5485553"/>
            <a:ext cx="1285240" cy="1267460"/>
          </a:xfrm>
          <a:prstGeom prst="rect"/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mongolianVert" anchor="ctr" anchorCtr="0"/>
          <a:lstStyle/>
          <a:p>
            <a:pPr algn="ctr">
              <a:defRPr/>
            </a:pP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译 </a:t>
            </a:r>
            <a:r>
              <a:rPr lang="en-US" altLang="zh-CN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文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>
          <a:xfrm>
            <a:off x="1104368" y="2538141"/>
            <a:ext cx="3099511" cy="119888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诗人曾被贬夔州、朗州等地，夔州古属巴郡，朗州属楚地。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>
          <a:xfrm>
            <a:off x="5712460" y="2852420"/>
            <a:ext cx="5908040" cy="119888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从唐顺年永贞元年刘禹锡被贬为连州刺史，到写此诗时，共二十二个年头，因第二年才能回到洛阳，所以说“二十三年”。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>
          <a:xfrm>
            <a:off x="7728455" y="4570620"/>
            <a:ext cx="3653615" cy="4603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遭受贬谪的诗人自己。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431800" y="259927"/>
            <a:ext cx="11791527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任务二：再读诗歌，梳理注释翻译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0" advAuto="indefinite" build="whole"/>
      <p:bldP spid="22" grpId="1" uiExpand="0" advAuto="indefinite" build="whole"/>
      <p:bldP spid="23" grpId="2" uiExpand="0" advAuto="indefinite" build="whole"/>
      <p:bldP spid="4" grpId="3" uiExpand="0" advAuto="indefinite" build="whole"/>
      <p:bldP spid="9" grpId="4" uiExpand="0" advAuto="indefinite" build="whole"/>
      <p:bldP spid="10" grpId="5" uiExpand="0" advAuto="indefinite" build="whol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>
          <a:xfrm>
            <a:off x="307340" y="1116753"/>
            <a:ext cx="11653520" cy="332570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89" rIns="68580" bIns="34289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酬乐天扬州初逢席上见赠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200000"/>
              </a:lnSpc>
            </a:pPr>
            <a:endParaRPr lang="zh-CN" altLang="en-US" sz="36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>
              <a:lnSpc>
                <a:spcPct val="200000"/>
              </a:lnSpc>
              <a:defRPr/>
            </a:pP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怀旧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空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吟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闻笛赋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，到乡翻似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烂</a:t>
            </a:r>
            <a:r>
              <a:rPr lang="zh-CN" altLang="en-US" sz="3600" b="1" u="sng" dirty="1">
                <a:solidFill>
                  <a:srgbClr val="FF00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柯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</a:t>
            </a:r>
            <a:endParaRPr lang="en-US" altLang="zh-CN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285240" y="5252720"/>
            <a:ext cx="11168380" cy="1249680"/>
          </a:xfrm>
          <a:prstGeom prst="rect"/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"/>
          </a:p>
        </p:txBody>
      </p:sp>
      <p:sp>
        <p:nvSpPr>
          <p:cNvPr id="22" name="矩形 23"/>
          <p:cNvSpPr>
            <a:spLocks noChangeArrowheads="1"/>
          </p:cNvSpPr>
          <p:nvPr/>
        </p:nvSpPr>
        <p:spPr>
          <a:xfrm>
            <a:off x="1584113" y="5444913"/>
            <a:ext cx="11203093" cy="1075267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prstDash val="lgDashDot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怀念老友，只能徒然地吟诵</a:t>
            </a:r>
            <a:r>
              <a:rPr lang="en-US" altLang="zh-CN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思旧赋</a:t>
            </a:r>
            <a:r>
              <a:rPr lang="en-US" altLang="zh-CN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，久谪回到家乡，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defRPr/>
            </a:pP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像王质一样感到恍如隔世。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>
          <a:xfrm>
            <a:off x="336192" y="1957853"/>
            <a:ext cx="5317988" cy="156845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向秀跟嵇康是好朋友，嵇康被司马氏集团杀害，向秀经过嵇康故居时，听见有人吹笛，不禁悲从中来，于是作了</a:t>
            </a:r>
            <a:r>
              <a:rPr lang="en-US" altLang="zh-CN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思旧赋</a:t>
            </a:r>
            <a:r>
              <a:rPr lang="en-US" altLang="zh-CN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>
          <a:xfrm>
            <a:off x="6000327" y="1767840"/>
            <a:ext cx="6243320" cy="1900767"/>
          </a:xfrm>
          <a:prstGeom prst="rect"/>
          <a:noFill/>
          <a:ln w="9525">
            <a:noFill/>
            <a:miter lim="800000"/>
          </a:ln>
        </p:spPr>
        <p:txBody>
          <a:bodyPr wrap="square">
            <a:no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南朝梁任明</a:t>
            </a:r>
            <a:r>
              <a:rPr lang="en-US" altLang="zh-CN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述异记</a:t>
            </a:r>
            <a:r>
              <a:rPr lang="en-US" altLang="zh-CN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载，王质上山砍柴，看见两个童子下棋，就停下观看。等棋局终了，斧子柄已经朽烂。回到村里，才发现已经过了上百年，与他同时代的人都去世了。柯，斧柄。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>
          <a:xfrm>
            <a:off x="3312275" y="4100247"/>
            <a:ext cx="1351620" cy="460375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4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徒然地。</a:t>
            </a:r>
            <a:endParaRPr lang="zh-CN" altLang="en-US" sz="2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431800" y="259927"/>
            <a:ext cx="11791527" cy="879475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任务二：再读诗歌，梳理注释翻译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矩形 5"/>
          <p:cNvSpPr/>
          <p:nvPr>
            <p:custDataLst>
              <p:tags r:id="rId3"/>
            </p:custDataLst>
          </p:nvPr>
        </p:nvSpPr>
        <p:spPr>
          <a:xfrm>
            <a:off x="0" y="5252720"/>
            <a:ext cx="1285240" cy="1267460"/>
          </a:xfrm>
          <a:prstGeom prst="rect"/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mongolianVert" anchor="ctr" anchorCtr="0"/>
          <a:lstStyle/>
          <a:p>
            <a:pPr algn="ctr">
              <a:defRPr/>
            </a:pP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译 </a:t>
            </a:r>
            <a:r>
              <a:rPr lang="en-US" altLang="zh-CN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</a:rPr>
              <a:t>文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0" advAuto="indefinite" build="whole"/>
      <p:bldP spid="22" grpId="1" uiExpand="0" advAuto="indefinite" build="whole"/>
      <p:bldP spid="11" grpId="2" uiExpand="0" advAuto="indefinite" build="whole"/>
      <p:bldP spid="12" grpId="3" uiExpand="0" advAuto="indefinite" build="whole"/>
      <p:bldP spid="6" grpId="4" uiExpand="0" advAuto="indefinite" build="whole"/>
      <p:bldP spid="16" grpId="5" uiExpand="0" advAuto="indefinite" build="whol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>
            <a:spLocks noChangeArrowheads="1"/>
          </p:cNvSpPr>
          <p:nvPr/>
        </p:nvSpPr>
        <p:spPr>
          <a:xfrm>
            <a:off x="307528" y="644621"/>
            <a:ext cx="11653412" cy="3390900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89" rIns="68580" b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300000"/>
              </a:lnSpc>
              <a:defRPr/>
            </a:pP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沉舟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侧畔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千帆过，病树前头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万木</a:t>
            </a:r>
            <a:r>
              <a:rPr lang="zh-CN" altLang="en-US" sz="3600" b="1" u="sng" dirty="1">
                <a:solidFill>
                  <a:srgbClr val="FF0000"/>
                </a:solidFill>
                <a:effectLst>
                  <a:outerShdw blurRad="38100" dir="2700000" dist="381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春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36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>
              <a:lnSpc>
                <a:spcPct val="300000"/>
              </a:lnSpc>
              <a:defRPr/>
            </a:pP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今日听君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歌一曲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暂凭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杯酒</a:t>
            </a:r>
            <a:r>
              <a:rPr lang="zh-CN" altLang="en-US" sz="3600" b="1" dirty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长</a:t>
            </a:r>
            <a:r>
              <a:rPr lang="zh-CN" altLang="en-US" sz="3600" b="1" dirty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精神。</a:t>
            </a:r>
            <a:endParaRPr lang="zh-CN" altLang="en-US" sz="3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37349" y="4580739"/>
            <a:ext cx="11168239" cy="1477328"/>
          </a:xfrm>
          <a:prstGeom prst="rect"/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"/>
          </a:p>
        </p:txBody>
      </p:sp>
      <p:sp>
        <p:nvSpPr>
          <p:cNvPr id="22" name="矩形 23"/>
          <p:cNvSpPr>
            <a:spLocks noChangeArrowheads="1"/>
          </p:cNvSpPr>
          <p:nvPr/>
        </p:nvSpPr>
        <p:spPr>
          <a:xfrm>
            <a:off x="1295899" y="4868864"/>
            <a:ext cx="11202836" cy="984885"/>
          </a:xfrm>
          <a:prstGeom prst="rect"/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prstDash val="lgDashDotDot"/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 eaLnBrk="0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沉船旁边有千帆竞发，枯树前头有万木争春。今天听了你为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defRPr/>
            </a:pPr>
            <a:r>
              <a:rPr lang="zh-CN" altLang="en-US" sz="3200" b="1" dirty="1">
                <a:latin typeface="楷体" panose="02010609060101010101" pitchFamily="49" charset="-122"/>
                <a:ea typeface="楷体" panose="02010609060101010101" pitchFamily="49" charset="-122"/>
              </a:rPr>
              <a:t>我吟诵的诗篇，暂且借这一杯美酒振作精神。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39607" y="4541520"/>
            <a:ext cx="960967" cy="1516380"/>
          </a:xfrm>
          <a:prstGeom prst="rect"/>
          <a:solidFill>
            <a:schemeClr val="bg2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mongolianVert" anchor="ctr"/>
          <a:lstStyle/>
          <a:p>
            <a:pPr algn="ctr" fontAlgn="ctr">
              <a:defRPr/>
            </a:pP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译 </a:t>
            </a:r>
            <a:r>
              <a:rPr lang="en-US" altLang="zh-CN" sz="3600" b="1" dirty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</a:t>
            </a:r>
            <a:r>
              <a:rPr lang="zh-CN" altLang="en-US" sz="3600" b="1" dirty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文</a:t>
            </a:r>
            <a:endParaRPr lang="zh-CN" altLang="en-US" sz="36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>
          <a:xfrm>
            <a:off x="527661" y="2660069"/>
            <a:ext cx="5654089" cy="52197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指白居易的</a:t>
            </a:r>
            <a:r>
              <a:rPr lang="en-US" altLang="zh-CN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醉赠刘二十八使君</a:t>
            </a:r>
            <a:r>
              <a:rPr lang="en-US" altLang="zh-CN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endParaRPr lang="zh-CN" altLang="en-US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>
          <a:xfrm>
            <a:off x="7248375" y="2756756"/>
            <a:ext cx="2513995" cy="521970"/>
          </a:xfrm>
          <a:prstGeom prst="rect"/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增长、振作</a:t>
            </a:r>
            <a:endParaRPr lang="zh-CN" altLang="en-US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>
          <a:xfrm>
            <a:off x="7152475" y="1028808"/>
            <a:ext cx="4090171" cy="52197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万树争荣，一片春色。</a:t>
            </a:r>
            <a:endParaRPr lang="zh-CN" altLang="en-US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>
          <a:xfrm>
            <a:off x="7253455" y="2064381"/>
            <a:ext cx="5064819" cy="521970"/>
          </a:xfrm>
          <a:prstGeom prst="rect"/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sz="2800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春，名词用作动词，争春。</a:t>
            </a:r>
            <a:endParaRPr lang="zh-CN" altLang="en-US" sz="28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169333" y="164253"/>
            <a:ext cx="11791527" cy="550333"/>
          </a:xfrm>
          <a:prstGeom prst="rect"/>
          <a:noFill/>
          <a:ln w="9525">
            <a:noFill/>
            <a:miter lim="800000"/>
          </a:ln>
        </p:spPr>
        <p:txBody>
          <a:bodyPr wrap="square">
            <a:no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zh-CN" altLang="en-US" sz="4265" b="1" dirty="1">
                <a:solidFill>
                  <a:srgbClr val="FF0000"/>
                </a:solidFill>
                <a:latin typeface="宋体" panose="02010600030101010101" pitchFamily="2" charset="-122"/>
              </a:rPr>
              <a:t>任务二：再读诗歌，梳理注释翻译</a:t>
            </a:r>
            <a:endParaRPr lang="zh-CN" altLang="en-US" sz="4265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04353" y="932180"/>
            <a:ext cx="1272540" cy="779780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zh-CN" altLang="en-US" sz="2665" b="1" dirty="1">
                <a:solidFill>
                  <a:srgbClr val="FF0000"/>
                </a:solidFill>
                <a:latin typeface="宋体" panose="02010600030101010101" pitchFamily="2" charset="-122"/>
                <a:sym typeface="+mn-ea"/>
              </a:rPr>
              <a:t>旁边</a:t>
            </a:r>
            <a:endParaRPr kumimoji="0" lang="zh-CN" altLang="en-US" sz="2665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04653" y="3679613"/>
            <a:ext cx="1900767" cy="722207"/>
          </a:xfrm>
          <a:prstGeom prst="rect"/>
        </p:spPr>
        <p:txBody>
          <a:bodyPr/>
          <a:lstStyle/>
          <a:p>
            <a:pPr marR="0" algn="l" defTabSz="685800" fontAlgn="base" rtl="0" eaLnBrk="0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</a:pPr>
            <a:r>
              <a:rPr lang="zh-CN" altLang="en-US" sz="2665" b="1" dirty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暂且凭借</a:t>
            </a:r>
            <a:r>
              <a:rPr lang="zh-CN" altLang="en-US" sz="3200" dirty="1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  <p:transition spd="fast"/>
  <p:timing>
    <p:tnLst>
      <p:par>
        <p:cTn id="1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 prLst="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 prLst="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0" advAuto="indefinite" build="whole"/>
      <p:bldP spid="22" grpId="1" uiExpand="0" advAuto="indefinite" build="whole"/>
      <p:bldP spid="23" grpId="2" uiExpand="0" advAuto="indefinite" build="whole"/>
      <p:bldP spid="5" grpId="3" uiExpand="0" advAuto="indefinite" build="whole"/>
      <p:bldP spid="8" grpId="4" uiExpand="0" advAuto="indefinite" build="whole"/>
      <p:bldP spid="13" grpId="5" uiExpand="0" advAuto="indefinite" build="whole"/>
      <p:bldP spid="17" grpId="6" uiExpand="0" advAuto="indefinite" build="whole"/>
      <p:bldP spid="6" grpId="7" uiExpand="0" advAuto="indefinite" build="whole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  <p:tag name="COMMONDATA" val="eyJoZGlkIjoiYzk5NDc0Y2I5ZmRmNWNjNTMzY2U5ZDgzOTBmOWNiN2MifQ==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微软雅黑"/>
        <a:cs typeface="Arial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微软雅黑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微软雅黑"/>
        <a:cs typeface="Arial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微软雅黑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  <a:tileRect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  <a:tileRect/>
          </a:gradFill>
          <a:prstDash val="solid"/>
          <a:miter lim="800000"/>
        </a:ln>
      </a:lnStyleLst>
      <a:effectStyleLst>
        <a:effectStyle>
          <a:effectLst>
            <a:outerShdw blurRad="101600" dir="5400000" dist="508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dir="5400000" dist="25400" algn="bl" stA="50000" endA="300" endPos="40000" rotWithShape="0" sy="-100000"/>
          </a:effectLst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Slides>18</Slides>
  <TotalTime>0</TotalTime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LinksUpToDate>0</LinksUpToDate>
  <SharedDoc>false</SharedDoc>
  <HyperlinksChanged>0</HyperlinksChanged>
  <Application>Aspose.Slides for Java</Application>
  <AppVersion>23.0300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/>
  <cp:revision>1</cp:revision>
  <cp:lastPrinted>2024-10-12T08:52:53Z</cp:lastPrinted>
  <dcterms:created xsi:type="dcterms:W3CDTF">2024-10-12T08:52:53.0000000Z</dcterms:created>
  <dcterms:modified xsi:type="dcterms:W3CDTF">2025-08-28T01:17:52.5192951Z</dcterms:modified>
</cp:coreProperties>
</file>