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Java 23.3-->
<!--Generated by Spire.Presentation for .NET 9.2.0.0-->
<p:presentation xmlns:r="http://schemas.openxmlformats.org/officeDocument/2006/relationships" xmlns:a="http://schemas.openxmlformats.org/drawingml/2006/main" xmlns:p="http://schemas.openxmlformats.org/presentationml/2006/main">
  <p:sldMasterIdLst>
    <p:sldMasterId r:id="rId2" id="2147483648"/>
  </p:sldMasterIdLst>
  <p:notesMasterIdLst>
    <p:notesMasterId r:id="rId3"/>
  </p:notesMasterIdLst>
  <p:handoutMasterIdLst>
    <p:handoutMasterId r:id="rId4"/>
  </p:handoutMasterIdLst>
  <p:sldIdLst>
    <p:sldId r:id="rId5" id="257"/>
    <p:sldId r:id="rId6" id="258"/>
    <p:sldId r:id="rId7" id="259"/>
    <p:sldId r:id="rId8" id="260"/>
    <p:sldId r:id="rId9" id="261"/>
    <p:sldId r:id="rId10" id="263"/>
    <p:sldId r:id="rId11" id="264"/>
    <p:sldId r:id="rId12" id="265"/>
    <p:sldId r:id="rId13" id="266"/>
    <p:sldId r:id="rId14" id="267"/>
    <p:sldId r:id="rId15" id="268"/>
    <p:sldId r:id="rId16" id="269"/>
    <p:sldId r:id="rId17" id="270"/>
    <p:sldId r:id="rId18" id="271"/>
    <p:sldId r:id="rId19" id="272"/>
    <p:sldId r:id="rId20" id="273"/>
    <p:sldId r:id="rId21" id="274"/>
    <p:sldId r:id="rId22" id="275"/>
    <p:sldId r:id="rId23" id="276"/>
    <p:sldId r:id="rId24" id="277"/>
    <p:sldId r:id="rId25" id="278"/>
    <p:sldId r:id="rId26" id="279"/>
  </p:sldIdLst>
  <p:sldSz cx="12192000" cy="6858000"/>
  <p:notesSz cx="7103745" cy="10234295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1" name="Sky123.Org" initials="S" lastIdx="0" clrIdx="0"/>
  <p:cmAuthor id="0" name="王笛" initials="" lastIdx="0" clrIdx="0"/>
  <p:cmAuthor id="2" name="作者" initials="作" lastIdx="0" clrIdx="1"/>
  <p:cmAuthor id="4" name="王习习" initials="王" lastIdx="0" clrIdx="0"/>
  <p:cmAuthor id="5" name="okpan" initials="o" lastIdx="0" clrIdx="4"/>
  <p:cmAuthor id="6" name="ASUS" initials="A" lastIdx="0" clrIdx="5"/>
  <p:cmAuthor id="3" name="www.xkb1.com" initials="w" lastIdx="0" clrIdx="0"/>
  <p:cmAuthor id="7" name="soille" initials="s" lastIdx="0" clrIdx="6"/>
  <p:cmAuthor id="8" name="姜伟光" initials="姜" lastIdx="0" clrIdx="0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0" cy="720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slide" Target="slides/slide12.xml" /><Relationship Id="rId17" Type="http://schemas.openxmlformats.org/officeDocument/2006/relationships/slide" Target="slides/slide13.xml" /><Relationship Id="rId18" Type="http://schemas.openxmlformats.org/officeDocument/2006/relationships/slide" Target="slides/slide14.xml" /><Relationship Id="rId19" Type="http://schemas.openxmlformats.org/officeDocument/2006/relationships/slide" Target="slides/slide15.xml" /><Relationship Id="rId2" Type="http://schemas.openxmlformats.org/officeDocument/2006/relationships/slideMaster" Target="slideMasters/slideMaster1.xml" /><Relationship Id="rId20" Type="http://schemas.openxmlformats.org/officeDocument/2006/relationships/slide" Target="slides/slide16.xml" /><Relationship Id="rId21" Type="http://schemas.openxmlformats.org/officeDocument/2006/relationships/slide" Target="slides/slide17.xml" /><Relationship Id="rId22" Type="http://schemas.openxmlformats.org/officeDocument/2006/relationships/slide" Target="slides/slide18.xml" /><Relationship Id="rId23" Type="http://schemas.openxmlformats.org/officeDocument/2006/relationships/slide" Target="slides/slide19.xml" /><Relationship Id="rId24" Type="http://schemas.openxmlformats.org/officeDocument/2006/relationships/slide" Target="slides/slide20.xml" /><Relationship Id="rId25" Type="http://schemas.openxmlformats.org/officeDocument/2006/relationships/slide" Target="slides/slide21.xml" /><Relationship Id="rId26" Type="http://schemas.openxmlformats.org/officeDocument/2006/relationships/slide" Target="slides/slide22.xml" /><Relationship Id="rId27" Type="http://schemas.openxmlformats.org/officeDocument/2006/relationships/tags" Target="tags/tag9.xml" /><Relationship Id="rId28" Type="http://schemas.openxmlformats.org/officeDocument/2006/relationships/presProps" Target="presProps.xml" /><Relationship Id="rId29" Type="http://schemas.openxmlformats.org/officeDocument/2006/relationships/viewProps" Target="viewProps.xml" /><Relationship Id="rId3" Type="http://schemas.openxmlformats.org/officeDocument/2006/relationships/notesMaster" Target="notesMasters/notesMaster1.xml" /><Relationship Id="rId30" Type="http://schemas.openxmlformats.org/officeDocument/2006/relationships/theme" Target="theme/theme1.xml" /><Relationship Id="rId31" Type="http://schemas.openxmlformats.org/officeDocument/2006/relationships/tableStyles" Target="tableStyles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/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/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/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/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/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/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/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/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1"/>
              <a:t>编辑母版文本样式</a:t>
            </a:r>
          </a:p>
          <a:p>
            <a:pPr lvl="1"/>
            <a:r>
              <a:rPr lang="zh-CN" altLang="en-US" dirty="1"/>
              <a:t>第二级</a:t>
            </a:r>
          </a:p>
          <a:p>
            <a:pPr lvl="2"/>
            <a:r>
              <a:rPr lang="zh-CN" altLang="en-US" dirty="1"/>
              <a:t>第三级</a:t>
            </a:r>
          </a:p>
          <a:p>
            <a:pPr lvl="3"/>
            <a:r>
              <a:rPr lang="zh-CN" altLang="en-US" dirty="1"/>
              <a:t>第四级</a:t>
            </a:r>
          </a:p>
          <a:p>
            <a:pPr lvl="4"/>
            <a:r>
              <a:rPr lang="zh-CN" altLang="en-US" dirty="1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/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/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notesMaster" Target="../notesMasters/notesMaster1.xml" /><Relationship Id="rId2" Type="http://schemas.openxmlformats.org/officeDocument/2006/relationships/slide" Target="../slides/slide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/>
          <a:ln>
            <a:solidFill>
              <a:srgbClr val="000000"/>
            </a:solidFill>
            <a:miter/>
          </a:ln>
        </p:spPr>
      </p:sp>
      <p:sp>
        <p:nvSpPr>
          <p:cNvPr id="7170" name="备注占位符 2"/>
          <p:cNvSpPr txBox="1"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/>
          </a:p>
        </p:txBody>
      </p:sp>
      <p:sp>
        <p:nvSpPr>
          <p:cNvPr id="7171" name="页眉占位符 3"/>
          <p:cNvSpPr txBox="1">
            <a:spLocks noGrp="1"/>
          </p:cNvSpPr>
          <p:nvPr>
            <p:ph type="hdr" sz="quarter" idx="2"/>
          </p:nvPr>
        </p:nvSpPr>
        <p:spPr>
          <a:xfrm>
            <a:off x="0" y="0"/>
            <a:ext cx="2971800" cy="457200"/>
          </a:xfrm>
          <a:prstGeom prst="rect"/>
          <a:noFill/>
          <a:ln w="9525">
            <a:noFill/>
          </a:ln>
        </p:spPr>
        <p:txBody>
          <a:bodyPr vert="horz" lIns="91440" tIns="45720" rIns="91440" bIns="45720" anchor="t" anchorCtr="0"/>
          <a:lstStyle/>
          <a:p>
            <a:pPr lvl="0"/>
            <a:r>
              <a:rPr lang="zh-CN" altLang="en-US" sz="1200" dirty="1"/>
              <a:t>状元成才路</a:t>
            </a:r>
          </a:p>
        </p:txBody>
      </p:sp>
      <p:sp>
        <p:nvSpPr>
          <p:cNvPr id="7172" name="页脚占位符 4"/>
          <p:cNvSpPr txBox="1">
            <a:spLocks noGrp="1"/>
          </p:cNvSpPr>
          <p:nvPr>
            <p:ph type="ftr" sz="quarter" idx="10"/>
          </p:nvPr>
        </p:nvSpPr>
        <p:spPr>
          <a:xfrm>
            <a:off x="0" y="8685213"/>
            <a:ext cx="2971800" cy="457200"/>
          </a:xfrm>
          <a:prstGeom prst="rect"/>
          <a:noFill/>
          <a:ln w="9525">
            <a:noFill/>
          </a:ln>
        </p:spPr>
        <p:txBody>
          <a:bodyPr vert="horz" lIns="91440" tIns="45720" rIns="91440" bIns="45720" anchor="b" anchorCtr="0"/>
          <a:lstStyle/>
          <a:p>
            <a:pPr lvl="0"/>
            <a:r>
              <a:rPr lang="zh-CN" altLang="en-US" sz="1200" dirty="1"/>
              <a:t>状元成才路</a:t>
            </a:r>
          </a:p>
        </p:txBody>
      </p:sp>
      <p:sp>
        <p:nvSpPr>
          <p:cNvPr id="7173" name="灯片编号占位符 5"/>
          <p:cNvSpPr txBox="1">
            <a:spLocks noGrp="1"/>
          </p:cNvSpPr>
          <p:nvPr>
            <p:ph type="sldNum" sz="quarter" idx="11"/>
          </p:nvPr>
        </p:nvSpPr>
        <p:spPr>
          <a:xfrm>
            <a:off x="3884613" y="8685213"/>
            <a:ext cx="2971800" cy="457200"/>
          </a:xfrm>
          <a:prstGeom prst="rect"/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/>
              <a:t>‹#›</a:t>
            </a:fld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1"/>
              <a:t>单击此处添加标题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1"/>
              <a:t>单击此处添加副标题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type="obj"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1"/>
              <a:t>单击此处编辑母版文本样式</a:t>
            </a:r>
          </a:p>
          <a:p>
            <a:pPr lvl="1"/>
            <a:r>
              <a:rPr lang="zh-CN" altLang="en-US" dirty="1"/>
              <a:t>第二级</a:t>
            </a:r>
          </a:p>
          <a:p>
            <a:pPr lvl="2"/>
            <a:r>
              <a:rPr lang="zh-CN" altLang="en-US" dirty="1"/>
              <a:t>第三级</a:t>
            </a:r>
          </a:p>
          <a:p>
            <a:pPr lvl="3"/>
            <a:r>
              <a:rPr lang="zh-CN" altLang="en-US" dirty="1"/>
              <a:t>第四级</a:t>
            </a:r>
          </a:p>
          <a:p>
            <a:pPr lvl="4"/>
            <a:r>
              <a:rPr lang="zh-CN" altLang="en-US" dirty="1"/>
              <a:t>第五级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7600" y="486833"/>
            <a:ext cx="14020800" cy="1767417"/>
          </a:xfrm>
        </p:spPr>
        <p:txBody>
          <a:bodyPr/>
          <a:lstStyle/>
          <a:p>
            <a:pPr fontAlgn="base"/>
            <a:r>
              <a:rPr lang="zh-CN" altLang="en-US" strike="noStrike" noProof="1" dirty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1117600" y="8475133"/>
            <a:ext cx="3657600" cy="486833"/>
          </a:xfrm>
        </p:spPr>
        <p:txBody>
          <a:bodyPr/>
          <a:lstStyle/>
          <a:p>
            <a:pPr fontAlgn="base"/>
            <a:fld id="{263DB197-84B0-484E-9C0F-88358ECCB797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/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5384800" y="8475133"/>
            <a:ext cx="5486400" cy="486833"/>
          </a:xfrm>
        </p:spPr>
        <p:txBody>
          <a:bodyPr/>
          <a:lstStyle/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4"/>
          </a:xfrm>
          <a:prstGeom prst="rect"/>
        </p:spPr>
        <p:txBody>
          <a:bodyPr vert="horz" wrap="square" lIns="91440" tIns="45720" rIns="91440" bIns="45720" numCol="1" anchor="ctr" anchorCtr="0" compatLnSpc="1"/>
          <a:lstStyle/>
          <a:p>
            <a:pPr lvl="0" fontAlgn="base" eaLnBrk="1" hangingPunct="1">
              <a:buNone/>
            </a:pPr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7600" y="486833"/>
            <a:ext cx="14020800" cy="1767417"/>
          </a:xfrm>
        </p:spPr>
        <p:txBody>
          <a:bodyPr/>
          <a:lstStyle/>
          <a:p>
            <a:pPr fontAlgn="base"/>
            <a:r>
              <a:rPr lang="zh-CN" altLang="en-US" strike="noStrike" noProof="1" dirty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1117600" y="8475133"/>
            <a:ext cx="3657600" cy="486833"/>
          </a:xfrm>
        </p:spPr>
        <p:txBody>
          <a:bodyPr/>
          <a:lstStyle/>
          <a:p>
            <a:pPr fontAlgn="base"/>
            <a:fld id="{263DB197-84B0-484E-9C0F-88358ECCB797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/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5384800" y="8475133"/>
            <a:ext cx="5486400" cy="486833"/>
          </a:xfrm>
        </p:spPr>
        <p:txBody>
          <a:bodyPr/>
          <a:lstStyle/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4"/>
          </a:xfrm>
          <a:prstGeom prst="rect"/>
        </p:spPr>
        <p:txBody>
          <a:bodyPr vert="horz" wrap="square" lIns="91440" tIns="45720" rIns="91440" bIns="45720" numCol="1" anchor="ctr" anchorCtr="0" compatLnSpc="1"/>
          <a:lstStyle/>
          <a:p>
            <a:pPr lvl="0" fontAlgn="base" eaLnBrk="1" hangingPunct="1">
              <a:buNone/>
            </a:pPr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 userDrawn="1"/>
        </p:nvSpPr>
        <p:spPr>
          <a:xfrm>
            <a:off x="198027" y="495032"/>
            <a:ext cx="737699" cy="3065387"/>
          </a:xfrm>
          <a:prstGeom prst="rect"/>
          <a:noFill/>
          <a:ln>
            <a:solidFill>
              <a:srgbClr val="DE84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 userDrawn="1"/>
        </p:nvSpPr>
        <p:spPr>
          <a:xfrm>
            <a:off x="290136" y="596633"/>
            <a:ext cx="737699" cy="3065387"/>
          </a:xfrm>
          <a:prstGeom prst="rect"/>
          <a:noFill/>
          <a:ln>
            <a:solidFill>
              <a:srgbClr val="4F86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prstClr val="white"/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132521" y="136953"/>
            <a:ext cx="976747" cy="813017"/>
            <a:chOff x="-272496" y="0"/>
            <a:chExt cx="1616305" cy="1345369"/>
          </a:xfrm>
        </p:grpSpPr>
        <p:sp>
          <p:nvSpPr>
            <p:cNvPr id="10" name="菱形 9"/>
            <p:cNvSpPr/>
            <p:nvPr/>
          </p:nvSpPr>
          <p:spPr>
            <a:xfrm>
              <a:off x="748384" y="424415"/>
              <a:ext cx="595425" cy="595425"/>
            </a:xfrm>
            <a:prstGeom prst="diamond"/>
            <a:solidFill>
              <a:srgbClr val="295B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3" name="菱形 12"/>
            <p:cNvSpPr/>
            <p:nvPr/>
          </p:nvSpPr>
          <p:spPr>
            <a:xfrm>
              <a:off x="287715" y="0"/>
              <a:ext cx="722128" cy="722128"/>
            </a:xfrm>
            <a:prstGeom prst="diamond"/>
            <a:solidFill>
              <a:srgbClr val="F8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4" name="菱形 13"/>
            <p:cNvSpPr/>
            <p:nvPr/>
          </p:nvSpPr>
          <p:spPr>
            <a:xfrm>
              <a:off x="-272496" y="182185"/>
              <a:ext cx="1020880" cy="1020880"/>
            </a:xfrm>
            <a:prstGeom prst="diamond"/>
            <a:solidFill>
              <a:srgbClr val="DE84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5" name="菱形 14"/>
            <p:cNvSpPr/>
            <p:nvPr/>
          </p:nvSpPr>
          <p:spPr>
            <a:xfrm>
              <a:off x="514467" y="877536"/>
              <a:ext cx="467833" cy="467833"/>
            </a:xfrm>
            <a:prstGeom prst="diamond"/>
            <a:solidFill>
              <a:srgbClr val="D5DE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</a:endParaRPr>
            </a:p>
          </p:txBody>
        </p:sp>
      </p:grpSp>
      <p:grpSp>
        <p:nvGrpSpPr>
          <p:cNvPr id="18" name="组合 17"/>
          <p:cNvGrpSpPr/>
          <p:nvPr userDrawn="1"/>
        </p:nvGrpSpPr>
        <p:grpSpPr>
          <a:xfrm rot="1915061">
            <a:off x="11189661" y="5731852"/>
            <a:ext cx="801473" cy="989048"/>
            <a:chOff x="11325889" y="5915249"/>
            <a:chExt cx="997615" cy="1231094"/>
          </a:xfrm>
        </p:grpSpPr>
        <p:sp>
          <p:nvSpPr>
            <p:cNvPr id="19" name="菱形 18"/>
            <p:cNvSpPr/>
            <p:nvPr/>
          </p:nvSpPr>
          <p:spPr>
            <a:xfrm>
              <a:off x="11720152" y="6550918"/>
              <a:ext cx="595425" cy="595425"/>
            </a:xfrm>
            <a:prstGeom prst="diamond"/>
            <a:solidFill>
              <a:srgbClr val="295B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20" name="菱形 19"/>
            <p:cNvSpPr/>
            <p:nvPr/>
          </p:nvSpPr>
          <p:spPr>
            <a:xfrm>
              <a:off x="11325889" y="6231054"/>
              <a:ext cx="617576" cy="617576"/>
            </a:xfrm>
            <a:prstGeom prst="diamond"/>
            <a:solidFill>
              <a:srgbClr val="F8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21" name="菱形 20"/>
            <p:cNvSpPr/>
            <p:nvPr/>
          </p:nvSpPr>
          <p:spPr>
            <a:xfrm>
              <a:off x="11855671" y="5915249"/>
              <a:ext cx="467833" cy="467833"/>
            </a:xfrm>
            <a:prstGeom prst="diamond"/>
            <a:solidFill>
              <a:srgbClr val="51869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b="1" dirty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1"/>
              <a:t>单击此处编辑母版文本样式</a:t>
            </a:r>
          </a:p>
          <a:p>
            <a:pPr lvl="1"/>
            <a:r>
              <a:rPr lang="zh-CN" altLang="en-US" dirty="1"/>
              <a:t>第二级</a:t>
            </a:r>
          </a:p>
          <a:p>
            <a:pPr lvl="2"/>
            <a:r>
              <a:rPr lang="zh-CN" altLang="en-US" dirty="1"/>
              <a:t>第三级</a:t>
            </a:r>
          </a:p>
          <a:p>
            <a:pPr lvl="3"/>
            <a:r>
              <a:rPr lang="zh-CN" altLang="en-US" dirty="1"/>
              <a:t>第四级</a:t>
            </a:r>
          </a:p>
          <a:p>
            <a:pPr lvl="4"/>
            <a:r>
              <a:rPr lang="zh-CN" altLang="en-US" dirty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b="1" i="0" dirty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type="obj"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1"/>
              <a:t>单击此处编辑母版文本样式</a:t>
            </a:r>
          </a:p>
          <a:p>
            <a:pPr lvl="1"/>
            <a:r>
              <a:rPr lang="zh-CN" altLang="en-US" dirty="1"/>
              <a:t>第二级</a:t>
            </a:r>
          </a:p>
          <a:p>
            <a:pPr lvl="2"/>
            <a:r>
              <a:rPr lang="zh-CN" altLang="en-US" dirty="1"/>
              <a:t>第三级</a:t>
            </a:r>
          </a:p>
          <a:p>
            <a:pPr lvl="3"/>
            <a:r>
              <a:rPr lang="zh-CN" altLang="en-US" dirty="1"/>
              <a:t>第四级</a:t>
            </a:r>
          </a:p>
          <a:p>
            <a:pPr lvl="4"/>
            <a:r>
              <a:rPr lang="zh-CN" altLang="en-US" dirty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1"/>
              <a:t>单击此处编辑母版文本样式</a:t>
            </a:r>
          </a:p>
          <a:p>
            <a:pPr lvl="1"/>
            <a:r>
              <a:rPr lang="zh-CN" altLang="en-US" dirty="1"/>
              <a:t>第二级</a:t>
            </a:r>
          </a:p>
          <a:p>
            <a:pPr lvl="2"/>
            <a:r>
              <a:rPr lang="zh-CN" altLang="en-US" dirty="1"/>
              <a:t>第三级</a:t>
            </a:r>
          </a:p>
          <a:p>
            <a:pPr lvl="3"/>
            <a:r>
              <a:rPr lang="zh-CN" altLang="en-US" dirty="1"/>
              <a:t>第四级</a:t>
            </a:r>
          </a:p>
          <a:p>
            <a:pPr lvl="4"/>
            <a:r>
              <a:rPr lang="zh-CN" altLang="en-US" dirty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1"/>
              <a:t>单击此处编辑母版文本样式</a:t>
            </a:r>
          </a:p>
          <a:p>
            <a:pPr lvl="1"/>
            <a:r>
              <a:rPr lang="zh-CN" altLang="en-US" dirty="1"/>
              <a:t>第二级</a:t>
            </a:r>
          </a:p>
          <a:p>
            <a:pPr lvl="2"/>
            <a:r>
              <a:rPr lang="zh-CN" altLang="en-US" dirty="1"/>
              <a:t>第三级</a:t>
            </a:r>
          </a:p>
          <a:p>
            <a:pPr lvl="3"/>
            <a:r>
              <a:rPr lang="zh-CN" altLang="en-US" dirty="1"/>
              <a:t>第四级</a:t>
            </a:r>
          </a:p>
          <a:p>
            <a:pPr lvl="4"/>
            <a:r>
              <a:rPr lang="zh-CN" altLang="en-US" dirty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type="obj"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1"/>
              <a:t>单击此处编辑母版文本样式</a:t>
            </a:r>
          </a:p>
          <a:p>
            <a:pPr lvl="1"/>
            <a:r>
              <a:rPr lang="zh-CN" altLang="en-US" dirty="1"/>
              <a:t>第二级</a:t>
            </a:r>
          </a:p>
          <a:p>
            <a:pPr lvl="2"/>
            <a:r>
              <a:rPr lang="zh-CN" altLang="en-US" dirty="1"/>
              <a:t>第三级</a:t>
            </a:r>
          </a:p>
          <a:p>
            <a:pPr lvl="3"/>
            <a:r>
              <a:rPr lang="zh-CN" altLang="en-US" dirty="1"/>
              <a:t>第四级</a:t>
            </a:r>
          </a:p>
          <a:p>
            <a:pPr lvl="4"/>
            <a:r>
              <a:rPr lang="zh-CN" altLang="en-US" dirty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b="0" dirty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b="1" dirty="1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 fontScale="90000"/>
          </a:bodyPr>
          <a:lstStyle>
            <a:lvl1pPr>
              <a:defRPr sz="3600"/>
            </a:lvl1pPr>
          </a:lstStyle>
          <a:p>
            <a:r>
              <a:rPr lang="zh-CN" altLang="en-US" dirty="1"/>
              <a:t>单</a:t>
            </a:r>
            <a:r>
              <a:rPr lang="zh-CN" altLang="en-US" dirty="1"/>
              <a:t>击</a:t>
            </a:r>
            <a:r>
              <a:rPr lang="zh-CN" altLang="en-US" dirty="1"/>
              <a:t>此</a:t>
            </a:r>
            <a:r>
              <a:rPr lang="zh-CN" altLang="en-US" dirty="1"/>
              <a:t>处</a:t>
            </a:r>
            <a:r>
              <a:rPr lang="zh-CN" altLang="en-US" dirty="1"/>
              <a:t>编</a:t>
            </a:r>
            <a:r>
              <a:rPr lang="zh-CN" altLang="en-US" dirty="1"/>
              <a:t>辑</a:t>
            </a:r>
            <a:r>
              <a:rPr lang="zh-CN" altLang="en-US" dirty="1"/>
              <a:t>母</a:t>
            </a:r>
            <a:r>
              <a:rPr lang="zh-CN" altLang="en-US" dirty="1"/>
              <a:t>版</a:t>
            </a:r>
            <a:r>
              <a:rPr lang="zh-CN" altLang="en-US" dirty="1"/>
              <a:t>标</a:t>
            </a:r>
            <a:r>
              <a:rPr lang="zh-CN" altLang="en-US" dirty="1"/>
              <a:t>题</a:t>
            </a:r>
            <a:r>
              <a:rPr lang="zh-CN" altLang="en-US" dirty="1"/>
              <a:t>样</a:t>
            </a:r>
            <a:r>
              <a:rPr lang="zh-CN" altLang="en-US" dirty="1"/>
              <a:t>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1"/>
              <a:t>单击此处编辑母版文本样式</a:t>
            </a:r>
          </a:p>
          <a:p>
            <a:pPr lvl="1"/>
            <a:r>
              <a:rPr lang="zh-CN" altLang="en-US" dirty="1"/>
              <a:t>第二级</a:t>
            </a:r>
          </a:p>
          <a:p>
            <a:pPr lvl="2"/>
            <a:r>
              <a:rPr lang="zh-CN" altLang="en-US" dirty="1"/>
              <a:t>第三级</a:t>
            </a:r>
          </a:p>
          <a:p>
            <a:pPr lvl="3"/>
            <a:r>
              <a:rPr lang="zh-CN" altLang="en-US" dirty="1"/>
              <a:t>第四级</a:t>
            </a:r>
          </a:p>
          <a:p>
            <a:pPr lvl="4"/>
            <a:r>
              <a:rPr lang="zh-CN" altLang="en-US" dirty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6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1"/>
              <a:t>单击此处编辑母版文本样式</a:t>
            </a:r>
          </a:p>
          <a:p>
            <a:pPr lvl="1"/>
            <a:r>
              <a:rPr lang="zh-CN" altLang="en-US" dirty="1"/>
              <a:t>第二级</a:t>
            </a:r>
          </a:p>
          <a:p>
            <a:pPr lvl="2"/>
            <a:r>
              <a:rPr lang="zh-CN" altLang="en-US" dirty="1"/>
              <a:t>第三级</a:t>
            </a:r>
          </a:p>
          <a:p>
            <a:pPr lvl="3"/>
            <a:r>
              <a:rPr lang="zh-CN" altLang="en-US" dirty="1"/>
              <a:t>第四级</a:t>
            </a:r>
          </a:p>
          <a:p>
            <a:pPr lvl="4"/>
            <a:r>
              <a:rPr lang="zh-CN" altLang="en-US" dirty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fast"/>
  <p:timing>
    <p:tnLst>
      <p:par>
        <p:cTn id="1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8.xml" /><Relationship Id="rId3" Type="http://schemas.openxmlformats.org/officeDocument/2006/relationships/tags" Target="../tags/tag4.xml" /><Relationship Id="rId4" Type="http://schemas.openxmlformats.org/officeDocument/2006/relationships/tags" Target="../tags/tag13.xml" /><Relationship Id="rId5" Type="http://schemas.openxmlformats.org/officeDocument/2006/relationships/tags" Target="../tags/tag5.xml" /><Relationship Id="rId6" Type="http://schemas.openxmlformats.org/officeDocument/2006/relationships/tags" Target="../tags/tag10.xml" /><Relationship Id="rId7" Type="http://schemas.openxmlformats.org/officeDocument/2006/relationships/tags" Target="../tags/tag3.xml" /><Relationship Id="rId9" Type="http://schemas.openxmlformats.org/officeDocument/2006/relationships/tags" Target="../tags/tag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11.xml" /><Relationship Id="rId3" Type="http://schemas.openxmlformats.org/officeDocument/2006/relationships/tags" Target="../tags/tag12.xml" /><Relationship Id="rId4" Type="http://schemas.openxmlformats.org/officeDocument/2006/relationships/tags" Target="../tags/tag6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ags" Target="../tags/tag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2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03835" y="2548044"/>
            <a:ext cx="12192000" cy="1123951"/>
          </a:xfrm>
          <a:prstGeom prst="rect"/>
          <a:solidFill>
            <a:srgbClr val="FFFFFF">
              <a:alpha val="3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3672417"/>
            <a:ext cx="12192000" cy="1924051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fontAlgn="base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48" name="TextBox 1"/>
          <p:cNvSpPr txBox="1"/>
          <p:nvPr/>
        </p:nvSpPr>
        <p:spPr>
          <a:xfrm>
            <a:off x="2542963" y="2645622"/>
            <a:ext cx="7105651" cy="1026583"/>
          </a:xfrm>
          <a:prstGeom prst="rect"/>
          <a:noFill/>
          <a:ln w="12700">
            <a:noFill/>
          </a:ln>
        </p:spPr>
        <p:txBody>
          <a:bodyPr anchor="t" anchorCtr="0"/>
          <a:lstStyle/>
          <a:p>
            <a:pPr algn="ctr"/>
            <a:r>
              <a:rPr lang="zh-CN" altLang="en-US" sz="5865" b="1" dirty="1">
                <a:latin typeface="楷体" panose="02010609060101010101" charset="-122"/>
                <a:ea typeface="楷体" panose="02010609060101010101" charset="-122"/>
              </a:rPr>
              <a:t>写作 观点要明确</a:t>
            </a:r>
            <a:endParaRPr lang="zh-CN" altLang="en-US" sz="5865" b="1"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6149" name="图片 5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rcRect l="32352"/>
          <a:stretch>
            <a:fillRect/>
          </a:stretch>
        </p:blipFill>
        <p:spPr>
          <a:xfrm>
            <a:off x="143933" y="103717"/>
            <a:ext cx="3524251" cy="618067"/>
          </a:xfrm>
          <a:prstGeom prst="rect"/>
          <a:noFill/>
          <a:ln w="9525">
            <a:noFill/>
          </a:ln>
        </p:spPr>
      </p:pic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85720" y="2296160"/>
            <a:ext cx="8117840" cy="398780"/>
          </a:xfrm>
          <a:prstGeom prst="rect"/>
          <a:noFill/>
        </p:spPr>
        <p:txBody>
          <a:bodyPr wrap="square" rtlCol="0">
            <a:spAutoFit/>
          </a:bodyPr>
          <a:lstStyle/>
          <a:p>
            <a:pPr eaLnBrk="1" hangingPunct="1"/>
            <a:endParaRPr lang="zh-CN" altLang="en-US" sz="2000" b="1">
              <a:solidFill>
                <a:srgbClr val="FF0000"/>
              </a:solidFill>
              <a:latin typeface="微软雅黑 Light" panose="020b0502040204020203" charset="-122"/>
              <a:ea typeface="微软雅黑 Light" panose="020b0502040204020203" charset="-122"/>
              <a:cs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6070" y="2694940"/>
            <a:ext cx="11816715" cy="3806825"/>
          </a:xfrm>
          <a:prstGeom prst="rect"/>
          <a:noFill/>
        </p:spPr>
        <p:txBody>
          <a:bodyPr wrap="square" rtlCol="0">
            <a:noAutofit/>
          </a:bodyPr>
          <a:lstStyle/>
          <a:p>
            <a:pPr eaLnBrk="1" hangingPunct="1">
              <a:lnSpc>
                <a:spcPct val="130000"/>
              </a:lnSpc>
              <a:spcBef>
                <a:spcPts val="600"/>
              </a:spcBef>
            </a:pPr>
            <a:r>
              <a:rPr lang="en-US"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</a:t>
            </a:r>
            <a:r>
              <a:rPr lang="en-US"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根据上面材料有同学表达出了以下的观点，请你逐一判断是否正确。判定为错的，请说明理由并改正。</a:t>
            </a:r>
            <a:endParaRPr sz="2800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eaLnBrk="1" hangingPunct="1">
              <a:lnSpc>
                <a:spcPct val="130000"/>
              </a:lnSpc>
              <a:spcBef>
                <a:spcPts val="600"/>
              </a:spcBef>
            </a:pPr>
            <a:r>
              <a:rPr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①善于听取他人意见。（       ）    </a:t>
            </a:r>
            <a:endParaRPr sz="28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eaLnBrk="1" hangingPunct="1">
              <a:lnSpc>
                <a:spcPct val="130000"/>
              </a:lnSpc>
              <a:spcBef>
                <a:spcPts val="600"/>
              </a:spcBef>
            </a:pPr>
            <a:r>
              <a:rPr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②我们应当相信谁呢？（       ） </a:t>
            </a:r>
            <a:endParaRPr sz="28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eaLnBrk="1" hangingPunct="1">
              <a:lnSpc>
                <a:spcPct val="130000"/>
              </a:lnSpc>
              <a:spcBef>
                <a:spcPts val="600"/>
              </a:spcBef>
            </a:pPr>
            <a:r>
              <a:rPr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③真知也许从实践出。（       ）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</a:t>
            </a:r>
            <a:endParaRPr sz="2800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eaLnBrk="1" hangingPunct="1">
              <a:lnSpc>
                <a:spcPct val="130000"/>
              </a:lnSpc>
              <a:spcBef>
                <a:spcPts val="600"/>
              </a:spcBef>
            </a:pPr>
            <a:r>
              <a:rPr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④不要过于迷信他人经验，要敢于主动尝试。（       ） </a:t>
            </a:r>
            <a:endParaRPr sz="28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5625" y="266065"/>
            <a:ext cx="11459845" cy="2030095"/>
          </a:xfrm>
          <a:prstGeom prst="rect"/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寓言：小马要过河，牛大伯说水很浅，能蹚过。松鼠告诉它，水很深</a:t>
            </a:r>
            <a:r>
              <a:rPr lang="zh-CN" altLang="en-US"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不能过。小马没主意了，回去问妈妈。妈妈叫它自己多想想，试一试</a:t>
            </a:r>
            <a:r>
              <a:rPr lang="zh-CN" altLang="en-US"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。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结果小马顺利地过了河，水不深也不浅，刚好没过膝盖。</a:t>
            </a:r>
            <a:endParaRPr lang="zh-CN" altLang="en-US" sz="2800">
              <a:latin typeface="Arial" panose="020b0604020202020204" pitchFamily="34" charset="0"/>
              <a:ea typeface="微软雅黑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85720" y="2296160"/>
            <a:ext cx="8117840" cy="398780"/>
          </a:xfrm>
          <a:prstGeom prst="rect"/>
          <a:noFill/>
        </p:spPr>
        <p:txBody>
          <a:bodyPr wrap="square" rtlCol="0">
            <a:spAutoFit/>
          </a:bodyPr>
          <a:lstStyle/>
          <a:p>
            <a:pPr eaLnBrk="1" hangingPunct="1"/>
            <a:endParaRPr lang="zh-CN" altLang="en-US" sz="2000" b="1">
              <a:solidFill>
                <a:srgbClr val="FF0000"/>
              </a:solidFill>
              <a:latin typeface="微软雅黑 Light" panose="020b0502040204020203" charset="-122"/>
              <a:ea typeface="微软雅黑 Light" panose="020b0502040204020203" charset="-122"/>
              <a:cs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42793" y="898643"/>
            <a:ext cx="10942147" cy="4688840"/>
          </a:xfrm>
          <a:prstGeom prst="rect"/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sz="32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①善于听取他人意见。（  </a:t>
            </a:r>
            <a:r>
              <a:rPr sz="32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×</a:t>
            </a:r>
            <a:r>
              <a:rPr sz="32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）</a:t>
            </a:r>
            <a:endParaRPr sz="3200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sz="32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sz="32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理由：</a:t>
            </a:r>
            <a:r>
              <a:rPr sz="32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句式表达不准确。</a:t>
            </a:r>
            <a:endParaRPr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30000"/>
              </a:lnSpc>
            </a:pPr>
            <a:endParaRPr sz="3200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sz="32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改正：从</a:t>
            </a:r>
            <a:r>
              <a:rPr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怎么样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的角度——“</a:t>
            </a:r>
            <a:r>
              <a:rPr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要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善于听取他人意见。” </a:t>
            </a:r>
            <a:endParaRPr sz="2800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从</a:t>
            </a:r>
            <a:r>
              <a:rPr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是什么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的角度——“善于听取他人意见，</a:t>
            </a:r>
            <a:r>
              <a:rPr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是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一种人生智慧。” </a:t>
            </a:r>
            <a:endParaRPr sz="2800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从</a:t>
            </a:r>
            <a:r>
              <a:rPr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为什么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的角度——“善于听取他人意见，</a:t>
            </a:r>
            <a:r>
              <a:rPr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能够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帮助我们正确认知。”</a:t>
            </a:r>
            <a:endParaRPr sz="2800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584940" y="6195980"/>
            <a:ext cx="607060" cy="46037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1">
                <a:solidFill>
                  <a:prstClr val="black"/>
                </a:solidFill>
                <a:latin typeface="Arial" panose="020b0604020202020204" pitchFamily="34" charset="0"/>
              </a:rPr>
              <a:t>12</a:t>
            </a:r>
            <a:endParaRPr lang="zh-CN" altLang="en-US" sz="24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85720" y="2296160"/>
            <a:ext cx="8117840" cy="398780"/>
          </a:xfrm>
          <a:prstGeom prst="rect"/>
          <a:noFill/>
        </p:spPr>
        <p:txBody>
          <a:bodyPr wrap="square" rtlCol="0">
            <a:spAutoFit/>
          </a:bodyPr>
          <a:lstStyle/>
          <a:p>
            <a:pPr eaLnBrk="1" hangingPunct="1"/>
            <a:endParaRPr lang="zh-CN" altLang="en-US" sz="2000" b="1">
              <a:solidFill>
                <a:srgbClr val="FF0000"/>
              </a:solidFill>
              <a:latin typeface="微软雅黑 Light" panose="020b0502040204020203" charset="-122"/>
              <a:ea typeface="微软雅黑 Light" panose="020b0502040204020203" charset="-122"/>
              <a:cs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59781" y="1063799"/>
            <a:ext cx="10467345" cy="304609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  ②我们应当相信谁呢？（  </a:t>
            </a:r>
            <a:r>
              <a:rPr lang="zh-CN" altLang="en-US" sz="32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×</a:t>
            </a:r>
            <a:r>
              <a:rPr lang="zh-CN" altLang="en-US" sz="32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）</a:t>
            </a:r>
            <a:endParaRPr lang="zh-CN" altLang="en-US" sz="3200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32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  理由：</a:t>
            </a:r>
            <a:r>
              <a:rPr lang="zh-CN" altLang="en-US" sz="32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疑问句式不能用来表达观点，必须用结论明确的陈述句。</a:t>
            </a:r>
            <a:endParaRPr lang="zh-CN" altLang="en-US"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3200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32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  改正：从</a:t>
            </a:r>
            <a:r>
              <a:rPr lang="zh-CN" altLang="en-US" sz="32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怎么样</a:t>
            </a:r>
            <a:r>
              <a:rPr lang="zh-CN" altLang="en-US" sz="32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的角度——“我们</a:t>
            </a:r>
            <a:r>
              <a:rPr lang="zh-CN" altLang="en-US" sz="32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应当</a:t>
            </a:r>
            <a:r>
              <a:rPr lang="zh-CN" altLang="en-US" sz="32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坚信自己。”</a:t>
            </a:r>
            <a:endParaRPr lang="zh-CN" altLang="en-US" sz="3200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3200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7650" name="标题 27649"/>
          <p:cNvSpPr>
            <a:spLocks noGrp="1"/>
          </p:cNvSpPr>
          <p:nvPr/>
        </p:nvSpPr>
        <p:spPr>
          <a:xfrm>
            <a:off x="1086485" y="4244975"/>
            <a:ext cx="10498455" cy="2025650"/>
          </a:xfrm>
          <a:prstGeom prst="rect"/>
          <a:solidFill>
            <a:schemeClr val="bg1"/>
          </a:solidFill>
        </p:spPr>
        <p:txBody>
          <a:bodyPr vert="horz" lIns="121920" tIns="60960" rIns="121920" bIns="60960" rtlCol="0" anchor="ctr"/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buClr>
                <a:srgbClr val="000000"/>
              </a:buClr>
            </a:pPr>
            <a:r>
              <a:rPr lang="zh-CN" altLang="en-US" sz="2800" b="1" dirty="1">
                <a:solidFill>
                  <a:srgbClr val="4F81BD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提示：为什么不从</a:t>
            </a:r>
            <a:r>
              <a:rPr lang="en-US" altLang="zh-CN" sz="2800" b="1" dirty="1">
                <a:solidFill>
                  <a:srgbClr val="4F81BD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“</a:t>
            </a:r>
            <a:r>
              <a:rPr lang="zh-CN" altLang="en-US" sz="2800" b="1" dirty="1">
                <a:solidFill>
                  <a:srgbClr val="4F81BD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是什么</a:t>
            </a:r>
            <a:r>
              <a:rPr lang="en-US" altLang="zh-CN" sz="2800" b="1" dirty="1">
                <a:solidFill>
                  <a:srgbClr val="4F81BD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”</a:t>
            </a:r>
            <a:r>
              <a:rPr lang="zh-CN" altLang="en-US" sz="2800" b="1" dirty="1">
                <a:solidFill>
                  <a:srgbClr val="4F81BD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和</a:t>
            </a:r>
            <a:r>
              <a:rPr lang="en-US" altLang="zh-CN" sz="2800" b="1" dirty="1">
                <a:solidFill>
                  <a:srgbClr val="4F81BD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“</a:t>
            </a:r>
            <a:r>
              <a:rPr lang="zh-CN" altLang="en-US" sz="2800" b="1" dirty="1">
                <a:solidFill>
                  <a:srgbClr val="4F81BD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为什么</a:t>
            </a:r>
            <a:r>
              <a:rPr lang="en-US" altLang="zh-CN" sz="2800" b="1" dirty="1">
                <a:solidFill>
                  <a:srgbClr val="4F81BD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”</a:t>
            </a:r>
            <a:r>
              <a:rPr lang="zh-CN" altLang="en-US" sz="2800" b="1" dirty="1">
                <a:solidFill>
                  <a:srgbClr val="4F81BD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的角度去表达？这是因为原句中有“应当”这个词语，注定了它最佳的表达就是从“怎么样”的角度出发，这样改不易篡改原文语意。</a:t>
            </a:r>
            <a:endParaRPr lang="zh-CN" altLang="en-US" sz="2800" b="1" noProof="1">
              <a:solidFill>
                <a:srgbClr val="4F81BD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584940" y="6195980"/>
            <a:ext cx="607060" cy="46037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1">
                <a:solidFill>
                  <a:prstClr val="black"/>
                </a:solidFill>
                <a:latin typeface="Arial" panose="020b0604020202020204" pitchFamily="34" charset="0"/>
              </a:rPr>
              <a:t>13</a:t>
            </a:r>
            <a:endParaRPr lang="zh-CN" altLang="en-US" sz="24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uiExpand="0" advAuto="indefinite" build="whol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85720" y="2296160"/>
            <a:ext cx="8117840" cy="398780"/>
          </a:xfrm>
          <a:prstGeom prst="rect"/>
          <a:noFill/>
        </p:spPr>
        <p:txBody>
          <a:bodyPr wrap="square" rtlCol="0">
            <a:spAutoFit/>
          </a:bodyPr>
          <a:lstStyle/>
          <a:p>
            <a:pPr eaLnBrk="1" hangingPunct="1"/>
            <a:endParaRPr lang="zh-CN" altLang="en-US" sz="2000" b="1">
              <a:solidFill>
                <a:srgbClr val="FF0000"/>
              </a:solidFill>
              <a:latin typeface="微软雅黑 Light" panose="020b0502040204020203" charset="-122"/>
              <a:ea typeface="微软雅黑 Light" panose="020b0502040204020203" charset="-122"/>
              <a:cs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43879" y="463033"/>
            <a:ext cx="11061871" cy="3933190"/>
          </a:xfrm>
          <a:prstGeom prst="rect"/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en-US" sz="3065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sz="3065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③真知也许从实践出。（ </a:t>
            </a:r>
            <a:r>
              <a:rPr sz="3065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×</a:t>
            </a:r>
            <a:r>
              <a:rPr sz="3065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） </a:t>
            </a:r>
            <a:endParaRPr sz="3065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eaLnBrk="1" hangingPunct="1">
              <a:lnSpc>
                <a:spcPct val="130000"/>
              </a:lnSpc>
            </a:pPr>
            <a:r>
              <a:rPr lang="en-US" sz="3065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sz="3065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理由：</a:t>
            </a:r>
            <a:r>
              <a:rPr sz="3065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观点必须鲜明，不能模棱两可。</a:t>
            </a:r>
            <a:endParaRPr sz="3065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eaLnBrk="1" hangingPunct="1">
              <a:lnSpc>
                <a:spcPct val="130000"/>
              </a:lnSpc>
            </a:pPr>
            <a:endParaRPr sz="3065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3065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改正：从</a:t>
            </a:r>
            <a:r>
              <a:rPr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是什么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的角度——“真理</a:t>
            </a:r>
            <a:r>
              <a:rPr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是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从实践中得出的</a:t>
            </a:r>
            <a:r>
              <a:rPr lang="zh-CN" altLang="en-US"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。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”</a:t>
            </a:r>
            <a:endParaRPr sz="2800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从</a:t>
            </a:r>
            <a:r>
              <a:rPr lang="zh-CN" altLang="en-US"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为什么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的角度——“</a:t>
            </a:r>
            <a:r>
              <a:rPr lang="zh-CN" altLang="en-US"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只有</a:t>
            </a:r>
            <a:r>
              <a:rPr lang="zh-CN" altLang="en-US"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敢于实践，</a:t>
            </a:r>
            <a:r>
              <a:rPr lang="zh-CN" altLang="en-US"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才</a:t>
            </a:r>
            <a:r>
              <a:rPr lang="zh-CN" altLang="en-US"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能获得真理。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”</a:t>
            </a:r>
            <a:endParaRPr sz="2800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从</a:t>
            </a:r>
            <a:r>
              <a:rPr lang="zh-CN" altLang="en-US"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怎么样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的角度——“真理</a:t>
            </a:r>
            <a:r>
              <a:rPr lang="zh-CN" altLang="en-US"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的获知，</a:t>
            </a:r>
            <a:r>
              <a:rPr lang="zh-CN" altLang="en-US" sz="28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需要</a:t>
            </a:r>
            <a:r>
              <a:rPr lang="zh-CN" altLang="en-US"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将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实践</a:t>
            </a:r>
            <a:r>
              <a:rPr lang="zh-CN" altLang="en-US"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作为检验标准</a:t>
            </a:r>
            <a:r>
              <a:rPr sz="28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。”</a:t>
            </a:r>
            <a:endParaRPr sz="2800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85720" y="2296160"/>
            <a:ext cx="8117840" cy="398780"/>
          </a:xfrm>
          <a:prstGeom prst="rect"/>
          <a:noFill/>
        </p:spPr>
        <p:txBody>
          <a:bodyPr wrap="square" rtlCol="0">
            <a:spAutoFit/>
          </a:bodyPr>
          <a:lstStyle/>
          <a:p>
            <a:pPr eaLnBrk="1" hangingPunct="1"/>
            <a:endParaRPr lang="zh-CN" altLang="en-US" sz="2000" b="1">
              <a:solidFill>
                <a:srgbClr val="FF0000"/>
              </a:solidFill>
              <a:latin typeface="微软雅黑 Light" panose="020b0502040204020203" charset="-122"/>
              <a:ea typeface="微软雅黑 Light" panose="020b0502040204020203" charset="-122"/>
              <a:cs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89928" y="1542357"/>
            <a:ext cx="10684896" cy="1370965"/>
          </a:xfrm>
          <a:prstGeom prst="rect"/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en-US" sz="3200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  <a:sym typeface="+mn-ea"/>
              </a:rPr>
              <a:t>    </a:t>
            </a:r>
            <a:r>
              <a:rPr sz="3200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  <a:sym typeface="+mn-ea"/>
              </a:rPr>
              <a:t>④不要过于迷信他人经验，要敢于主动尝试。</a:t>
            </a:r>
            <a:r>
              <a:rPr sz="32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（ </a:t>
            </a:r>
            <a:r>
              <a:rPr lang="en-US" altLang="zh-CN" sz="3200" b="1" dirty="1">
                <a:solidFill>
                  <a:srgbClr val="FF0000"/>
                </a:solidFill>
                <a:latin typeface="Times New Roman" panose="02020603050405020304" pitchFamily="2" charset="0"/>
                <a:ea typeface="楷体" panose="02010609060101010101" charset="-122"/>
                <a:cs typeface="Times New Roman" panose="02020603050405020304" pitchFamily="2" charset="0"/>
                <a:sym typeface="+mn-ea"/>
              </a:rPr>
              <a:t>√</a:t>
            </a:r>
            <a:r>
              <a:rPr sz="3200" b="1" dirty="1">
                <a:solidFill>
                  <a:prstClr val="black"/>
                </a:solidFill>
                <a:latin typeface="Times New Roman" panose="02020603050405020304" pitchFamily="2" charset="0"/>
                <a:ea typeface="楷体" panose="02010609060101010101" charset="-122"/>
                <a:cs typeface="Times New Roman" panose="02020603050405020304" pitchFamily="2" charset="0"/>
              </a:rPr>
              <a:t> </a:t>
            </a:r>
            <a:r>
              <a:rPr sz="3200" dirty="1">
                <a:solidFill>
                  <a:prstClr val="black"/>
                </a:solidFill>
                <a:latin typeface="Times New Roman" panose="02020603050405020304" pitchFamily="2" charset="0"/>
                <a:ea typeface="楷体" panose="02010609060101010101" charset="-122"/>
                <a:cs typeface="Times New Roman" panose="02020603050405020304" pitchFamily="2" charset="0"/>
              </a:rPr>
              <a:t> </a:t>
            </a:r>
            <a:r>
              <a:rPr sz="32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） </a:t>
            </a:r>
            <a:endParaRPr sz="3200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eaLnBrk="1" hangingPunct="1">
              <a:lnSpc>
                <a:spcPct val="130000"/>
              </a:lnSpc>
            </a:pPr>
            <a:r>
              <a:rPr lang="en-US" sz="32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sz="3200" b="1" dirty="1">
                <a:solidFill>
                  <a:prstClr val="black"/>
                </a:solidFill>
                <a:latin typeface="楷体" panose="02010609060101010101" charset="-122"/>
                <a:ea typeface="楷体" panose="02010609060101010101" charset="-122"/>
              </a:rPr>
              <a:t>理由：</a:t>
            </a:r>
            <a:r>
              <a:rPr sz="32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观点鲜明，</a:t>
            </a:r>
            <a:r>
              <a:rPr lang="zh-CN" altLang="en-US" sz="3200" b="1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结论明确，表达的句式也准确无误。</a:t>
            </a:r>
            <a:endParaRPr sz="3200" b="1">
              <a:solidFill>
                <a:prstClr val="black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7650" name="标题 27649"/>
          <p:cNvSpPr>
            <a:spLocks noGrp="1"/>
          </p:cNvSpPr>
          <p:nvPr/>
        </p:nvSpPr>
        <p:spPr>
          <a:xfrm>
            <a:off x="1043940" y="3463925"/>
            <a:ext cx="10658475" cy="2519045"/>
          </a:xfrm>
          <a:prstGeom prst="rect"/>
          <a:solidFill>
            <a:schemeClr val="bg1"/>
          </a:solidFill>
        </p:spPr>
        <p:txBody>
          <a:bodyPr vert="horz" lIns="121920" tIns="60960" rIns="121920" bIns="60960" rtlCol="0" anchor="ctr"/>
          <a:lstStyle/>
          <a:p>
            <a:pPr eaLnBrk="1" hangingPunct="1">
              <a:lnSpc>
                <a:spcPct val="150000"/>
              </a:lnSpc>
              <a:buClr>
                <a:srgbClr val="000000"/>
              </a:buClr>
            </a:pPr>
            <a:r>
              <a:rPr lang="zh-CN" altLang="en-US" sz="2800" b="1" noProof="1" dirty="1">
                <a:solidFill>
                  <a:srgbClr val="4F81BD"/>
                </a:solidFill>
                <a:latin typeface="宋体" panose="02010600030101010101" pitchFamily="2" charset="-122"/>
              </a:rPr>
              <a:t>    </a:t>
            </a:r>
            <a:r>
              <a:rPr lang="zh-CN" altLang="en-US" sz="2800" b="1" noProof="1" dirty="1">
                <a:solidFill>
                  <a:srgbClr val="4F81BD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提示：</a:t>
            </a:r>
            <a:r>
              <a:rPr lang="en-US" altLang="zh-CN" sz="2800" b="1" noProof="1" dirty="1">
                <a:solidFill>
                  <a:srgbClr val="4F81BD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2800" b="1" noProof="1" dirty="1">
                <a:solidFill>
                  <a:srgbClr val="4F81BD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我亦无他，唯手熟尔</a:t>
            </a:r>
            <a:r>
              <a:rPr lang="en-US" altLang="zh-CN" sz="2800" b="1" noProof="1" dirty="1">
                <a:solidFill>
                  <a:srgbClr val="4F81BD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2800" b="1" noProof="1" dirty="1">
                <a:solidFill>
                  <a:srgbClr val="4F81BD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，笔记不能只记在笔记本上，更需要牢记在心里。明确了表达观点的方</a:t>
            </a:r>
            <a:r>
              <a:rPr lang="zh-CN" altLang="en-US" sz="2800" b="1" dirty="1">
                <a:solidFill>
                  <a:srgbClr val="4F81BD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法</a:t>
            </a:r>
            <a:r>
              <a:rPr lang="zh-CN" altLang="en-US" sz="2800" b="1" noProof="1" dirty="1">
                <a:solidFill>
                  <a:srgbClr val="4F81BD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理论后，同学们还需要经过一段时间的揣摩、操练，才能在考场中写出思路清晰、鲜明准确的观点句。</a:t>
            </a:r>
            <a:endParaRPr lang="zh-CN" altLang="en-US" sz="2800" b="1" noProof="1">
              <a:solidFill>
                <a:srgbClr val="4F81BD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1584940" y="6195980"/>
            <a:ext cx="607060" cy="460375"/>
          </a:xfrm>
          <a:prstGeom prst="rect"/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1">
                <a:solidFill>
                  <a:prstClr val="black"/>
                </a:solidFill>
                <a:latin typeface="Arial" panose="020b0604020202020204" pitchFamily="34" charset="0"/>
              </a:rPr>
              <a:t>15</a:t>
            </a:r>
            <a:endParaRPr lang="en-US" altLang="zh-CN" sz="24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uiExpand="0" advAuto="indefinite" build="whol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2114931" y="108652"/>
            <a:ext cx="4476750" cy="769938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4000" b="0" i="0" dirty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写作实践</a:t>
            </a:r>
            <a:endParaRPr lang="zh-CN" altLang="en-US" sz="4000" b="0" i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386296" y="835590"/>
            <a:ext cx="11506200" cy="5614035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28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一、好奇，指的是对未知发生兴趣，感到新奇。有人对宇宙的奥秘感到好奇，于是着迷地仰望星空，观察探究；有人对“小人国”的故事感到好奇，于是反复阅读《格列佛游记》；有人对周围事物的变化感到好奇，于是去追寻这变化的原因……好奇，会促使你发现未知的精彩，会让你的生活更加丰富多彩。阅读下面论及“好奇”的语句，从表达观点是否清楚的角度进行判断、评价，然后选定其中的一个观点，列出你的作文提纲。</a:t>
            </a:r>
            <a:endParaRPr lang="zh-CN" altLang="en-US" sz="28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algn="l"/>
            <a:r>
              <a:rPr lang="zh-CN" altLang="en-US" sz="2800" b="1" i="0" dirty="1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◎好奇，往往是发现真理的第一步。</a:t>
            </a:r>
            <a:endParaRPr lang="zh-CN" altLang="en-US" sz="2800" b="1" i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algn="l"/>
            <a:r>
              <a:rPr lang="zh-CN" altLang="en-US" sz="2800" b="1" i="0" dirty="1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◎好奇，有时被毁灭在所谓规范统一、无个性差异的教育之中。</a:t>
            </a:r>
            <a:endParaRPr lang="zh-CN" altLang="en-US" sz="2800" b="1" i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algn="l"/>
            <a:r>
              <a:rPr lang="zh-CN" altLang="en-US" sz="2800" b="1" i="0" dirty="1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◎好奇，有健康与不健康、有价值与无价值之分，还有年龄的差异、性别的差异，当然这些区分和差异不太明显。</a:t>
            </a:r>
            <a:endParaRPr lang="zh-CN" altLang="en-US" sz="2800" b="1" i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algn="l"/>
            <a:r>
              <a:rPr lang="zh-CN" altLang="en-US" sz="2800" b="1" i="0" dirty="1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◎好奇，是一种良好的心理状态，引人探究复杂的未知领域，但也有可能使人在探究过程中因太执着而迷失自我。</a:t>
            </a:r>
            <a:endParaRPr lang="zh-CN" altLang="en-US" sz="2800" b="1" i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598886" y="420995"/>
            <a:ext cx="4476750" cy="769938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4000" b="0" i="0" dirty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写作实践</a:t>
            </a:r>
            <a:endParaRPr lang="zh-CN" altLang="en-US" sz="4000" b="0" i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形状1"/>
          <p:cNvSpPr txBox="1"/>
          <p:nvPr/>
        </p:nvSpPr>
        <p:spPr>
          <a:xfrm>
            <a:off x="718718" y="1520981"/>
            <a:ext cx="5185086" cy="923449"/>
          </a:xfrm>
          <a:custGeom>
            <a:gdLst>
              <a:gd name="connsiteX0" fmla="*/ 153908 w 5185086"/>
              <a:gd name="connsiteY0" fmla="*/ 0 h 923449"/>
              <a:gd name="connsiteX1" fmla="*/ 5031178 w 5185086"/>
              <a:gd name="connsiteY1" fmla="*/ 0 h 923449"/>
              <a:gd name="connsiteX2" fmla="*/ 5071997 w 5185086"/>
              <a:gd name="connsiteY2" fmla="*/ 0 h 923449"/>
              <a:gd name="connsiteX3" fmla="*/ 5168871 w 5185086"/>
              <a:gd name="connsiteY3" fmla="*/ 73942 h 923449"/>
              <a:gd name="connsiteX4" fmla="*/ 5185086 w 5185086"/>
              <a:gd name="connsiteY4" fmla="*/ 769541 h 923449"/>
              <a:gd name="connsiteX5" fmla="*/ 5185086 w 5185086"/>
              <a:gd name="connsiteY5" fmla="*/ 810360 h 923449"/>
              <a:gd name="connsiteX6" fmla="*/ 5111144 w 5185086"/>
              <a:gd name="connsiteY6" fmla="*/ 907234 h 923449"/>
              <a:gd name="connsiteX7" fmla="*/ 153908 w 5185086"/>
              <a:gd name="connsiteY7" fmla="*/ 923449 h 923449"/>
              <a:gd name="connsiteX8" fmla="*/ 68907 w 5185086"/>
              <a:gd name="connsiteY8" fmla="*/ 923449 h 923449"/>
              <a:gd name="connsiteX9" fmla="*/ 0 w 5185086"/>
              <a:gd name="connsiteY9" fmla="*/ 153908 h 923449"/>
              <a:gd name="connsiteX10" fmla="*/ 0 w 5185086"/>
              <a:gd name="connsiteY10" fmla="*/ 68907 h 92344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185086" h="923449">
                <a:moveTo>
                  <a:pt x="153908" y="0"/>
                </a:moveTo>
                <a:lnTo>
                  <a:pt x="5031178" y="0"/>
                </a:lnTo>
                <a:cubicBezTo>
                  <a:pt x="5071997" y="0"/>
                  <a:pt x="5111144" y="16215"/>
                  <a:pt x="5140008" y="45078"/>
                </a:cubicBezTo>
                <a:cubicBezTo>
                  <a:pt x="5168871" y="73942"/>
                  <a:pt x="5185086" y="113089"/>
                  <a:pt x="5185086" y="153908"/>
                </a:cubicBezTo>
                <a:lnTo>
                  <a:pt x="5185086" y="769541"/>
                </a:lnTo>
                <a:cubicBezTo>
                  <a:pt x="5185086" y="810360"/>
                  <a:pt x="5168871" y="849507"/>
                  <a:pt x="5140008" y="878370"/>
                </a:cubicBezTo>
                <a:cubicBezTo>
                  <a:pt x="5111144" y="907234"/>
                  <a:pt x="5071997" y="923449"/>
                  <a:pt x="5031178" y="923449"/>
                </a:cubicBezTo>
                <a:lnTo>
                  <a:pt x="153908" y="923449"/>
                </a:lnTo>
                <a:cubicBezTo>
                  <a:pt x="68907" y="923449"/>
                  <a:pt x="0" y="854542"/>
                  <a:pt x="0" y="769541"/>
                </a:cubicBezTo>
                <a:lnTo>
                  <a:pt x="0" y="153908"/>
                </a:lnTo>
                <a:cubicBezTo>
                  <a:pt x="0" y="68907"/>
                  <a:pt x="68907" y="0"/>
                  <a:pt x="153908" y="0"/>
                </a:cubicBezTo>
                <a:close/>
              </a:path>
            </a:pathLst>
          </a:custGeom>
          <a:solidFill>
            <a:srgbClr val="E4E4E6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/>
          <a:lstStyle/>
          <a:p>
            <a:pPr marL="0" algn="l"/>
            <a:r>
              <a:rPr lang="zh-CN" altLang="en-US" sz="28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1.好奇，往往是发现真理的第一步。</a:t>
            </a:r>
            <a:endParaRPr lang="zh-CN" altLang="en-US" sz="28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形状2"/>
          <p:cNvSpPr txBox="1"/>
          <p:nvPr/>
        </p:nvSpPr>
        <p:spPr>
          <a:xfrm>
            <a:off x="718820" y="2807335"/>
            <a:ext cx="5487035" cy="1083945"/>
          </a:xfrm>
          <a:custGeom>
            <a:gdLst>
              <a:gd name="connsiteX0" fmla="*/ 153908 w 5185086"/>
              <a:gd name="connsiteY0" fmla="*/ 0 h 923449"/>
              <a:gd name="connsiteX1" fmla="*/ 5031178 w 5185086"/>
              <a:gd name="connsiteY1" fmla="*/ 0 h 923449"/>
              <a:gd name="connsiteX2" fmla="*/ 5071997 w 5185086"/>
              <a:gd name="connsiteY2" fmla="*/ 0 h 923449"/>
              <a:gd name="connsiteX3" fmla="*/ 5168871 w 5185086"/>
              <a:gd name="connsiteY3" fmla="*/ 73942 h 923449"/>
              <a:gd name="connsiteX4" fmla="*/ 5185086 w 5185086"/>
              <a:gd name="connsiteY4" fmla="*/ 769541 h 923449"/>
              <a:gd name="connsiteX5" fmla="*/ 5185086 w 5185086"/>
              <a:gd name="connsiteY5" fmla="*/ 810360 h 923449"/>
              <a:gd name="connsiteX6" fmla="*/ 5111144 w 5185086"/>
              <a:gd name="connsiteY6" fmla="*/ 907234 h 923449"/>
              <a:gd name="connsiteX7" fmla="*/ 153908 w 5185086"/>
              <a:gd name="connsiteY7" fmla="*/ 923449 h 923449"/>
              <a:gd name="connsiteX8" fmla="*/ 68907 w 5185086"/>
              <a:gd name="connsiteY8" fmla="*/ 923449 h 923449"/>
              <a:gd name="connsiteX9" fmla="*/ 0 w 5185086"/>
              <a:gd name="connsiteY9" fmla="*/ 153908 h 923449"/>
              <a:gd name="connsiteX10" fmla="*/ 0 w 5185086"/>
              <a:gd name="connsiteY10" fmla="*/ 68907 h 92344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185086" h="923449">
                <a:moveTo>
                  <a:pt x="153908" y="0"/>
                </a:moveTo>
                <a:lnTo>
                  <a:pt x="5031178" y="0"/>
                </a:lnTo>
                <a:cubicBezTo>
                  <a:pt x="5071997" y="0"/>
                  <a:pt x="5111144" y="16215"/>
                  <a:pt x="5140008" y="45078"/>
                </a:cubicBezTo>
                <a:cubicBezTo>
                  <a:pt x="5168871" y="73942"/>
                  <a:pt x="5185086" y="113089"/>
                  <a:pt x="5185086" y="153908"/>
                </a:cubicBezTo>
                <a:lnTo>
                  <a:pt x="5185086" y="769541"/>
                </a:lnTo>
                <a:cubicBezTo>
                  <a:pt x="5185086" y="810360"/>
                  <a:pt x="5168871" y="849507"/>
                  <a:pt x="5140008" y="878370"/>
                </a:cubicBezTo>
                <a:cubicBezTo>
                  <a:pt x="5111144" y="907234"/>
                  <a:pt x="5071997" y="923449"/>
                  <a:pt x="5031178" y="923449"/>
                </a:cubicBezTo>
                <a:lnTo>
                  <a:pt x="153908" y="923449"/>
                </a:lnTo>
                <a:cubicBezTo>
                  <a:pt x="68907" y="923449"/>
                  <a:pt x="0" y="854542"/>
                  <a:pt x="0" y="769541"/>
                </a:cubicBezTo>
                <a:lnTo>
                  <a:pt x="0" y="153908"/>
                </a:lnTo>
                <a:cubicBezTo>
                  <a:pt x="0" y="68907"/>
                  <a:pt x="68907" y="0"/>
                  <a:pt x="153908" y="0"/>
                </a:cubicBezTo>
                <a:close/>
              </a:path>
            </a:pathLst>
          </a:custGeom>
          <a:solidFill>
            <a:srgbClr val="E4E4E6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/>
          <a:lstStyle/>
          <a:p>
            <a:pPr marL="0" algn="l"/>
            <a:r>
              <a:rPr lang="zh-CN" altLang="en-US" sz="28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2.好奇，有时被毁灭在所谓规范统一、无个性差异的教育之中。</a:t>
            </a:r>
            <a:endParaRPr lang="zh-CN" altLang="en-US" sz="28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" name="形状3"/>
          <p:cNvSpPr txBox="1"/>
          <p:nvPr/>
        </p:nvSpPr>
        <p:spPr>
          <a:xfrm>
            <a:off x="718820" y="4269105"/>
            <a:ext cx="5189855" cy="1805940"/>
          </a:xfrm>
          <a:custGeom>
            <a:gdLst>
              <a:gd name="connsiteX0" fmla="*/ 242808 w 5189849"/>
              <a:gd name="connsiteY0" fmla="*/ 0 h 1456849"/>
              <a:gd name="connsiteX1" fmla="*/ 4947040 w 5189849"/>
              <a:gd name="connsiteY1" fmla="*/ 0 h 1456849"/>
              <a:gd name="connsiteX2" fmla="*/ 5011438 w 5189849"/>
              <a:gd name="connsiteY2" fmla="*/ 0 h 1456849"/>
              <a:gd name="connsiteX3" fmla="*/ 5164268 w 5189849"/>
              <a:gd name="connsiteY3" fmla="*/ 116652 h 1456849"/>
              <a:gd name="connsiteX4" fmla="*/ 5189849 w 5189849"/>
              <a:gd name="connsiteY4" fmla="*/ 1214041 h 1456849"/>
              <a:gd name="connsiteX5" fmla="*/ 5189849 w 5189849"/>
              <a:gd name="connsiteY5" fmla="*/ 1278437 h 1456849"/>
              <a:gd name="connsiteX6" fmla="*/ 5073197 w 5189849"/>
              <a:gd name="connsiteY6" fmla="*/ 1431267 h 1456849"/>
              <a:gd name="connsiteX7" fmla="*/ 242808 w 5189849"/>
              <a:gd name="connsiteY7" fmla="*/ 1456849 h 1456849"/>
              <a:gd name="connsiteX8" fmla="*/ 108709 w 5189849"/>
              <a:gd name="connsiteY8" fmla="*/ 1456849 h 1456849"/>
              <a:gd name="connsiteX9" fmla="*/ 0 w 5189849"/>
              <a:gd name="connsiteY9" fmla="*/ 242808 h 1456849"/>
              <a:gd name="connsiteX10" fmla="*/ 0 w 5189849"/>
              <a:gd name="connsiteY10" fmla="*/ 108709 h 145684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189849" h="1456849">
                <a:moveTo>
                  <a:pt x="242808" y="0"/>
                </a:moveTo>
                <a:lnTo>
                  <a:pt x="4947040" y="0"/>
                </a:lnTo>
                <a:cubicBezTo>
                  <a:pt x="5011438" y="0"/>
                  <a:pt x="5073197" y="25581"/>
                  <a:pt x="5118732" y="71117"/>
                </a:cubicBezTo>
                <a:cubicBezTo>
                  <a:pt x="5164268" y="116652"/>
                  <a:pt x="5189849" y="178411"/>
                  <a:pt x="5189849" y="242808"/>
                </a:cubicBezTo>
                <a:lnTo>
                  <a:pt x="5189849" y="1214041"/>
                </a:lnTo>
                <a:cubicBezTo>
                  <a:pt x="5189849" y="1278437"/>
                  <a:pt x="5164268" y="1340197"/>
                  <a:pt x="5118732" y="1385732"/>
                </a:cubicBezTo>
                <a:cubicBezTo>
                  <a:pt x="5073197" y="1431267"/>
                  <a:pt x="5011438" y="1456849"/>
                  <a:pt x="4947040" y="1456849"/>
                </a:cubicBezTo>
                <a:lnTo>
                  <a:pt x="242808" y="1456849"/>
                </a:lnTo>
                <a:cubicBezTo>
                  <a:pt x="108709" y="1456849"/>
                  <a:pt x="0" y="1348140"/>
                  <a:pt x="0" y="1214041"/>
                </a:cubicBezTo>
                <a:lnTo>
                  <a:pt x="0" y="242808"/>
                </a:lnTo>
                <a:cubicBezTo>
                  <a:pt x="0" y="108709"/>
                  <a:pt x="108709" y="0"/>
                  <a:pt x="242808" y="0"/>
                </a:cubicBezTo>
                <a:close/>
              </a:path>
            </a:pathLst>
          </a:custGeom>
          <a:solidFill>
            <a:srgbClr val="E4E4E6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/>
          <a:lstStyle/>
          <a:p>
            <a:pPr marL="0" algn="l"/>
            <a:r>
              <a:rPr lang="zh-CN" altLang="en-US" sz="28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4.好奇，是一种良好的心理状态，引人探究复杂的未知领域，但也有可能使人在探究过程中因太执着而迷失自我。</a:t>
            </a:r>
            <a:endParaRPr lang="zh-CN" altLang="en-US" sz="28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" name="形状4"/>
          <p:cNvSpPr txBox="1"/>
          <p:nvPr/>
        </p:nvSpPr>
        <p:spPr>
          <a:xfrm>
            <a:off x="6653260" y="1518685"/>
            <a:ext cx="4776930" cy="928516"/>
          </a:xfrm>
          <a:custGeom>
            <a:gdLst>
              <a:gd name="connsiteX0" fmla="*/ 154753 w 4776930"/>
              <a:gd name="connsiteY0" fmla="*/ 0 h 928516"/>
              <a:gd name="connsiteX1" fmla="*/ 4622178 w 4776930"/>
              <a:gd name="connsiteY1" fmla="*/ 0 h 928516"/>
              <a:gd name="connsiteX2" fmla="*/ 4663221 w 4776930"/>
              <a:gd name="connsiteY2" fmla="*/ 0 h 928516"/>
              <a:gd name="connsiteX3" fmla="*/ 4760626 w 4776930"/>
              <a:gd name="connsiteY3" fmla="*/ 74348 h 928516"/>
              <a:gd name="connsiteX4" fmla="*/ 4776931 w 4776930"/>
              <a:gd name="connsiteY4" fmla="*/ 773763 h 928516"/>
              <a:gd name="connsiteX5" fmla="*/ 4776931 w 4776930"/>
              <a:gd name="connsiteY5" fmla="*/ 814806 h 928516"/>
              <a:gd name="connsiteX6" fmla="*/ 4702583 w 4776930"/>
              <a:gd name="connsiteY6" fmla="*/ 912212 h 928516"/>
              <a:gd name="connsiteX7" fmla="*/ 154753 w 4776930"/>
              <a:gd name="connsiteY7" fmla="*/ 928516 h 928516"/>
              <a:gd name="connsiteX8" fmla="*/ 113710 w 4776930"/>
              <a:gd name="connsiteY8" fmla="*/ 928516 h 928516"/>
              <a:gd name="connsiteX9" fmla="*/ 16304 w 4776930"/>
              <a:gd name="connsiteY9" fmla="*/ 854168 h 928516"/>
              <a:gd name="connsiteX10" fmla="*/ 0 w 4776930"/>
              <a:gd name="connsiteY10" fmla="*/ 154753 h 928516"/>
              <a:gd name="connsiteX11" fmla="*/ 0 w 4776930"/>
              <a:gd name="connsiteY11" fmla="*/ 69285 h 9285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6931" h="928516">
                <a:moveTo>
                  <a:pt x="154753" y="0"/>
                </a:moveTo>
                <a:lnTo>
                  <a:pt x="4622178" y="0"/>
                </a:lnTo>
                <a:cubicBezTo>
                  <a:pt x="4663221" y="0"/>
                  <a:pt x="4702583" y="16304"/>
                  <a:pt x="4731605" y="45326"/>
                </a:cubicBezTo>
                <a:cubicBezTo>
                  <a:pt x="4760626" y="74348"/>
                  <a:pt x="4776931" y="113710"/>
                  <a:pt x="4776931" y="154753"/>
                </a:cubicBezTo>
                <a:lnTo>
                  <a:pt x="4776931" y="773763"/>
                </a:lnTo>
                <a:cubicBezTo>
                  <a:pt x="4776931" y="814806"/>
                  <a:pt x="4760626" y="854168"/>
                  <a:pt x="4731605" y="883190"/>
                </a:cubicBezTo>
                <a:cubicBezTo>
                  <a:pt x="4702583" y="912212"/>
                  <a:pt x="4663221" y="928516"/>
                  <a:pt x="4622178" y="928516"/>
                </a:cubicBezTo>
                <a:lnTo>
                  <a:pt x="154753" y="928516"/>
                </a:lnTo>
                <a:cubicBezTo>
                  <a:pt x="113710" y="928516"/>
                  <a:pt x="74348" y="912212"/>
                  <a:pt x="45326" y="883190"/>
                </a:cubicBezTo>
                <a:cubicBezTo>
                  <a:pt x="16304" y="854168"/>
                  <a:pt x="0" y="814806"/>
                  <a:pt x="0" y="773763"/>
                </a:cubicBezTo>
                <a:lnTo>
                  <a:pt x="0" y="154753"/>
                </a:lnTo>
                <a:cubicBezTo>
                  <a:pt x="0" y="69285"/>
                  <a:pt x="69285" y="0"/>
                  <a:pt x="154753" y="0"/>
                </a:cubicBezTo>
                <a:close/>
              </a:path>
            </a:pathLst>
          </a:custGeom>
          <a:solidFill>
            <a:srgbClr val="BF0000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/>
          <a:lstStyle/>
          <a:p>
            <a:pPr marL="0" algn="ctr"/>
            <a:r>
              <a:rPr lang="zh-CN" altLang="en-US" sz="2800" b="1" i="0" dirty="1">
                <a:solidFill>
                  <a:srgbClr val="FFFFFF"/>
                </a:solidFill>
                <a:latin typeface="微软雅黑"/>
                <a:ea typeface="微软雅黑"/>
              </a:rPr>
              <a:t>用一个肯定的判断句强调了好奇的价值。</a:t>
            </a:r>
            <a:endParaRPr lang="zh-CN" altLang="en-US" sz="2800" b="1" i="0">
              <a:solidFill>
                <a:srgbClr val="FFFFFF"/>
              </a:solidFill>
              <a:latin typeface="微软雅黑"/>
              <a:ea typeface="微软雅黑"/>
            </a:endParaRPr>
          </a:p>
        </p:txBody>
      </p:sp>
      <p:sp>
        <p:nvSpPr>
          <p:cNvPr id="7" name="形状5"/>
          <p:cNvSpPr txBox="1"/>
          <p:nvPr/>
        </p:nvSpPr>
        <p:spPr>
          <a:xfrm>
            <a:off x="6653422" y="3074394"/>
            <a:ext cx="4776930" cy="928516"/>
          </a:xfrm>
          <a:custGeom>
            <a:gdLst>
              <a:gd name="connsiteX0" fmla="*/ 154753 w 4776930"/>
              <a:gd name="connsiteY0" fmla="*/ 0 h 928516"/>
              <a:gd name="connsiteX1" fmla="*/ 4622178 w 4776930"/>
              <a:gd name="connsiteY1" fmla="*/ 0 h 928516"/>
              <a:gd name="connsiteX2" fmla="*/ 4663221 w 4776930"/>
              <a:gd name="connsiteY2" fmla="*/ 0 h 928516"/>
              <a:gd name="connsiteX3" fmla="*/ 4760626 w 4776930"/>
              <a:gd name="connsiteY3" fmla="*/ 74348 h 928516"/>
              <a:gd name="connsiteX4" fmla="*/ 4776931 w 4776930"/>
              <a:gd name="connsiteY4" fmla="*/ 773763 h 928516"/>
              <a:gd name="connsiteX5" fmla="*/ 4776931 w 4776930"/>
              <a:gd name="connsiteY5" fmla="*/ 814806 h 928516"/>
              <a:gd name="connsiteX6" fmla="*/ 4702583 w 4776930"/>
              <a:gd name="connsiteY6" fmla="*/ 912212 h 928516"/>
              <a:gd name="connsiteX7" fmla="*/ 154753 w 4776930"/>
              <a:gd name="connsiteY7" fmla="*/ 928516 h 928516"/>
              <a:gd name="connsiteX8" fmla="*/ 113710 w 4776930"/>
              <a:gd name="connsiteY8" fmla="*/ 928516 h 928516"/>
              <a:gd name="connsiteX9" fmla="*/ 16304 w 4776930"/>
              <a:gd name="connsiteY9" fmla="*/ 854168 h 928516"/>
              <a:gd name="connsiteX10" fmla="*/ 0 w 4776930"/>
              <a:gd name="connsiteY10" fmla="*/ 154753 h 928516"/>
              <a:gd name="connsiteX11" fmla="*/ 0 w 4776930"/>
              <a:gd name="connsiteY11" fmla="*/ 69285 h 9285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6931" h="928516">
                <a:moveTo>
                  <a:pt x="154753" y="0"/>
                </a:moveTo>
                <a:lnTo>
                  <a:pt x="4622178" y="0"/>
                </a:lnTo>
                <a:cubicBezTo>
                  <a:pt x="4663221" y="0"/>
                  <a:pt x="4702583" y="16304"/>
                  <a:pt x="4731605" y="45326"/>
                </a:cubicBezTo>
                <a:cubicBezTo>
                  <a:pt x="4760626" y="74348"/>
                  <a:pt x="4776931" y="113710"/>
                  <a:pt x="4776931" y="154753"/>
                </a:cubicBezTo>
                <a:lnTo>
                  <a:pt x="4776931" y="773763"/>
                </a:lnTo>
                <a:cubicBezTo>
                  <a:pt x="4776931" y="814806"/>
                  <a:pt x="4760626" y="854168"/>
                  <a:pt x="4731605" y="883190"/>
                </a:cubicBezTo>
                <a:cubicBezTo>
                  <a:pt x="4702583" y="912212"/>
                  <a:pt x="4663221" y="928516"/>
                  <a:pt x="4622178" y="928516"/>
                </a:cubicBezTo>
                <a:lnTo>
                  <a:pt x="154753" y="928516"/>
                </a:lnTo>
                <a:cubicBezTo>
                  <a:pt x="113710" y="928516"/>
                  <a:pt x="74348" y="912212"/>
                  <a:pt x="45326" y="883190"/>
                </a:cubicBezTo>
                <a:cubicBezTo>
                  <a:pt x="16304" y="854168"/>
                  <a:pt x="0" y="814806"/>
                  <a:pt x="0" y="773763"/>
                </a:cubicBezTo>
                <a:lnTo>
                  <a:pt x="0" y="154753"/>
                </a:lnTo>
                <a:cubicBezTo>
                  <a:pt x="0" y="69285"/>
                  <a:pt x="69285" y="0"/>
                  <a:pt x="154753" y="0"/>
                </a:cubicBezTo>
                <a:close/>
              </a:path>
            </a:pathLst>
          </a:custGeom>
          <a:solidFill>
            <a:srgbClr val="BF0000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/>
          <a:lstStyle/>
          <a:p>
            <a:pPr marL="0" algn="l"/>
            <a:r>
              <a:rPr lang="zh-CN" altLang="en-US" sz="2800" b="1" i="0" dirty="1">
                <a:solidFill>
                  <a:srgbClr val="FFFFFF"/>
                </a:solidFill>
                <a:latin typeface="微软雅黑"/>
                <a:ea typeface="微软雅黑"/>
              </a:rPr>
              <a:t>用一个肯定的判断句审视了好奇心毁灭的原因。</a:t>
            </a:r>
            <a:endParaRPr lang="zh-CN" altLang="en-US" sz="2800" b="1" i="0">
              <a:solidFill>
                <a:srgbClr val="FFFFFF"/>
              </a:solidFill>
              <a:latin typeface="微软雅黑"/>
              <a:ea typeface="微软雅黑"/>
            </a:endParaRPr>
          </a:p>
        </p:txBody>
      </p:sp>
      <p:sp>
        <p:nvSpPr>
          <p:cNvPr id="8" name="形状6"/>
          <p:cNvSpPr txBox="1"/>
          <p:nvPr/>
        </p:nvSpPr>
        <p:spPr>
          <a:xfrm>
            <a:off x="6653530" y="4676140"/>
            <a:ext cx="4777105" cy="1277620"/>
          </a:xfrm>
          <a:custGeom>
            <a:gdLst>
              <a:gd name="connsiteX0" fmla="*/ 154753 w 4776930"/>
              <a:gd name="connsiteY0" fmla="*/ 0 h 928516"/>
              <a:gd name="connsiteX1" fmla="*/ 4622178 w 4776930"/>
              <a:gd name="connsiteY1" fmla="*/ 0 h 928516"/>
              <a:gd name="connsiteX2" fmla="*/ 4663221 w 4776930"/>
              <a:gd name="connsiteY2" fmla="*/ 0 h 928516"/>
              <a:gd name="connsiteX3" fmla="*/ 4760626 w 4776930"/>
              <a:gd name="connsiteY3" fmla="*/ 74348 h 928516"/>
              <a:gd name="connsiteX4" fmla="*/ 4776931 w 4776930"/>
              <a:gd name="connsiteY4" fmla="*/ 773763 h 928516"/>
              <a:gd name="connsiteX5" fmla="*/ 4776931 w 4776930"/>
              <a:gd name="connsiteY5" fmla="*/ 814806 h 928516"/>
              <a:gd name="connsiteX6" fmla="*/ 4702583 w 4776930"/>
              <a:gd name="connsiteY6" fmla="*/ 912212 h 928516"/>
              <a:gd name="connsiteX7" fmla="*/ 154753 w 4776930"/>
              <a:gd name="connsiteY7" fmla="*/ 928516 h 928516"/>
              <a:gd name="connsiteX8" fmla="*/ 113710 w 4776930"/>
              <a:gd name="connsiteY8" fmla="*/ 928516 h 928516"/>
              <a:gd name="connsiteX9" fmla="*/ 16304 w 4776930"/>
              <a:gd name="connsiteY9" fmla="*/ 854168 h 928516"/>
              <a:gd name="connsiteX10" fmla="*/ 0 w 4776930"/>
              <a:gd name="connsiteY10" fmla="*/ 154753 h 928516"/>
              <a:gd name="connsiteX11" fmla="*/ 0 w 4776930"/>
              <a:gd name="connsiteY11" fmla="*/ 69285 h 9285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6931" h="928516">
                <a:moveTo>
                  <a:pt x="154753" y="0"/>
                </a:moveTo>
                <a:lnTo>
                  <a:pt x="4622178" y="0"/>
                </a:lnTo>
                <a:cubicBezTo>
                  <a:pt x="4663221" y="0"/>
                  <a:pt x="4702583" y="16304"/>
                  <a:pt x="4731605" y="45326"/>
                </a:cubicBezTo>
                <a:cubicBezTo>
                  <a:pt x="4760626" y="74348"/>
                  <a:pt x="4776931" y="113710"/>
                  <a:pt x="4776931" y="154753"/>
                </a:cubicBezTo>
                <a:lnTo>
                  <a:pt x="4776931" y="773763"/>
                </a:lnTo>
                <a:cubicBezTo>
                  <a:pt x="4776931" y="814806"/>
                  <a:pt x="4760626" y="854168"/>
                  <a:pt x="4731605" y="883190"/>
                </a:cubicBezTo>
                <a:cubicBezTo>
                  <a:pt x="4702583" y="912212"/>
                  <a:pt x="4663221" y="928516"/>
                  <a:pt x="4622178" y="928516"/>
                </a:cubicBezTo>
                <a:lnTo>
                  <a:pt x="154753" y="928516"/>
                </a:lnTo>
                <a:cubicBezTo>
                  <a:pt x="113710" y="928516"/>
                  <a:pt x="74348" y="912212"/>
                  <a:pt x="45326" y="883190"/>
                </a:cubicBezTo>
                <a:cubicBezTo>
                  <a:pt x="16304" y="854168"/>
                  <a:pt x="0" y="814806"/>
                  <a:pt x="0" y="773763"/>
                </a:cubicBezTo>
                <a:lnTo>
                  <a:pt x="0" y="154753"/>
                </a:lnTo>
                <a:cubicBezTo>
                  <a:pt x="0" y="69285"/>
                  <a:pt x="69285" y="0"/>
                  <a:pt x="154753" y="0"/>
                </a:cubicBezTo>
                <a:close/>
              </a:path>
            </a:pathLst>
          </a:custGeom>
          <a:solidFill>
            <a:srgbClr val="BF0000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/>
          <a:lstStyle/>
          <a:p>
            <a:pPr marL="0" algn="ctr"/>
            <a:r>
              <a:rPr lang="zh-CN" altLang="en-US" sz="2800" b="1" i="0" dirty="1">
                <a:solidFill>
                  <a:srgbClr val="FFFFFF"/>
                </a:solidFill>
                <a:latin typeface="微软雅黑"/>
                <a:ea typeface="微软雅黑"/>
              </a:rPr>
              <a:t>从正反两方面辩证分析了好奇的作用，道出了好奇具有“两面性”的特征。</a:t>
            </a:r>
            <a:endParaRPr lang="zh-CN" altLang="en-US" sz="2800" b="1" i="0">
              <a:solidFill>
                <a:srgbClr val="FFFFFF"/>
              </a:solidFill>
              <a:latin typeface="微软雅黑"/>
              <a:ea typeface="微软雅黑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2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7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0" advAuto="indefinite" build="whole"/>
      <p:bldP spid="7" grpId="1" uiExpand="0" advAuto="indefinite" build="whole"/>
      <p:bldP spid="8" grpId="2" uiExpand="0" advAuto="indefinite" build="whol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598886" y="420995"/>
            <a:ext cx="4476750" cy="769938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4000" b="0" i="0" dirty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写作实践</a:t>
            </a:r>
            <a:endParaRPr lang="zh-CN" altLang="en-US" sz="4000" b="0" i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形状1"/>
          <p:cNvSpPr txBox="1"/>
          <p:nvPr/>
        </p:nvSpPr>
        <p:spPr>
          <a:xfrm>
            <a:off x="1310640" y="1275080"/>
            <a:ext cx="3691255" cy="2816225"/>
          </a:xfrm>
          <a:custGeom>
            <a:gdLst>
              <a:gd name="connsiteX0" fmla="*/ 409496 w 3237224"/>
              <a:gd name="connsiteY0" fmla="*/ 0 h 2456974"/>
              <a:gd name="connsiteX1" fmla="*/ 2827728 w 3237224"/>
              <a:gd name="connsiteY1" fmla="*/ 0 h 2456974"/>
              <a:gd name="connsiteX2" fmla="*/ 2936333 w 3237224"/>
              <a:gd name="connsiteY2" fmla="*/ 0 h 2456974"/>
              <a:gd name="connsiteX3" fmla="*/ 3194081 w 3237224"/>
              <a:gd name="connsiteY3" fmla="*/ 196734 h 2456974"/>
              <a:gd name="connsiteX4" fmla="*/ 3237224 w 3237224"/>
              <a:gd name="connsiteY4" fmla="*/ 2047478 h 2456974"/>
              <a:gd name="connsiteX5" fmla="*/ 3237224 w 3237224"/>
              <a:gd name="connsiteY5" fmla="*/ 2156083 h 2456974"/>
              <a:gd name="connsiteX6" fmla="*/ 3040490 w 3237224"/>
              <a:gd name="connsiteY6" fmla="*/ 2413831 h 2456974"/>
              <a:gd name="connsiteX7" fmla="*/ 409496 w 3237224"/>
              <a:gd name="connsiteY7" fmla="*/ 2456974 h 2456974"/>
              <a:gd name="connsiteX8" fmla="*/ 300891 w 3237224"/>
              <a:gd name="connsiteY8" fmla="*/ 2456974 h 2456974"/>
              <a:gd name="connsiteX9" fmla="*/ 43143 w 3237224"/>
              <a:gd name="connsiteY9" fmla="*/ 2260240 h 2456974"/>
              <a:gd name="connsiteX10" fmla="*/ 0 w 3237224"/>
              <a:gd name="connsiteY10" fmla="*/ 409496 h 2456974"/>
              <a:gd name="connsiteX11" fmla="*/ 0 w 3237224"/>
              <a:gd name="connsiteY11" fmla="*/ 183337 h 245697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37224" h="2456974">
                <a:moveTo>
                  <a:pt x="409496" y="0"/>
                </a:moveTo>
                <a:lnTo>
                  <a:pt x="2827728" y="0"/>
                </a:lnTo>
                <a:cubicBezTo>
                  <a:pt x="2936333" y="0"/>
                  <a:pt x="3040490" y="43143"/>
                  <a:pt x="3117285" y="119939"/>
                </a:cubicBezTo>
                <a:cubicBezTo>
                  <a:pt x="3194081" y="196734"/>
                  <a:pt x="3237224" y="300891"/>
                  <a:pt x="3237224" y="409496"/>
                </a:cubicBezTo>
                <a:lnTo>
                  <a:pt x="3237224" y="2047478"/>
                </a:lnTo>
                <a:cubicBezTo>
                  <a:pt x="3237224" y="2156083"/>
                  <a:pt x="3194081" y="2260240"/>
                  <a:pt x="3117285" y="2337035"/>
                </a:cubicBezTo>
                <a:cubicBezTo>
                  <a:pt x="3040490" y="2413831"/>
                  <a:pt x="2936333" y="2456974"/>
                  <a:pt x="2827728" y="2456974"/>
                </a:cubicBezTo>
                <a:lnTo>
                  <a:pt x="409496" y="2456974"/>
                </a:lnTo>
                <a:cubicBezTo>
                  <a:pt x="300891" y="2456974"/>
                  <a:pt x="196734" y="2413831"/>
                  <a:pt x="119938" y="2337035"/>
                </a:cubicBezTo>
                <a:cubicBezTo>
                  <a:pt x="43143" y="2260240"/>
                  <a:pt x="0" y="2156083"/>
                  <a:pt x="0" y="2047478"/>
                </a:cubicBezTo>
                <a:lnTo>
                  <a:pt x="0" y="409496"/>
                </a:lnTo>
                <a:cubicBezTo>
                  <a:pt x="0" y="183337"/>
                  <a:pt x="183337" y="0"/>
                  <a:pt x="409496" y="0"/>
                </a:cubicBezTo>
                <a:close/>
              </a:path>
            </a:pathLst>
          </a:custGeom>
          <a:solidFill>
            <a:srgbClr val="E4E4E6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/>
          <a:lstStyle/>
          <a:p>
            <a:pPr marL="0" algn="l"/>
            <a:r>
              <a:rPr lang="zh-CN" altLang="en-US" sz="28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3.好奇，有健康与不健康、有价值与无价值之分，还有年龄的差异、性别的差异，当然这些区分和差异不太明显。</a:t>
            </a:r>
            <a:endParaRPr lang="zh-CN" altLang="en-US" sz="28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形状2"/>
          <p:cNvSpPr txBox="1"/>
          <p:nvPr/>
        </p:nvSpPr>
        <p:spPr>
          <a:xfrm>
            <a:off x="948690" y="4365625"/>
            <a:ext cx="5635625" cy="1527810"/>
          </a:xfrm>
          <a:custGeom>
            <a:gdLst>
              <a:gd name="connsiteX0" fmla="*/ 1400325 w 5078511"/>
              <a:gd name="connsiteY0" fmla="*/ -259395 h 705231"/>
              <a:gd name="connsiteX1" fmla="*/ 2265389 w 5078511"/>
              <a:gd name="connsiteY1" fmla="*/ 0 h 705231"/>
              <a:gd name="connsiteX2" fmla="*/ 4960972 w 5078511"/>
              <a:gd name="connsiteY2" fmla="*/ 0 h 705231"/>
              <a:gd name="connsiteX3" fmla="*/ 4992145 w 5078511"/>
              <a:gd name="connsiteY3" fmla="*/ 0 h 705231"/>
              <a:gd name="connsiteX4" fmla="*/ 5066127 w 5078511"/>
              <a:gd name="connsiteY4" fmla="*/ 56469 h 705231"/>
              <a:gd name="connsiteX5" fmla="*/ 5078511 w 5078511"/>
              <a:gd name="connsiteY5" fmla="*/ 587692 h 705231"/>
              <a:gd name="connsiteX6" fmla="*/ 5078511 w 5078511"/>
              <a:gd name="connsiteY6" fmla="*/ 618866 h 705231"/>
              <a:gd name="connsiteX7" fmla="*/ 5022042 w 5078511"/>
              <a:gd name="connsiteY7" fmla="*/ 692848 h 705231"/>
              <a:gd name="connsiteX8" fmla="*/ 117539 w 5078511"/>
              <a:gd name="connsiteY8" fmla="*/ 705231 h 705231"/>
              <a:gd name="connsiteX9" fmla="*/ 52624 w 5078511"/>
              <a:gd name="connsiteY9" fmla="*/ 705231 h 705231"/>
              <a:gd name="connsiteX10" fmla="*/ 0 w 5078511"/>
              <a:gd name="connsiteY10" fmla="*/ 117539 h 705231"/>
              <a:gd name="connsiteX11" fmla="*/ 0 w 5078511"/>
              <a:gd name="connsiteY11" fmla="*/ 52624 h 705231"/>
              <a:gd name="connsiteX12" fmla="*/ 1711533 w 5078511"/>
              <a:gd name="connsiteY12" fmla="*/ 0 h 705231"/>
              <a:gd name="connsiteX13" fmla="*/ 1400325 w 5078511"/>
              <a:gd name="connsiteY13" fmla="*/ -259395 h 70523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078511" h="964626">
                <a:moveTo>
                  <a:pt x="1400325" y="-259395"/>
                </a:moveTo>
                <a:lnTo>
                  <a:pt x="2265389" y="0"/>
                </a:lnTo>
                <a:lnTo>
                  <a:pt x="4960972" y="0"/>
                </a:lnTo>
                <a:cubicBezTo>
                  <a:pt x="4992145" y="0"/>
                  <a:pt x="5022042" y="12383"/>
                  <a:pt x="5044085" y="34426"/>
                </a:cubicBezTo>
                <a:cubicBezTo>
                  <a:pt x="5066127" y="56469"/>
                  <a:pt x="5078511" y="86365"/>
                  <a:pt x="5078511" y="117539"/>
                </a:cubicBezTo>
                <a:lnTo>
                  <a:pt x="5078511" y="587692"/>
                </a:lnTo>
                <a:cubicBezTo>
                  <a:pt x="5078511" y="618866"/>
                  <a:pt x="5066127" y="648762"/>
                  <a:pt x="5044085" y="670805"/>
                </a:cubicBezTo>
                <a:cubicBezTo>
                  <a:pt x="5022042" y="692848"/>
                  <a:pt x="4992145" y="705231"/>
                  <a:pt x="4960972" y="705231"/>
                </a:cubicBezTo>
                <a:lnTo>
                  <a:pt x="117539" y="705231"/>
                </a:lnTo>
                <a:cubicBezTo>
                  <a:pt x="52624" y="705231"/>
                  <a:pt x="0" y="652607"/>
                  <a:pt x="0" y="587692"/>
                </a:cubicBezTo>
                <a:lnTo>
                  <a:pt x="0" y="117539"/>
                </a:lnTo>
                <a:cubicBezTo>
                  <a:pt x="0" y="52624"/>
                  <a:pt x="52624" y="0"/>
                  <a:pt x="117539" y="0"/>
                </a:cubicBezTo>
                <a:lnTo>
                  <a:pt x="1711533" y="0"/>
                </a:lnTo>
                <a:lnTo>
                  <a:pt x="1400325" y="-259395"/>
                </a:lnTo>
                <a:close/>
              </a:path>
            </a:pathLst>
          </a:custGeom>
          <a:solidFill>
            <a:srgbClr val="FFFFFF">
              <a:alpha val="0"/>
            </a:srgbClr>
          </a:solidFill>
          <a:ln w="9525">
            <a:solidFill>
              <a:srgbClr val="FF0000"/>
            </a:solidFill>
            <a:prstDash val="solid"/>
          </a:ln>
        </p:spPr>
        <p:txBody>
          <a:bodyPr wrap="square" rtlCol="0" anchor="ctr"/>
          <a:lstStyle/>
          <a:p>
            <a:pPr marL="0" algn="l"/>
            <a:r>
              <a:rPr lang="zh-CN" altLang="en-US" sz="3200" b="0" i="0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这一句态度不明确，不可以作为观点。</a:t>
            </a:r>
            <a:endParaRPr lang="zh-CN" altLang="en-US" sz="3200" b="0" i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" name="形状3"/>
          <p:cNvSpPr txBox="1"/>
          <p:nvPr/>
        </p:nvSpPr>
        <p:spPr>
          <a:xfrm>
            <a:off x="5639435" y="1274445"/>
            <a:ext cx="4115435" cy="2341245"/>
          </a:xfrm>
          <a:custGeom>
            <a:gdLst>
              <a:gd name="connsiteX0" fmla="*/ 283340 w 3529155"/>
              <a:gd name="connsiteY0" fmla="*/ 0 h 1700041"/>
              <a:gd name="connsiteX1" fmla="*/ 3245815 w 3529155"/>
              <a:gd name="connsiteY1" fmla="*/ 0 h 1700041"/>
              <a:gd name="connsiteX2" fmla="*/ 3320962 w 3529155"/>
              <a:gd name="connsiteY2" fmla="*/ 0 h 1700041"/>
              <a:gd name="connsiteX3" fmla="*/ 3499304 w 3529155"/>
              <a:gd name="connsiteY3" fmla="*/ 136125 h 1700041"/>
              <a:gd name="connsiteX4" fmla="*/ 3529156 w 3529155"/>
              <a:gd name="connsiteY4" fmla="*/ 1416701 h 1700041"/>
              <a:gd name="connsiteX5" fmla="*/ 3529156 w 3529155"/>
              <a:gd name="connsiteY5" fmla="*/ 1491847 h 1700041"/>
              <a:gd name="connsiteX6" fmla="*/ 3393030 w 3529155"/>
              <a:gd name="connsiteY6" fmla="*/ 1670189 h 1700041"/>
              <a:gd name="connsiteX7" fmla="*/ 283340 w 3529155"/>
              <a:gd name="connsiteY7" fmla="*/ 1700041 h 1700041"/>
              <a:gd name="connsiteX8" fmla="*/ 126856 w 3529155"/>
              <a:gd name="connsiteY8" fmla="*/ 1700041 h 1700041"/>
              <a:gd name="connsiteX9" fmla="*/ 0 w 3529155"/>
              <a:gd name="connsiteY9" fmla="*/ 283340 h 1700041"/>
              <a:gd name="connsiteX10" fmla="*/ 0 w 3529155"/>
              <a:gd name="connsiteY10" fmla="*/ 126856 h 170004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29156" h="1700041">
                <a:moveTo>
                  <a:pt x="283340" y="0"/>
                </a:moveTo>
                <a:lnTo>
                  <a:pt x="3245815" y="0"/>
                </a:lnTo>
                <a:cubicBezTo>
                  <a:pt x="3320962" y="0"/>
                  <a:pt x="3393030" y="29852"/>
                  <a:pt x="3446167" y="82988"/>
                </a:cubicBezTo>
                <a:cubicBezTo>
                  <a:pt x="3499304" y="136125"/>
                  <a:pt x="3529156" y="208194"/>
                  <a:pt x="3529156" y="283340"/>
                </a:cubicBezTo>
                <a:lnTo>
                  <a:pt x="3529156" y="1416701"/>
                </a:lnTo>
                <a:cubicBezTo>
                  <a:pt x="3529156" y="1491847"/>
                  <a:pt x="3499304" y="1563916"/>
                  <a:pt x="3446167" y="1617052"/>
                </a:cubicBezTo>
                <a:cubicBezTo>
                  <a:pt x="3393030" y="1670189"/>
                  <a:pt x="3320962" y="1700041"/>
                  <a:pt x="3245815" y="1700041"/>
                </a:cubicBezTo>
                <a:lnTo>
                  <a:pt x="283340" y="1700041"/>
                </a:lnTo>
                <a:cubicBezTo>
                  <a:pt x="126856" y="1700041"/>
                  <a:pt x="0" y="1573185"/>
                  <a:pt x="0" y="1416701"/>
                </a:cubicBezTo>
                <a:lnTo>
                  <a:pt x="0" y="283340"/>
                </a:lnTo>
                <a:cubicBezTo>
                  <a:pt x="0" y="126856"/>
                  <a:pt x="126856" y="0"/>
                  <a:pt x="283340" y="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/>
          <a:lstStyle/>
          <a:p>
            <a:pPr marL="0" algn="l"/>
            <a:r>
              <a:rPr lang="zh-CN" altLang="en-US" sz="2800" b="0" i="0" dirty="1">
                <a:solidFill>
                  <a:srgbClr val="FFFFFF"/>
                </a:solidFill>
                <a:latin typeface="微软雅黑"/>
                <a:ea typeface="微软雅黑"/>
              </a:rPr>
              <a:t>先指出“好奇“各不相同，有各种区分和差异；紧接着说这些”区分和差异不太明显“</a:t>
            </a:r>
            <a:endParaRPr lang="zh-CN" altLang="en-US" sz="2800" b="0" i="0">
              <a:solidFill>
                <a:srgbClr val="FFFFFF"/>
              </a:solidFill>
              <a:latin typeface="微软雅黑"/>
              <a:ea typeface="微软雅黑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2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0" advAuto="indefinite" build="whole"/>
      <p:bldP spid="4" grpId="1" uiExpand="0" advAuto="indefinite" build="whol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405576" y="228590"/>
            <a:ext cx="2620978" cy="909873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4000" b="0" i="0" dirty="1">
                <a:solidFill>
                  <a:srgbClr val="000000"/>
                </a:solidFill>
                <a:latin typeface="微软雅黑"/>
                <a:ea typeface="微软雅黑"/>
              </a:rPr>
              <a:t>提纲示例</a:t>
            </a:r>
            <a:endParaRPr lang="zh-CN" altLang="en-US" sz="4000" b="0" i="0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3" name="形状1"/>
          <p:cNvSpPr txBox="1"/>
          <p:nvPr/>
        </p:nvSpPr>
        <p:spPr>
          <a:xfrm>
            <a:off x="1478915" y="1372870"/>
            <a:ext cx="1918335" cy="871220"/>
          </a:xfrm>
          <a:custGeom>
            <a:gdLst>
              <a:gd name="connsiteX0" fmla="*/ 111890 w 1481280"/>
              <a:gd name="connsiteY0" fmla="*/ 0 h 671341"/>
              <a:gd name="connsiteX1" fmla="*/ 1369390 w 1481280"/>
              <a:gd name="connsiteY1" fmla="*/ 0 h 671341"/>
              <a:gd name="connsiteX2" fmla="*/ 1431185 w 1481280"/>
              <a:gd name="connsiteY2" fmla="*/ 0 h 671341"/>
              <a:gd name="connsiteX3" fmla="*/ 1481280 w 1481280"/>
              <a:gd name="connsiteY3" fmla="*/ 559451 h 671341"/>
              <a:gd name="connsiteX4" fmla="*/ 1481280 w 1481280"/>
              <a:gd name="connsiteY4" fmla="*/ 621246 h 671341"/>
              <a:gd name="connsiteX5" fmla="*/ 111890 w 1481280"/>
              <a:gd name="connsiteY5" fmla="*/ 671341 h 671341"/>
              <a:gd name="connsiteX6" fmla="*/ 82215 w 1481280"/>
              <a:gd name="connsiteY6" fmla="*/ 671341 h 671341"/>
              <a:gd name="connsiteX7" fmla="*/ 11788 w 1481280"/>
              <a:gd name="connsiteY7" fmla="*/ 617586 h 671341"/>
              <a:gd name="connsiteX8" fmla="*/ 0 w 1481280"/>
              <a:gd name="connsiteY8" fmla="*/ 111890 h 671341"/>
              <a:gd name="connsiteX9" fmla="*/ 0 w 1481280"/>
              <a:gd name="connsiteY9" fmla="*/ 50095 h 67134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81280" h="671341">
                <a:moveTo>
                  <a:pt x="111890" y="0"/>
                </a:moveTo>
                <a:lnTo>
                  <a:pt x="1369390" y="0"/>
                </a:lnTo>
                <a:cubicBezTo>
                  <a:pt x="1431185" y="0"/>
                  <a:pt x="1481280" y="50095"/>
                  <a:pt x="1481280" y="111890"/>
                </a:cubicBezTo>
                <a:lnTo>
                  <a:pt x="1481280" y="559451"/>
                </a:lnTo>
                <a:cubicBezTo>
                  <a:pt x="1481280" y="621246"/>
                  <a:pt x="1431186" y="671341"/>
                  <a:pt x="1369390" y="671341"/>
                </a:cubicBezTo>
                <a:lnTo>
                  <a:pt x="111890" y="671341"/>
                </a:lnTo>
                <a:cubicBezTo>
                  <a:pt x="82215" y="671341"/>
                  <a:pt x="53755" y="659553"/>
                  <a:pt x="32772" y="638569"/>
                </a:cubicBezTo>
                <a:cubicBezTo>
                  <a:pt x="11788" y="617586"/>
                  <a:pt x="0" y="589126"/>
                  <a:pt x="0" y="559451"/>
                </a:cubicBezTo>
                <a:lnTo>
                  <a:pt x="0" y="111890"/>
                </a:lnTo>
                <a:cubicBezTo>
                  <a:pt x="0" y="50095"/>
                  <a:pt x="50095" y="0"/>
                  <a:pt x="111890" y="0"/>
                </a:cubicBezTo>
                <a:close/>
              </a:path>
            </a:pathLst>
          </a:custGeom>
          <a:solidFill>
            <a:srgbClr val="BF0000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/>
          <a:lstStyle/>
          <a:p>
            <a:pPr marL="0" algn="ctr"/>
            <a:r>
              <a:rPr lang="zh-CN" altLang="en-US" sz="2800" b="0" i="0" dirty="1">
                <a:solidFill>
                  <a:srgbClr val="FFFFFF"/>
                </a:solidFill>
                <a:latin typeface="微软雅黑"/>
                <a:ea typeface="微软雅黑"/>
              </a:rPr>
              <a:t>中心论点</a:t>
            </a:r>
            <a:endParaRPr lang="zh-CN" altLang="en-US" sz="2800" b="0" i="0">
              <a:solidFill>
                <a:srgbClr val="FFFFFF"/>
              </a:solidFill>
              <a:latin typeface="微软雅黑"/>
              <a:ea typeface="微软雅黑"/>
            </a:endParaRPr>
          </a:p>
        </p:txBody>
      </p:sp>
      <p:sp>
        <p:nvSpPr>
          <p:cNvPr id="4" name="形状2"/>
          <p:cNvSpPr txBox="1"/>
          <p:nvPr/>
        </p:nvSpPr>
        <p:spPr>
          <a:xfrm>
            <a:off x="1307465" y="2463165"/>
            <a:ext cx="1783080" cy="671195"/>
          </a:xfrm>
          <a:custGeom>
            <a:gdLst>
              <a:gd name="connsiteX0" fmla="*/ 111890 w 1481280"/>
              <a:gd name="connsiteY0" fmla="*/ 0 h 671341"/>
              <a:gd name="connsiteX1" fmla="*/ 1369390 w 1481280"/>
              <a:gd name="connsiteY1" fmla="*/ 0 h 671341"/>
              <a:gd name="connsiteX2" fmla="*/ 1431185 w 1481280"/>
              <a:gd name="connsiteY2" fmla="*/ 0 h 671341"/>
              <a:gd name="connsiteX3" fmla="*/ 1481280 w 1481280"/>
              <a:gd name="connsiteY3" fmla="*/ 559451 h 671341"/>
              <a:gd name="connsiteX4" fmla="*/ 1481280 w 1481280"/>
              <a:gd name="connsiteY4" fmla="*/ 621246 h 671341"/>
              <a:gd name="connsiteX5" fmla="*/ 111890 w 1481280"/>
              <a:gd name="connsiteY5" fmla="*/ 671341 h 671341"/>
              <a:gd name="connsiteX6" fmla="*/ 82215 w 1481280"/>
              <a:gd name="connsiteY6" fmla="*/ 671341 h 671341"/>
              <a:gd name="connsiteX7" fmla="*/ 11788 w 1481280"/>
              <a:gd name="connsiteY7" fmla="*/ 617586 h 671341"/>
              <a:gd name="connsiteX8" fmla="*/ 0 w 1481280"/>
              <a:gd name="connsiteY8" fmla="*/ 111890 h 671341"/>
              <a:gd name="connsiteX9" fmla="*/ 0 w 1481280"/>
              <a:gd name="connsiteY9" fmla="*/ 50095 h 67134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81280" h="671341">
                <a:moveTo>
                  <a:pt x="111890" y="0"/>
                </a:moveTo>
                <a:lnTo>
                  <a:pt x="1369390" y="0"/>
                </a:lnTo>
                <a:cubicBezTo>
                  <a:pt x="1431185" y="0"/>
                  <a:pt x="1481280" y="50095"/>
                  <a:pt x="1481280" y="111890"/>
                </a:cubicBezTo>
                <a:lnTo>
                  <a:pt x="1481280" y="559451"/>
                </a:lnTo>
                <a:cubicBezTo>
                  <a:pt x="1481280" y="621246"/>
                  <a:pt x="1431186" y="671341"/>
                  <a:pt x="1369390" y="671341"/>
                </a:cubicBezTo>
                <a:lnTo>
                  <a:pt x="111890" y="671341"/>
                </a:lnTo>
                <a:cubicBezTo>
                  <a:pt x="82215" y="671341"/>
                  <a:pt x="53755" y="659553"/>
                  <a:pt x="32772" y="638569"/>
                </a:cubicBezTo>
                <a:cubicBezTo>
                  <a:pt x="11788" y="617586"/>
                  <a:pt x="0" y="589126"/>
                  <a:pt x="0" y="559451"/>
                </a:cubicBezTo>
                <a:lnTo>
                  <a:pt x="0" y="111890"/>
                </a:lnTo>
                <a:cubicBezTo>
                  <a:pt x="0" y="50095"/>
                  <a:pt x="50095" y="0"/>
                  <a:pt x="111890" y="0"/>
                </a:cubicBezTo>
                <a:close/>
              </a:path>
            </a:pathLst>
          </a:custGeom>
          <a:solidFill>
            <a:srgbClr val="BF0000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800" dirty="1">
                <a:solidFill>
                  <a:srgbClr val="FFFFFF"/>
                </a:solidFill>
                <a:latin typeface="微软雅黑"/>
                <a:ea typeface="微软雅黑"/>
                <a:sym typeface="+mn-ea"/>
              </a:rPr>
              <a:t>提出论点</a:t>
            </a:r>
            <a:endParaRPr lang="zh-CN" altLang="en-US" sz="2800">
              <a:solidFill>
                <a:srgbClr val="FFFFFF"/>
              </a:solidFill>
              <a:latin typeface="微软雅黑"/>
              <a:ea typeface="微软雅黑"/>
              <a:sym typeface="+mn-ea"/>
            </a:endParaRPr>
          </a:p>
        </p:txBody>
      </p:sp>
      <p:sp>
        <p:nvSpPr>
          <p:cNvPr id="5" name="形状3"/>
          <p:cNvSpPr txBox="1"/>
          <p:nvPr/>
        </p:nvSpPr>
        <p:spPr>
          <a:xfrm>
            <a:off x="645160" y="4060190"/>
            <a:ext cx="2445385" cy="671195"/>
          </a:xfrm>
          <a:custGeom>
            <a:gdLst>
              <a:gd name="connsiteX0" fmla="*/ 111890 w 1481280"/>
              <a:gd name="connsiteY0" fmla="*/ 0 h 671341"/>
              <a:gd name="connsiteX1" fmla="*/ 1369390 w 1481280"/>
              <a:gd name="connsiteY1" fmla="*/ 0 h 671341"/>
              <a:gd name="connsiteX2" fmla="*/ 1431185 w 1481280"/>
              <a:gd name="connsiteY2" fmla="*/ 0 h 671341"/>
              <a:gd name="connsiteX3" fmla="*/ 1481280 w 1481280"/>
              <a:gd name="connsiteY3" fmla="*/ 559451 h 671341"/>
              <a:gd name="connsiteX4" fmla="*/ 1481280 w 1481280"/>
              <a:gd name="connsiteY4" fmla="*/ 621246 h 671341"/>
              <a:gd name="connsiteX5" fmla="*/ 111890 w 1481280"/>
              <a:gd name="connsiteY5" fmla="*/ 671341 h 671341"/>
              <a:gd name="connsiteX6" fmla="*/ 82215 w 1481280"/>
              <a:gd name="connsiteY6" fmla="*/ 671341 h 671341"/>
              <a:gd name="connsiteX7" fmla="*/ 11788 w 1481280"/>
              <a:gd name="connsiteY7" fmla="*/ 617586 h 671341"/>
              <a:gd name="connsiteX8" fmla="*/ 0 w 1481280"/>
              <a:gd name="connsiteY8" fmla="*/ 111890 h 671341"/>
              <a:gd name="connsiteX9" fmla="*/ 0 w 1481280"/>
              <a:gd name="connsiteY9" fmla="*/ 50095 h 67134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81280" h="671341">
                <a:moveTo>
                  <a:pt x="111890" y="0"/>
                </a:moveTo>
                <a:lnTo>
                  <a:pt x="1369390" y="0"/>
                </a:lnTo>
                <a:cubicBezTo>
                  <a:pt x="1431185" y="0"/>
                  <a:pt x="1481280" y="50095"/>
                  <a:pt x="1481280" y="111890"/>
                </a:cubicBezTo>
                <a:lnTo>
                  <a:pt x="1481280" y="559451"/>
                </a:lnTo>
                <a:cubicBezTo>
                  <a:pt x="1481280" y="621246"/>
                  <a:pt x="1431186" y="671341"/>
                  <a:pt x="1369390" y="671341"/>
                </a:cubicBezTo>
                <a:lnTo>
                  <a:pt x="111890" y="671341"/>
                </a:lnTo>
                <a:cubicBezTo>
                  <a:pt x="82215" y="671341"/>
                  <a:pt x="53755" y="659553"/>
                  <a:pt x="32772" y="638569"/>
                </a:cubicBezTo>
                <a:cubicBezTo>
                  <a:pt x="11788" y="617586"/>
                  <a:pt x="0" y="589126"/>
                  <a:pt x="0" y="559451"/>
                </a:cubicBezTo>
                <a:lnTo>
                  <a:pt x="0" y="111890"/>
                </a:lnTo>
                <a:cubicBezTo>
                  <a:pt x="0" y="50095"/>
                  <a:pt x="50095" y="0"/>
                  <a:pt x="111890" y="0"/>
                </a:cubicBezTo>
                <a:close/>
              </a:path>
            </a:pathLst>
          </a:custGeom>
          <a:solidFill>
            <a:srgbClr val="BF0000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800" dirty="1">
                <a:solidFill>
                  <a:srgbClr val="FFFFFF"/>
                </a:solidFill>
                <a:latin typeface="微软雅黑"/>
                <a:ea typeface="微软雅黑"/>
                <a:sym typeface="+mn-ea"/>
              </a:rPr>
              <a:t>分析论证论点</a:t>
            </a:r>
            <a:endParaRPr lang="zh-CN" altLang="en-US" sz="2800">
              <a:solidFill>
                <a:srgbClr val="FFFFFF"/>
              </a:solidFill>
              <a:latin typeface="微软雅黑"/>
              <a:ea typeface="微软雅黑"/>
              <a:sym typeface="+mn-ea"/>
            </a:endParaRPr>
          </a:p>
        </p:txBody>
      </p:sp>
      <p:sp>
        <p:nvSpPr>
          <p:cNvPr id="6" name="形状4"/>
          <p:cNvSpPr txBox="1"/>
          <p:nvPr/>
        </p:nvSpPr>
        <p:spPr>
          <a:xfrm>
            <a:off x="9150350" y="4451985"/>
            <a:ext cx="1844040" cy="871855"/>
          </a:xfrm>
          <a:custGeom>
            <a:gdLst>
              <a:gd name="connsiteX0" fmla="*/ 111890 w 1409843"/>
              <a:gd name="connsiteY0" fmla="*/ 0 h 671341"/>
              <a:gd name="connsiteX1" fmla="*/ 1297953 w 1409843"/>
              <a:gd name="connsiteY1" fmla="*/ 0 h 671341"/>
              <a:gd name="connsiteX2" fmla="*/ 1359748 w 1409843"/>
              <a:gd name="connsiteY2" fmla="*/ 0 h 671341"/>
              <a:gd name="connsiteX3" fmla="*/ 1409843 w 1409843"/>
              <a:gd name="connsiteY3" fmla="*/ 559451 h 671341"/>
              <a:gd name="connsiteX4" fmla="*/ 1409843 w 1409843"/>
              <a:gd name="connsiteY4" fmla="*/ 621246 h 671341"/>
              <a:gd name="connsiteX5" fmla="*/ 111890 w 1409843"/>
              <a:gd name="connsiteY5" fmla="*/ 671341 h 671341"/>
              <a:gd name="connsiteX6" fmla="*/ 82215 w 1409843"/>
              <a:gd name="connsiteY6" fmla="*/ 671341 h 671341"/>
              <a:gd name="connsiteX7" fmla="*/ 11788 w 1409843"/>
              <a:gd name="connsiteY7" fmla="*/ 617586 h 671341"/>
              <a:gd name="connsiteX8" fmla="*/ 0 w 1409843"/>
              <a:gd name="connsiteY8" fmla="*/ 111890 h 671341"/>
              <a:gd name="connsiteX9" fmla="*/ 0 w 1409843"/>
              <a:gd name="connsiteY9" fmla="*/ 50095 h 67134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09843" h="671341">
                <a:moveTo>
                  <a:pt x="111890" y="0"/>
                </a:moveTo>
                <a:lnTo>
                  <a:pt x="1297953" y="0"/>
                </a:lnTo>
                <a:cubicBezTo>
                  <a:pt x="1359748" y="0"/>
                  <a:pt x="1409843" y="50095"/>
                  <a:pt x="1409843" y="111890"/>
                </a:cubicBezTo>
                <a:lnTo>
                  <a:pt x="1409843" y="559451"/>
                </a:lnTo>
                <a:cubicBezTo>
                  <a:pt x="1409843" y="621246"/>
                  <a:pt x="1359748" y="671341"/>
                  <a:pt x="1297953" y="671341"/>
                </a:cubicBezTo>
                <a:lnTo>
                  <a:pt x="111890" y="671341"/>
                </a:lnTo>
                <a:cubicBezTo>
                  <a:pt x="82215" y="671341"/>
                  <a:pt x="53755" y="659553"/>
                  <a:pt x="32772" y="638569"/>
                </a:cubicBezTo>
                <a:cubicBezTo>
                  <a:pt x="11788" y="617586"/>
                  <a:pt x="0" y="589126"/>
                  <a:pt x="0" y="559451"/>
                </a:cubicBezTo>
                <a:lnTo>
                  <a:pt x="0" y="111890"/>
                </a:lnTo>
                <a:cubicBezTo>
                  <a:pt x="0" y="50095"/>
                  <a:pt x="50095" y="0"/>
                  <a:pt x="111890" y="0"/>
                </a:cubicBezTo>
                <a:close/>
              </a:path>
            </a:pathLst>
          </a:custGeom>
          <a:solidFill>
            <a:srgbClr val="BF0000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800" dirty="1">
                <a:solidFill>
                  <a:srgbClr val="FFFFFF"/>
                </a:solidFill>
                <a:latin typeface="微软雅黑"/>
                <a:ea typeface="微软雅黑"/>
                <a:sym typeface="+mn-ea"/>
              </a:rPr>
              <a:t>举例论证</a:t>
            </a:r>
            <a:endParaRPr lang="zh-CN" altLang="en-US" sz="2800">
              <a:solidFill>
                <a:srgbClr val="FFFFFF"/>
              </a:solidFill>
              <a:latin typeface="微软雅黑"/>
              <a:ea typeface="微软雅黑"/>
              <a:sym typeface="+mn-ea"/>
            </a:endParaRPr>
          </a:p>
          <a:p>
            <a:pPr lvl="0" algn="ctr">
              <a:buClrTx/>
              <a:buSzTx/>
              <a:buFontTx/>
            </a:pPr>
            <a:r>
              <a:rPr lang="zh-CN" altLang="en-US" sz="2800" dirty="1">
                <a:solidFill>
                  <a:srgbClr val="FFFFFF"/>
                </a:solidFill>
                <a:latin typeface="微软雅黑"/>
                <a:ea typeface="微软雅黑"/>
                <a:sym typeface="+mn-ea"/>
              </a:rPr>
              <a:t>道理认证</a:t>
            </a:r>
            <a:endParaRPr lang="zh-CN" altLang="en-US" sz="2800">
              <a:solidFill>
                <a:srgbClr val="FFFFFF"/>
              </a:solidFill>
              <a:latin typeface="微软雅黑"/>
              <a:ea typeface="微软雅黑"/>
              <a:sym typeface="+mn-ea"/>
            </a:endParaRPr>
          </a:p>
        </p:txBody>
      </p:sp>
      <p:sp>
        <p:nvSpPr>
          <p:cNvPr id="7" name="形状5"/>
          <p:cNvSpPr txBox="1"/>
          <p:nvPr/>
        </p:nvSpPr>
        <p:spPr>
          <a:xfrm>
            <a:off x="1052830" y="5740400"/>
            <a:ext cx="1907540" cy="671195"/>
          </a:xfrm>
          <a:custGeom>
            <a:gdLst>
              <a:gd name="connsiteX0" fmla="*/ 111890 w 1481280"/>
              <a:gd name="connsiteY0" fmla="*/ 0 h 671341"/>
              <a:gd name="connsiteX1" fmla="*/ 1369390 w 1481280"/>
              <a:gd name="connsiteY1" fmla="*/ 0 h 671341"/>
              <a:gd name="connsiteX2" fmla="*/ 1431185 w 1481280"/>
              <a:gd name="connsiteY2" fmla="*/ 0 h 671341"/>
              <a:gd name="connsiteX3" fmla="*/ 1481280 w 1481280"/>
              <a:gd name="connsiteY3" fmla="*/ 559451 h 671341"/>
              <a:gd name="connsiteX4" fmla="*/ 1481280 w 1481280"/>
              <a:gd name="connsiteY4" fmla="*/ 621246 h 671341"/>
              <a:gd name="connsiteX5" fmla="*/ 111890 w 1481280"/>
              <a:gd name="connsiteY5" fmla="*/ 671341 h 671341"/>
              <a:gd name="connsiteX6" fmla="*/ 82215 w 1481280"/>
              <a:gd name="connsiteY6" fmla="*/ 671341 h 671341"/>
              <a:gd name="connsiteX7" fmla="*/ 11788 w 1481280"/>
              <a:gd name="connsiteY7" fmla="*/ 617586 h 671341"/>
              <a:gd name="connsiteX8" fmla="*/ 0 w 1481280"/>
              <a:gd name="connsiteY8" fmla="*/ 111890 h 671341"/>
              <a:gd name="connsiteX9" fmla="*/ 0 w 1481280"/>
              <a:gd name="connsiteY9" fmla="*/ 50095 h 67134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81280" h="671341">
                <a:moveTo>
                  <a:pt x="111890" y="0"/>
                </a:moveTo>
                <a:lnTo>
                  <a:pt x="1369390" y="0"/>
                </a:lnTo>
                <a:cubicBezTo>
                  <a:pt x="1431185" y="0"/>
                  <a:pt x="1481280" y="50095"/>
                  <a:pt x="1481280" y="111890"/>
                </a:cubicBezTo>
                <a:lnTo>
                  <a:pt x="1481280" y="559451"/>
                </a:lnTo>
                <a:cubicBezTo>
                  <a:pt x="1481280" y="621246"/>
                  <a:pt x="1431186" y="671341"/>
                  <a:pt x="1369390" y="671341"/>
                </a:cubicBezTo>
                <a:lnTo>
                  <a:pt x="111890" y="671341"/>
                </a:lnTo>
                <a:cubicBezTo>
                  <a:pt x="82215" y="671341"/>
                  <a:pt x="53755" y="659553"/>
                  <a:pt x="32772" y="638569"/>
                </a:cubicBezTo>
                <a:cubicBezTo>
                  <a:pt x="11788" y="617586"/>
                  <a:pt x="0" y="589126"/>
                  <a:pt x="0" y="559451"/>
                </a:cubicBezTo>
                <a:lnTo>
                  <a:pt x="0" y="111890"/>
                </a:lnTo>
                <a:cubicBezTo>
                  <a:pt x="0" y="50095"/>
                  <a:pt x="50095" y="0"/>
                  <a:pt x="111890" y="0"/>
                </a:cubicBezTo>
                <a:close/>
              </a:path>
            </a:pathLst>
          </a:custGeom>
          <a:solidFill>
            <a:srgbClr val="BF0000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/>
          <a:lstStyle/>
          <a:p>
            <a:pPr marL="0" algn="ctr"/>
            <a:r>
              <a:rPr lang="zh-CN" altLang="en-US" sz="2800" b="1" i="0" dirty="1">
                <a:solidFill>
                  <a:srgbClr val="FFFFFF"/>
                </a:solidFill>
                <a:latin typeface="微软雅黑"/>
                <a:ea typeface="微软雅黑"/>
              </a:rPr>
              <a:t>中心论点</a:t>
            </a:r>
            <a:endParaRPr lang="zh-CN" altLang="en-US" sz="2800" b="1" i="0">
              <a:solidFill>
                <a:srgbClr val="FFFFFF"/>
              </a:solidFill>
              <a:latin typeface="微软雅黑"/>
              <a:ea typeface="微软雅黑"/>
            </a:endParaRPr>
          </a:p>
        </p:txBody>
      </p:sp>
      <p:sp>
        <p:nvSpPr>
          <p:cNvPr id="8" name="形状6"/>
          <p:cNvSpPr txBox="1"/>
          <p:nvPr/>
        </p:nvSpPr>
        <p:spPr>
          <a:xfrm>
            <a:off x="3335322" y="2797516"/>
            <a:ext cx="339505" cy="1191"/>
          </a:xfrm>
          <a:prstGeom prst="line"/>
          <a:ln w="19050">
            <a:solidFill>
              <a:srgbClr val="FF0000"/>
            </a:solidFill>
            <a:prstDash val="solid"/>
            <a:tailEnd type="arrow" w="sm" len="sm"/>
          </a:ln>
        </p:spPr>
        <p:txBody>
          <a:bodyPr wrap="square" rtlCol="0" anchor="ctr"/>
          <a:lstStyle/>
          <a:p>
            <a:pPr marL="0" algn="ctr"/>
          </a:p>
        </p:txBody>
      </p:sp>
      <p:pic>
        <p:nvPicPr>
          <p:cNvPr id="9" name="形状7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3090453" y="3451527"/>
            <a:ext cx="244444" cy="2050610"/>
          </a:xfrm>
          <a:prstGeom prst="rect"/>
        </p:spPr>
      </p:pic>
      <p:sp>
        <p:nvSpPr>
          <p:cNvPr id="10" name="形状8"/>
          <p:cNvSpPr txBox="1"/>
          <p:nvPr/>
        </p:nvSpPr>
        <p:spPr>
          <a:xfrm>
            <a:off x="3057420" y="6107859"/>
            <a:ext cx="339505" cy="1191"/>
          </a:xfrm>
          <a:prstGeom prst="line"/>
          <a:ln w="19050">
            <a:solidFill>
              <a:srgbClr val="FF0000"/>
            </a:solidFill>
            <a:prstDash val="solid"/>
            <a:tailEnd type="arrow" w="sm" len="sm"/>
          </a:ln>
        </p:spPr>
        <p:txBody>
          <a:bodyPr wrap="square" rtlCol="0" anchor="ctr"/>
          <a:lstStyle/>
          <a:p>
            <a:pPr marL="0" algn="ctr"/>
          </a:p>
        </p:txBody>
      </p:sp>
      <p:sp>
        <p:nvSpPr>
          <p:cNvPr id="11" name="形状9"/>
          <p:cNvSpPr txBox="1"/>
          <p:nvPr/>
        </p:nvSpPr>
        <p:spPr>
          <a:xfrm>
            <a:off x="3819525" y="1553845"/>
            <a:ext cx="6268085" cy="509270"/>
          </a:xfrm>
          <a:custGeom>
            <a:gdLst>
              <a:gd name="connsiteX0" fmla="*/ 84903 w 4262580"/>
              <a:gd name="connsiteY0" fmla="*/ 0 h 509416"/>
              <a:gd name="connsiteX1" fmla="*/ 4177678 w 4262580"/>
              <a:gd name="connsiteY1" fmla="*/ 0 h 509416"/>
              <a:gd name="connsiteX2" fmla="*/ 4200195 w 4262580"/>
              <a:gd name="connsiteY2" fmla="*/ 0 h 509416"/>
              <a:gd name="connsiteX3" fmla="*/ 4253635 w 4262580"/>
              <a:gd name="connsiteY3" fmla="*/ 40790 h 509416"/>
              <a:gd name="connsiteX4" fmla="*/ 4262581 w 4262580"/>
              <a:gd name="connsiteY4" fmla="*/ 424513 h 509416"/>
              <a:gd name="connsiteX5" fmla="*/ 4262581 w 4262580"/>
              <a:gd name="connsiteY5" fmla="*/ 447031 h 509416"/>
              <a:gd name="connsiteX6" fmla="*/ 4221791 w 4262580"/>
              <a:gd name="connsiteY6" fmla="*/ 500471 h 509416"/>
              <a:gd name="connsiteX7" fmla="*/ 84903 w 4262580"/>
              <a:gd name="connsiteY7" fmla="*/ 509416 h 509416"/>
              <a:gd name="connsiteX8" fmla="*/ 38012 w 4262580"/>
              <a:gd name="connsiteY8" fmla="*/ 509416 h 509416"/>
              <a:gd name="connsiteX9" fmla="*/ 0 w 4262580"/>
              <a:gd name="connsiteY9" fmla="*/ 84903 h 509416"/>
              <a:gd name="connsiteX10" fmla="*/ 0 w 4262580"/>
              <a:gd name="connsiteY10" fmla="*/ 38012 h 5094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2581" h="509416">
                <a:moveTo>
                  <a:pt x="84903" y="0"/>
                </a:moveTo>
                <a:lnTo>
                  <a:pt x="4177678" y="0"/>
                </a:lnTo>
                <a:cubicBezTo>
                  <a:pt x="4200195" y="0"/>
                  <a:pt x="4221791" y="8945"/>
                  <a:pt x="4237713" y="24867"/>
                </a:cubicBezTo>
                <a:cubicBezTo>
                  <a:pt x="4253635" y="40790"/>
                  <a:pt x="4262581" y="62385"/>
                  <a:pt x="4262581" y="84903"/>
                </a:cubicBezTo>
                <a:lnTo>
                  <a:pt x="4262581" y="424513"/>
                </a:lnTo>
                <a:cubicBezTo>
                  <a:pt x="4262581" y="447031"/>
                  <a:pt x="4253635" y="468626"/>
                  <a:pt x="4237713" y="484549"/>
                </a:cubicBezTo>
                <a:cubicBezTo>
                  <a:pt x="4221791" y="500471"/>
                  <a:pt x="4200195" y="509416"/>
                  <a:pt x="4177678" y="509416"/>
                </a:cubicBezTo>
                <a:lnTo>
                  <a:pt x="84903" y="509416"/>
                </a:lnTo>
                <a:cubicBezTo>
                  <a:pt x="38012" y="509416"/>
                  <a:pt x="0" y="471404"/>
                  <a:pt x="0" y="424513"/>
                </a:cubicBezTo>
                <a:lnTo>
                  <a:pt x="0" y="84903"/>
                </a:lnTo>
                <a:cubicBezTo>
                  <a:pt x="0" y="38012"/>
                  <a:pt x="38012" y="0"/>
                  <a:pt x="84903" y="0"/>
                </a:cubicBezTo>
                <a:close/>
              </a:path>
            </a:pathLst>
          </a:custGeom>
          <a:solidFill>
            <a:schemeClr val="bg2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/>
          <a:lstStyle/>
          <a:p>
            <a:pPr marL="0" algn="ctr"/>
            <a:r>
              <a:rPr lang="zh-CN" altLang="en-US" sz="28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好奇，往往是发现真理的第一步。</a:t>
            </a:r>
            <a:endParaRPr lang="zh-CN" altLang="en-US" sz="28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2" name="形状10"/>
          <p:cNvSpPr txBox="1"/>
          <p:nvPr/>
        </p:nvSpPr>
        <p:spPr>
          <a:xfrm>
            <a:off x="3818890" y="2543810"/>
            <a:ext cx="6201410" cy="509270"/>
          </a:xfrm>
          <a:custGeom>
            <a:gdLst>
              <a:gd name="connsiteX0" fmla="*/ 84903 w 4262580"/>
              <a:gd name="connsiteY0" fmla="*/ 0 h 509416"/>
              <a:gd name="connsiteX1" fmla="*/ 4177678 w 4262580"/>
              <a:gd name="connsiteY1" fmla="*/ 0 h 509416"/>
              <a:gd name="connsiteX2" fmla="*/ 4200195 w 4262580"/>
              <a:gd name="connsiteY2" fmla="*/ 0 h 509416"/>
              <a:gd name="connsiteX3" fmla="*/ 4253635 w 4262580"/>
              <a:gd name="connsiteY3" fmla="*/ 40790 h 509416"/>
              <a:gd name="connsiteX4" fmla="*/ 4262581 w 4262580"/>
              <a:gd name="connsiteY4" fmla="*/ 424513 h 509416"/>
              <a:gd name="connsiteX5" fmla="*/ 4262581 w 4262580"/>
              <a:gd name="connsiteY5" fmla="*/ 447031 h 509416"/>
              <a:gd name="connsiteX6" fmla="*/ 4221791 w 4262580"/>
              <a:gd name="connsiteY6" fmla="*/ 500471 h 509416"/>
              <a:gd name="connsiteX7" fmla="*/ 84903 w 4262580"/>
              <a:gd name="connsiteY7" fmla="*/ 509416 h 509416"/>
              <a:gd name="connsiteX8" fmla="*/ 38012 w 4262580"/>
              <a:gd name="connsiteY8" fmla="*/ 509416 h 509416"/>
              <a:gd name="connsiteX9" fmla="*/ 0 w 4262580"/>
              <a:gd name="connsiteY9" fmla="*/ 84903 h 509416"/>
              <a:gd name="connsiteX10" fmla="*/ 0 w 4262580"/>
              <a:gd name="connsiteY10" fmla="*/ 38012 h 5094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2581" h="509416">
                <a:moveTo>
                  <a:pt x="84903" y="0"/>
                </a:moveTo>
                <a:lnTo>
                  <a:pt x="4177678" y="0"/>
                </a:lnTo>
                <a:cubicBezTo>
                  <a:pt x="4200195" y="0"/>
                  <a:pt x="4221791" y="8945"/>
                  <a:pt x="4237713" y="24867"/>
                </a:cubicBezTo>
                <a:cubicBezTo>
                  <a:pt x="4253635" y="40790"/>
                  <a:pt x="4262581" y="62385"/>
                  <a:pt x="4262581" y="84903"/>
                </a:cubicBezTo>
                <a:lnTo>
                  <a:pt x="4262581" y="424513"/>
                </a:lnTo>
                <a:cubicBezTo>
                  <a:pt x="4262581" y="447031"/>
                  <a:pt x="4253635" y="468626"/>
                  <a:pt x="4237713" y="484549"/>
                </a:cubicBezTo>
                <a:cubicBezTo>
                  <a:pt x="4221791" y="500471"/>
                  <a:pt x="4200195" y="509416"/>
                  <a:pt x="4177678" y="509416"/>
                </a:cubicBezTo>
                <a:lnTo>
                  <a:pt x="84903" y="509416"/>
                </a:lnTo>
                <a:cubicBezTo>
                  <a:pt x="38012" y="509416"/>
                  <a:pt x="0" y="471404"/>
                  <a:pt x="0" y="424513"/>
                </a:cubicBezTo>
                <a:lnTo>
                  <a:pt x="0" y="84903"/>
                </a:lnTo>
                <a:cubicBezTo>
                  <a:pt x="0" y="38012"/>
                  <a:pt x="38012" y="0"/>
                  <a:pt x="84903" y="0"/>
                </a:cubicBezTo>
                <a:close/>
              </a:path>
            </a:pathLst>
          </a:custGeom>
          <a:solidFill>
            <a:schemeClr val="bg2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800" b="1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1.直截了当地提出文章中心论点</a:t>
            </a:r>
            <a:endParaRPr lang="zh-CN" altLang="en-US" sz="2800" b="1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13" name="形状11"/>
          <p:cNvSpPr txBox="1"/>
          <p:nvPr/>
        </p:nvSpPr>
        <p:spPr>
          <a:xfrm>
            <a:off x="3753485" y="3323590"/>
            <a:ext cx="4991100" cy="509270"/>
          </a:xfrm>
          <a:custGeom>
            <a:gdLst>
              <a:gd name="connsiteX0" fmla="*/ 84903 w 4262580"/>
              <a:gd name="connsiteY0" fmla="*/ 0 h 509416"/>
              <a:gd name="connsiteX1" fmla="*/ 4177678 w 4262580"/>
              <a:gd name="connsiteY1" fmla="*/ 0 h 509416"/>
              <a:gd name="connsiteX2" fmla="*/ 4200195 w 4262580"/>
              <a:gd name="connsiteY2" fmla="*/ 0 h 509416"/>
              <a:gd name="connsiteX3" fmla="*/ 4253635 w 4262580"/>
              <a:gd name="connsiteY3" fmla="*/ 40790 h 509416"/>
              <a:gd name="connsiteX4" fmla="*/ 4262581 w 4262580"/>
              <a:gd name="connsiteY4" fmla="*/ 424513 h 509416"/>
              <a:gd name="connsiteX5" fmla="*/ 4262581 w 4262580"/>
              <a:gd name="connsiteY5" fmla="*/ 447031 h 509416"/>
              <a:gd name="connsiteX6" fmla="*/ 4221791 w 4262580"/>
              <a:gd name="connsiteY6" fmla="*/ 500471 h 509416"/>
              <a:gd name="connsiteX7" fmla="*/ 84903 w 4262580"/>
              <a:gd name="connsiteY7" fmla="*/ 509416 h 509416"/>
              <a:gd name="connsiteX8" fmla="*/ 38012 w 4262580"/>
              <a:gd name="connsiteY8" fmla="*/ 509416 h 509416"/>
              <a:gd name="connsiteX9" fmla="*/ 0 w 4262580"/>
              <a:gd name="connsiteY9" fmla="*/ 84903 h 509416"/>
              <a:gd name="connsiteX10" fmla="*/ 0 w 4262580"/>
              <a:gd name="connsiteY10" fmla="*/ 38012 h 5094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2581" h="509416">
                <a:moveTo>
                  <a:pt x="84903" y="0"/>
                </a:moveTo>
                <a:lnTo>
                  <a:pt x="4177678" y="0"/>
                </a:lnTo>
                <a:cubicBezTo>
                  <a:pt x="4200195" y="0"/>
                  <a:pt x="4221791" y="8945"/>
                  <a:pt x="4237713" y="24867"/>
                </a:cubicBezTo>
                <a:cubicBezTo>
                  <a:pt x="4253635" y="40790"/>
                  <a:pt x="4262581" y="62385"/>
                  <a:pt x="4262581" y="84903"/>
                </a:cubicBezTo>
                <a:lnTo>
                  <a:pt x="4262581" y="424513"/>
                </a:lnTo>
                <a:cubicBezTo>
                  <a:pt x="4262581" y="447031"/>
                  <a:pt x="4253635" y="468626"/>
                  <a:pt x="4237713" y="484549"/>
                </a:cubicBezTo>
                <a:cubicBezTo>
                  <a:pt x="4221791" y="500471"/>
                  <a:pt x="4200195" y="509416"/>
                  <a:pt x="4177678" y="509416"/>
                </a:cubicBezTo>
                <a:lnTo>
                  <a:pt x="84903" y="509416"/>
                </a:lnTo>
                <a:cubicBezTo>
                  <a:pt x="38012" y="509416"/>
                  <a:pt x="0" y="471404"/>
                  <a:pt x="0" y="424513"/>
                </a:cubicBezTo>
                <a:lnTo>
                  <a:pt x="0" y="84903"/>
                </a:lnTo>
                <a:cubicBezTo>
                  <a:pt x="0" y="38012"/>
                  <a:pt x="38012" y="0"/>
                  <a:pt x="84903" y="0"/>
                </a:cubicBezTo>
                <a:close/>
              </a:path>
            </a:pathLst>
          </a:custGeom>
          <a:solidFill>
            <a:schemeClr val="bg2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800" b="1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2.有了好奇，才能进步。</a:t>
            </a:r>
            <a:endParaRPr lang="zh-CN" altLang="en-US" sz="2800" b="1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14" name="形状12"/>
          <p:cNvSpPr txBox="1"/>
          <p:nvPr/>
        </p:nvSpPr>
        <p:spPr>
          <a:xfrm>
            <a:off x="3964454" y="4141048"/>
            <a:ext cx="4262580" cy="509416"/>
          </a:xfrm>
          <a:custGeom>
            <a:gdLst>
              <a:gd name="connsiteX0" fmla="*/ 84903 w 4262580"/>
              <a:gd name="connsiteY0" fmla="*/ 0 h 509416"/>
              <a:gd name="connsiteX1" fmla="*/ 4177678 w 4262580"/>
              <a:gd name="connsiteY1" fmla="*/ 0 h 509416"/>
              <a:gd name="connsiteX2" fmla="*/ 4200195 w 4262580"/>
              <a:gd name="connsiteY2" fmla="*/ 0 h 509416"/>
              <a:gd name="connsiteX3" fmla="*/ 4253635 w 4262580"/>
              <a:gd name="connsiteY3" fmla="*/ 40790 h 509416"/>
              <a:gd name="connsiteX4" fmla="*/ 4262581 w 4262580"/>
              <a:gd name="connsiteY4" fmla="*/ 424513 h 509416"/>
              <a:gd name="connsiteX5" fmla="*/ 4262581 w 4262580"/>
              <a:gd name="connsiteY5" fmla="*/ 447031 h 509416"/>
              <a:gd name="connsiteX6" fmla="*/ 4221791 w 4262580"/>
              <a:gd name="connsiteY6" fmla="*/ 500471 h 509416"/>
              <a:gd name="connsiteX7" fmla="*/ 84903 w 4262580"/>
              <a:gd name="connsiteY7" fmla="*/ 509416 h 509416"/>
              <a:gd name="connsiteX8" fmla="*/ 38012 w 4262580"/>
              <a:gd name="connsiteY8" fmla="*/ 509416 h 509416"/>
              <a:gd name="connsiteX9" fmla="*/ 0 w 4262580"/>
              <a:gd name="connsiteY9" fmla="*/ 84903 h 509416"/>
              <a:gd name="connsiteX10" fmla="*/ 0 w 4262580"/>
              <a:gd name="connsiteY10" fmla="*/ 38012 h 5094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2581" h="509416">
                <a:moveTo>
                  <a:pt x="84903" y="0"/>
                </a:moveTo>
                <a:lnTo>
                  <a:pt x="4177678" y="0"/>
                </a:lnTo>
                <a:cubicBezTo>
                  <a:pt x="4200195" y="0"/>
                  <a:pt x="4221791" y="8945"/>
                  <a:pt x="4237713" y="24867"/>
                </a:cubicBezTo>
                <a:cubicBezTo>
                  <a:pt x="4253635" y="40790"/>
                  <a:pt x="4262581" y="62385"/>
                  <a:pt x="4262581" y="84903"/>
                </a:cubicBezTo>
                <a:lnTo>
                  <a:pt x="4262581" y="424513"/>
                </a:lnTo>
                <a:cubicBezTo>
                  <a:pt x="4262581" y="447031"/>
                  <a:pt x="4253635" y="468626"/>
                  <a:pt x="4237713" y="484549"/>
                </a:cubicBezTo>
                <a:cubicBezTo>
                  <a:pt x="4221791" y="500471"/>
                  <a:pt x="4200195" y="509416"/>
                  <a:pt x="4177678" y="509416"/>
                </a:cubicBezTo>
                <a:lnTo>
                  <a:pt x="84903" y="509416"/>
                </a:lnTo>
                <a:cubicBezTo>
                  <a:pt x="38012" y="509416"/>
                  <a:pt x="0" y="471404"/>
                  <a:pt x="0" y="424513"/>
                </a:cubicBezTo>
                <a:lnTo>
                  <a:pt x="0" y="84903"/>
                </a:lnTo>
                <a:cubicBezTo>
                  <a:pt x="0" y="38012"/>
                  <a:pt x="38012" y="0"/>
                  <a:pt x="84903" y="0"/>
                </a:cubicBezTo>
                <a:close/>
              </a:path>
            </a:pathLst>
          </a:custGeom>
          <a:solidFill>
            <a:schemeClr val="bg2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800" b="1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3.有了好奇，才有发现。</a:t>
            </a:r>
            <a:endParaRPr lang="zh-CN" altLang="en-US" sz="2800" b="1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15" name="形状13"/>
          <p:cNvSpPr txBox="1"/>
          <p:nvPr/>
        </p:nvSpPr>
        <p:spPr>
          <a:xfrm>
            <a:off x="3819315" y="4997120"/>
            <a:ext cx="4262580" cy="509416"/>
          </a:xfrm>
          <a:custGeom>
            <a:gdLst>
              <a:gd name="connsiteX0" fmla="*/ 84903 w 4262580"/>
              <a:gd name="connsiteY0" fmla="*/ 0 h 509416"/>
              <a:gd name="connsiteX1" fmla="*/ 4177678 w 4262580"/>
              <a:gd name="connsiteY1" fmla="*/ 0 h 509416"/>
              <a:gd name="connsiteX2" fmla="*/ 4200195 w 4262580"/>
              <a:gd name="connsiteY2" fmla="*/ 0 h 509416"/>
              <a:gd name="connsiteX3" fmla="*/ 4253635 w 4262580"/>
              <a:gd name="connsiteY3" fmla="*/ 40790 h 509416"/>
              <a:gd name="connsiteX4" fmla="*/ 4262581 w 4262580"/>
              <a:gd name="connsiteY4" fmla="*/ 424513 h 509416"/>
              <a:gd name="connsiteX5" fmla="*/ 4262581 w 4262580"/>
              <a:gd name="connsiteY5" fmla="*/ 447031 h 509416"/>
              <a:gd name="connsiteX6" fmla="*/ 4221791 w 4262580"/>
              <a:gd name="connsiteY6" fmla="*/ 500471 h 509416"/>
              <a:gd name="connsiteX7" fmla="*/ 84903 w 4262580"/>
              <a:gd name="connsiteY7" fmla="*/ 509416 h 509416"/>
              <a:gd name="connsiteX8" fmla="*/ 38012 w 4262580"/>
              <a:gd name="connsiteY8" fmla="*/ 509416 h 509416"/>
              <a:gd name="connsiteX9" fmla="*/ 0 w 4262580"/>
              <a:gd name="connsiteY9" fmla="*/ 84903 h 509416"/>
              <a:gd name="connsiteX10" fmla="*/ 0 w 4262580"/>
              <a:gd name="connsiteY10" fmla="*/ 38012 h 5094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2581" h="509416">
                <a:moveTo>
                  <a:pt x="84903" y="0"/>
                </a:moveTo>
                <a:lnTo>
                  <a:pt x="4177678" y="0"/>
                </a:lnTo>
                <a:cubicBezTo>
                  <a:pt x="4200195" y="0"/>
                  <a:pt x="4221791" y="8945"/>
                  <a:pt x="4237713" y="24867"/>
                </a:cubicBezTo>
                <a:cubicBezTo>
                  <a:pt x="4253635" y="40790"/>
                  <a:pt x="4262581" y="62385"/>
                  <a:pt x="4262581" y="84903"/>
                </a:cubicBezTo>
                <a:lnTo>
                  <a:pt x="4262581" y="424513"/>
                </a:lnTo>
                <a:cubicBezTo>
                  <a:pt x="4262581" y="447031"/>
                  <a:pt x="4253635" y="468626"/>
                  <a:pt x="4237713" y="484549"/>
                </a:cubicBezTo>
                <a:cubicBezTo>
                  <a:pt x="4221791" y="500471"/>
                  <a:pt x="4200195" y="509416"/>
                  <a:pt x="4177678" y="509416"/>
                </a:cubicBezTo>
                <a:lnTo>
                  <a:pt x="84903" y="509416"/>
                </a:lnTo>
                <a:cubicBezTo>
                  <a:pt x="38012" y="509416"/>
                  <a:pt x="0" y="471404"/>
                  <a:pt x="0" y="424513"/>
                </a:cubicBezTo>
                <a:lnTo>
                  <a:pt x="0" y="84903"/>
                </a:lnTo>
                <a:cubicBezTo>
                  <a:pt x="0" y="38012"/>
                  <a:pt x="38012" y="0"/>
                  <a:pt x="84903" y="0"/>
                </a:cubicBezTo>
                <a:close/>
              </a:path>
            </a:pathLst>
          </a:custGeom>
          <a:solidFill>
            <a:schemeClr val="bg2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800" b="1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4.有了好奇，才有发明。</a:t>
            </a:r>
            <a:endParaRPr lang="zh-CN" altLang="en-US" sz="2800" b="1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16" name="形状14"/>
          <p:cNvSpPr txBox="1"/>
          <p:nvPr/>
        </p:nvSpPr>
        <p:spPr>
          <a:xfrm>
            <a:off x="3819315" y="5902223"/>
            <a:ext cx="4262580" cy="509416"/>
          </a:xfrm>
          <a:custGeom>
            <a:gdLst>
              <a:gd name="connsiteX0" fmla="*/ 84903 w 4262580"/>
              <a:gd name="connsiteY0" fmla="*/ 0 h 509416"/>
              <a:gd name="connsiteX1" fmla="*/ 4177678 w 4262580"/>
              <a:gd name="connsiteY1" fmla="*/ 0 h 509416"/>
              <a:gd name="connsiteX2" fmla="*/ 4200195 w 4262580"/>
              <a:gd name="connsiteY2" fmla="*/ 0 h 509416"/>
              <a:gd name="connsiteX3" fmla="*/ 4253635 w 4262580"/>
              <a:gd name="connsiteY3" fmla="*/ 40790 h 509416"/>
              <a:gd name="connsiteX4" fmla="*/ 4262581 w 4262580"/>
              <a:gd name="connsiteY4" fmla="*/ 424513 h 509416"/>
              <a:gd name="connsiteX5" fmla="*/ 4262581 w 4262580"/>
              <a:gd name="connsiteY5" fmla="*/ 447031 h 509416"/>
              <a:gd name="connsiteX6" fmla="*/ 4221791 w 4262580"/>
              <a:gd name="connsiteY6" fmla="*/ 500471 h 509416"/>
              <a:gd name="connsiteX7" fmla="*/ 84903 w 4262580"/>
              <a:gd name="connsiteY7" fmla="*/ 509416 h 509416"/>
              <a:gd name="connsiteX8" fmla="*/ 38012 w 4262580"/>
              <a:gd name="connsiteY8" fmla="*/ 509416 h 509416"/>
              <a:gd name="connsiteX9" fmla="*/ 0 w 4262580"/>
              <a:gd name="connsiteY9" fmla="*/ 84903 h 509416"/>
              <a:gd name="connsiteX10" fmla="*/ 0 w 4262580"/>
              <a:gd name="connsiteY10" fmla="*/ 38012 h 5094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2581" h="509416">
                <a:moveTo>
                  <a:pt x="84903" y="0"/>
                </a:moveTo>
                <a:lnTo>
                  <a:pt x="4177678" y="0"/>
                </a:lnTo>
                <a:cubicBezTo>
                  <a:pt x="4200195" y="0"/>
                  <a:pt x="4221791" y="8945"/>
                  <a:pt x="4237713" y="24867"/>
                </a:cubicBezTo>
                <a:cubicBezTo>
                  <a:pt x="4253635" y="40790"/>
                  <a:pt x="4262581" y="62385"/>
                  <a:pt x="4262581" y="84903"/>
                </a:cubicBezTo>
                <a:lnTo>
                  <a:pt x="4262581" y="424513"/>
                </a:lnTo>
                <a:cubicBezTo>
                  <a:pt x="4262581" y="447031"/>
                  <a:pt x="4253635" y="468626"/>
                  <a:pt x="4237713" y="484549"/>
                </a:cubicBezTo>
                <a:cubicBezTo>
                  <a:pt x="4221791" y="500471"/>
                  <a:pt x="4200195" y="509416"/>
                  <a:pt x="4177678" y="509416"/>
                </a:cubicBezTo>
                <a:lnTo>
                  <a:pt x="84903" y="509416"/>
                </a:lnTo>
                <a:cubicBezTo>
                  <a:pt x="38012" y="509416"/>
                  <a:pt x="0" y="471404"/>
                  <a:pt x="0" y="424513"/>
                </a:cubicBezTo>
                <a:lnTo>
                  <a:pt x="0" y="84903"/>
                </a:lnTo>
                <a:cubicBezTo>
                  <a:pt x="0" y="38012"/>
                  <a:pt x="38012" y="0"/>
                  <a:pt x="84903" y="0"/>
                </a:cubicBezTo>
                <a:close/>
              </a:path>
            </a:pathLst>
          </a:custGeom>
          <a:solidFill>
            <a:schemeClr val="bg2"/>
          </a:solidFill>
          <a:ln w="9525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800" b="1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5.照应论点，得出结论。</a:t>
            </a:r>
            <a:endParaRPr lang="zh-CN" altLang="en-US" sz="2800" b="1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7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2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7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2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7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32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37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0" advAuto="indefinite" build="whole"/>
      <p:bldP spid="12" grpId="1" uiExpand="0" advAuto="indefinite" build="whole"/>
      <p:bldP spid="13" grpId="2" uiExpand="0" advAuto="indefinite" build="whole"/>
      <p:bldP spid="14" grpId="3" uiExpand="0" advAuto="indefinite" build="whole"/>
      <p:bldP spid="15" grpId="4" uiExpand="0" advAuto="indefinite" build="whole"/>
      <p:bldP spid="6" grpId="5" uiExpand="0" advAuto="indefinite" build="whole"/>
      <p:bldP spid="16" grpId="6" uiExpand="0" advAuto="indefinite" build="whol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48" y="-257"/>
            <a:ext cx="1779006" cy="674370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3000" b="0" i="0" dirty="1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例文展示</a:t>
            </a:r>
            <a:endParaRPr lang="zh-CN" altLang="en-US" sz="3000" b="0" i="0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276254" y="320748"/>
            <a:ext cx="8536381" cy="6216396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2600" b="1" i="0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  好奇，往往是发现真理的第一步。</a:t>
            </a:r>
            <a:endParaRPr lang="zh-CN" altLang="en-US" sz="26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algn="l"/>
            <a:r>
              <a:rPr lang="zh-CN" altLang="en-US" sz="2600" b="1" i="0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  有了好奇，才能进步。</a:t>
            </a:r>
            <a:r>
              <a:rPr lang="zh-CN" altLang="en-US" sz="26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猿人们对火充满了好奇，于是他们先是千方百计地保留火种，后来又探索到了燧木取火的方法。从此，猿人们不但不怕晚上野兽来袭，而且他们因为吃熟食而迈出了进化过程中的一大步。</a:t>
            </a:r>
            <a:endParaRPr lang="zh-CN" altLang="en-US" sz="26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algn="l"/>
            <a:r>
              <a:rPr lang="zh-CN" altLang="en-US" sz="26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  </a:t>
            </a:r>
            <a:r>
              <a:rPr lang="zh-CN" altLang="en-US" sz="2600" b="1" i="0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有了好奇，才有发现。</a:t>
            </a:r>
            <a:r>
              <a:rPr lang="zh-CN" altLang="en-US" sz="26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牛顿对“为什么苹果会从高高的树上落在地上”这个问题产生了不可抑制的好奇。在好奇的促使下，牛顿一次又一次地研究，最后发现了举世闻名的万有引力定律。</a:t>
            </a:r>
            <a:endParaRPr lang="zh-CN" altLang="en-US" sz="26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algn="l"/>
            <a:r>
              <a:rPr lang="zh-CN" altLang="en-US" sz="2600" b="1" i="0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  有了好奇，才会有发明。</a:t>
            </a:r>
            <a:r>
              <a:rPr lang="zh-CN" altLang="en-US" sz="26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人们好奇为什么鸟儿能在蓝天自由地飞翔，于是发明了飞机；人们好奇还有没有比马车跑得更快的交通工具，于是发明了汽车与火车；人们好奇人可不可以像鱼儿一样在大海上自由穿梭、在海底自由潜行，于是发明了潜水艇。</a:t>
            </a:r>
            <a:endParaRPr lang="zh-CN" altLang="en-US" sz="26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algn="l"/>
            <a:r>
              <a:rPr lang="zh-CN" altLang="en-US" sz="26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  所以，</a:t>
            </a:r>
            <a:r>
              <a:rPr lang="zh-CN" altLang="en-US" sz="2600" b="1" i="0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对世界保持好奇心， 以好奇的目光去审视世间万物，你将迈出发现真理的第一步！</a:t>
            </a:r>
            <a:endParaRPr lang="zh-CN" altLang="en-US" sz="2600" b="1" i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形状1"/>
          <p:cNvSpPr txBox="1"/>
          <p:nvPr/>
        </p:nvSpPr>
        <p:spPr>
          <a:xfrm>
            <a:off x="8812511" y="366665"/>
            <a:ext cx="19050" cy="6329829"/>
          </a:xfrm>
          <a:prstGeom prst="line"/>
          <a:ln w="19050">
            <a:solidFill>
              <a:srgbClr val="FF0000"/>
            </a:solidFill>
          </a:ln>
        </p:spPr>
        <p:txBody>
          <a:bodyPr wrap="square" rtlCol="0" anchor="ctr"/>
          <a:lstStyle/>
          <a:p>
            <a:pPr marL="0" algn="ctr"/>
          </a:p>
        </p:txBody>
      </p:sp>
      <p:sp>
        <p:nvSpPr>
          <p:cNvPr id="5" name="文本3"/>
          <p:cNvSpPr txBox="1"/>
          <p:nvPr/>
        </p:nvSpPr>
        <p:spPr>
          <a:xfrm>
            <a:off x="8968369" y="1044654"/>
            <a:ext cx="3135128" cy="1330859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2600" b="1" i="0" dirty="1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举猿人对火好奇的例子证明分论点一。</a:t>
            </a:r>
            <a:endParaRPr lang="zh-CN" altLang="en-US" sz="2600" b="1" i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" name="文本4"/>
          <p:cNvSpPr txBox="1"/>
          <p:nvPr/>
        </p:nvSpPr>
        <p:spPr>
          <a:xfrm>
            <a:off x="8968930" y="2401443"/>
            <a:ext cx="3135128" cy="1330859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2600" b="1" i="0" dirty="1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举牛顿发现万有引力的例子证明分论点二。</a:t>
            </a:r>
            <a:endParaRPr lang="zh-CN" altLang="en-US" sz="2600" b="1" i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" name="文本5"/>
          <p:cNvSpPr txBox="1"/>
          <p:nvPr/>
        </p:nvSpPr>
        <p:spPr>
          <a:xfrm>
            <a:off x="8968178" y="3812905"/>
            <a:ext cx="3135128" cy="1696974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2600" b="1" i="0" dirty="1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举人们发明飞机、汽车与火车、潜水艇的例子证明分论点三。</a:t>
            </a:r>
            <a:endParaRPr lang="zh-CN" altLang="en-US" sz="2600" b="1" i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6"/>
          <p:cNvSpPr txBox="1"/>
          <p:nvPr/>
        </p:nvSpPr>
        <p:spPr>
          <a:xfrm>
            <a:off x="8967892" y="5509536"/>
            <a:ext cx="3135125" cy="961768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2600" b="1" i="0" dirty="1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结尾强调了中心论点。</a:t>
            </a:r>
            <a:endParaRPr lang="zh-CN" altLang="en-US" sz="2600" b="1" i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9" name="形状2"/>
          <p:cNvSpPr txBox="1"/>
          <p:nvPr/>
        </p:nvSpPr>
        <p:spPr>
          <a:xfrm>
            <a:off x="8882072" y="9649"/>
            <a:ext cx="3307514" cy="1025334"/>
          </a:xfrm>
          <a:prstGeom prst="rect"/>
          <a:solidFill>
            <a:srgbClr val="FFFFFF"/>
          </a:solidFill>
          <a:ln w="19050">
            <a:solidFill>
              <a:srgbClr val="FFFFFF">
                <a:alpha val="0"/>
              </a:srgbClr>
            </a:solidFill>
            <a:prstDash val="solid"/>
          </a:ln>
        </p:spPr>
        <p:txBody>
          <a:bodyPr wrap="square" rtlCol="0" anchor="ctr"/>
          <a:lstStyle/>
          <a:p>
            <a:pPr marL="0" algn="ctr"/>
          </a:p>
        </p:txBody>
      </p:sp>
      <p:sp>
        <p:nvSpPr>
          <p:cNvPr id="10" name="文本7"/>
          <p:cNvSpPr txBox="1"/>
          <p:nvPr/>
        </p:nvSpPr>
        <p:spPr>
          <a:xfrm>
            <a:off x="8974417" y="289903"/>
            <a:ext cx="3224517" cy="567118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2600" b="1" i="0" dirty="1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开篇亮出中心论点。</a:t>
            </a:r>
            <a:endParaRPr lang="zh-CN" altLang="en-US" sz="2600" b="1" i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2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2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7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0" advAuto="indefinite" build="whole"/>
      <p:bldP spid="5" grpId="1" uiExpand="0" advAuto="indefinite" build="whole"/>
      <p:bldP spid="6" grpId="2" uiExpand="0" advAuto="indefinite" build="whole"/>
      <p:bldP spid="7" grpId="3" uiExpand="0" advAuto="indefinite" build="whole"/>
      <p:bldP spid="8" grpId="4" uiExpand="0" advAuto="indefinite" build="whol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614333" y="630767"/>
            <a:ext cx="2897717" cy="5736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fontAlgn="base" rtl="0" eaLnBrk="0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300" normalizeH="0" baseline="0" noProof="0" dirty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知识讲解</a:t>
            </a:r>
            <a:endParaRPr kumimoji="0" lang="zh-HK" altLang="en-US" sz="3200" b="1" i="0" u="none" strike="noStrike" kern="1200" cap="none" spc="30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</a:endParaRPr>
          </a:p>
        </p:txBody>
      </p:sp>
      <p:cxnSp>
        <p:nvCxnSpPr>
          <p:cNvPr id="8" name="直线连接符 24"/>
          <p:cNvCxnSpPr/>
          <p:nvPr/>
        </p:nvCxnSpPr>
        <p:spPr>
          <a:xfrm>
            <a:off x="4019551" y="918633"/>
            <a:ext cx="1056217" cy="0"/>
          </a:xfrm>
          <a:prstGeom prst="line"/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线连接符 24"/>
          <p:cNvCxnSpPr/>
          <p:nvPr/>
        </p:nvCxnSpPr>
        <p:spPr>
          <a:xfrm>
            <a:off x="7069667" y="918633"/>
            <a:ext cx="1056217" cy="0"/>
          </a:xfrm>
          <a:prstGeom prst="line"/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024467" y="2468033"/>
          <a:ext cx="10125710" cy="3688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475"/>
                <a:gridCol w="1102995"/>
                <a:gridCol w="7254240"/>
              </a:tblGrid>
              <a:tr h="1219200">
                <a:tc>
                  <a:txBody>
                    <a:bodyPr vert="horz" wrap="square" anchorCtr="0"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</a:pPr>
                      <a:r>
                        <a:rPr lang="zh-CN" altLang="en-US" sz="28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概念</a:t>
                      </a:r>
                      <a:endParaRPr lang="zh-CN" altLang="en-US" sz="2800" b="1" kern="1200" smtClean="0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  <a:cs typeface="+mn-cs"/>
                      </a:endParaRPr>
                    </a:p>
                  </a:txBody>
                  <a:tcPr marL="121929" marR="121929" marT="60998" marB="609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anchorCtr="0"/>
                    <a:lstStyle/>
                    <a:p>
                      <a:pPr marL="0" marR="0" indent="0" algn="l" defTabSz="685800" fontAlgn="auto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以</a:t>
                      </a:r>
                      <a:r>
                        <a:rPr lang="zh-CN" altLang="en-US" sz="2800" b="1" kern="1200" dirty="1" smtClean="0">
                          <a:solidFill>
                            <a:srgbClr val="C00000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议论</a:t>
                      </a:r>
                      <a:r>
                        <a:rPr lang="zh-CN" altLang="en-US" sz="28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为主要表达方式，通过摆事实、讲道理表明自己的观点的文章。</a:t>
                      </a:r>
                      <a:endParaRPr lang="zh-CN" altLang="en-US" sz="2800" b="1" kern="1200" smtClean="0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  <a:cs typeface="+mn-cs"/>
                      </a:endParaRPr>
                    </a:p>
                  </a:txBody>
                  <a:tcPr marL="121929" marR="121929" marT="60998" marB="609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rowSpan="1">
                  <a:txBody>
                    <a:bodyPr vert="horz" wrap="square"/>
                    <a:lstStyle/>
                    <a:p/>
                  </a:txBody>
                  <a:tcPr/>
                </a:tc>
              </a:tr>
              <a:tr h="655955">
                <a:tc rowSpan="3">
                  <a:txBody>
                    <a:bodyPr vert="horz" wrap="square" anchorCtr="0"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</a:pPr>
                      <a:r>
                        <a:rPr lang="zh-CN" altLang="en-US" sz="28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三要素</a:t>
                      </a:r>
                      <a:endParaRPr lang="zh-CN" altLang="en-US" sz="2800" b="1" kern="1200" smtClean="0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  <a:cs typeface="+mn-cs"/>
                      </a:endParaRPr>
                    </a:p>
                  </a:txBody>
                  <a:tcPr marL="121929" marR="121929" marT="60998" marB="609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anchorCtr="0"/>
                    <a:lstStyle/>
                    <a:p>
                      <a:pPr marL="0" marR="0" indent="0" algn="ctr" defTabSz="685800" fontAlgn="auto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论点</a:t>
                      </a:r>
                      <a:endParaRPr lang="zh-CN" altLang="en-US" sz="2800" b="1" kern="1200" smtClean="0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  <a:cs typeface="+mn-cs"/>
                      </a:endParaRPr>
                    </a:p>
                  </a:txBody>
                  <a:tcPr marL="121929" marR="121929" marT="60998" marB="609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anchorCtr="0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8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作者的</a:t>
                      </a:r>
                      <a:r>
                        <a:rPr lang="zh-CN" altLang="en-US" sz="2800" b="1" kern="1200" dirty="1" smtClean="0">
                          <a:solidFill>
                            <a:srgbClr val="C00000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主张或观点</a:t>
                      </a:r>
                      <a:r>
                        <a:rPr lang="zh-CN" altLang="en-US" sz="28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（需要证明什么）</a:t>
                      </a:r>
                      <a:endParaRPr lang="zh-CN" altLang="en-US" sz="2800" b="1" kern="1200" smtClean="0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  <a:cs typeface="+mn-cs"/>
                      </a:endParaRPr>
                    </a:p>
                  </a:txBody>
                  <a:tcPr marL="121929" marR="121929" marT="60998" marB="609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5955">
                <a:tc gridSpan="1" v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 anchorCtr="0"/>
                    <a:lstStyle/>
                    <a:p>
                      <a:pPr marL="0" marR="0" indent="0" algn="ctr" defTabSz="685800" fontAlgn="auto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论据</a:t>
                      </a:r>
                      <a:endParaRPr lang="zh-CN" altLang="en-US" sz="2800" b="1" kern="1200" smtClean="0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  <a:cs typeface="+mn-cs"/>
                      </a:endParaRPr>
                    </a:p>
                  </a:txBody>
                  <a:tcPr marL="121929" marR="121929" marT="60998" marB="609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anchorCtr="0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8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用来证明论点的材料（用什么证明）</a:t>
                      </a:r>
                      <a:endParaRPr lang="zh-CN" altLang="en-US" sz="2800" b="1" kern="1200" smtClean="0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  <a:cs typeface="+mn-cs"/>
                      </a:endParaRPr>
                    </a:p>
                  </a:txBody>
                  <a:tcPr marL="121929" marR="121929" marT="60998" marB="609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5955">
                <a:tc gridSpan="1" v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 anchorCtr="0"/>
                    <a:lstStyle/>
                    <a:p>
                      <a:pPr marL="0" marR="0" indent="0" algn="ctr" defTabSz="685800" fontAlgn="auto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论证</a:t>
                      </a:r>
                      <a:endParaRPr lang="zh-CN" altLang="en-US" sz="2800" b="1" kern="1200" smtClean="0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  <a:cs typeface="+mn-cs"/>
                      </a:endParaRPr>
                    </a:p>
                  </a:txBody>
                  <a:tcPr marL="121929" marR="121929" marT="60998" marB="609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anchorCtr="0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8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运用论据证明论点的过程和方法（怎样证明）</a:t>
                      </a:r>
                      <a:endParaRPr lang="zh-CN" altLang="en-US" sz="2800" b="1" kern="1200" smtClean="0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  <a:cs typeface="+mn-cs"/>
                      </a:endParaRPr>
                    </a:p>
                  </a:txBody>
                  <a:tcPr marL="121929" marR="121929" marT="60998" marB="609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0744" name="文本框 100"/>
          <p:cNvSpPr txBox="1"/>
          <p:nvPr/>
        </p:nvSpPr>
        <p:spPr>
          <a:xfrm>
            <a:off x="1118659" y="1308947"/>
            <a:ext cx="5173133" cy="769620"/>
          </a:xfrm>
          <a:prstGeom prst="rect"/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935" b="1" dirty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有关议论性文章的知识小结：</a:t>
            </a:r>
            <a:endParaRPr lang="en-US" altLang="zh-CN" sz="2935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l"/>
  </p:transition>
  <p:timing>
    <p:tnLst>
      <p:par>
        <p:cTn id="1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036749" y="1376343"/>
            <a:ext cx="10086975" cy="1494187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32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   二、青少年应该如何对待时下流行的各种“电子游戏”？大家认识不一。对此，你有什么看法？自拟题目，写一篇议论性文章。不少于600字。 </a:t>
            </a:r>
            <a:endParaRPr lang="zh-CN" altLang="en-US" sz="32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1331919" y="262490"/>
            <a:ext cx="3357134" cy="769938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4000" b="0" i="0" dirty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写作实践</a:t>
            </a:r>
            <a:endParaRPr lang="zh-CN" altLang="en-US" sz="4000" b="0" i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1429683" y="3332759"/>
            <a:ext cx="3161509" cy="625062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3000" b="0" i="0" dirty="1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写作建议：</a:t>
            </a:r>
            <a:endParaRPr lang="zh-CN" altLang="en-US" sz="3000" b="0" i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文本4"/>
          <p:cNvSpPr txBox="1"/>
          <p:nvPr/>
        </p:nvSpPr>
        <p:spPr>
          <a:xfrm>
            <a:off x="1591951" y="4103008"/>
            <a:ext cx="8976227" cy="1928749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30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1.确定自己的观点，用</a:t>
            </a:r>
            <a:r>
              <a:rPr lang="zh-CN" altLang="en-US" sz="3000" b="1" i="0" dirty="1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简洁</a:t>
            </a:r>
            <a:r>
              <a:rPr lang="zh-CN" altLang="en-US" sz="30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的语言</a:t>
            </a:r>
            <a:r>
              <a:rPr lang="zh-CN" altLang="en-US" sz="3000" b="1" i="0" dirty="1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明确</a:t>
            </a:r>
            <a:r>
              <a:rPr lang="zh-CN" altLang="en-US" sz="30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地表达出来；</a:t>
            </a:r>
            <a:endParaRPr lang="zh-CN" altLang="en-US" sz="30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algn="l"/>
            <a:r>
              <a:rPr lang="zh-CN" altLang="en-US" sz="30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2.可以从哪几个方面来证明自己的观点？</a:t>
            </a:r>
            <a:endParaRPr lang="zh-CN" altLang="en-US" sz="30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algn="l"/>
            <a:r>
              <a:rPr lang="zh-CN" altLang="en-US" sz="30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3.可以</a:t>
            </a:r>
            <a:r>
              <a:rPr lang="zh-CN" altLang="en-US" sz="3000" b="1" i="0" dirty="1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选取哪些事例、名言</a:t>
            </a:r>
            <a:r>
              <a:rPr lang="zh-CN" altLang="en-US" sz="30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支持自己的观点？</a:t>
            </a:r>
            <a:endParaRPr lang="zh-CN" altLang="en-US" sz="30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algn="l"/>
            <a:r>
              <a:rPr lang="zh-CN" altLang="en-US" sz="30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4.要联系</a:t>
            </a:r>
            <a:r>
              <a:rPr lang="zh-CN" altLang="en-US" sz="3000" b="1" i="0" dirty="1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生活体会和社会现实</a:t>
            </a:r>
            <a:r>
              <a:rPr lang="zh-CN" altLang="en-US" sz="30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来总结自己的观点。</a:t>
            </a:r>
            <a:endParaRPr lang="zh-CN" altLang="en-US" sz="30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2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0" advAuto="indefinite" build="whole"/>
      <p:bldP spid="5" grpId="1" uiExpand="0" advAuto="indefinite" build="whol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9"/>
          <p:cNvSpPr/>
          <p:nvPr>
            <p:custDataLst>
              <p:tags r:id="rId2"/>
            </p:custDataLst>
          </p:nvPr>
        </p:nvSpPr>
        <p:spPr>
          <a:xfrm>
            <a:off x="609574" y="1122247"/>
            <a:ext cx="10972852" cy="4614186"/>
          </a:xfrm>
          <a:prstGeom prst="rect"/>
          <a:noFill/>
          <a:ln w="6350">
            <a:solidFill>
              <a:schemeClr val="accent1">
                <a:alpha val="20000"/>
              </a:schemeClr>
            </a:solidFill>
          </a:ln>
          <a:effectLst>
            <a:outerShdw blurRad="50800" dir="5400000" dist="381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tx1"/>
              </a:solidFill>
              <a:latin typeface="微软雅黑"/>
              <a:ea typeface="微软雅黑"/>
            </a:endParaRPr>
          </a:p>
        </p:txBody>
      </p:sp>
      <p:cxnSp>
        <p:nvCxnSpPr>
          <p:cNvPr id="12" name="直接连接符 11"/>
          <p:cNvCxnSpPr/>
          <p:nvPr>
            <p:custDataLst>
              <p:tags r:id="rId3"/>
            </p:custDataLst>
          </p:nvPr>
        </p:nvCxnSpPr>
        <p:spPr>
          <a:xfrm flipH="1">
            <a:off x="4285151" y="1371459"/>
            <a:ext cx="0" cy="4078005"/>
          </a:xfrm>
          <a:prstGeom prst="line"/>
          <a:ln w="6350" cmpd="sng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5"/>
          <p:cNvSpPr/>
          <p:nvPr>
            <p:custDataLst>
              <p:tags r:id="rId4"/>
            </p:custDataLst>
          </p:nvPr>
        </p:nvSpPr>
        <p:spPr>
          <a:xfrm>
            <a:off x="487680" y="1371600"/>
            <a:ext cx="3708400" cy="3754120"/>
          </a:xfrm>
          <a:prstGeom prst="rect"/>
        </p:spPr>
        <p:txBody>
          <a:bodyPr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-285750" algn="l" defTabSz="914400" fontAlgn="auto" rtl="0" eaLnBrk="1" latinLnBrk="0" hangingPunct="1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Clr>
                <a:srgbClr val="000000">
                  <a:lumMod val="75000"/>
                  <a:lumOff val="25000"/>
                </a:srgbClr>
              </a:buClr>
              <a:buSzPct val="90000"/>
              <a:buFont typeface="Wingdings" panose="05000000000000000000" pitchFamily="2" charset="2"/>
              <a:buNone/>
            </a:pPr>
            <a:r>
              <a:rPr kumimoji="0" lang="zh-CN" altLang="en-US" sz="3200" b="1" i="0" u="none" kern="1200" cap="none" spc="160" normalizeH="0" noProof="0" dirty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/>
                <a:ea typeface="微软雅黑"/>
              </a:rPr>
              <a:t>弊：</a:t>
            </a:r>
            <a:endParaRPr kumimoji="0" lang="zh-CN" altLang="en-US" sz="3200" b="1" i="0" u="none" kern="1200" cap="none" spc="160" normalizeH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/>
              <a:ea typeface="微软雅黑"/>
            </a:endParaRPr>
          </a:p>
          <a:p>
            <a:pPr marL="787400" marR="0" lvl="1" indent="-381000" algn="l" defTabSz="914400" fontAlgn="ctr" rtl="0" eaLnBrk="1" latinLnBrk="0" hangingPunct="1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SzTx/>
              <a:buFont typeface="Arial" panose="020b0604020202020204" pitchFamily="34" charset="0"/>
              <a:buChar char="○"/>
            </a:pPr>
            <a:r>
              <a:rPr kumimoji="0" lang="zh-CN" altLang="en-US" sz="3200" b="1" i="0" u="none" kern="1200" cap="none" spc="140" normalizeH="0" noProof="0" dirty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/>
                <a:ea typeface="微软雅黑"/>
              </a:rPr>
              <a:t>严重影响学习</a:t>
            </a:r>
            <a:endParaRPr kumimoji="0" lang="zh-CN" altLang="en-US" sz="3200" b="1" i="0" u="none" kern="1200" cap="none" spc="140" normalizeH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/>
              <a:ea typeface="微软雅黑"/>
            </a:endParaRPr>
          </a:p>
          <a:p>
            <a:pPr marL="787400" marR="0" lvl="1" indent="-381000" algn="l" defTabSz="914400" fontAlgn="ctr" rtl="0" eaLnBrk="1" latinLnBrk="0" hangingPunct="1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SzTx/>
              <a:buFont typeface="Arial" panose="020b0604020202020204" pitchFamily="34" charset="0"/>
              <a:buChar char="○"/>
            </a:pPr>
            <a:r>
              <a:rPr kumimoji="0" lang="zh-CN" altLang="en-US" sz="3200" b="1" i="0" u="none" kern="1200" cap="none" spc="140" normalizeH="0" noProof="0" dirty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/>
                <a:ea typeface="微软雅黑"/>
              </a:rPr>
              <a:t>消费充值</a:t>
            </a:r>
            <a:endParaRPr kumimoji="0" lang="zh-CN" altLang="en-US" sz="3200" b="1" i="0" u="none" kern="1200" cap="none" spc="140" normalizeH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/>
              <a:ea typeface="微软雅黑"/>
            </a:endParaRPr>
          </a:p>
          <a:p>
            <a:pPr marL="787400" marR="0" lvl="1" indent="-381000" algn="l" defTabSz="914400" fontAlgn="ctr" rtl="0" eaLnBrk="1" latinLnBrk="0" hangingPunct="1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SzTx/>
              <a:buFont typeface="Arial" panose="020b0604020202020204" pitchFamily="34" charset="0"/>
              <a:buChar char="○"/>
            </a:pPr>
            <a:r>
              <a:rPr kumimoji="0" lang="zh-CN" altLang="en-US" sz="3200" b="1" i="0" u="none" kern="1200" cap="none" spc="140" normalizeH="0" noProof="0" dirty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/>
                <a:ea typeface="微软雅黑"/>
              </a:rPr>
              <a:t>影响身体健康</a:t>
            </a:r>
            <a:endParaRPr kumimoji="0" lang="zh-CN" altLang="en-US" sz="3200" b="1" i="0" u="none" kern="1200" cap="none" spc="140" normalizeH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/>
              <a:ea typeface="微软雅黑"/>
            </a:endParaRPr>
          </a:p>
          <a:p>
            <a:pPr marL="787400" marR="0" lvl="1" indent="-381000" algn="l" defTabSz="914400" fontAlgn="ctr" rtl="0" eaLnBrk="1" latinLnBrk="0" hangingPunct="1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SzTx/>
              <a:buFont typeface="Arial" panose="020b0604020202020204" pitchFamily="34" charset="0"/>
              <a:buChar char="○"/>
            </a:pPr>
            <a:r>
              <a:rPr kumimoji="0" lang="zh-CN" altLang="en-US" sz="3200" b="1" i="0" u="none" kern="1200" cap="none" spc="140" normalizeH="0" noProof="0" dirty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/>
                <a:ea typeface="微软雅黑"/>
              </a:rPr>
              <a:t>影响心理健康</a:t>
            </a:r>
            <a:endParaRPr kumimoji="0" lang="zh-CN" altLang="en-US" sz="3200" b="1" i="0" u="none" kern="1200" cap="none" spc="140" normalizeH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/>
              <a:ea typeface="微软雅黑"/>
            </a:endParaRPr>
          </a:p>
          <a:p>
            <a:pPr marL="787400" marR="0" lvl="1" indent="-381000" algn="l" defTabSz="914400" fontAlgn="ctr" rtl="0" eaLnBrk="1" latinLnBrk="0" hangingPunct="1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SzTx/>
              <a:buFont typeface="Arial" panose="020b0604020202020204" pitchFamily="34" charset="0"/>
              <a:buChar char="○"/>
            </a:pPr>
            <a:r>
              <a:rPr kumimoji="0" lang="zh-CN" altLang="en-US" sz="3200" b="1" i="0" u="none" kern="1200" cap="none" spc="140" normalizeH="0" noProof="0" dirty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/>
                <a:ea typeface="微软雅黑"/>
              </a:rPr>
              <a:t>影响三观形成</a:t>
            </a:r>
            <a:endParaRPr kumimoji="0" lang="zh-CN" altLang="en-US" sz="3200" b="1" i="0" u="none" kern="1200" cap="none" spc="140" normalizeH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/>
              <a:ea typeface="微软雅黑"/>
            </a:endParaRPr>
          </a:p>
        </p:txBody>
      </p:sp>
      <p:sp>
        <p:nvSpPr>
          <p:cNvPr id="14" name="矩形 2"/>
          <p:cNvSpPr/>
          <p:nvPr>
            <p:custDataLst>
              <p:tags r:id="rId5"/>
            </p:custDataLst>
          </p:nvPr>
        </p:nvSpPr>
        <p:spPr>
          <a:xfrm>
            <a:off x="4591420" y="1662589"/>
            <a:ext cx="3009119" cy="3753694"/>
          </a:xfrm>
          <a:prstGeom prst="rect"/>
        </p:spPr>
        <p:txBody>
          <a:bodyPr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indent="-285750" algn="l">
              <a:lnSpc>
                <a:spcPct val="120000"/>
              </a:lnSpc>
              <a:spcAft>
                <a:spcPts val="800"/>
              </a:spcAft>
              <a:buClr>
                <a:srgbClr val="000000">
                  <a:lumMod val="75000"/>
                  <a:lumOff val="25000"/>
                </a:srgbClr>
              </a:buClr>
              <a:buSzPct val="90000"/>
              <a:buFont typeface="Wingdings" panose="05000000000000000000" pitchFamily="2" charset="2"/>
            </a:pPr>
            <a:r>
              <a:rPr lang="zh-CN" altLang="en-US" sz="3200" b="1" spc="160" noProof="0" dirty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软雅黑"/>
                <a:ea typeface="微软雅黑"/>
                <a:sym typeface="+mn-ea"/>
              </a:rPr>
              <a:t>关于网络游戏，它的利与弊分别是什么呢？</a:t>
            </a:r>
            <a:endParaRPr lang="zh-CN" altLang="en-US" sz="3200" b="1" spc="16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软雅黑"/>
              <a:ea typeface="微软雅黑"/>
              <a:sym typeface="+mn-ea"/>
            </a:endParaRPr>
          </a:p>
        </p:txBody>
      </p:sp>
      <p:sp>
        <p:nvSpPr>
          <p:cNvPr id="15" name="矩形 6"/>
          <p:cNvSpPr/>
          <p:nvPr>
            <p:custDataLst>
              <p:tags r:id="rId6"/>
            </p:custDataLst>
          </p:nvPr>
        </p:nvSpPr>
        <p:spPr>
          <a:xfrm>
            <a:off x="7907020" y="1533525"/>
            <a:ext cx="4020185" cy="3753485"/>
          </a:xfrm>
          <a:prstGeom prst="rect"/>
        </p:spPr>
        <p:txBody>
          <a:bodyPr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indent="-285750" algn="l">
              <a:lnSpc>
                <a:spcPct val="120000"/>
              </a:lnSpc>
              <a:spcAft>
                <a:spcPts val="800"/>
              </a:spcAft>
              <a:buClr>
                <a:srgbClr val="000000">
                  <a:lumMod val="75000"/>
                  <a:lumOff val="25000"/>
                </a:srgbClr>
              </a:buClr>
              <a:buSzPct val="90000"/>
              <a:buFont typeface="Wingdings" panose="05000000000000000000" pitchFamily="2" charset="2"/>
            </a:pPr>
            <a:r>
              <a:rPr lang="zh-CN" altLang="en-US" sz="3200" b="1" spc="160" noProof="0" dirty="1">
                <a:ln>
                  <a:noFill/>
                </a:ln>
                <a:effectLst/>
                <a:uLnTx/>
                <a:uFillTx/>
                <a:latin typeface="微软雅黑"/>
                <a:ea typeface="微软雅黑"/>
                <a:sym typeface="+mn-ea"/>
              </a:rPr>
              <a:t>利：</a:t>
            </a:r>
            <a:endParaRPr lang="zh-CN" altLang="en-US" sz="3200" b="1" spc="160" noProof="0">
              <a:ln>
                <a:noFill/>
              </a:ln>
              <a:effectLst/>
              <a:uLnTx/>
              <a:uFillTx/>
              <a:latin typeface="微软雅黑"/>
              <a:ea typeface="微软雅黑"/>
              <a:sym typeface="+mn-ea"/>
            </a:endParaRPr>
          </a:p>
          <a:p>
            <a:pPr lvl="1" algn="l"/>
            <a:r>
              <a:rPr lang="zh-CN" altLang="en-US" sz="3200" b="1" spc="140" noProof="0" dirty="1">
                <a:ln>
                  <a:noFill/>
                </a:ln>
                <a:effectLst/>
                <a:uLnTx/>
                <a:uFillTx/>
                <a:latin typeface="微软雅黑"/>
                <a:ea typeface="微软雅黑"/>
                <a:sym typeface="+mn-ea"/>
              </a:rPr>
              <a:t>提高了阅读能力。</a:t>
            </a:r>
            <a:endParaRPr lang="zh-CN" altLang="en-US" sz="3200" b="1" spc="140" noProof="0">
              <a:ln>
                <a:noFill/>
              </a:ln>
              <a:effectLst/>
              <a:uLnTx/>
              <a:uFillTx/>
              <a:latin typeface="微软雅黑"/>
              <a:ea typeface="微软雅黑"/>
              <a:sym typeface="+mn-ea"/>
            </a:endParaRPr>
          </a:p>
          <a:p>
            <a:pPr lvl="1" algn="l"/>
            <a:r>
              <a:rPr lang="zh-CN" altLang="en-US" sz="3200" b="1" spc="140" noProof="0" dirty="1">
                <a:ln>
                  <a:noFill/>
                </a:ln>
                <a:effectLst/>
                <a:uLnTx/>
                <a:uFillTx/>
                <a:latin typeface="微软雅黑"/>
                <a:ea typeface="微软雅黑"/>
                <a:sym typeface="+mn-ea"/>
              </a:rPr>
              <a:t>提高视觉空间技能和开发想象力</a:t>
            </a:r>
            <a:endParaRPr lang="zh-CN" altLang="en-US" sz="3200" b="1" spc="140" noProof="0">
              <a:ln>
                <a:noFill/>
              </a:ln>
              <a:effectLst/>
              <a:uLnTx/>
              <a:uFillTx/>
              <a:latin typeface="微软雅黑"/>
              <a:ea typeface="微软雅黑"/>
              <a:sym typeface="+mn-ea"/>
            </a:endParaRPr>
          </a:p>
          <a:p>
            <a:pPr lvl="1" algn="l"/>
            <a:r>
              <a:rPr lang="zh-CN" altLang="en-US" sz="3200" b="1" spc="140" noProof="0" dirty="1">
                <a:ln>
                  <a:noFill/>
                </a:ln>
                <a:effectLst/>
                <a:uLnTx/>
                <a:uFillTx/>
                <a:latin typeface="微软雅黑"/>
                <a:ea typeface="微软雅黑"/>
                <a:sym typeface="+mn-ea"/>
              </a:rPr>
              <a:t>提高解决问题的能力            </a:t>
            </a:r>
            <a:endParaRPr lang="zh-CN" altLang="en-US" sz="3200" b="1" spc="140" noProof="0">
              <a:ln>
                <a:noFill/>
              </a:ln>
              <a:effectLst/>
              <a:uLnTx/>
              <a:uFillTx/>
              <a:latin typeface="微软雅黑"/>
              <a:ea typeface="微软雅黑"/>
              <a:sym typeface="+mn-ea"/>
            </a:endParaRPr>
          </a:p>
          <a:p>
            <a:pPr lvl="1" algn="l"/>
            <a:r>
              <a:rPr lang="zh-CN" altLang="en-US" sz="3200" b="1" spc="140" noProof="0" dirty="1">
                <a:ln>
                  <a:noFill/>
                </a:ln>
                <a:effectLst/>
                <a:uLnTx/>
                <a:uFillTx/>
                <a:latin typeface="微软雅黑"/>
                <a:ea typeface="微软雅黑"/>
                <a:sym typeface="+mn-ea"/>
              </a:rPr>
              <a:t>扩大社交范围</a:t>
            </a:r>
            <a:endParaRPr lang="zh-CN" altLang="en-US" sz="3200" b="1" spc="140" noProof="0">
              <a:ln>
                <a:noFill/>
              </a:ln>
              <a:effectLst/>
              <a:uLnTx/>
              <a:uFillTx/>
              <a:latin typeface="微软雅黑"/>
              <a:ea typeface="微软雅黑"/>
              <a:sym typeface="+mn-ea"/>
            </a:endParaRPr>
          </a:p>
          <a:p>
            <a:pPr lvl="1" algn="l"/>
            <a:r>
              <a:rPr lang="zh-CN" altLang="en-US" sz="3200" b="1" spc="140" noProof="0" dirty="1">
                <a:ln>
                  <a:noFill/>
                </a:ln>
                <a:effectLst/>
                <a:uLnTx/>
                <a:uFillTx/>
                <a:latin typeface="微软雅黑"/>
                <a:ea typeface="微软雅黑"/>
                <a:sym typeface="+mn-ea"/>
              </a:rPr>
              <a:t>减压</a:t>
            </a:r>
            <a:endParaRPr lang="zh-CN" altLang="en-US" sz="3200" b="1" spc="140" noProof="0">
              <a:ln>
                <a:noFill/>
              </a:ln>
              <a:effectLst/>
              <a:uLnTx/>
              <a:uFillTx/>
              <a:latin typeface="微软雅黑"/>
              <a:ea typeface="微软雅黑"/>
              <a:sym typeface="+mn-ea"/>
            </a:endParaRPr>
          </a:p>
        </p:txBody>
      </p:sp>
      <p:cxnSp>
        <p:nvCxnSpPr>
          <p:cNvPr id="16" name="直接连接符 8"/>
          <p:cNvCxnSpPr/>
          <p:nvPr>
            <p:custDataLst>
              <p:tags r:id="rId7"/>
            </p:custDataLst>
          </p:nvPr>
        </p:nvCxnSpPr>
        <p:spPr>
          <a:xfrm flipH="1">
            <a:off x="7906807" y="1371459"/>
            <a:ext cx="0" cy="4078005"/>
          </a:xfrm>
          <a:prstGeom prst="line"/>
          <a:ln w="6350" cmpd="sng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9"/>
    </p:custData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0" advAuto="indefinite" build="whole"/>
      <p:bldP spid="15" grpId="1" uiExpand="0" advAuto="indefinite" build="whol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圆角矩形 19"/>
          <p:cNvSpPr/>
          <p:nvPr>
            <p:custDataLst>
              <p:tags r:id="rId2"/>
            </p:custDataLst>
          </p:nvPr>
        </p:nvSpPr>
        <p:spPr>
          <a:xfrm>
            <a:off x="574675" y="940435"/>
            <a:ext cx="10689590" cy="905510"/>
          </a:xfrm>
          <a:prstGeom prst="roundRect">
            <a:avLst/>
          </a:prstGeom>
          <a:noFill/>
          <a:ln w="31750">
            <a:solidFill>
              <a:srgbClr val="77C39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5">
                    <a:lumMod val="20000"/>
                    <a:lumOff val="80000"/>
                  </a:scheme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sz="2800" b="1" dirty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微软雅黑"/>
                <a:ea typeface="微软雅黑"/>
                <a:cs typeface="宋体" panose="02010600030101010101" pitchFamily="2" charset="-122"/>
                <a:sym typeface="+mn-ea"/>
              </a:rPr>
              <a:t>请同学们根据常用句式结合对电子游戏的利弊给出具体的观点。</a:t>
            </a:r>
            <a:endParaRPr lang="zh-CN" sz="2800" b="1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微软雅黑"/>
              <a:ea typeface="微软雅黑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" name="Text Box 2"/>
          <p:cNvSpPr txBox="1"/>
          <p:nvPr>
            <p:custDataLst>
              <p:tags r:id="rId3"/>
            </p:custDataLst>
          </p:nvPr>
        </p:nvSpPr>
        <p:spPr>
          <a:xfrm>
            <a:off x="616585" y="2005330"/>
            <a:ext cx="11009630" cy="3322955"/>
          </a:xfrm>
          <a:prstGeom prst="rect"/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711200" algn="just">
              <a:lnSpc>
                <a:spcPct val="150000"/>
              </a:lnSpc>
            </a:pPr>
            <a:r>
              <a:rPr lang="zh-CN" altLang="en-US" sz="2800" b="1" dirty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·我们应当坚决杜绝电子游戏</a:t>
            </a:r>
            <a:endParaRPr lang="zh-CN" altLang="en-US" sz="28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711200" algn="just">
              <a:lnSpc>
                <a:spcPct val="150000"/>
              </a:lnSpc>
            </a:pPr>
            <a:r>
              <a:rPr lang="zh-CN" altLang="en-US" sz="2800" b="1" dirty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·电子游戏是一柄双刃剑</a:t>
            </a:r>
            <a:endParaRPr lang="zh-CN" altLang="en-US" sz="28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711200" algn="just">
              <a:lnSpc>
                <a:spcPct val="150000"/>
              </a:lnSpc>
            </a:pPr>
            <a:r>
              <a:rPr lang="en-US" altLang="zh-CN" sz="2800" b="1" dirty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·</a:t>
            </a:r>
            <a:r>
              <a:rPr lang="zh-CN" altLang="en-US" sz="2800" b="1" dirty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沉迷电子游戏将会抹杀你的学习力</a:t>
            </a:r>
            <a:endParaRPr lang="zh-CN" altLang="en-US" sz="28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711200" algn="just">
              <a:lnSpc>
                <a:spcPct val="150000"/>
              </a:lnSpc>
            </a:pPr>
            <a:r>
              <a:rPr lang="en-US" altLang="zh-CN" sz="2800" b="1" dirty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·</a:t>
            </a:r>
            <a:r>
              <a:rPr lang="zh-CN" altLang="en-US" sz="2800" b="1" dirty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沉迷电子游戏是有损身体健康的</a:t>
            </a:r>
            <a:endParaRPr lang="zh-CN" altLang="en-US" sz="28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711200" algn="just">
              <a:lnSpc>
                <a:spcPct val="150000"/>
              </a:lnSpc>
            </a:pPr>
            <a:r>
              <a:rPr lang="zh-CN" altLang="en-US" sz="2800" b="1" dirty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……</a:t>
            </a:r>
            <a:endParaRPr lang="zh-CN" altLang="en-US" sz="2800" b="1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4"/>
    </p:custData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0" advAuto="indefinite" build="whol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952077" y="1186392"/>
          <a:ext cx="10125710" cy="4276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415"/>
                <a:gridCol w="8075295"/>
              </a:tblGrid>
              <a:tr h="1838325">
                <a:tc>
                  <a:txBody>
                    <a:bodyPr vert="horz" wrap="square" anchorCtr="0"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</a:pPr>
                      <a:r>
                        <a:rPr lang="zh-CN" altLang="en-US" sz="32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论证方法</a:t>
                      </a:r>
                      <a:endParaRPr lang="zh-CN" altLang="en-US" sz="3200" b="1" kern="1200" smtClean="0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  <a:cs typeface="+mn-cs"/>
                      </a:endParaRPr>
                    </a:p>
                  </a:txBody>
                  <a:tcPr marL="121929" marR="121929" marT="60924" marB="60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anchorCtr="0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32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举例论证、道理论证、对比论证、比喻论证等。</a:t>
                      </a:r>
                      <a:endParaRPr lang="zh-CN" altLang="en-US" sz="3200" b="1" kern="1200" smtClean="0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  <a:cs typeface="+mn-cs"/>
                      </a:endParaRPr>
                    </a:p>
                  </a:txBody>
                  <a:tcPr marL="121929" marR="121929" marT="60924" marB="609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75360">
                <a:tc>
                  <a:txBody>
                    <a:bodyPr vert="horz" wrap="square" anchorCtr="0"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</a:pPr>
                      <a:r>
                        <a:rPr lang="zh-CN" altLang="en-US" sz="32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结构</a:t>
                      </a:r>
                      <a:endParaRPr lang="zh-CN" altLang="en-US" sz="3200" b="1" kern="1200" smtClean="0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  <a:cs typeface="+mn-cs"/>
                      </a:endParaRPr>
                    </a:p>
                  </a:txBody>
                  <a:tcPr marL="121929" marR="121929" marT="60924" marB="60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anchorCtr="0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32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提出问题（引论）</a:t>
                      </a:r>
                      <a:r>
                        <a:rPr lang="en-US" altLang="zh-CN" sz="32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——</a:t>
                      </a:r>
                      <a:r>
                        <a:rPr lang="zh-CN" altLang="en-US" sz="32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分析问题（本论）</a:t>
                      </a:r>
                      <a:r>
                        <a:rPr lang="en-US" altLang="zh-CN" sz="32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——</a:t>
                      </a:r>
                      <a:r>
                        <a:rPr lang="zh-CN" altLang="en-US" sz="32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楷体" panose="02010609060101010101" charset="-122"/>
                        </a:rPr>
                        <a:t>解决问题（结论）</a:t>
                      </a:r>
                      <a:endParaRPr lang="zh-CN" altLang="en-US" sz="3200" b="1" kern="1200" smtClean="0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121929" marR="121929" marT="60924" marB="609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3740">
                <a:tc>
                  <a:txBody>
                    <a:bodyPr vert="horz" wrap="square" anchorCtr="0"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</a:pPr>
                      <a:r>
                        <a:rPr lang="zh-CN" altLang="en-US" sz="32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语言特点</a:t>
                      </a:r>
                      <a:endParaRPr lang="zh-CN" altLang="en-US" sz="3200" b="1" kern="1200" smtClean="0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  <a:cs typeface="+mn-cs"/>
                      </a:endParaRPr>
                    </a:p>
                  </a:txBody>
                  <a:tcPr marL="121929" marR="121929" marT="60924" marB="609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anchorCtr="0"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3200" b="1" kern="1200" dirty="1" smtClean="0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+mn-cs"/>
                        </a:rPr>
                        <a:t>①准确严密；②简洁精炼；③生动鲜明。</a:t>
                      </a:r>
                      <a:endParaRPr lang="zh-CN" altLang="en-US" sz="3200" b="1" kern="1200" smtClean="0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  <a:cs typeface="+mn-cs"/>
                      </a:endParaRPr>
                    </a:p>
                  </a:txBody>
                  <a:tcPr marL="121929" marR="121929" marT="60924" marB="609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784406" y="178679"/>
            <a:ext cx="10868025" cy="693356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3000" b="0" i="0" dirty="1">
                <a:solidFill>
                  <a:srgbClr val="000000"/>
                </a:solidFill>
                <a:latin typeface="微软雅黑"/>
                <a:ea typeface="微软雅黑"/>
              </a:rPr>
              <a:t>下面的几段文字，他们分别表明了怎样的观点？你能看出来吗？</a:t>
            </a:r>
            <a:endParaRPr lang="zh-CN" altLang="en-US" sz="3000" b="0" i="0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661429" y="871785"/>
            <a:ext cx="11112703" cy="4101782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32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文段一：</a:t>
            </a:r>
            <a:endParaRPr lang="zh-CN" altLang="en-US" sz="32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algn="l"/>
            <a:r>
              <a:rPr lang="zh-CN" altLang="en-US" sz="32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3200" b="0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国家实施“双减”政策以来，家长们众说纷纭。那么，到底应不应该假期补课呢？我觉得可以从不同角度去分析。从国家教育部门的安排来看，假期是为了让学生和老师得到充分的休息，劳逸结合才能更好地学习和工作，假期补课实际上是学生和老师在极度疲劳状态下进行作和学习，工作、学习效率应该是极为低下的，并且影响了老师和学生的身体健康。从家长和学生的前途来考虑，个别家长对于放假的孩子管理不善，再加上个别孩子自控能力较弱，可能会导致孩子太过于贪玩，从而影响了孩子孩子的学业，进而影响孩子的前途。所以，到底节假日补课好不好，真是不好说。</a:t>
            </a:r>
            <a:endParaRPr lang="zh-CN" altLang="en-US" sz="3200" b="0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4061174" y="6260678"/>
            <a:ext cx="5019675" cy="693356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3000" b="1" i="0" dirty="1">
                <a:solidFill>
                  <a:srgbClr val="FF0000"/>
                </a:solidFill>
                <a:latin typeface="微软雅黑"/>
                <a:ea typeface="微软雅黑"/>
              </a:rPr>
              <a:t>观点不够明确，模棱两可</a:t>
            </a:r>
            <a:endParaRPr lang="zh-CN" altLang="en-US" sz="3000" b="1" i="0">
              <a:solidFill>
                <a:srgbClr val="FF0000"/>
              </a:solidFill>
              <a:latin typeface="微软雅黑"/>
              <a:ea typeface="微软雅黑"/>
            </a:endParaRPr>
          </a:p>
        </p:txBody>
      </p:sp>
      <p:sp>
        <p:nvSpPr>
          <p:cNvPr id="5" name="形状1"/>
          <p:cNvSpPr txBox="1"/>
          <p:nvPr/>
        </p:nvSpPr>
        <p:spPr>
          <a:xfrm>
            <a:off x="7155685" y="6279274"/>
            <a:ext cx="3128285" cy="1191"/>
          </a:xfrm>
          <a:prstGeom prst="line"/>
          <a:ln w="19050">
            <a:solidFill>
              <a:srgbClr val="FF0000"/>
            </a:solidFill>
          </a:ln>
        </p:spPr>
        <p:txBody>
          <a:bodyPr wrap="square" rtlCol="0" anchor="ctr"/>
          <a:lstStyle/>
          <a:p>
            <a:pPr marL="0" algn="ctr"/>
          </a:p>
        </p:txBody>
      </p:sp>
      <p:sp>
        <p:nvSpPr>
          <p:cNvPr id="6" name="形状2"/>
          <p:cNvSpPr txBox="1"/>
          <p:nvPr/>
        </p:nvSpPr>
        <p:spPr>
          <a:xfrm>
            <a:off x="3673527" y="6260427"/>
            <a:ext cx="3015738" cy="19050"/>
          </a:xfrm>
          <a:prstGeom prst="line"/>
          <a:ln w="19050">
            <a:solidFill>
              <a:srgbClr val="FF0000"/>
            </a:solidFill>
          </a:ln>
        </p:spPr>
        <p:txBody>
          <a:bodyPr wrap="square" rtlCol="0" anchor="ctr"/>
          <a:lstStyle/>
          <a:p>
            <a:pPr marL="0" algn="ctr"/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2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0" advAuto="indefinite" build="whole"/>
      <p:bldP spid="6" grpId="1" uiExpand="0" advAuto="indefinite" build="whole"/>
      <p:bldP spid="4" grpId="2" uiExpand="0" advAuto="indefinite" build="whol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937146" y="1874777"/>
            <a:ext cx="10553700" cy="2884805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32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文段二：</a:t>
            </a:r>
            <a:endParaRPr lang="zh-CN" altLang="en-US" sz="3200" b="0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algn="l"/>
            <a:r>
              <a:rPr lang="zh-CN" altLang="en-US" sz="3200" b="0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    我们在学校要做一个好学生，在家里要做一个好孩子，在社会上要做一个好公民。做一个好学生才能学习好，成为国家栋梁，在家里做一个好孩子，才不会惹父母生气，体现孝道，在社会上做一个好公民，才能被大家所认可和接受。</a:t>
            </a:r>
            <a:endParaRPr lang="zh-CN" altLang="en-US" sz="3200" b="0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1630537" y="5233130"/>
            <a:ext cx="8391525" cy="693356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3000" b="1" i="0" dirty="1">
                <a:solidFill>
                  <a:srgbClr val="FF0000"/>
                </a:solidFill>
                <a:latin typeface="微软雅黑"/>
                <a:ea typeface="微软雅黑"/>
              </a:rPr>
              <a:t>论说范围过宽，面面俱到，缺乏针对性</a:t>
            </a:r>
            <a:endParaRPr lang="zh-CN" altLang="en-US" sz="3000" b="1" i="0">
              <a:solidFill>
                <a:srgbClr val="FF0000"/>
              </a:solidFill>
              <a:latin typeface="微软雅黑"/>
              <a:ea typeface="微软雅黑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731701" y="708269"/>
            <a:ext cx="10868025" cy="693356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3000" b="0" i="0" dirty="1">
                <a:solidFill>
                  <a:srgbClr val="000000"/>
                </a:solidFill>
                <a:latin typeface="微软雅黑"/>
                <a:ea typeface="微软雅黑"/>
              </a:rPr>
              <a:t>下面的几段文字，他们分别表明了怎样的观点？你能看出来吗？</a:t>
            </a:r>
            <a:endParaRPr lang="zh-CN" altLang="en-US" sz="3000" b="0" i="0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0" advAuto="indefinite" build="whol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760971" y="1813836"/>
            <a:ext cx="11050791" cy="3232436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30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文段四：</a:t>
            </a:r>
            <a:endParaRPr lang="zh-CN" altLang="en-US" sz="3000" b="0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algn="l"/>
            <a:r>
              <a:rPr lang="zh-CN" altLang="en-US" sz="3000" b="0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    诚信是个人立身之本，民族存亡之根。一个不讲诚信的人是社会的危险品，将会遭到众人的唾弃，而一个不讲诚信的民族是莫大的悲哀，将无法在国际上立足。因此，我们当代大学生更应当身体力行，从我做起，从点滴做起，把诚写在脸上，把信装在心里。这样才能在不久的将来担负起建设祖国的重任，才能让我们的祖国更加繁荣昌盛。</a:t>
            </a:r>
            <a:endParaRPr lang="zh-CN" altLang="en-US" sz="3000" b="0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3720084" y="5309302"/>
            <a:ext cx="3619500" cy="693356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3000" b="1" i="0" dirty="1">
                <a:solidFill>
                  <a:srgbClr val="FF0000"/>
                </a:solidFill>
                <a:latin typeface="微软雅黑"/>
                <a:ea typeface="微软雅黑"/>
              </a:rPr>
              <a:t>观点鲜明，简明扼要</a:t>
            </a:r>
            <a:endParaRPr lang="zh-CN" altLang="en-US" sz="3000" b="1" i="0">
              <a:solidFill>
                <a:srgbClr val="FF0000"/>
              </a:solidFill>
              <a:latin typeface="微软雅黑"/>
              <a:ea typeface="微软雅黑"/>
            </a:endParaRPr>
          </a:p>
        </p:txBody>
      </p:sp>
      <p:sp>
        <p:nvSpPr>
          <p:cNvPr id="4" name="文本3"/>
          <p:cNvSpPr txBox="1"/>
          <p:nvPr/>
        </p:nvSpPr>
        <p:spPr>
          <a:xfrm>
            <a:off x="760876" y="759971"/>
            <a:ext cx="10868025" cy="693356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3000" b="0" i="0" dirty="1">
                <a:solidFill>
                  <a:srgbClr val="000000"/>
                </a:solidFill>
                <a:latin typeface="微软雅黑"/>
                <a:ea typeface="微软雅黑"/>
              </a:rPr>
              <a:t>下面的几段文字，他们分别表明了怎样的观点？你能看出来吗？</a:t>
            </a:r>
            <a:endParaRPr lang="zh-CN" altLang="en-US" sz="3000" b="0" i="0">
              <a:solidFill>
                <a:srgbClr val="000000"/>
              </a:solidFill>
              <a:latin typeface="微软雅黑"/>
              <a:ea typeface="微软雅黑"/>
            </a:endParaRPr>
          </a:p>
        </p:txBody>
      </p:sp>
      <p:sp>
        <p:nvSpPr>
          <p:cNvPr id="5" name="形状1"/>
          <p:cNvSpPr txBox="1"/>
          <p:nvPr/>
        </p:nvSpPr>
        <p:spPr>
          <a:xfrm>
            <a:off x="1697402" y="2749898"/>
            <a:ext cx="6074484" cy="19050"/>
          </a:xfrm>
          <a:prstGeom prst="line"/>
          <a:ln w="19050">
            <a:solidFill>
              <a:srgbClr val="FF0000"/>
            </a:solidFill>
            <a:prstDash val="solid"/>
          </a:ln>
        </p:spPr>
        <p:txBody>
          <a:bodyPr wrap="square" rtlCol="0" anchor="ctr"/>
          <a:lstStyle/>
          <a:p>
            <a:pPr marL="0" algn="ctr"/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2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0" advAuto="indefinite" build="whole"/>
      <p:bldP spid="5" grpId="1" uiExpand="0" advAuto="indefinite" build="whol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矩形 28683"/>
          <p:cNvSpPr/>
          <p:nvPr/>
        </p:nvSpPr>
        <p:spPr>
          <a:xfrm>
            <a:off x="1711960" y="500698"/>
            <a:ext cx="8767445" cy="1584960"/>
          </a:xfrm>
          <a:prstGeom prst="rect"/>
          <a:solidFill>
            <a:schemeClr val="accent4">
              <a:lumMod val="60000"/>
              <a:lumOff val="40000"/>
            </a:schemeClr>
          </a:solidFill>
          <a:ln>
            <a:noFill/>
            <a:miter lim="800000"/>
          </a:ln>
        </p:spPr>
        <p:txBody>
          <a:bodyPr wrap="square" lIns="108840" tIns="54418" rIns="108840" bIns="54418" anchor="ctr" anchorCtr="0">
            <a:spAutoFit/>
          </a:bodyPr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3200" b="1" i="0" dirty="1">
                <a:solidFill>
                  <a:srgbClr val="FF3300"/>
                </a:solidFill>
                <a:latin typeface="楷体" panose="02010609060101010101" charset="-122"/>
                <a:ea typeface="楷体" panose="02010609060101010101" charset="-122"/>
              </a:rPr>
              <a:t>1.</a:t>
            </a:r>
            <a:r>
              <a:rPr lang="zh-CN" altLang="en-US" sz="3200" b="1" i="0" dirty="1">
                <a:solidFill>
                  <a:srgbClr val="FF3300"/>
                </a:solidFill>
                <a:latin typeface="楷体" panose="02010609060101010101" charset="-122"/>
                <a:ea typeface="楷体" panose="02010609060101010101" charset="-122"/>
              </a:rPr>
              <a:t>态度不明确。</a:t>
            </a:r>
            <a:r>
              <a:rPr lang="zh-CN" altLang="en-US" sz="3200" b="1" i="0" dirty="1">
                <a:latin typeface="楷体" panose="02010609060101010101" charset="-122"/>
                <a:ea typeface="楷体" panose="02010609060101010101" charset="-122"/>
              </a:rPr>
              <a:t>以“公说公有理，婆说婆有理”的骑墙态度，和稀泥，没有鲜明的立场。 </a:t>
            </a:r>
            <a:endParaRPr lang="zh-CN" altLang="en-US" sz="3200" b="1" i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5362" name="矩形 28684"/>
          <p:cNvSpPr/>
          <p:nvPr/>
        </p:nvSpPr>
        <p:spPr>
          <a:xfrm>
            <a:off x="2371090" y="2636521"/>
            <a:ext cx="9063567" cy="1584960"/>
          </a:xfrm>
          <a:prstGeom prst="rect"/>
          <a:solidFill>
            <a:schemeClr val="bg1"/>
          </a:solidFill>
          <a:ln>
            <a:noFill/>
            <a:miter lim="800000"/>
          </a:ln>
        </p:spPr>
        <p:txBody>
          <a:bodyPr lIns="108840" tIns="54418" rIns="108840" bIns="54418" anchor="ctr" anchorCtr="0">
            <a:spAutoFit/>
          </a:bodyPr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3200" b="1" i="0" dirty="1">
                <a:solidFill>
                  <a:srgbClr val="FF3300"/>
                </a:solidFill>
                <a:latin typeface="楷体" panose="02010609060101010101" charset="-122"/>
                <a:ea typeface="楷体" panose="02010609060101010101" charset="-122"/>
              </a:rPr>
              <a:t>2.</a:t>
            </a:r>
            <a:r>
              <a:rPr lang="zh-CN" altLang="en-US" sz="3200" b="1" i="0" dirty="1">
                <a:solidFill>
                  <a:srgbClr val="FF3300"/>
                </a:solidFill>
                <a:latin typeface="楷体" panose="02010609060101010101" charset="-122"/>
                <a:ea typeface="楷体" panose="02010609060101010101" charset="-122"/>
              </a:rPr>
              <a:t>论说范围过宽。</a:t>
            </a:r>
            <a:r>
              <a:rPr lang="zh-CN" altLang="en-US" sz="3200" b="1" i="0" dirty="1">
                <a:latin typeface="楷体" panose="02010609060101010101" charset="-122"/>
                <a:ea typeface="楷体" panose="02010609060101010101" charset="-122"/>
              </a:rPr>
              <a:t>力求面面俱到，于是泛泛而谈，结果失去焦点，缺乏针对性。 </a:t>
            </a:r>
            <a:endParaRPr lang="zh-CN" altLang="en-US" sz="3200" b="1" i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5363" name="矩形 28685"/>
          <p:cNvSpPr/>
          <p:nvPr/>
        </p:nvSpPr>
        <p:spPr>
          <a:xfrm>
            <a:off x="2447290" y="4683443"/>
            <a:ext cx="9516110" cy="846455"/>
          </a:xfrm>
          <a:prstGeom prst="rect"/>
          <a:solidFill>
            <a:schemeClr val="accent4">
              <a:lumMod val="60000"/>
              <a:lumOff val="40000"/>
            </a:schemeClr>
          </a:solidFill>
          <a:ln>
            <a:noFill/>
            <a:miter lim="800000"/>
          </a:ln>
        </p:spPr>
        <p:txBody>
          <a:bodyPr wrap="square" lIns="108840" tIns="54418" rIns="108840" bIns="54418" anchor="ctr" anchorCtr="0">
            <a:spAutoFit/>
          </a:bodyPr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3200" b="1" i="0" dirty="1">
                <a:solidFill>
                  <a:srgbClr val="FF3300"/>
                </a:solidFill>
                <a:latin typeface="楷体" panose="02010609060101010101" charset="-122"/>
                <a:ea typeface="楷体" panose="02010609060101010101" charset="-122"/>
              </a:rPr>
              <a:t>3.</a:t>
            </a:r>
            <a:r>
              <a:rPr lang="zh-CN" altLang="en-US" sz="3200" b="1" i="0" dirty="1">
                <a:solidFill>
                  <a:srgbClr val="FF3300"/>
                </a:solidFill>
                <a:latin typeface="楷体" panose="02010609060101010101" charset="-122"/>
                <a:ea typeface="楷体" panose="02010609060101010101" charset="-122"/>
              </a:rPr>
              <a:t>语言不简洁。</a:t>
            </a:r>
            <a:r>
              <a:rPr lang="zh-CN" altLang="en-US" sz="3200" b="1" i="0" dirty="1">
                <a:latin typeface="楷体" panose="02010609060101010101" charset="-122"/>
                <a:ea typeface="楷体" panose="02010609060101010101" charset="-122"/>
              </a:rPr>
              <a:t>语言无条理，啰里啰嗦，拖泥带水。 </a:t>
            </a:r>
            <a:endParaRPr lang="zh-CN" altLang="en-US" sz="3200" b="1" i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5364" name="文本框 28687"/>
          <p:cNvSpPr/>
          <p:nvPr/>
        </p:nvSpPr>
        <p:spPr>
          <a:xfrm>
            <a:off x="182033" y="709084"/>
            <a:ext cx="937684" cy="4047490"/>
          </a:xfrm>
          <a:prstGeom prst="rect"/>
          <a:solidFill>
            <a:schemeClr val="bg1"/>
          </a:solidFill>
          <a:ln w="28575" cmpd="dbl">
            <a:solidFill>
              <a:srgbClr val="427C4F"/>
            </a:solidFill>
            <a:round/>
          </a:ln>
        </p:spPr>
        <p:txBody>
          <a:bodyPr lIns="108840" tIns="54418" rIns="108840" bIns="54418" anchor="t" anchorCtr="0">
            <a:spAutoFit/>
          </a:bodyPr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4265" b="1" i="0" dirty="1">
                <a:solidFill>
                  <a:srgbClr val="0000CC"/>
                </a:solidFill>
                <a:latin typeface="楷体" panose="02010609060101010101" charset="-122"/>
                <a:ea typeface="楷体" panose="02010609060101010101" charset="-122"/>
              </a:rPr>
              <a:t>观点不明确</a:t>
            </a:r>
            <a:r>
              <a:rPr lang="zh-CN" altLang="en-US" sz="4265" b="1" i="0" dirty="1">
                <a:latin typeface="楷体" panose="02010609060101010101" charset="-122"/>
                <a:ea typeface="楷体" panose="02010609060101010101" charset="-122"/>
              </a:rPr>
              <a:t>的</a:t>
            </a:r>
            <a:endParaRPr lang="zh-CN" altLang="en-US" sz="4265" b="1" i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5365" name="文本框 28688"/>
          <p:cNvSpPr/>
          <p:nvPr/>
        </p:nvSpPr>
        <p:spPr>
          <a:xfrm>
            <a:off x="927100" y="3860800"/>
            <a:ext cx="1128184" cy="2734310"/>
          </a:xfrm>
          <a:prstGeom prst="rect"/>
          <a:solidFill>
            <a:schemeClr val="bg1"/>
          </a:solidFill>
          <a:ln w="28575" cmpd="dbl">
            <a:solidFill>
              <a:srgbClr val="427C4F"/>
            </a:solidFill>
            <a:round/>
          </a:ln>
        </p:spPr>
        <p:txBody>
          <a:bodyPr lIns="108840" tIns="54418" rIns="108840" bIns="54418" anchor="t" anchorCtr="0">
            <a:spAutoFit/>
          </a:bodyPr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4265" b="1" i="0" dirty="1">
                <a:solidFill>
                  <a:srgbClr val="0000CC"/>
                </a:solidFill>
                <a:latin typeface="楷体" panose="02010609060101010101" charset="-122"/>
                <a:ea typeface="楷体" panose="02010609060101010101" charset="-122"/>
              </a:rPr>
              <a:t>几种情况</a:t>
            </a:r>
            <a:endParaRPr lang="zh-CN" altLang="en-US" sz="4265" b="1" i="0">
              <a:solidFill>
                <a:srgbClr val="0000CC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>
                                        <p:cTn id="7" dur="8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70a764 [5]"/>
                                          </p:val>
                                        </p:tav>
                                        <p:tav tm="50000">
                                          <p:val>
                                            <p:strVal val="#658bd5 [6]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70a764 [5]"/>
                                          </p:val>
                                        </p:tav>
                                        <p:tav tm="50000">
                                          <p:val>
                                            <p:strVal val="#658bd5 [6]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>
                                        <p:cTn id="14" dur="8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70a764 [5]"/>
                                          </p:val>
                                        </p:tav>
                                        <p:tav tm="50000">
                                          <p:val>
                                            <p:strVal val="#658bd5 [6]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70a764 [5]"/>
                                          </p:val>
                                        </p:tav>
                                        <p:tav tm="50000">
                                          <p:val>
                                            <p:strVal val="#658bd5 [6]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>
                                        <p:cTn id="21" dur="8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70a764 [5]"/>
                                          </p:val>
                                        </p:tav>
                                        <p:tav tm="50000">
                                          <p:val>
                                            <p:strVal val="#658bd5 [6]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70a764 [5]"/>
                                          </p:val>
                                        </p:tav>
                                        <p:tav tm="50000">
                                          <p:val>
                                            <p:strVal val="#658bd5 [6]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 uiExpand="0" advAuto="indefinite" build="whol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352750" y="46053"/>
            <a:ext cx="5428240" cy="860965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4000" b="0" i="0" dirty="1">
                <a:solidFill>
                  <a:srgbClr val="FF0000"/>
                </a:solidFill>
                <a:latin typeface="微软雅黑"/>
                <a:ea typeface="微软雅黑"/>
              </a:rPr>
              <a:t>什么是观点明确？</a:t>
            </a:r>
            <a:endParaRPr lang="zh-CN" altLang="en-US" sz="4000" b="0" i="0">
              <a:solidFill>
                <a:srgbClr val="FF0000"/>
              </a:solidFill>
              <a:latin typeface="微软雅黑"/>
              <a:ea typeface="微软雅黑"/>
            </a:endParaRPr>
          </a:p>
        </p:txBody>
      </p:sp>
      <p:sp>
        <p:nvSpPr>
          <p:cNvPr id="3" name="文本2"/>
          <p:cNvSpPr txBox="1"/>
          <p:nvPr/>
        </p:nvSpPr>
        <p:spPr>
          <a:xfrm>
            <a:off x="1023957" y="838495"/>
            <a:ext cx="10144125" cy="1494187"/>
          </a:xfrm>
          <a:prstGeom prst="rect"/>
          <a:noFill/>
        </p:spPr>
        <p:txBody>
          <a:bodyPr wrap="square" rtlCol="0" anchor="t"/>
          <a:lstStyle/>
          <a:p>
            <a:pPr marL="0" algn="l"/>
            <a:r>
              <a:rPr lang="zh-CN" altLang="en-US" sz="30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   议论性文章，首先要有一个明确的观点，</a:t>
            </a:r>
            <a:r>
              <a:rPr lang="zh-CN" altLang="en-US" sz="3000" b="1" i="0" dirty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对问题有自己鲜明的态度和立场</a:t>
            </a:r>
            <a:r>
              <a:rPr lang="zh-CN" altLang="en-US" sz="3000" b="1" i="0" dirty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。肯定什么，否定什么，都要表达得清楚、明白，不能含糊其词，模棱两可。</a:t>
            </a:r>
            <a:endParaRPr lang="zh-CN" altLang="en-US" sz="3000" b="1" i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4" name="表格1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911225" y="2785110"/>
            <a:ext cx="11049000" cy="3679825"/>
          </a:xfrm>
          <a:prstGeom prst="rect"/>
        </p:spPr>
      </p:pic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文本框 5"/>
          <p:cNvSpPr txBox="1"/>
          <p:nvPr/>
        </p:nvSpPr>
        <p:spPr>
          <a:xfrm>
            <a:off x="884555" y="1139190"/>
            <a:ext cx="10739120" cy="1061720"/>
          </a:xfrm>
          <a:prstGeom prst="rect"/>
          <a:solidFill>
            <a:schemeClr val="bg1"/>
          </a:solidFill>
          <a:effectLst>
            <a:softEdge rad="317500"/>
          </a:effectLst>
        </p:spPr>
        <p:txBody>
          <a:bodyPr lIns="108840" tIns="54418" rIns="108840" bIns="54418">
            <a:noAutofit/>
          </a:bodyPr>
          <a:lstStyle/>
          <a:p>
            <a:pPr marR="0" defTabSz="914400" fontAlgn="base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en-US" altLang="zh-CN" sz="3735" b="1" strike="noStrike" kern="1200" cap="none" spc="0" normalizeH="0" baseline="0" noProof="1" dirty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+mn-cs"/>
              </a:rPr>
              <a:t>1.</a:t>
            </a:r>
            <a:r>
              <a:rPr kumimoji="0" lang="zh-CN" altLang="en-US" sz="3735" b="1" strike="noStrike" kern="1200" cap="none" spc="0" normalizeH="0" baseline="0" noProof="1" dirty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+mn-cs"/>
              </a:rPr>
              <a:t>把问题想清楚</a:t>
            </a:r>
            <a:endParaRPr kumimoji="0" lang="zh-CN" altLang="en-US" sz="3735" b="1" strike="noStrike" kern="1200" cap="none" spc="0" normalizeH="0" baseline="0" noProof="1">
              <a:latin typeface="楷体" panose="02010609060101010101" charset="-122"/>
              <a:ea typeface="楷体" panose="02010609060101010101" charset="-122"/>
              <a:cs typeface="+mn-cs"/>
            </a:endParaRPr>
          </a:p>
          <a:p>
            <a:pPr marR="0" defTabSz="914400" fontAlgn="base">
              <a:buClrTx/>
              <a:buSzTx/>
              <a:buFontTx/>
              <a:buNone/>
              <a:defRPr/>
            </a:pPr>
            <a:r>
              <a:rPr kumimoji="0" lang="zh-CN" altLang="en-US" sz="3735" b="1" strike="noStrike" kern="1200" cap="none" spc="0" normalizeH="0" baseline="0" noProof="1" dirty="1">
                <a:latin typeface="微软雅黑"/>
                <a:ea typeface="微软雅黑"/>
                <a:cs typeface="+mn-cs"/>
                <a:sym typeface="+mn-ea"/>
              </a:rPr>
              <a:t>      </a:t>
            </a:r>
            <a:endParaRPr kumimoji="0" lang="zh-CN" altLang="en-US" sz="3735" b="1" strike="noStrike" kern="1200" cap="none" spc="0" normalizeH="0" baseline="0" noProof="1">
              <a:latin typeface="微软雅黑"/>
              <a:ea typeface="微软雅黑"/>
              <a:cs typeface="+mn-cs"/>
              <a:sym typeface="+mn-ea"/>
            </a:endParaRPr>
          </a:p>
        </p:txBody>
      </p:sp>
      <p:sp>
        <p:nvSpPr>
          <p:cNvPr id="10242" name="圆角矩形 12"/>
          <p:cNvSpPr/>
          <p:nvPr/>
        </p:nvSpPr>
        <p:spPr>
          <a:xfrm>
            <a:off x="3702051" y="5164667"/>
            <a:ext cx="7755467" cy="1145117"/>
          </a:xfrm>
          <a:prstGeom prst="roundRect">
            <a:avLst/>
          </a:prstGeom>
          <a:solidFill>
            <a:srgbClr val="CFF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40" tIns="54418" rIns="108840" bIns="54418" anchor="ctr" anchorCtr="0"/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marR="0" lvl="0" indent="0" algn="ctr">
              <a:buClrTx/>
              <a:buFontTx/>
            </a:pPr>
            <a:endParaRPr lang="zh-CN" altLang="en-US" sz="2400" b="1" i="0">
              <a:solidFill>
                <a:srgbClr val="FFFFFF"/>
              </a:solidFill>
              <a:ea typeface="微软雅黑"/>
              <a:sym typeface="微软雅黑"/>
            </a:endParaRPr>
          </a:p>
        </p:txBody>
      </p:sp>
      <p:sp>
        <p:nvSpPr>
          <p:cNvPr id="10243" name="圆角矩形 13"/>
          <p:cNvSpPr/>
          <p:nvPr/>
        </p:nvSpPr>
        <p:spPr>
          <a:xfrm>
            <a:off x="3699933" y="3905251"/>
            <a:ext cx="7757584" cy="1060451"/>
          </a:xfrm>
          <a:prstGeom prst="roundRect">
            <a:avLst/>
          </a:prstGeom>
          <a:solidFill>
            <a:srgbClr val="CFF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40" tIns="54418" rIns="108840" bIns="54418" anchor="ctr" anchorCtr="0"/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marR="0" lvl="0" indent="0" algn="ctr">
              <a:buClrTx/>
              <a:buFontTx/>
            </a:pPr>
            <a:endParaRPr lang="zh-CN" altLang="en-US" sz="2400" b="1" i="0">
              <a:solidFill>
                <a:srgbClr val="FFFFFF"/>
              </a:solidFill>
              <a:ea typeface="微软雅黑"/>
              <a:sym typeface="微软雅黑"/>
            </a:endParaRPr>
          </a:p>
        </p:txBody>
      </p:sp>
      <p:sp>
        <p:nvSpPr>
          <p:cNvPr id="10244" name="圆角矩形 6"/>
          <p:cNvSpPr/>
          <p:nvPr/>
        </p:nvSpPr>
        <p:spPr>
          <a:xfrm>
            <a:off x="734484" y="2738967"/>
            <a:ext cx="2639484" cy="9503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40" tIns="54418" rIns="108840" bIns="54418" anchor="ctr" anchorCtr="0"/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marR="0" lvl="0" indent="0" algn="ctr">
              <a:buClrTx/>
              <a:buFontTx/>
            </a:pPr>
            <a:endParaRPr lang="zh-CN" altLang="en-US" sz="2400" b="0" i="0">
              <a:solidFill>
                <a:srgbClr val="FFFFFF"/>
              </a:solidFill>
              <a:ea typeface="微软雅黑"/>
            </a:endParaRPr>
          </a:p>
        </p:txBody>
      </p:sp>
      <p:sp>
        <p:nvSpPr>
          <p:cNvPr id="10245" name="文本框 2"/>
          <p:cNvSpPr/>
          <p:nvPr/>
        </p:nvSpPr>
        <p:spPr>
          <a:xfrm>
            <a:off x="844551" y="2952751"/>
            <a:ext cx="2923116" cy="538480"/>
          </a:xfrm>
          <a:prstGeom prst="rect"/>
          <a:noFill/>
          <a:ln>
            <a:noFill/>
            <a:miter lim="800000"/>
          </a:ln>
        </p:spPr>
        <p:txBody>
          <a:bodyPr lIns="108840" tIns="54418" rIns="108840" bIns="54418" anchor="t" anchorCtr="0">
            <a:spAutoFit/>
          </a:bodyPr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800" b="1" i="0" dirty="1">
                <a:latin typeface="楷体" panose="02010609060101010101" charset="-122"/>
                <a:ea typeface="楷体" panose="02010609060101010101" charset="-122"/>
              </a:rPr>
              <a:t>……</a:t>
            </a:r>
            <a:r>
              <a:rPr lang="zh-CN" altLang="zh-CN" sz="2800" b="1" i="0" dirty="1">
                <a:latin typeface="楷体" panose="02010609060101010101" charset="-122"/>
                <a:ea typeface="楷体" panose="02010609060101010101" charset="-122"/>
              </a:rPr>
              <a:t>是</a:t>
            </a:r>
            <a:r>
              <a:rPr lang="en-US" altLang="zh-CN" sz="2800" b="1" i="0" dirty="1">
                <a:latin typeface="楷体" panose="02010609060101010101" charset="-122"/>
                <a:ea typeface="楷体" panose="02010609060101010101" charset="-122"/>
              </a:rPr>
              <a:t>……</a:t>
            </a:r>
            <a:endParaRPr lang="en-US" altLang="zh-CN" sz="2800" b="1" i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246" name="圆角矩形 7"/>
          <p:cNvSpPr/>
          <p:nvPr/>
        </p:nvSpPr>
        <p:spPr>
          <a:xfrm>
            <a:off x="736600" y="3937000"/>
            <a:ext cx="2637367" cy="9503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40" tIns="54418" rIns="108840" bIns="54418" anchor="ctr" anchorCtr="0"/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marR="0" lvl="0" indent="0" algn="ctr">
              <a:buClrTx/>
              <a:buFontTx/>
            </a:pPr>
            <a:endParaRPr lang="zh-CN" altLang="en-US" sz="2400" b="0" i="0">
              <a:solidFill>
                <a:srgbClr val="FFFFFF"/>
              </a:solidFill>
              <a:ea typeface="微软雅黑"/>
              <a:sym typeface="微软雅黑"/>
            </a:endParaRPr>
          </a:p>
        </p:txBody>
      </p:sp>
      <p:sp>
        <p:nvSpPr>
          <p:cNvPr id="10247" name="圆角矩形 8"/>
          <p:cNvSpPr/>
          <p:nvPr/>
        </p:nvSpPr>
        <p:spPr>
          <a:xfrm>
            <a:off x="736600" y="5187951"/>
            <a:ext cx="2639484" cy="9525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40" tIns="54418" rIns="108840" bIns="54418" anchor="ctr" anchorCtr="0"/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marR="0" lvl="0" indent="0" algn="ctr">
              <a:buClrTx/>
              <a:buFontTx/>
            </a:pPr>
            <a:endParaRPr lang="zh-CN" altLang="en-US" sz="2400" b="0" i="0">
              <a:solidFill>
                <a:srgbClr val="FFFFFF"/>
              </a:solidFill>
              <a:ea typeface="微软雅黑"/>
              <a:sym typeface="微软雅黑"/>
            </a:endParaRPr>
          </a:p>
        </p:txBody>
      </p:sp>
      <p:sp>
        <p:nvSpPr>
          <p:cNvPr id="10248" name="文本框 5"/>
          <p:cNvSpPr/>
          <p:nvPr/>
        </p:nvSpPr>
        <p:spPr>
          <a:xfrm>
            <a:off x="842433" y="4055533"/>
            <a:ext cx="2531533" cy="969645"/>
          </a:xfrm>
          <a:prstGeom prst="rect"/>
          <a:noFill/>
          <a:ln>
            <a:noFill/>
            <a:miter lim="800000"/>
          </a:ln>
        </p:spPr>
        <p:txBody>
          <a:bodyPr lIns="108840" tIns="54418" rIns="108840" bIns="54418" anchor="t" anchorCtr="0">
            <a:spAutoFit/>
          </a:bodyPr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800" b="1" i="0" dirty="1">
                <a:latin typeface="楷体" panose="02010609060101010101" charset="-122"/>
                <a:ea typeface="楷体" panose="02010609060101010101" charset="-122"/>
              </a:rPr>
              <a:t>……要/应当/必须……</a:t>
            </a:r>
            <a:endParaRPr lang="en-US" altLang="zh-CN" sz="2800" b="1" i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249" name="文本框 7"/>
          <p:cNvSpPr/>
          <p:nvPr/>
        </p:nvSpPr>
        <p:spPr>
          <a:xfrm>
            <a:off x="884767" y="5259917"/>
            <a:ext cx="2222500" cy="969645"/>
          </a:xfrm>
          <a:prstGeom prst="rect"/>
          <a:noFill/>
          <a:ln>
            <a:noFill/>
            <a:miter lim="800000"/>
          </a:ln>
        </p:spPr>
        <p:txBody>
          <a:bodyPr lIns="108840" tIns="54418" rIns="108840" bIns="54418" anchor="t" anchorCtr="0">
            <a:spAutoFit/>
          </a:bodyPr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800" b="1" i="0" dirty="1">
                <a:latin typeface="楷体" panose="02010609060101010101" charset="-122"/>
                <a:ea typeface="楷体" panose="02010609060101010101" charset="-122"/>
              </a:rPr>
              <a:t>……能够</a:t>
            </a:r>
            <a:endParaRPr lang="en-US" altLang="zh-CN" sz="2800" b="1" i="0">
              <a:latin typeface="楷体" panose="02010609060101010101" charset="-122"/>
              <a:ea typeface="楷体" panose="02010609060101010101" charset="-122"/>
            </a:endParaRPr>
          </a:p>
          <a:p>
            <a:pPr lvl="0"/>
            <a:r>
              <a:rPr lang="en-US" altLang="zh-CN" sz="2800" b="1" i="0" dirty="1">
                <a:latin typeface="楷体" panose="02010609060101010101" charset="-122"/>
                <a:ea typeface="楷体" panose="02010609060101010101" charset="-122"/>
              </a:rPr>
              <a:t>将会……</a:t>
            </a:r>
            <a:endParaRPr lang="en-US" altLang="zh-CN" sz="2800" b="1" i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250" name="圆角矩形 9"/>
          <p:cNvSpPr/>
          <p:nvPr/>
        </p:nvSpPr>
        <p:spPr>
          <a:xfrm>
            <a:off x="3702051" y="2726267"/>
            <a:ext cx="7755467" cy="1085851"/>
          </a:xfrm>
          <a:prstGeom prst="roundRect">
            <a:avLst/>
          </a:prstGeom>
          <a:solidFill>
            <a:srgbClr val="CFF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40" tIns="54418" rIns="108840" bIns="54418" anchor="ctr" anchorCtr="0"/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marR="0" lvl="0" indent="0" algn="ctr">
              <a:buClrTx/>
              <a:buFontTx/>
            </a:pPr>
            <a:endParaRPr lang="zh-CN" altLang="en-US" sz="2400" b="1" i="0">
              <a:solidFill>
                <a:srgbClr val="FFFFFF"/>
              </a:solidFill>
              <a:ea typeface="微软雅黑"/>
            </a:endParaRPr>
          </a:p>
        </p:txBody>
      </p:sp>
      <p:sp>
        <p:nvSpPr>
          <p:cNvPr id="10251" name="文本框 9"/>
          <p:cNvSpPr/>
          <p:nvPr/>
        </p:nvSpPr>
        <p:spPr>
          <a:xfrm>
            <a:off x="3721100" y="5200651"/>
            <a:ext cx="7899400" cy="1134745"/>
          </a:xfrm>
          <a:prstGeom prst="rect"/>
          <a:noFill/>
          <a:ln>
            <a:noFill/>
            <a:miter lim="800000"/>
          </a:ln>
        </p:spPr>
        <p:txBody>
          <a:bodyPr lIns="108840" tIns="54418" rIns="108840" bIns="54418" anchor="t" anchorCtr="0">
            <a:spAutoFit/>
          </a:bodyPr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3335" b="1" i="0" dirty="1">
                <a:latin typeface="楷体" panose="02010609060101010101" charset="-122"/>
                <a:ea typeface="楷体" panose="02010609060101010101" charset="-122"/>
              </a:rPr>
              <a:t>◎脸上常带微笑，</a:t>
            </a:r>
            <a:r>
              <a:rPr lang="zh-CN" altLang="en-US" sz="3335" b="1" i="0" dirty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能够</a:t>
            </a:r>
            <a:r>
              <a:rPr lang="zh-CN" altLang="en-US" sz="3335" b="1" i="0" dirty="1">
                <a:latin typeface="楷体" panose="02010609060101010101" charset="-122"/>
                <a:ea typeface="楷体" panose="02010609060101010101" charset="-122"/>
              </a:rPr>
              <a:t>让你更美丽。◎给爸妈献一次爱心，</a:t>
            </a:r>
            <a:r>
              <a:rPr lang="zh-CN" altLang="en-US" sz="3335" b="1" i="0" dirty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将会</a:t>
            </a:r>
            <a:r>
              <a:rPr lang="en-US" altLang="zh-CN" sz="3335" b="1" i="0" u="sng" dirty="1">
                <a:latin typeface="楷体" panose="02010609060101010101" charset="-122"/>
                <a:ea typeface="楷体" panose="02010609060101010101" charset="-122"/>
              </a:rPr>
              <a:t>     </a:t>
            </a:r>
            <a:r>
              <a:rPr lang="zh-CN" altLang="en-US" sz="3335" b="1" i="0" dirty="1">
                <a:latin typeface="楷体" panose="02010609060101010101" charset="-122"/>
                <a:ea typeface="楷体" panose="02010609060101010101" charset="-122"/>
              </a:rPr>
              <a:t>。</a:t>
            </a:r>
            <a:endParaRPr lang="zh-CN" altLang="en-US" sz="3335" b="1" i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252" name="文本框 10"/>
          <p:cNvSpPr/>
          <p:nvPr/>
        </p:nvSpPr>
        <p:spPr>
          <a:xfrm>
            <a:off x="3814233" y="2760133"/>
            <a:ext cx="7524751" cy="1134745"/>
          </a:xfrm>
          <a:prstGeom prst="rect"/>
          <a:noFill/>
          <a:ln>
            <a:noFill/>
            <a:miter lim="800000"/>
          </a:ln>
        </p:spPr>
        <p:txBody>
          <a:bodyPr lIns="108840" tIns="54418" rIns="108840" bIns="54418" anchor="t" anchorCtr="0">
            <a:spAutoFit/>
          </a:bodyPr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3335" b="1" i="0" dirty="1">
                <a:latin typeface="楷体" panose="02010609060101010101" charset="-122"/>
                <a:ea typeface="楷体" panose="02010609060101010101" charset="-122"/>
              </a:rPr>
              <a:t>◎诚实</a:t>
            </a:r>
            <a:r>
              <a:rPr lang="zh-CN" altLang="en-US" sz="3335" b="1" i="0" dirty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是</a:t>
            </a:r>
            <a:r>
              <a:rPr lang="zh-CN" altLang="en-US" sz="3335" b="1" i="0" dirty="1">
                <a:latin typeface="楷体" panose="02010609060101010101" charset="-122"/>
                <a:ea typeface="楷体" panose="02010609060101010101" charset="-122"/>
              </a:rPr>
              <a:t>做人的基本品格。</a:t>
            </a:r>
            <a:endParaRPr lang="zh-CN" altLang="en-US" sz="3335" b="1" i="0">
              <a:latin typeface="楷体" panose="02010609060101010101" charset="-122"/>
              <a:ea typeface="楷体" panose="02010609060101010101" charset="-122"/>
            </a:endParaRPr>
          </a:p>
          <a:p>
            <a:pPr lvl="0"/>
            <a:r>
              <a:rPr lang="zh-CN" altLang="en-US" sz="3335" b="1" i="0" dirty="1">
                <a:latin typeface="楷体" panose="02010609060101010101" charset="-122"/>
                <a:ea typeface="楷体" panose="02010609060101010101" charset="-122"/>
              </a:rPr>
              <a:t>◎青少年爱玩电子游戏</a:t>
            </a:r>
            <a:r>
              <a:rPr lang="zh-CN" altLang="en-US" sz="3335" b="1" i="0" dirty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是</a:t>
            </a:r>
            <a:r>
              <a:rPr lang="en-US" altLang="zh-CN" sz="3335" b="1" i="0" u="sng" dirty="1">
                <a:latin typeface="楷体" panose="02010609060101010101" charset="-122"/>
                <a:ea typeface="楷体" panose="02010609060101010101" charset="-122"/>
              </a:rPr>
              <a:t>     </a:t>
            </a:r>
            <a:r>
              <a:rPr lang="zh-CN" altLang="en-US" sz="3335" b="1" i="0" dirty="1">
                <a:latin typeface="楷体" panose="02010609060101010101" charset="-122"/>
                <a:ea typeface="楷体" panose="02010609060101010101" charset="-122"/>
              </a:rPr>
              <a:t>。</a:t>
            </a:r>
            <a:endParaRPr lang="zh-CN" altLang="en-US" sz="3335" b="1" i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253" name="文本框 11"/>
          <p:cNvSpPr/>
          <p:nvPr/>
        </p:nvSpPr>
        <p:spPr>
          <a:xfrm>
            <a:off x="3816351" y="3951817"/>
            <a:ext cx="7463367" cy="1134745"/>
          </a:xfrm>
          <a:prstGeom prst="rect"/>
          <a:noFill/>
          <a:ln>
            <a:noFill/>
            <a:miter lim="800000"/>
          </a:ln>
        </p:spPr>
        <p:txBody>
          <a:bodyPr lIns="108840" tIns="54418" rIns="108840" bIns="54418" anchor="t" anchorCtr="0">
            <a:spAutoFit/>
          </a:bodyPr>
          <a:lstStyle>
            <a:defPPr>
              <a:defRPr lang="zh-CN"/>
            </a:defPPr>
            <a:lvl1pPr marL="0" indent="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6400" indent="-571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14705" indent="-11747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22375" indent="-175895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30045" indent="-234950" algn="l" defTabSz="914400" fontAlgn="base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3335" b="1" i="0" dirty="1">
                <a:latin typeface="楷体" panose="02010609060101010101" charset="-122"/>
                <a:ea typeface="楷体" panose="02010609060101010101" charset="-122"/>
              </a:rPr>
              <a:t>◎人</a:t>
            </a:r>
            <a:r>
              <a:rPr lang="zh-CN" altLang="en-US" sz="3335" b="1" i="0" dirty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应当</a:t>
            </a:r>
            <a:r>
              <a:rPr lang="zh-CN" altLang="en-US" sz="3335" b="1" i="0" dirty="1">
                <a:latin typeface="楷体" panose="02010609060101010101" charset="-122"/>
                <a:ea typeface="楷体" panose="02010609060101010101" charset="-122"/>
              </a:rPr>
              <a:t>敬业、乐业。</a:t>
            </a:r>
            <a:endParaRPr lang="zh-CN" altLang="en-US" sz="3335" b="1" i="0">
              <a:latin typeface="楷体" panose="02010609060101010101" charset="-122"/>
              <a:ea typeface="楷体" panose="02010609060101010101" charset="-122"/>
            </a:endParaRPr>
          </a:p>
          <a:p>
            <a:pPr lvl="0"/>
            <a:r>
              <a:rPr lang="zh-CN" altLang="en-US" sz="3335" b="1" i="0" dirty="1">
                <a:latin typeface="楷体" panose="02010609060101010101" charset="-122"/>
                <a:ea typeface="楷体" panose="02010609060101010101" charset="-122"/>
              </a:rPr>
              <a:t>◎人在困难面前</a:t>
            </a:r>
            <a:r>
              <a:rPr lang="zh-CN" altLang="en-US" sz="3335" b="1" i="0" dirty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必须</a:t>
            </a:r>
            <a:r>
              <a:rPr lang="en-US" altLang="zh-CN" sz="3335" b="1" i="0" u="sng" dirty="1">
                <a:latin typeface="楷体" panose="02010609060101010101" charset="-122"/>
                <a:ea typeface="楷体" panose="02010609060101010101" charset="-122"/>
              </a:rPr>
              <a:t>     </a:t>
            </a:r>
            <a:r>
              <a:rPr lang="zh-CN" altLang="en-US" sz="3335" b="1" i="0" dirty="1">
                <a:latin typeface="楷体" panose="02010609060101010101" charset="-122"/>
                <a:ea typeface="楷体" panose="02010609060101010101" charset="-122"/>
              </a:rPr>
              <a:t>。</a:t>
            </a:r>
            <a:endParaRPr lang="zh-CN" altLang="en-US" sz="3335" b="1" i="0"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7" dur="500" fill="hold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10" dur="500" fill="hold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15" dur="500" fill="hold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18" dur="500" fill="hold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23" dur="500" fill="hold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26" dur="500" fill="hold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31" dur="500" fill="hold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34" dur="500" fill="hold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39" dur="500" fill="hold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42" dur="500" fill="hold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47" dur="500" fill="hold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50" dur="500" fill="hold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uiExpand="0" advAuto="indefinite" build="whole"/>
      <p:bldP spid="10243" grpId="1" uiExpand="0" advAuto="indefinite" build="whole"/>
      <p:bldP spid="10244" grpId="2" uiExpand="0" advAuto="indefinite" build="whole"/>
      <p:bldP spid="10245" grpId="3" uiExpand="0" advAuto="indefinite" build="whole"/>
      <p:bldP spid="10246" grpId="4" uiExpand="0" advAuto="indefinite" build="whole"/>
      <p:bldP spid="10247" grpId="5" uiExpand="0" advAuto="indefinite" build="whole"/>
      <p:bldP spid="10248" grpId="6" uiExpand="0" advAuto="indefinite" build="whole"/>
      <p:bldP spid="10249" grpId="7" uiExpand="0" advAuto="indefinite" build="whole"/>
      <p:bldP spid="10250" grpId="8" uiExpand="0" advAuto="indefinite" build="whole"/>
      <p:bldP spid="10251" grpId="9" uiExpand="0" advAuto="indefinite" build="whole"/>
      <p:bldP spid="10252" grpId="10" uiExpand="0" advAuto="indefinite" build="whole"/>
      <p:bldP spid="10253" grpId="11" uiExpand="0" advAuto="indefinite" build="whole"/>
    </p:bldLst>
  </p:timing>
</p:sld>
</file>

<file path=ppt/tags/tag1.xml><?xml version="1.0" encoding="utf-8"?>
<p:tagLst xmlns:p="http://schemas.openxmlformats.org/presentationml/2006/main">
  <p:tag name="KSO_WM_BEAUTIFY_FLAG" val="#wm#"/>
  <p:tag name="KSO_WM_CHIP_DECFILLPROP" val="[]"/>
  <p:tag name="KSO_WM_CHIP_FILLPROP" val="[[{&quot;text_align&quot;:&quot;lm&quot;,&quot;text_direction&quot;:&quot;horizontal&quot;,&quot;support_features&quot;:[&quot;collage&quot;,&quot;carousel&quot;],&quot;support_big_font&quot;:false,&quot;picture_toward&quot;:0,&quot;picture_dockside&quot;:[],&quot;fill_id&quot;:&quot;05426f0b1077440ebd8848530286d431&quot;,&quot;fill_align&quot;:&quot;cm&quot;,&quot;chip_types&quot;:[&quot;diagram&quot;,&quot;pictext&quot;,&quot;text&quot;,&quot;picture&quot;,&quot;chart&quot;,&quot;table&quot;,&quot;video&quot;]}]]"/>
  <p:tag name="KSO_WM_CHIP_GROUPID" val="5f20142fc4814ce96fb1281a"/>
  <p:tag name="KSO_WM_CHIP_INFOS" val="{&quot;type&quot;:0,&quot;layout_type&quot;:&quot;topbottom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20142fc4814ce96fb1281b"/>
  <p:tag name="KSO_WM_SLIDE_BACKGROUND" val="[&quot;general&quot;]"/>
  <p:tag name="KSO_WM_SLIDE_BACKGROUND_TYPE" val="general"/>
  <p:tag name="KSO_WM_SLIDE_BK_DARK_LIGHT" val="2"/>
  <p:tag name="KSO_WM_SLIDE_ID" val="diagram20209527_1"/>
  <p:tag name="KSO_WM_SLIDE_INDEX" val="1"/>
  <p:tag name="KSO_WM_SLIDE_ITEM_CNT" val="0"/>
  <p:tag name="KSO_WM_SLIDE_LAYOUT" val="d"/>
  <p:tag name="KSO_WM_SLIDE_LAYOUT_CNT" val="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3-06T16:59:42&quot;,&quot;maxSize&quot;:{&quot;size1&quot;:2.310280974926772},&quot;minSize&quot;:{&quot;size1&quot;:2.310280974926772},&quot;normalSize&quot;:{&quot;size1&quot;:2.310280974926772},&quot;subLayout&quot;:[{&quot;id&quot;:&quot;2023-03-06T16:59:42&quot;,&quot;type&quot;:0},{&quot;id&quot;:&quot;2023-03-06T16:59:42&quot;,&quot;margin&quot;:{&quot;bottom&quot;:1.6929999589920044,&quot;left&quot;:1.6929999589920044,&quot;right&quot;:1.6929999589920044,&quot;top&quot;:1.2699999809265137},&quot;type&quot;:0}],&quot;type&quot;:0}"/>
  <p:tag name="KSO_WM_SLIDE_POSITION" val="47*107"/>
  <p:tag name="KSO_WM_SLIDE_RATIO" val="1.777778"/>
  <p:tag name="KSO_WM_SLIDE_SIZE" val="864*324"/>
  <p:tag name="KSO_WM_SLIDE_SUBTYPE" val="picTxt"/>
  <p:tag name="KSO_WM_SLIDE_SUPPORT_FEATURE_TYPE" val="3"/>
  <p:tag name="KSO_WM_SLIDE_TYPE" val="text"/>
  <p:tag name="KSO_WM_TAG_VERSION" val="1.0"/>
  <p:tag name="KSO_WM_TEMPLATE_ASSEMBLE_GROUPID" val="60656e904054ed1e2fb7fb93"/>
  <p:tag name="KSO_WM_TEMPLATE_ASSEMBLE_XID" val="60656e904054ed1e2fb7fb93"/>
  <p:tag name="KSO_WM_TEMPLATE_CATEGORY" val="diagram"/>
  <p:tag name="KSO_WM_TEMPLATE_COLOR_TYPE" val="1"/>
  <p:tag name="KSO_WM_TEMPLATE_INDEX" val="20209527"/>
  <p:tag name="KSO_WM_TEMPLATE_MASTER_TYPE" val="0"/>
  <p:tag name="KSO_WM_TEMPLATE_SUBCATEGORY" val="21"/>
  <p:tag name="KSO_WM_TEMPLATE_THUMBS_INDEX" val="1、4、7、12、13、14、15、16、17、18、20、24、25、28、33、36、40、43、44"/>
</p:tagLst>
</file>

<file path=ppt/tags/tag10.xml><?xml version="1.0" encoding="utf-8"?>
<p:tagLst xmlns:p="http://schemas.openxmlformats.org/presentationml/2006/main">
  <p:tag name="KSO_WM_DIAGRAM_GROUP_CODE" val="l1-1"/>
  <p:tag name="KSO_WM_TAG_VERSION" val="1.0"/>
  <p:tag name="KSO_WM_TEMPLATE_CATEGORY" val="diagram"/>
  <p:tag name="KSO_WM_TEMPLATE_INDEX" val="20204638"/>
  <p:tag name="KSO_WM_UNIT_COMPATIBLE" val="0"/>
  <p:tag name="KSO_WM_UNIT_DIAGRAM_ISNUMVISUAL" val="0"/>
  <p:tag name="KSO_WM_UNIT_DIAGRAM_ISREFERUNIT" val="0"/>
  <p:tag name="KSO_WM_UNIT_HIGHLIGHT" val="0"/>
  <p:tag name="KSO_WM_UNIT_ID" val="diagram20204638_2*l_h_f*1_3_1"/>
  <p:tag name="KSO_WM_UNIT_LAYERLEVEL" val="1_1_1"/>
  <p:tag name="KSO_WM_UNIT_NOCLEAR" val="0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&#13;您的正文已经简明扼要，但信息却错综复杂，需要用更多的文字来表述；但请您尽可能提炼思想的精髓，否则容易造成观者的阅读压力，适得其反。"/>
  <p:tag name="KSO_WM_UNIT_SUBTYPE" val="a"/>
  <p:tag name="KSO_WM_UNIT_TEXT_FILL_FORE_SCHEMECOLOR_INDEX" val="13"/>
  <p:tag name="KSO_WM_UNIT_TEXT_FILL_FORE_SCHEMECOLOR_INDEX_BRIGHTNESS" val="0.35"/>
  <p:tag name="KSO_WM_UNIT_TEXT_FILL_TYPE" val="1"/>
  <p:tag name="KSO_WM_UNIT_USESOURCEFORMAT_APPLY" val="1"/>
  <p:tag name="KSO_WM_UNIT_VALUE" val="405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DIAGRAM_GROUP_CODE" val="l1-1"/>
  <p:tag name="KSO_WM_TAG_VERSION" val="1.0"/>
  <p:tag name="KSO_WM_TEMPLATE_CATEGORY" val="diagram"/>
  <p:tag name="KSO_WM_TEMPLATE_INDEX" val="20204638"/>
  <p:tag name="KSO_WM_UNIT_COMPATIBLE" val="0"/>
  <p:tag name="KSO_WM_UNIT_DIAGRAM_ISNUMVISUAL" val="0"/>
  <p:tag name="KSO_WM_UNIT_DIAGRAM_ISREFERUNIT" val="0"/>
  <p:tag name="KSO_WM_UNIT_HIGHLIGHT" val="0"/>
  <p:tag name="KSO_WM_UNIT_ID" val="diagram20204638_2*l_h_f*1_1_1"/>
  <p:tag name="KSO_WM_UNIT_LAYERLEVEL" val="1_1_1"/>
  <p:tag name="KSO_WM_UNIT_NOCLEAR" val="0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&#13;您的正文已经简明扼要，但信息却错综复杂，需要用更多的文字来表述；但请您尽可能提炼思想的精髓，否则容易造成观者的阅读压力，适得其反。"/>
  <p:tag name="KSO_WM_UNIT_SUBTYPE" val="a"/>
  <p:tag name="KSO_WM_UNIT_TEXT_FILL_FORE_SCHEMECOLOR_INDEX" val="13"/>
  <p:tag name="KSO_WM_UNIT_TEXT_FILL_FORE_SCHEMECOLOR_INDEX_BRIGHTNESS" val="0.35"/>
  <p:tag name="KSO_WM_UNIT_TEXT_FILL_TYPE" val="1"/>
  <p:tag name="KSO_WM_UNIT_USESOURCEFORMAT_APPLY" val="1"/>
  <p:tag name="KSO_WM_UNIT_VALUE" val="405"/>
</p:tagLst>
</file>

<file path=ppt/tags/tag2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690"/>
</p:tagLst>
</file>

<file path=ppt/tags/tag3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4638"/>
  <p:tag name="KSO_WM_UNIT_COMPATIBLE" val="0"/>
  <p:tag name="KSO_WM_UNIT_DIAGRAM_ISNUMVISUAL" val="0"/>
  <p:tag name="KSO_WM_UNIT_DIAGRAM_ISREFERUNIT" val="0"/>
  <p:tag name="KSO_WM_UNIT_HIGHLIGHT" val="0"/>
  <p:tag name="KSO_WM_UNIT_ID" val="diagram20204638_2*l_i*1_3"/>
  <p:tag name="KSO_WM_UNIT_INDEX" val="1_3"/>
  <p:tag name="KSO_WM_UNIT_LAYERLEVEL" val="1_1"/>
  <p:tag name="KSO_WM_UNIT_LINE_FILL_TYPE" val="2"/>
  <p:tag name="KSO_WM_UNIT_LINE_FORE_SCHEMECOLOR_INDEX" val="5"/>
  <p:tag name="KSO_WM_UNIT_LINE_FORE_SCHEMECOLOR_INDEX_BRIGHTNESS" val="-0.5"/>
  <p:tag name="KSO_WM_UNIT_TYPE" val="l_i"/>
  <p:tag name="KSO_WM_UNIT_USESOURCEFORMAT_APPLY" val="1"/>
</p:tagLst>
</file>

<file path=ppt/tags/tag4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4638"/>
  <p:tag name="KSO_WM_UNIT_COMPATIBLE" val="0"/>
  <p:tag name="KSO_WM_UNIT_DIAGRAM_ISNUMVISUAL" val="0"/>
  <p:tag name="KSO_WM_UNIT_DIAGRAM_ISREFERUNIT" val="0"/>
  <p:tag name="KSO_WM_UNIT_HIGHLIGHT" val="0"/>
  <p:tag name="KSO_WM_UNIT_ID" val="diagram20204638_2*l_i*1_2"/>
  <p:tag name="KSO_WM_UNIT_INDEX" val="1_2"/>
  <p:tag name="KSO_WM_UNIT_LAYERLEVEL" val="1_1"/>
  <p:tag name="KSO_WM_UNIT_LINE_FILL_TYPE" val="2"/>
  <p:tag name="KSO_WM_UNIT_LINE_FORE_SCHEMECOLOR_INDEX" val="5"/>
  <p:tag name="KSO_WM_UNIT_LINE_FORE_SCHEMECOLOR_INDEX_BRIGHTNESS" val="-0.5"/>
  <p:tag name="KSO_WM_UNIT_TYPE" val="l_i"/>
  <p:tag name="KSO_WM_UNIT_USESOURCEFORMAT_APPLY" val="1"/>
</p:tagLst>
</file>

<file path=ppt/tags/tag5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4638"/>
  <p:tag name="KSO_WM_UNIT_COMPATIBLE" val="0"/>
  <p:tag name="KSO_WM_UNIT_DIAGRAM_ISNUMVISUAL" val="0"/>
  <p:tag name="KSO_WM_UNIT_DIAGRAM_ISREFERUNIT" val="0"/>
  <p:tag name="KSO_WM_UNIT_HIGHLIGHT" val="0"/>
  <p:tag name="KSO_WM_UNIT_ID" val="diagram20204638_2*l_h_f*1_2_1"/>
  <p:tag name="KSO_WM_UNIT_INDEX" val="1_2_1"/>
  <p:tag name="KSO_WM_UNIT_LAYERLEVEL" val="1_1_1"/>
  <p:tag name="KSO_WM_UNIT_NOCLEAR" val="0"/>
  <p:tag name="KSO_WM_UNIT_PRESET_TEXT" val="单击此处输入你的正文，文字是您思想的提炼，为了最终演示发布的良好效果，请尽量言简意赅的阐述观点；根据需要可酌情增减文字，以便观者可以准确理解您所传达的信息。&#13;您的正文已经简明扼要，但信息却错综复杂，需要用更多的文字来表述；但请您尽可能提炼思想的精髓，否则容易造成观者的阅读压力，适得其反。"/>
  <p:tag name="KSO_WM_UNIT_SUBTYPE" val="a"/>
  <p:tag name="KSO_WM_UNIT_TEXT_FILL_FORE_SCHEMECOLOR_INDEX" val="13"/>
  <p:tag name="KSO_WM_UNIT_TEXT_FILL_FORE_SCHEMECOLOR_INDEX_BRIGHTNESS" val="0.35"/>
  <p:tag name="KSO_WM_UNIT_TEXT_FILL_TYPE" val="1"/>
  <p:tag name="KSO_WM_UNIT_TYPE" val="l_h_f"/>
  <p:tag name="KSO_WM_UNIT_USESOURCEFORMAT_APPLY" val="1"/>
  <p:tag name="KSO_WM_UNIT_VALUE" val="405"/>
</p:tagLst>
</file>

<file path=ppt/tags/tag6.xml><?xml version="1.0" encoding="utf-8"?>
<p:tagLst xmlns:p="http://schemas.openxmlformats.org/presentationml/2006/main">
  <p:tag name="KSO_WM_BEAUTIFY_FLAG" val="#wm#"/>
  <p:tag name="KSO_WM_TEMPLATE_CATEGORY" val="diagram"/>
  <p:tag name="KSO_WM_TEMPLATE_INDEX" val="20209527"/>
</p:tagLst>
</file>

<file path=ppt/tags/tag7.xml><?xml version="1.0" encoding="utf-8"?>
<p:tagLst xmlns:p="http://schemas.openxmlformats.org/presentationml/2006/main">
  <p:tag name="KSO_WM_BEAUTIFY_FLAG" val="#wm#"/>
  <p:tag name="KSO_WM_SPECIAL_SOURCE" val="bdnull"/>
  <p:tag name="KSO_WM_TEMPLATE_CATEGORY" val="custom"/>
  <p:tag name="KSO_WM_TEMPLATE_INDEX" val="20202690"/>
</p:tagLst>
</file>

<file path=ppt/tags/tag8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20204638"/>
  <p:tag name="KSO_WM_UNIT_COMPATIBLE" val="0"/>
  <p:tag name="KSO_WM_UNIT_DIAGRAM_ISNUMVISUAL" val="0"/>
  <p:tag name="KSO_WM_UNIT_DIAGRAM_ISREFERUNIT" val="0"/>
  <p:tag name="KSO_WM_UNIT_HIGHLIGHT" val="0"/>
  <p:tag name="KSO_WM_UNIT_ID" val="diagram20204638_2*l_i*1_1"/>
  <p:tag name="KSO_WM_UNIT_INDEX" val="1_1"/>
  <p:tag name="KSO_WM_UNIT_LAYERLEVEL" val="1_1"/>
  <p:tag name="KSO_WM_UNIT_LINE_FILL_TYPE" val="2"/>
  <p:tag name="KSO_WM_UNIT_LINE_FORE_SCHEMECOLOR_INDEX" val="5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  <p:tag name="KSO_WM_UNIT_TYPE" val="l_i"/>
  <p:tag name="KSO_WM_UNIT_USESOURCEFORMAT_APPLY" val="1"/>
</p:tagLst>
</file>

<file path=ppt/tags/tag9.xml><?xml version="1.0" encoding="utf-8"?>
<p:tagLst xmlns:p="http://schemas.openxmlformats.org/presentationml/2006/main">
  <p:tag name="AS_NET" val="4.0.30319.42000"/>
  <p:tag name="AS_OS" val="Microsoft Windows NT 6.2.9200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微软雅黑"/>
        <a:cs typeface="Arial"/>
        <a:font script="Uigh" typeface="Microsoft Uighur"/>
        <a:font script="Beng" typeface="Vrinda"/>
        <a:font script="Thai" typeface="FreesiaUPC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Verdana"/>
        <a:font script="Arab" typeface="Tahoma"/>
        <a:font script="Hebr" typeface="Tahoma"/>
        <a:font script="Telu" typeface="Gautami"/>
        <a:font script="Ethi" typeface="Nyala"/>
        <a:font script="Jpan" typeface="ＭＳ 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微軟正黑體"/>
        <a:font script="Laoo" typeface="DokChampa"/>
        <a:font script="Mong" typeface="Mongolian Baiti"/>
        <a:font script="Hans" typeface="微软雅黑"/>
        <a:font script="Guru" typeface="Raavi"/>
        <a:font script="Thaa" typeface="MV Boli"/>
        <a:font script="Cans" typeface="Euphemia"/>
        <a:font script="Hang" typeface="굴림"/>
        <a:font script="Syrc" typeface="Estrangelo Edessa"/>
      </a:majorFont>
      <a:minorFont>
        <a:latin typeface="Arial"/>
        <a:ea typeface="黑体" panose="02010609060101010101" charset="-122"/>
        <a:cs typeface="Arial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微軟正黑體"/>
        <a:font script="Laoo" typeface="DokChampa"/>
        <a:font script="Mong" typeface="Mongolian Baiti"/>
        <a:font script="Hans" typeface="黑体"/>
        <a:font script="Guru" typeface="Raavi"/>
        <a:font script="Thaa" typeface="MV Boli"/>
        <a:font script="Cans" typeface="Euphemia"/>
        <a:font script="Hang" typeface="굴림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微软雅黑"/>
        <a:cs typeface="Arial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游ゴシック Light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微软雅黑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微软雅黑"/>
        <a:ea typeface="微软雅黑"/>
        <a:cs typeface="Arial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游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微软雅黑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Calibri"/>
        <a:cs typeface="Arial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Slides>22</Slides>
  <TotalTime>0</TotalTime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LinksUpToDate>0</LinksUpToDate>
  <SharedDoc>false</SharedDoc>
  <HyperlinksChanged>0</HyperlinksChanged>
  <Application>Aspose.Slides for Java</Application>
  <AppVersion>23.0300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/>
  <cp:revision>1</cp:revision>
  <cp:lastPrinted>2024-10-29T17:08:04Z</cp:lastPrinted>
  <dcterms:created xsi:type="dcterms:W3CDTF">2024-10-29T17:08:04.0000000Z</dcterms:created>
  <dcterms:modified xsi:type="dcterms:W3CDTF">2025-08-28T01:25:53.4648381Z</dcterms:modified>
</cp:coreProperties>
</file>