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23.3-->
<!--Generated by Spire.Presentation for .NET 9.2.0.0-->
<p:presentation xmlns:r="http://schemas.openxmlformats.org/officeDocument/2006/relationships" xmlns:a="http://schemas.openxmlformats.org/drawingml/2006/main" xmlns:p="http://schemas.openxmlformats.org/presentationml/2006/main">
  <p:sldMasterIdLst>
    <p:sldMasterId r:id="rId1" id="2147483648"/>
    <p:sldMasterId r:id="rId2" id="2147483660"/>
    <p:sldMasterId r:id="rId3" id="2147483672"/>
    <p:sldMasterId r:id="rId4" id="2147483684"/>
    <p:sldMasterId r:id="rId5" id="2147483696"/>
    <p:sldMasterId r:id="rId6" id="2147483708"/>
    <p:sldMasterId r:id="rId7" id="2147483720"/>
    <p:sldMasterId r:id="rId8" id="2147483732"/>
  </p:sldMasterIdLst>
  <p:notesMasterIdLst>
    <p:notesMasterId r:id="rId9"/>
  </p:notesMasterIdLst>
  <p:handoutMasterIdLst>
    <p:handoutMasterId r:id="rId10"/>
  </p:handoutMasterIdLst>
  <p:sldIdLst>
    <p:sldId r:id="rId11" id="256"/>
    <p:sldId r:id="rId12" id="314"/>
    <p:sldId r:id="rId13" id="260"/>
    <p:sldId r:id="rId14" id="270"/>
    <p:sldId r:id="rId15" id="292"/>
    <p:sldId r:id="rId16" id="290"/>
    <p:sldId r:id="rId17" id="293"/>
    <p:sldId r:id="rId18" id="291"/>
    <p:sldId r:id="rId19" id="294"/>
    <p:sldId r:id="rId20" id="380"/>
    <p:sldId r:id="rId21" id="358"/>
    <p:sldId r:id="rId22" id="381"/>
    <p:sldId r:id="rId23" id="330"/>
    <p:sldId r:id="rId24" id="298"/>
    <p:sldId r:id="rId25" id="301"/>
    <p:sldId r:id="rId26" id="303"/>
  </p:sldIdLst>
  <p:sldSz cx="12192000" cy="6858000"/>
  <p:notesSz cx="6858000" cy="9144000"/>
  <p:custDataLst>
    <p:tags r:id="rId27"/>
  </p:custDataLst>
  <p:defaultTextStyle>
    <a:defPPr>
      <a:defRPr lang="zh-CN"/>
    </a:defPPr>
    <a:lvl1pPr marL="0" lvl="0" indent="0" algn="l" defTabSz="914400" fontAlgn="base" eaLnBrk="0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1pPr>
    <a:lvl2pPr marL="457200" lvl="1" indent="0" algn="l" defTabSz="914400" fontAlgn="base" eaLnBrk="0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2pPr>
    <a:lvl3pPr marL="914400" lvl="2" indent="0" algn="l" defTabSz="914400" fontAlgn="base" eaLnBrk="0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3pPr>
    <a:lvl4pPr marL="1371600" lvl="3" indent="0" algn="l" defTabSz="914400" fontAlgn="base" eaLnBrk="0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4pPr>
    <a:lvl5pPr marL="1828800" lvl="4" indent="0" algn="l" defTabSz="914400" fontAlgn="base" eaLnBrk="0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5pPr>
    <a:lvl6pPr marL="2286000" lvl="5" indent="0" algn="l" defTabSz="914400" fontAlgn="base" eaLnBrk="0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6pPr>
    <a:lvl7pPr marL="2743200" lvl="6" indent="0" algn="l" defTabSz="914400" fontAlgn="base" eaLnBrk="0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7pPr>
    <a:lvl8pPr marL="3200400" lvl="7" indent="0" algn="l" defTabSz="914400" fontAlgn="base" eaLnBrk="0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8pPr>
    <a:lvl9pPr marL="3657600" lvl="8" indent="0" algn="l" defTabSz="914400" fontAlgn="base" eaLnBrk="0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188" userDrawn="1">
          <p15:clr>
            <a:srgbClr val="A4A3A4"/>
          </p15:clr>
        </p15:guide>
        <p15:guide id="2" pos="38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88" d="100"/>
          <a:sy n="88" d="100"/>
        </p:scale>
        <p:origin x="-120" y="-480"/>
      </p:cViewPr>
      <p:guideLst>
        <p:guide orient="horz" pos="2188"/>
        <p:guide pos="383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handoutMaster" Target="handoutMasters/handoutMaster1.xml" /><Relationship Id="rId11" Type="http://schemas.openxmlformats.org/officeDocument/2006/relationships/slide" Target="slides/slide1.xml" /><Relationship Id="rId12" Type="http://schemas.openxmlformats.org/officeDocument/2006/relationships/slide" Target="slides/slide2.xml" /><Relationship Id="rId13" Type="http://schemas.openxmlformats.org/officeDocument/2006/relationships/slide" Target="slides/slide3.xml" /><Relationship Id="rId14" Type="http://schemas.openxmlformats.org/officeDocument/2006/relationships/slide" Target="slides/slide4.xml" /><Relationship Id="rId15" Type="http://schemas.openxmlformats.org/officeDocument/2006/relationships/slide" Target="slides/slide5.xml" /><Relationship Id="rId16" Type="http://schemas.openxmlformats.org/officeDocument/2006/relationships/slide" Target="slides/slide6.xml" /><Relationship Id="rId17" Type="http://schemas.openxmlformats.org/officeDocument/2006/relationships/slide" Target="slides/slide7.xml" /><Relationship Id="rId18" Type="http://schemas.openxmlformats.org/officeDocument/2006/relationships/slide" Target="slides/slide8.xml" /><Relationship Id="rId19" Type="http://schemas.openxmlformats.org/officeDocument/2006/relationships/slide" Target="slides/slide9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0.xml" /><Relationship Id="rId21" Type="http://schemas.openxmlformats.org/officeDocument/2006/relationships/slide" Target="slides/slide11.xml" /><Relationship Id="rId22" Type="http://schemas.openxmlformats.org/officeDocument/2006/relationships/slide" Target="slides/slide12.xml" /><Relationship Id="rId23" Type="http://schemas.openxmlformats.org/officeDocument/2006/relationships/slide" Target="slides/slide13.xml" /><Relationship Id="rId24" Type="http://schemas.openxmlformats.org/officeDocument/2006/relationships/slide" Target="slides/slide14.xml" /><Relationship Id="rId25" Type="http://schemas.openxmlformats.org/officeDocument/2006/relationships/slide" Target="slides/slide15.xml" /><Relationship Id="rId26" Type="http://schemas.openxmlformats.org/officeDocument/2006/relationships/slide" Target="slides/slide16.xml" /><Relationship Id="rId27" Type="http://schemas.openxmlformats.org/officeDocument/2006/relationships/tags" Target="tags/tag7.xml" /><Relationship Id="rId28" Type="http://schemas.openxmlformats.org/officeDocument/2006/relationships/presProps" Target="presProps.xml" /><Relationship Id="rId29" Type="http://schemas.openxmlformats.org/officeDocument/2006/relationships/viewProps" Target="viewProps.xml" /><Relationship Id="rId3" Type="http://schemas.openxmlformats.org/officeDocument/2006/relationships/slideMaster" Target="slideMasters/slideMaster3.xml" /><Relationship Id="rId30" Type="http://schemas.openxmlformats.org/officeDocument/2006/relationships/theme" Target="theme/theme5.xml" /><Relationship Id="rId31" Type="http://schemas.openxmlformats.org/officeDocument/2006/relationships/tableStyles" Target="tableStyles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Master" Target="slideMasters/slideMaster6.xml" /><Relationship Id="rId7" Type="http://schemas.openxmlformats.org/officeDocument/2006/relationships/slideMaster" Target="slideMasters/slideMaster7.xml" /><Relationship Id="rId8" Type="http://schemas.openxmlformats.org/officeDocument/2006/relationships/slideMaster" Target="slideMasters/slideMaster8.xml" /><Relationship Id="rId9" Type="http://schemas.openxmlformats.org/officeDocument/2006/relationships/notesMaster" Target="notesMasters/notesMaster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8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fontAlgn="base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fontAlgn="base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/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fontAlgn="base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vert="horz" lIns="91440" tIns="45720" rIns="91440" bIns="45720" rtlCol="0" anchor="b"/>
          <a:lstStyle/>
          <a:p>
            <a:pPr lvl="0" algn="r"/>
            <a:fld id="{9A0DB2DC-4C9A-4742-B13C-FB6460FD3503}" type="slidenum">
              <a:rPr lang="zh-CN" altLang="en-US" sz="1200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6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5362" name="页眉占位符 1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363" name="日期占位符 2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844" name="幻灯片图像占位符 3"/>
          <p:cNvSpPr>
            <a:spLocks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9525">
            <a:noFill/>
          </a:ln>
        </p:spPr>
      </p:sp>
      <p:sp>
        <p:nvSpPr>
          <p:cNvPr id="15365" name="备注占位符 4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fontAlgn="base" rtl="0" eaLnBrk="1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fontAlgn="base" rtl="0" eaLnBrk="1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fontAlgn="base" rtl="0" eaLnBrk="1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fontAlgn="base" rtl="0" eaLnBrk="1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366" name="页脚占位符 5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367" name="灯片编号占位符 6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notesMaster" Target="../notesMasters/notesMaster1.xml" /><Relationship Id="rId2" Type="http://schemas.openxmlformats.org/officeDocument/2006/relationships/slide" Target="../slides/slide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>
  <p:cSld name="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/>
        </p:spPr>
      </p:sp>
      <p:sp>
        <p:nvSpPr>
          <p:cNvPr id="36867" name="备注占位符 2"/>
          <p:cNvSpPr txBox="1"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1"/>
              <a:t>特殊字体：方正黄草简体，汉仪星宇体简（小诗）</a:t>
            </a:r>
          </a:p>
        </p:txBody>
      </p:sp>
      <p:sp>
        <p:nvSpPr>
          <p:cNvPr id="36868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/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/>
              <a:t>‹#›</a:t>
            </a:fld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5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5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5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6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6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7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1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1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type="obj"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fontAlgn="base" rtl="0" eaLnBrk="0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1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type="obj"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fontAlgn="base" rtl="0" eaLnBrk="0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1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type="obj"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fontAlgn="base" rtl="0" eaLnBrk="0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1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type="obj"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type="obj"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fontAlgn="base" rtl="0" eaLnBrk="0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1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type="obj"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fontAlgn="base" rtl="0" eaLnBrk="0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1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type="obj"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fontAlgn="base" rtl="0" eaLnBrk="0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1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type="obj"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fontAlgn="base" rtl="0" eaLnBrk="0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fontAlgn="base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4" Type="http://schemas.openxmlformats.org/officeDocument/2006/relationships/theme" Target="../theme/theme5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4" Type="http://schemas.openxmlformats.org/officeDocument/2006/relationships/theme" Target="../theme/theme7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10" Type="http://schemas.openxmlformats.org/officeDocument/2006/relationships/slideLayout" Target="../slideLayouts/slideLayout32.xml" /><Relationship Id="rId11" Type="http://schemas.openxmlformats.org/officeDocument/2006/relationships/slideLayout" Target="../slideLayouts/slideLayout33.xml" /><Relationship Id="rId14" Type="http://schemas.openxmlformats.org/officeDocument/2006/relationships/theme" Target="../theme/theme9.xml" /><Relationship Id="rId2" Type="http://schemas.openxmlformats.org/officeDocument/2006/relationships/slideLayout" Target="../slideLayouts/slideLayout24.xml" /><Relationship Id="rId3" Type="http://schemas.openxmlformats.org/officeDocument/2006/relationships/slideLayout" Target="../slideLayouts/slideLayout25.xml" /><Relationship Id="rId4" Type="http://schemas.openxmlformats.org/officeDocument/2006/relationships/slideLayout" Target="../slideLayouts/slideLayout26.xml" /><Relationship Id="rId5" Type="http://schemas.openxmlformats.org/officeDocument/2006/relationships/slideLayout" Target="../slideLayouts/slideLayout27.xml" /><Relationship Id="rId6" Type="http://schemas.openxmlformats.org/officeDocument/2006/relationships/slideLayout" Target="../slideLayouts/slideLayout28.xml" /><Relationship Id="rId7" Type="http://schemas.openxmlformats.org/officeDocument/2006/relationships/slideLayout" Target="../slideLayouts/slideLayout29.xml" /><Relationship Id="rId8" Type="http://schemas.openxmlformats.org/officeDocument/2006/relationships/slideLayout" Target="../slideLayouts/slideLayout30.xml" /><Relationship Id="rId9" Type="http://schemas.openxmlformats.org/officeDocument/2006/relationships/slideLayout" Target="../slideLayouts/slideLayout31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Relationship Id="rId10" Type="http://schemas.openxmlformats.org/officeDocument/2006/relationships/slideLayout" Target="../slideLayouts/slideLayout43.xml" /><Relationship Id="rId11" Type="http://schemas.openxmlformats.org/officeDocument/2006/relationships/slideLayout" Target="../slideLayouts/slideLayout44.xml" /><Relationship Id="rId14" Type="http://schemas.openxmlformats.org/officeDocument/2006/relationships/theme" Target="../theme/theme3.xml" /><Relationship Id="rId2" Type="http://schemas.openxmlformats.org/officeDocument/2006/relationships/slideLayout" Target="../slideLayouts/slideLayout35.xml" /><Relationship Id="rId3" Type="http://schemas.openxmlformats.org/officeDocument/2006/relationships/slideLayout" Target="../slideLayouts/slideLayout36.xml" /><Relationship Id="rId4" Type="http://schemas.openxmlformats.org/officeDocument/2006/relationships/slideLayout" Target="../slideLayouts/slideLayout37.xml" /><Relationship Id="rId5" Type="http://schemas.openxmlformats.org/officeDocument/2006/relationships/slideLayout" Target="../slideLayouts/slideLayout38.xml" /><Relationship Id="rId6" Type="http://schemas.openxmlformats.org/officeDocument/2006/relationships/slideLayout" Target="../slideLayouts/slideLayout39.xml" /><Relationship Id="rId7" Type="http://schemas.openxmlformats.org/officeDocument/2006/relationships/slideLayout" Target="../slideLayouts/slideLayout40.xml" /><Relationship Id="rId8" Type="http://schemas.openxmlformats.org/officeDocument/2006/relationships/slideLayout" Target="../slideLayouts/slideLayout41.xml" /><Relationship Id="rId9" Type="http://schemas.openxmlformats.org/officeDocument/2006/relationships/slideLayout" Target="../slideLayouts/slideLayout42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5.xml" /><Relationship Id="rId10" Type="http://schemas.openxmlformats.org/officeDocument/2006/relationships/slideLayout" Target="../slideLayouts/slideLayout54.xml" /><Relationship Id="rId11" Type="http://schemas.openxmlformats.org/officeDocument/2006/relationships/slideLayout" Target="../slideLayouts/slideLayout55.xml" /><Relationship Id="rId14" Type="http://schemas.openxmlformats.org/officeDocument/2006/relationships/theme" Target="../theme/theme2.xml" /><Relationship Id="rId2" Type="http://schemas.openxmlformats.org/officeDocument/2006/relationships/slideLayout" Target="../slideLayouts/slideLayout46.xml" /><Relationship Id="rId3" Type="http://schemas.openxmlformats.org/officeDocument/2006/relationships/slideLayout" Target="../slideLayouts/slideLayout47.xml" /><Relationship Id="rId4" Type="http://schemas.openxmlformats.org/officeDocument/2006/relationships/slideLayout" Target="../slideLayouts/slideLayout48.xml" /><Relationship Id="rId5" Type="http://schemas.openxmlformats.org/officeDocument/2006/relationships/slideLayout" Target="../slideLayouts/slideLayout49.xml" /><Relationship Id="rId6" Type="http://schemas.openxmlformats.org/officeDocument/2006/relationships/slideLayout" Target="../slideLayouts/slideLayout50.xml" /><Relationship Id="rId7" Type="http://schemas.openxmlformats.org/officeDocument/2006/relationships/slideLayout" Target="../slideLayouts/slideLayout51.xml" /><Relationship Id="rId8" Type="http://schemas.openxmlformats.org/officeDocument/2006/relationships/slideLayout" Target="../slideLayouts/slideLayout52.xml" /><Relationship Id="rId9" Type="http://schemas.openxmlformats.org/officeDocument/2006/relationships/slideLayout" Target="../slideLayouts/slideLayout53.xml" /></Relationships>
</file>

<file path=ppt/slideMasters/_rels/slideMaster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6.xml" /><Relationship Id="rId10" Type="http://schemas.openxmlformats.org/officeDocument/2006/relationships/slideLayout" Target="../slideLayouts/slideLayout65.xml" /><Relationship Id="rId11" Type="http://schemas.openxmlformats.org/officeDocument/2006/relationships/slideLayout" Target="../slideLayouts/slideLayout66.xml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57.xml" /><Relationship Id="rId3" Type="http://schemas.openxmlformats.org/officeDocument/2006/relationships/slideLayout" Target="../slideLayouts/slideLayout58.xml" /><Relationship Id="rId4" Type="http://schemas.openxmlformats.org/officeDocument/2006/relationships/slideLayout" Target="../slideLayouts/slideLayout59.xml" /><Relationship Id="rId5" Type="http://schemas.openxmlformats.org/officeDocument/2006/relationships/slideLayout" Target="../slideLayouts/slideLayout60.xml" /><Relationship Id="rId6" Type="http://schemas.openxmlformats.org/officeDocument/2006/relationships/slideLayout" Target="../slideLayouts/slideLayout61.xml" /><Relationship Id="rId7" Type="http://schemas.openxmlformats.org/officeDocument/2006/relationships/slideLayout" Target="../slideLayouts/slideLayout62.xml" /><Relationship Id="rId8" Type="http://schemas.openxmlformats.org/officeDocument/2006/relationships/slideLayout" Target="../slideLayouts/slideLayout63.xml" /><Relationship Id="rId9" Type="http://schemas.openxmlformats.org/officeDocument/2006/relationships/slideLayout" Target="../slideLayouts/slideLayout64.xml" /></Relationships>
</file>

<file path=ppt/slideMasters/_rels/slideMaster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7.xml" /><Relationship Id="rId10" Type="http://schemas.openxmlformats.org/officeDocument/2006/relationships/slideLayout" Target="../slideLayouts/slideLayout76.xml" /><Relationship Id="rId11" Type="http://schemas.openxmlformats.org/officeDocument/2006/relationships/slideLayout" Target="../slideLayouts/slideLayout77.xml" /><Relationship Id="rId14" Type="http://schemas.openxmlformats.org/officeDocument/2006/relationships/theme" Target="../theme/theme10.xml" /><Relationship Id="rId2" Type="http://schemas.openxmlformats.org/officeDocument/2006/relationships/slideLayout" Target="../slideLayouts/slideLayout68.xml" /><Relationship Id="rId3" Type="http://schemas.openxmlformats.org/officeDocument/2006/relationships/slideLayout" Target="../slideLayouts/slideLayout69.xml" /><Relationship Id="rId4" Type="http://schemas.openxmlformats.org/officeDocument/2006/relationships/slideLayout" Target="../slideLayouts/slideLayout70.xml" /><Relationship Id="rId5" Type="http://schemas.openxmlformats.org/officeDocument/2006/relationships/slideLayout" Target="../slideLayouts/slideLayout71.xml" /><Relationship Id="rId6" Type="http://schemas.openxmlformats.org/officeDocument/2006/relationships/slideLayout" Target="../slideLayouts/slideLayout72.xml" /><Relationship Id="rId7" Type="http://schemas.openxmlformats.org/officeDocument/2006/relationships/slideLayout" Target="../slideLayouts/slideLayout73.xml" /><Relationship Id="rId8" Type="http://schemas.openxmlformats.org/officeDocument/2006/relationships/slideLayout" Target="../slideLayouts/slideLayout74.xml" /><Relationship Id="rId9" Type="http://schemas.openxmlformats.org/officeDocument/2006/relationships/slideLayout" Target="../slideLayouts/slideLayout75.xml" /></Relationships>
</file>

<file path=ppt/slideMasters/_rels/slideMaster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8.xml" /><Relationship Id="rId10" Type="http://schemas.openxmlformats.org/officeDocument/2006/relationships/slideLayout" Target="../slideLayouts/slideLayout87.xml" /><Relationship Id="rId11" Type="http://schemas.openxmlformats.org/officeDocument/2006/relationships/slideLayout" Target="../slideLayouts/slideLayout88.xml" /><Relationship Id="rId14" Type="http://schemas.openxmlformats.org/officeDocument/2006/relationships/theme" Target="../theme/theme4.xml" /><Relationship Id="rId2" Type="http://schemas.openxmlformats.org/officeDocument/2006/relationships/slideLayout" Target="../slideLayouts/slideLayout79.xml" /><Relationship Id="rId3" Type="http://schemas.openxmlformats.org/officeDocument/2006/relationships/slideLayout" Target="../slideLayouts/slideLayout80.xml" /><Relationship Id="rId4" Type="http://schemas.openxmlformats.org/officeDocument/2006/relationships/slideLayout" Target="../slideLayouts/slideLayout81.xml" /><Relationship Id="rId5" Type="http://schemas.openxmlformats.org/officeDocument/2006/relationships/slideLayout" Target="../slideLayouts/slideLayout82.xml" /><Relationship Id="rId6" Type="http://schemas.openxmlformats.org/officeDocument/2006/relationships/slideLayout" Target="../slideLayouts/slideLayout83.xml" /><Relationship Id="rId7" Type="http://schemas.openxmlformats.org/officeDocument/2006/relationships/slideLayout" Target="../slideLayouts/slideLayout84.xml" /><Relationship Id="rId8" Type="http://schemas.openxmlformats.org/officeDocument/2006/relationships/slideLayout" Target="../slideLayouts/slideLayout85.xml" /><Relationship Id="rId9" Type="http://schemas.openxmlformats.org/officeDocument/2006/relationships/slideLayout" Target="../slideLayouts/slideLayout8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zh-CN" dirty="1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1"/>
              <a:t>单击此处编辑母版文本样式</a:t>
            </a:r>
          </a:p>
          <a:p>
            <a:pPr lvl="1"/>
            <a:r>
              <a:rPr lang="zh-CN" altLang="zh-CN" dirty="1"/>
              <a:t>第二级</a:t>
            </a:r>
          </a:p>
          <a:p>
            <a:pPr lvl="2"/>
            <a:r>
              <a:rPr lang="zh-CN" altLang="zh-CN" dirty="1"/>
              <a:t>第三级</a:t>
            </a:r>
          </a:p>
          <a:p>
            <a:pPr lvl="3"/>
            <a:r>
              <a:rPr lang="zh-CN" altLang="zh-CN" dirty="1"/>
              <a:t>第四级</a:t>
            </a:r>
          </a:p>
          <a:p>
            <a:pPr lvl="4"/>
            <a:r>
              <a:rPr lang="zh-CN" altLang="zh-CN" dirty="1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898989"/>
                </a:solidFill>
              </a:rPr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fast"/>
  <p:timing>
    <p:tnLst>
      <p:par>
        <p:cTn id="1" restart="never" nodeType="tmRoot"/>
      </p:par>
    </p:tnLst>
  </p:timing>
  <p:txStyles>
    <p:titleStyle>
      <a:lvl1pPr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2pPr>
      <a:lvl3pPr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3pPr>
      <a:lvl4pPr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4pPr>
      <a:lvl5pPr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5pPr>
      <a:lvl6pPr marL="457200"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6pPr>
      <a:lvl7pPr marL="914400"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7pPr>
      <a:lvl8pPr marL="1371600"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8pPr>
      <a:lvl9pPr marL="1828800"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9pPr>
    </p:titleStyle>
    <p:bodyStyle>
      <a:lvl1pPr marL="228600" indent="-228600" algn="l" fontAlgn="base" rtl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fontAlgn="base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fontAlgn="base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fontAlgn="base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fontAlgn="base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fontAlgn="base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fontAlgn="base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fontAlgn="base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fontAlgn="base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194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zh-CN" dirty="1"/>
              <a:t>单击此处编辑母版标题样式</a:t>
            </a:r>
          </a:p>
        </p:txBody>
      </p:sp>
      <p:sp>
        <p:nvSpPr>
          <p:cNvPr id="8195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1"/>
              <a:t>单击此处编辑母版文本样式</a:t>
            </a:r>
          </a:p>
          <a:p>
            <a:pPr lvl="1"/>
            <a:r>
              <a:rPr lang="zh-CN" altLang="zh-CN" dirty="1"/>
              <a:t>第二级</a:t>
            </a:r>
          </a:p>
          <a:p>
            <a:pPr lvl="2"/>
            <a:r>
              <a:rPr lang="zh-CN" altLang="zh-CN" dirty="1"/>
              <a:t>第三级</a:t>
            </a:r>
          </a:p>
          <a:p>
            <a:pPr lvl="3"/>
            <a:r>
              <a:rPr lang="zh-CN" altLang="zh-CN" dirty="1"/>
              <a:t>第四级</a:t>
            </a:r>
          </a:p>
          <a:p>
            <a:pPr lvl="4"/>
            <a:r>
              <a:rPr lang="zh-CN" altLang="zh-CN" dirty="1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restart="never" nodeType="tmRoot"/>
      </p:par>
    </p:tnLst>
  </p:timing>
  <p:txStyles>
    <p:titleStyle>
      <a:lvl1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2pPr>
      <a:lvl3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3pPr>
      <a:lvl4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4pPr>
      <a:lvl5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5pPr>
      <a:lvl6pPr marL="4572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6pPr>
      <a:lvl7pPr marL="9144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7pPr>
      <a:lvl8pPr marL="13716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8pPr>
      <a:lvl9pPr marL="18288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9pPr>
    </p:titleStyle>
    <p:bodyStyle>
      <a:lvl1pPr marL="228600" indent="-228600" algn="l" fontAlgn="base" rtl="0" eaLnBrk="0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zh-CN" dirty="1"/>
              <a:t>单击此处编辑母版标题样式</a:t>
            </a:r>
          </a:p>
        </p:txBody>
      </p:sp>
      <p:sp>
        <p:nvSpPr>
          <p:cNvPr id="9219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1"/>
              <a:t>单击此处编辑母版文本样式</a:t>
            </a:r>
          </a:p>
          <a:p>
            <a:pPr lvl="1"/>
            <a:r>
              <a:rPr lang="zh-CN" altLang="zh-CN" dirty="1"/>
              <a:t>第二级</a:t>
            </a:r>
          </a:p>
          <a:p>
            <a:pPr lvl="2"/>
            <a:r>
              <a:rPr lang="zh-CN" altLang="zh-CN" dirty="1"/>
              <a:t>第三级</a:t>
            </a:r>
          </a:p>
          <a:p>
            <a:pPr lvl="3"/>
            <a:r>
              <a:rPr lang="zh-CN" altLang="zh-CN" dirty="1"/>
              <a:t>第四级</a:t>
            </a:r>
          </a:p>
          <a:p>
            <a:pPr lvl="4"/>
            <a:r>
              <a:rPr lang="zh-CN" altLang="zh-CN" dirty="1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fast"/>
  <p:timing>
    <p:tnLst>
      <p:par>
        <p:cTn id="1" restart="never" nodeType="tmRoot"/>
      </p:par>
    </p:tnLst>
  </p:timing>
  <p:txStyles>
    <p:titleStyle>
      <a:lvl1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2pPr>
      <a:lvl3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3pPr>
      <a:lvl4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4pPr>
      <a:lvl5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5pPr>
      <a:lvl6pPr marL="4572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6pPr>
      <a:lvl7pPr marL="9144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7pPr>
      <a:lvl8pPr marL="13716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8pPr>
      <a:lvl9pPr marL="18288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9pPr>
    </p:titleStyle>
    <p:bodyStyle>
      <a:lvl1pPr marL="228600" indent="-228600" algn="l" fontAlgn="base" rtl="0" eaLnBrk="0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4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zh-CN" dirty="1"/>
              <a:t>单击此处编辑母版标题样式</a:t>
            </a:r>
          </a:p>
        </p:txBody>
      </p:sp>
      <p:sp>
        <p:nvSpPr>
          <p:cNvPr id="1024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1"/>
              <a:t>单击此处编辑母版文本样式</a:t>
            </a:r>
          </a:p>
          <a:p>
            <a:pPr lvl="1"/>
            <a:r>
              <a:rPr lang="zh-CN" altLang="zh-CN" dirty="1"/>
              <a:t>第二级</a:t>
            </a:r>
          </a:p>
          <a:p>
            <a:pPr lvl="2"/>
            <a:r>
              <a:rPr lang="zh-CN" altLang="zh-CN" dirty="1"/>
              <a:t>第三级</a:t>
            </a:r>
          </a:p>
          <a:p>
            <a:pPr lvl="3"/>
            <a:r>
              <a:rPr lang="zh-CN" altLang="zh-CN" dirty="1"/>
              <a:t>第四级</a:t>
            </a:r>
          </a:p>
          <a:p>
            <a:pPr lvl="4"/>
            <a:r>
              <a:rPr lang="zh-CN" altLang="zh-CN" dirty="1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fast"/>
  <p:timing>
    <p:tnLst>
      <p:par>
        <p:cTn id="1" restart="never" nodeType="tmRoot"/>
      </p:par>
    </p:tnLst>
  </p:timing>
  <p:txStyles>
    <p:titleStyle>
      <a:lvl1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2pPr>
      <a:lvl3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3pPr>
      <a:lvl4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4pPr>
      <a:lvl5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5pPr>
      <a:lvl6pPr marL="4572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6pPr>
      <a:lvl7pPr marL="9144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7pPr>
      <a:lvl8pPr marL="13716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8pPr>
      <a:lvl9pPr marL="18288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9pPr>
    </p:titleStyle>
    <p:bodyStyle>
      <a:lvl1pPr marL="228600" indent="-228600" algn="l" fontAlgn="base" rtl="0" eaLnBrk="0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zh-CN" dirty="1"/>
              <a:t>单击此处编辑母版标题样式</a:t>
            </a:r>
          </a:p>
        </p:txBody>
      </p:sp>
      <p:sp>
        <p:nvSpPr>
          <p:cNvPr id="1126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1"/>
              <a:t>单击此处编辑母版文本样式</a:t>
            </a:r>
          </a:p>
          <a:p>
            <a:pPr lvl="1"/>
            <a:r>
              <a:rPr lang="zh-CN" altLang="zh-CN" dirty="1"/>
              <a:t>第二级</a:t>
            </a:r>
          </a:p>
          <a:p>
            <a:pPr lvl="2"/>
            <a:r>
              <a:rPr lang="zh-CN" altLang="zh-CN" dirty="1"/>
              <a:t>第三级</a:t>
            </a:r>
          </a:p>
          <a:p>
            <a:pPr lvl="3"/>
            <a:r>
              <a:rPr lang="zh-CN" altLang="zh-CN" dirty="1"/>
              <a:t>第四级</a:t>
            </a:r>
          </a:p>
          <a:p>
            <a:pPr lvl="4"/>
            <a:r>
              <a:rPr lang="zh-CN" altLang="zh-CN" dirty="1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fast"/>
  <p:timing>
    <p:tnLst>
      <p:par>
        <p:cTn id="1" restart="never" nodeType="tmRoot"/>
      </p:par>
    </p:tnLst>
  </p:timing>
  <p:txStyles>
    <p:titleStyle>
      <a:lvl1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2pPr>
      <a:lvl3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3pPr>
      <a:lvl4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4pPr>
      <a:lvl5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5pPr>
      <a:lvl6pPr marL="4572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6pPr>
      <a:lvl7pPr marL="9144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7pPr>
      <a:lvl8pPr marL="13716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8pPr>
      <a:lvl9pPr marL="18288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9pPr>
    </p:titleStyle>
    <p:bodyStyle>
      <a:lvl1pPr marL="228600" indent="-228600" algn="l" fontAlgn="base" rtl="0" eaLnBrk="0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290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zh-CN" dirty="1"/>
              <a:t>单击此处编辑母版标题样式</a:t>
            </a:r>
          </a:p>
        </p:txBody>
      </p:sp>
      <p:sp>
        <p:nvSpPr>
          <p:cNvPr id="12291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1"/>
              <a:t>单击此处编辑母版文本样式</a:t>
            </a:r>
          </a:p>
          <a:p>
            <a:pPr lvl="1"/>
            <a:r>
              <a:rPr lang="zh-CN" altLang="zh-CN" dirty="1"/>
              <a:t>第二级</a:t>
            </a:r>
          </a:p>
          <a:p>
            <a:pPr lvl="2"/>
            <a:r>
              <a:rPr lang="zh-CN" altLang="zh-CN" dirty="1"/>
              <a:t>第三级</a:t>
            </a:r>
          </a:p>
          <a:p>
            <a:pPr lvl="3"/>
            <a:r>
              <a:rPr lang="zh-CN" altLang="zh-CN" dirty="1"/>
              <a:t>第四级</a:t>
            </a:r>
          </a:p>
          <a:p>
            <a:pPr lvl="4"/>
            <a:r>
              <a:rPr lang="zh-CN" altLang="zh-CN" dirty="1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fast"/>
  <p:timing>
    <p:tnLst>
      <p:par>
        <p:cTn id="1" restart="never" nodeType="tmRoot"/>
      </p:par>
    </p:tnLst>
  </p:timing>
  <p:txStyles>
    <p:titleStyle>
      <a:lvl1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2pPr>
      <a:lvl3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3pPr>
      <a:lvl4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4pPr>
      <a:lvl5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5pPr>
      <a:lvl6pPr marL="4572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6pPr>
      <a:lvl7pPr marL="9144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7pPr>
      <a:lvl8pPr marL="13716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8pPr>
      <a:lvl9pPr marL="18288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9pPr>
    </p:titleStyle>
    <p:bodyStyle>
      <a:lvl1pPr marL="228600" indent="-228600" algn="l" fontAlgn="base" rtl="0" eaLnBrk="0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314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zh-CN" dirty="1"/>
              <a:t>单击此处编辑母版标题样式</a:t>
            </a:r>
          </a:p>
        </p:txBody>
      </p:sp>
      <p:sp>
        <p:nvSpPr>
          <p:cNvPr id="13315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1"/>
              <a:t>单击此处编辑母版文本样式</a:t>
            </a:r>
          </a:p>
          <a:p>
            <a:pPr lvl="1"/>
            <a:r>
              <a:rPr lang="zh-CN" altLang="zh-CN" dirty="1"/>
              <a:t>第二级</a:t>
            </a:r>
          </a:p>
          <a:p>
            <a:pPr lvl="2"/>
            <a:r>
              <a:rPr lang="zh-CN" altLang="zh-CN" dirty="1"/>
              <a:t>第三级</a:t>
            </a:r>
          </a:p>
          <a:p>
            <a:pPr lvl="3"/>
            <a:r>
              <a:rPr lang="zh-CN" altLang="zh-CN" dirty="1"/>
              <a:t>第四级</a:t>
            </a:r>
          </a:p>
          <a:p>
            <a:pPr lvl="4"/>
            <a:r>
              <a:rPr lang="zh-CN" altLang="zh-CN" dirty="1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fade/>
  </p:transition>
  <p:timing>
    <p:tnLst>
      <p:par>
        <p:cTn id="1" restart="never" nodeType="tmRoot"/>
      </p:par>
    </p:tnLst>
  </p:timing>
  <p:txStyles>
    <p:titleStyle>
      <a:lvl1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2pPr>
      <a:lvl3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3pPr>
      <a:lvl4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4pPr>
      <a:lvl5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5pPr>
      <a:lvl6pPr marL="4572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6pPr>
      <a:lvl7pPr marL="9144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7pPr>
      <a:lvl8pPr marL="13716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8pPr>
      <a:lvl9pPr marL="18288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9pPr>
    </p:titleStyle>
    <p:bodyStyle>
      <a:lvl1pPr marL="228600" indent="-228600" algn="l" fontAlgn="base" rtl="0" eaLnBrk="0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338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zh-CN" dirty="1"/>
              <a:t>单击此处编辑母版标题样式</a:t>
            </a:r>
          </a:p>
        </p:txBody>
      </p:sp>
      <p:sp>
        <p:nvSpPr>
          <p:cNvPr id="14339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zh-CN" dirty="1"/>
              <a:t>单击此处编辑母版文本样式</a:t>
            </a:r>
          </a:p>
          <a:p>
            <a:pPr lvl="1"/>
            <a:r>
              <a:rPr lang="zh-CN" altLang="zh-CN" dirty="1"/>
              <a:t>第二级</a:t>
            </a:r>
          </a:p>
          <a:p>
            <a:pPr lvl="2"/>
            <a:r>
              <a:rPr lang="zh-CN" altLang="zh-CN" dirty="1"/>
              <a:t>第三级</a:t>
            </a:r>
          </a:p>
          <a:p>
            <a:pPr lvl="3"/>
            <a:r>
              <a:rPr lang="zh-CN" altLang="zh-CN" dirty="1"/>
              <a:t>第四级</a:t>
            </a:r>
          </a:p>
          <a:p>
            <a:pPr lvl="4"/>
            <a:r>
              <a:rPr lang="zh-CN" altLang="zh-CN" dirty="1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fast"/>
  <p:timing>
    <p:tnLst>
      <p:par>
        <p:cTn id="1" restart="never" nodeType="tmRoot"/>
      </p:par>
    </p:tnLst>
  </p:timing>
  <p:txStyles>
    <p:titleStyle>
      <a:lvl1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2pPr>
      <a:lvl3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3pPr>
      <a:lvl4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4pPr>
      <a:lvl5pPr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5pPr>
      <a:lvl6pPr marL="4572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6pPr>
      <a:lvl7pPr marL="9144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7pPr>
      <a:lvl8pPr marL="13716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8pPr>
      <a:lvl9pPr marL="1828800" algn="l" fontAlgn="base" rtl="0" eaLnBrk="0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2" charset="0"/>
          <a:ea typeface="宋体" panose="02010600030101010101" pitchFamily="2" charset="-122"/>
        </a:defRPr>
      </a:lvl9pPr>
    </p:titleStyle>
    <p:bodyStyle>
      <a:lvl1pPr marL="228600" indent="-228600" algn="l" fontAlgn="base" rtl="0" eaLnBrk="0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fontAlgn="base" rtl="0" ea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Relationship Id="rId4" Type="http://schemas.openxmlformats.org/officeDocument/2006/relationships/image" Target="../media/image2.png" /><Relationship Id="rId5" Type="http://schemas.openxmlformats.org/officeDocument/2006/relationships/image" Target="../media/image3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2.xml" /><Relationship Id="rId11" Type="http://schemas.openxmlformats.org/officeDocument/2006/relationships/tags" Target="../tags/tag1.xml" /><Relationship Id="rId12" Type="http://schemas.openxmlformats.org/officeDocument/2006/relationships/tags" Target="../tags/tag13.xml" /><Relationship Id="rId13" Type="http://schemas.openxmlformats.org/officeDocument/2006/relationships/tags" Target="../tags/tag8.xml" /><Relationship Id="rId14" Type="http://schemas.openxmlformats.org/officeDocument/2006/relationships/tags" Target="../tags/tag10.xml" /><Relationship Id="rId15" Type="http://schemas.openxmlformats.org/officeDocument/2006/relationships/tags" Target="../tags/tag3.xml" /><Relationship Id="rId2" Type="http://schemas.openxmlformats.org/officeDocument/2006/relationships/image" Target="../media/image6.png" /><Relationship Id="rId3" Type="http://schemas.openxmlformats.org/officeDocument/2006/relationships/tags" Target="../tags/tag4.xml" /><Relationship Id="rId4" Type="http://schemas.openxmlformats.org/officeDocument/2006/relationships/tags" Target="../tags/tag12.xml" /><Relationship Id="rId5" Type="http://schemas.openxmlformats.org/officeDocument/2006/relationships/tags" Target="../tags/tag9.xml" /><Relationship Id="rId6" Type="http://schemas.openxmlformats.org/officeDocument/2006/relationships/image" Target="../media/image1.png" /><Relationship Id="rId7" Type="http://schemas.openxmlformats.org/officeDocument/2006/relationships/tags" Target="../tags/tag11.xml" /><Relationship Id="rId8" Type="http://schemas.openxmlformats.org/officeDocument/2006/relationships/tags" Target="../tags/tag6.xml" /><Relationship Id="rId9" Type="http://schemas.openxmlformats.org/officeDocument/2006/relationships/tags" Target="../tags/tag5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Relationship Id="rId4" Type="http://schemas.openxmlformats.org/officeDocument/2006/relationships/image" Target="../media/image7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rcRect/>
          <a:stretch>
            <a:fillRect/>
          </a:stretch>
        </p:blipFill>
        <p:spPr>
          <a:xfrm>
            <a:off x="9574530" y="1870710"/>
            <a:ext cx="1254125" cy="647700"/>
          </a:xfrm>
          <a:prstGeom prst="rect"/>
          <a:noFill/>
          <a:ln w="9525">
            <a:noFill/>
          </a:ln>
        </p:spPr>
      </p:pic>
      <p:pic>
        <p:nvPicPr>
          <p:cNvPr id="15367" name="图片 8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rcRect/>
          <a:stretch>
            <a:fillRect/>
          </a:stretch>
        </p:blipFill>
        <p:spPr>
          <a:xfrm>
            <a:off x="9439910" y="2824798"/>
            <a:ext cx="327025" cy="331787"/>
          </a:xfrm>
          <a:prstGeom prst="rect"/>
          <a:noFill/>
          <a:ln w="9525">
            <a:noFill/>
          </a:ln>
        </p:spPr>
      </p:pic>
      <p:sp>
        <p:nvSpPr>
          <p:cNvPr id="15368" name="文本框 9"/>
          <p:cNvSpPr txBox="1"/>
          <p:nvPr/>
        </p:nvSpPr>
        <p:spPr>
          <a:xfrm>
            <a:off x="9396730" y="2834323"/>
            <a:ext cx="366126" cy="421108"/>
          </a:xfrm>
          <a:prstGeom prst="rect"/>
          <a:noFill/>
          <a:ln w="9525">
            <a:noFill/>
          </a:ln>
        </p:spPr>
        <p:txBody>
          <a:bodyPr vert="eaVert">
            <a:spAutoFit/>
          </a:bodyPr>
          <a:lstStyle>
            <a:lvl1pPr marL="228600" indent="-228600" algn="l" fontAlgn="base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fontAlgn="base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fontAlgn="base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fontAlgn="base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fontAlgn="base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200" dirty="1">
                <a:solidFill>
                  <a:srgbClr val="FFFFFF"/>
                </a:solidFill>
                <a:latin typeface="汉仪星宇体简" pitchFamily="2" charset="-122"/>
                <a:ea typeface="汉仪星宇体简" pitchFamily="2" charset="-122"/>
              </a:rPr>
              <a:t>印</a:t>
            </a:r>
            <a:endParaRPr lang="zh-CN" altLang="en-US" sz="1200">
              <a:solidFill>
                <a:srgbClr val="FFFFFF"/>
              </a:solidFill>
              <a:latin typeface="汉仪星宇体简" pitchFamily="2" charset="-122"/>
              <a:ea typeface="汉仪星宇体简" pitchFamily="2" charset="-122"/>
            </a:endParaRPr>
          </a:p>
        </p:txBody>
      </p:sp>
      <p:sp>
        <p:nvSpPr>
          <p:cNvPr id="60419" name="标题 1"/>
          <p:cNvSpPr>
            <a:spLocks noGrp="1"/>
          </p:cNvSpPr>
          <p:nvPr/>
        </p:nvSpPr>
        <p:spPr>
          <a:xfrm>
            <a:off x="1334135" y="1183005"/>
            <a:ext cx="8689975" cy="1123950"/>
          </a:xfrm>
          <a:prstGeom prst="rect"/>
          <a:noFill/>
          <a:ln w="9525">
            <a:noFill/>
          </a:ln>
        </p:spPr>
        <p:txBody>
          <a:bodyPr/>
          <a:lstStyle>
            <a:lvl1pPr lvl="0">
              <a:defRPr/>
            </a:lvl1pPr>
          </a:lstStyle>
          <a:p>
            <a:pPr lvl="0" algn="ctr" eaLnBrk="1" hangingPunct="1"/>
            <a:r>
              <a:rPr lang="zh-CN" altLang="en-US" sz="6000" b="1" u="sng" dirty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酬</a:t>
            </a:r>
            <a:r>
              <a:rPr lang="zh-CN" altLang="en-US" sz="6000" b="1" dirty="1">
                <a:latin typeface="微软雅黑" panose="020b0503020204020204" pitchFamily="34" charset="-122"/>
                <a:ea typeface="微软雅黑" panose="020b0503020204020204" pitchFamily="34" charset="-122"/>
              </a:rPr>
              <a:t>乐天扬州初逢席上见赠</a:t>
            </a:r>
            <a:endParaRPr lang="zh-CN" altLang="en-US" sz="6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760970" y="2668270"/>
            <a:ext cx="2005965" cy="645160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刘禹锡</a:t>
            </a:r>
            <a:endParaRPr lang="zh-CN" altLang="en-US" sz="3600" b="1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793730" y="3570605"/>
            <a:ext cx="1281440" cy="2641699"/>
          </a:xfrm>
          <a:prstGeom prst="rect"/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沉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舟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侧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畔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千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帆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过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，            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病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树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前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头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万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木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春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。</a:t>
            </a:r>
            <a:br>
              <a:rPr lang="zh-CN" altLang="en-US" sz="2400" dirty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</a:br>
            <a:endParaRPr lang="zh-CN" altLang="en-US" sz="2400">
              <a:solidFill>
                <a:schemeClr val="bg1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39800" y="2306955"/>
            <a:ext cx="2914015" cy="768350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+mn-ea"/>
              </a:rPr>
              <a:t>以诗相答</a:t>
            </a:r>
            <a:endParaRPr lang="zh-CN" altLang="en-US" sz="4400" b="1">
              <a:solidFill>
                <a:srgbClr val="C00000"/>
              </a:solidFill>
              <a:latin typeface="楷体" panose="02010609060101010101" pitchFamily="1" charset="-122"/>
              <a:ea typeface="楷体" panose="02010609060101010101" pitchFamily="1" charset="-122"/>
              <a:cs typeface="+mn-ea"/>
            </a:endParaRPr>
          </a:p>
        </p:txBody>
      </p:sp>
      <p:pic>
        <p:nvPicPr>
          <p:cNvPr id="19458" name="图片 7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rcRect/>
          <a:stretch>
            <a:fillRect/>
          </a:stretch>
        </p:blipFill>
        <p:spPr>
          <a:xfrm>
            <a:off x="0" y="4853940"/>
            <a:ext cx="12192000" cy="200406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3"/>
          <p:cNvGrpSpPr/>
          <p:nvPr/>
        </p:nvGrpSpPr>
        <p:grpSpPr>
          <a:xfrm>
            <a:off x="150496" y="-160973"/>
            <a:ext cx="5198110" cy="1169670"/>
            <a:chOff x="229579" y="-424770"/>
            <a:chExt cx="6264424" cy="1409775"/>
          </a:xfrm>
        </p:grpSpPr>
        <p:pic>
          <p:nvPicPr>
            <p:cNvPr id="19473" name="Picture 9" descr="F:\ppt素材\图标\我收集的图标\字体\3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>
            <a:xfrm rot="5400000">
              <a:off x="2656903" y="-2852094"/>
              <a:ext cx="1409775" cy="6264424"/>
            </a:xfrm>
            <a:prstGeom prst="rect"/>
            <a:noFill/>
            <a:ln w="9525">
              <a:noFill/>
            </a:ln>
          </p:spPr>
        </p:pic>
        <p:pic>
          <p:nvPicPr>
            <p:cNvPr id="19474" name="Picture 6" descr="F:\超棒ppt模板\中国风\中国风物件\maobi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>
            <a:xfrm rot="300000">
              <a:off x="3901299" y="-383441"/>
              <a:ext cx="985656" cy="1244459"/>
            </a:xfrm>
            <a:prstGeom prst="rect"/>
            <a:noFill/>
            <a:ln w="9525">
              <a:noFill/>
            </a:ln>
          </p:spPr>
        </p:pic>
        <p:sp>
          <p:nvSpPr>
            <p:cNvPr id="19475" name="TextBox 2"/>
            <p:cNvSpPr txBox="1"/>
            <p:nvPr/>
          </p:nvSpPr>
          <p:spPr>
            <a:xfrm>
              <a:off x="890924" y="123684"/>
              <a:ext cx="2674359" cy="777596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l" eaLnBrk="1" hangingPunct="1">
                <a:lnSpc>
                  <a:spcPct val="100000"/>
                </a:lnSpc>
                <a:buNone/>
              </a:pPr>
              <a:r>
                <a:rPr lang="zh-CN" altLang="en-US" sz="3600" dirty="1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  <a:sym typeface="+mn-ea"/>
                </a:rPr>
                <a:t>品读赏析</a:t>
              </a:r>
              <a:endParaRPr lang="zh-CN" altLang="en-US" sz="3600" b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</p:grpSp>
      <p:sp>
        <p:nvSpPr>
          <p:cNvPr id="18437" name="Text Box 5"/>
          <p:cNvSpPr txBox="1"/>
          <p:nvPr/>
        </p:nvSpPr>
        <p:spPr>
          <a:xfrm>
            <a:off x="273685" y="2005330"/>
            <a:ext cx="11528425" cy="4523105"/>
          </a:xfrm>
          <a:prstGeom prst="rect"/>
          <a:solidFill>
            <a:schemeClr val="bg2">
              <a:lumMod val="60000"/>
              <a:lumOff val="40000"/>
            </a:scheme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>
              <a:lnSpc>
                <a:spcPct val="100000"/>
              </a:lnSpc>
              <a:buClr>
                <a:schemeClr val="hlink"/>
              </a:buClr>
              <a:buSzPct val="70000"/>
            </a:pPr>
            <a:r>
              <a:rPr lang="zh-CN" sz="3200" b="1" dirty="1">
                <a:solidFill>
                  <a:schemeClr val="tx1"/>
                </a:solidFill>
                <a:highlight>
                  <a:srgbClr val="FFFF00"/>
                </a:highlight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修辞角度：</a:t>
            </a:r>
            <a:r>
              <a:rPr lang="zh-CN" sz="32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比喻</a:t>
            </a:r>
            <a:r>
              <a:rPr lang="zh-CN" sz="3200" b="1" dirty="1"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。诗人以“沉舟”“病树”比喻自己，“千帆”“万木”比喻仕途得意的新贵们，暗含</a:t>
            </a:r>
            <a:r>
              <a:rPr lang="zh-CN" sz="32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自己虽然境遇凄苦却依然充满刚健昂扬的精神。</a:t>
            </a:r>
            <a:r>
              <a:rPr lang="zh-CN" sz="3200" b="1" dirty="1"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表现出诗人</a:t>
            </a:r>
            <a:r>
              <a:rPr lang="zh-CN" sz="32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乐观豁达的胸襟和积极进取的精神</a:t>
            </a:r>
            <a:r>
              <a:rPr lang="zh-CN" sz="3200" b="1" dirty="1"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。</a:t>
            </a:r>
            <a:endParaRPr lang="zh-CN" sz="3200" b="1">
              <a:latin typeface="楷体" panose="02010609060101010101" pitchFamily="1" charset="-122"/>
              <a:ea typeface="楷体" panose="02010609060101010101" pitchFamily="1" charset="-122"/>
              <a:cs typeface="+mn-ea"/>
              <a:sym typeface="+mn-ea"/>
            </a:endParaRPr>
          </a:p>
          <a:p>
            <a:pPr>
              <a:lnSpc>
                <a:spcPct val="100000"/>
              </a:lnSpc>
              <a:buClr>
                <a:schemeClr val="hlink"/>
              </a:buClr>
              <a:buSzPct val="70000"/>
            </a:pPr>
            <a:r>
              <a:rPr lang="zh-CN" sz="3200" b="1" dirty="1">
                <a:highlight>
                  <a:srgbClr val="FFFF00"/>
                </a:highlight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意象角度：</a:t>
            </a:r>
            <a:r>
              <a:rPr lang="zh-CN" sz="3200" b="1" dirty="1"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选取了</a:t>
            </a:r>
            <a:r>
              <a:rPr lang="zh-CN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“沉舟”与“千帆”</a:t>
            </a:r>
            <a:r>
              <a:rPr lang="zh-CN" sz="3200" b="1" dirty="1"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，</a:t>
            </a:r>
            <a:r>
              <a:rPr lang="zh-CN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“病树”与“万木”</a:t>
            </a:r>
            <a:r>
              <a:rPr lang="zh-CN" sz="3200" b="1" dirty="1"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这样两两相对的意象，</a:t>
            </a:r>
            <a:r>
              <a:rPr lang="zh-CN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表现了天地万物新陈代谢、生生不息的活力</a:t>
            </a:r>
            <a:r>
              <a:rPr lang="zh-CN" sz="3200" b="1" dirty="1"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，也</a:t>
            </a:r>
            <a:r>
              <a:rPr lang="zh-CN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表达了作者乐观进取、积极向上的人生态度</a:t>
            </a:r>
            <a:r>
              <a:rPr lang="zh-CN" sz="3200" b="1" dirty="1"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。</a:t>
            </a:r>
            <a:endParaRPr lang="zh-CN" sz="3200" b="1">
              <a:solidFill>
                <a:schemeClr val="tx1"/>
              </a:solidFill>
              <a:latin typeface="楷体" panose="02010609060101010101" pitchFamily="1" charset="-122"/>
              <a:ea typeface="楷体" panose="02010609060101010101" pitchFamily="1" charset="-122"/>
              <a:cs typeface="+mn-ea"/>
              <a:sym typeface="+mn-ea"/>
            </a:endParaRPr>
          </a:p>
          <a:p>
            <a:pPr>
              <a:lnSpc>
                <a:spcPct val="100000"/>
              </a:lnSpc>
              <a:buClr>
                <a:schemeClr val="hlink"/>
              </a:buClr>
              <a:buSzPct val="70000"/>
            </a:pPr>
            <a:r>
              <a:rPr lang="zh-CN" sz="3200" b="1" dirty="1">
                <a:highlight>
                  <a:srgbClr val="FFFF00"/>
                </a:highlight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哲理角度：</a:t>
            </a:r>
            <a:r>
              <a:rPr lang="zh-CN" sz="3200" b="1" dirty="1">
                <a:solidFill>
                  <a:schemeClr val="tx1"/>
                </a:solidFill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事物总是不断变化发展的，新的事物必将取代旧的事物。坎坷是暂时的，光明和希望必将到来。</a:t>
            </a:r>
            <a:endParaRPr lang="zh-CN" sz="3200" b="1">
              <a:solidFill>
                <a:schemeClr val="tx1"/>
              </a:solidFill>
              <a:latin typeface="楷体" panose="02010609060101010101" pitchFamily="1" charset="-122"/>
              <a:ea typeface="楷体" panose="02010609060101010101" pitchFamily="1" charset="-122"/>
              <a:cs typeface="+mn-ea"/>
              <a:sym typeface="+mn-ea"/>
            </a:endParaRPr>
          </a:p>
        </p:txBody>
      </p:sp>
      <p:sp>
        <p:nvSpPr>
          <p:cNvPr id="37889" name="Text Box 4"/>
          <p:cNvSpPr txBox="1"/>
          <p:nvPr/>
        </p:nvSpPr>
        <p:spPr>
          <a:xfrm>
            <a:off x="894080" y="1090930"/>
            <a:ext cx="8492490" cy="645160"/>
          </a:xfrm>
          <a:prstGeom prst="rect"/>
          <a:solidFill>
            <a:srgbClr val="D9D9D9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  <a:buSzTx/>
            </a:pPr>
            <a:r>
              <a:rPr lang="zh-CN" altLang="en-US" sz="3200" b="1" dirty="1">
                <a:latin typeface="Arial" panose="020b0604020202020204" pitchFamily="34" charset="0"/>
                <a:ea typeface="楷体_GB2312" pitchFamily="49" charset="-122"/>
              </a:rPr>
              <a:t> </a:t>
            </a:r>
            <a:r>
              <a:rPr lang="zh-CN" altLang="en-US" sz="3600" b="1" dirty="1">
                <a:latin typeface="Arial" panose="020b0604020202020204" pitchFamily="34" charset="0"/>
                <a:ea typeface="楷体_GB2312" pitchFamily="49" charset="-122"/>
              </a:rPr>
              <a:t>沉舟侧畔千帆过，病树前头万木春。</a:t>
            </a:r>
            <a:endParaRPr lang="zh-CN" altLang="en-US" sz="3600" b="1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71085" y="238125"/>
            <a:ext cx="10010775" cy="5835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请任选角度对此联进行赏析。</a:t>
            </a:r>
            <a:endParaRPr lang="zh-CN" altLang="zh-CN" sz="3200" b="1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uiExpand="0" advAuto="indefinite" build="whol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3"/>
          <p:cNvGrpSpPr/>
          <p:nvPr/>
        </p:nvGrpSpPr>
        <p:grpSpPr>
          <a:xfrm>
            <a:off x="150496" y="-160973"/>
            <a:ext cx="5198110" cy="1169670"/>
            <a:chOff x="229579" y="-424770"/>
            <a:chExt cx="6264424" cy="1409775"/>
          </a:xfrm>
        </p:grpSpPr>
        <p:pic>
          <p:nvPicPr>
            <p:cNvPr id="19473" name="Picture 9" descr="F:\ppt素材\图标\我收集的图标\字体\3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>
            <a:xfrm rot="5400000">
              <a:off x="2656903" y="-2852094"/>
              <a:ext cx="1409775" cy="6264424"/>
            </a:xfrm>
            <a:prstGeom prst="rect"/>
            <a:noFill/>
            <a:ln w="9525">
              <a:noFill/>
            </a:ln>
          </p:spPr>
        </p:pic>
        <p:pic>
          <p:nvPicPr>
            <p:cNvPr id="19474" name="Picture 6" descr="F:\超棒ppt模板\中国风\中国风物件\maobi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>
            <a:xfrm rot="300000">
              <a:off x="3901299" y="-383441"/>
              <a:ext cx="985656" cy="1244459"/>
            </a:xfrm>
            <a:prstGeom prst="rect"/>
            <a:noFill/>
            <a:ln w="9525">
              <a:noFill/>
            </a:ln>
          </p:spPr>
        </p:pic>
        <p:sp>
          <p:nvSpPr>
            <p:cNvPr id="19475" name="TextBox 2"/>
            <p:cNvSpPr txBox="1"/>
            <p:nvPr/>
          </p:nvSpPr>
          <p:spPr>
            <a:xfrm>
              <a:off x="890924" y="123684"/>
              <a:ext cx="2674359" cy="777596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l" eaLnBrk="1" hangingPunct="1">
                <a:lnSpc>
                  <a:spcPct val="100000"/>
                </a:lnSpc>
                <a:buNone/>
              </a:pPr>
              <a:r>
                <a:rPr lang="zh-CN" altLang="en-US" sz="3600" dirty="1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  <a:sym typeface="+mn-ea"/>
                </a:rPr>
                <a:t>品读赏析</a:t>
              </a:r>
              <a:endParaRPr lang="zh-CN" altLang="en-US" sz="3600" b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388620" y="1063625"/>
            <a:ext cx="11736070" cy="5835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结合补充资料，思考</a:t>
            </a:r>
            <a:r>
              <a:rPr lang="en-US" altLang="zh-CN" sz="3200" dirty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</a:t>
            </a:r>
            <a:r>
              <a:rPr lang="zh-CN" altLang="en-US" sz="3200" dirty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长精神</a:t>
            </a:r>
            <a:r>
              <a:rPr lang="en-US" altLang="zh-CN" sz="3200" dirty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</a:t>
            </a:r>
            <a:r>
              <a:rPr lang="zh-CN" altLang="en-US" sz="3200" dirty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表现了作者怎样的人生态度？</a:t>
            </a:r>
            <a:endParaRPr lang="zh-CN" altLang="en-US" sz="32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9937" name="Text Box 4"/>
          <p:cNvSpPr txBox="1"/>
          <p:nvPr/>
        </p:nvSpPr>
        <p:spPr>
          <a:xfrm>
            <a:off x="4222115" y="157480"/>
            <a:ext cx="7783195" cy="645160"/>
          </a:xfrm>
          <a:prstGeom prst="rect"/>
          <a:solidFill>
            <a:srgbClr val="D9D9D9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  <a:buSzTx/>
            </a:pPr>
            <a:r>
              <a:rPr sz="3600" b="1" dirty="1">
                <a:latin typeface="宋体" panose="02010600030101010101" pitchFamily="2" charset="-122"/>
                <a:ea typeface="宋体" panose="02010600030101010101" pitchFamily="2" charset="-122"/>
              </a:rPr>
              <a:t>今日听君歌一曲，暂凭杯酒长精神</a:t>
            </a:r>
            <a:r>
              <a:rPr lang="zh-CN" sz="3600" b="1" dirty="1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sz="3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88620" y="1771650"/>
            <a:ext cx="11397615" cy="4399915"/>
          </a:xfrm>
          <a:prstGeom prst="rect"/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66700"/>
            <a:r>
              <a:rPr sz="2800" b="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【</a:t>
            </a:r>
            <a:r>
              <a:rPr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资料一</a:t>
            </a:r>
            <a:r>
              <a:rPr sz="2800" b="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】</a:t>
            </a:r>
            <a:r>
              <a:rPr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刘禹锡因为参加永贞革新失败后，二十多年来一再被贬。</a:t>
            </a:r>
            <a:r>
              <a:rPr sz="2800" b="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公元805年，34岁，连续遭贬10年；公元815年，44岁，再度遭贬12年；公元826年，55岁，罢和州刺史返回洛阳。</a:t>
            </a:r>
            <a:endParaRPr sz="2800" b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indent="266700"/>
            <a:r>
              <a:rPr lang="zh-CN" altLang="en-US"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</a:t>
            </a:r>
            <a:r>
              <a:rPr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资料</a:t>
            </a:r>
            <a:r>
              <a:rPr lang="zh-CN"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二】</a:t>
            </a:r>
            <a:r>
              <a:rPr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早于此诗一年</a:t>
            </a:r>
            <a:r>
              <a:rPr lang="zh-CN"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，刘禹锡写下</a:t>
            </a:r>
            <a:r>
              <a:rPr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《陋室铭》</a:t>
            </a:r>
            <a:r>
              <a:rPr lang="zh-CN"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</a:t>
            </a:r>
            <a:r>
              <a:rPr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贬官之初写</a:t>
            </a:r>
            <a:r>
              <a:rPr lang="zh-CN"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下</a:t>
            </a:r>
            <a:r>
              <a:rPr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《秋词》，体</a:t>
            </a:r>
            <a:r>
              <a:rPr lang="zh-CN"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现了</a:t>
            </a:r>
            <a:r>
              <a:rPr sz="2800" dirty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诗人在人生低谷时期的精神状态。</a:t>
            </a:r>
            <a:endParaRPr sz="2800" b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indent="266700"/>
            <a:r>
              <a:rPr lang="en-US" sz="2800" dirty="1">
                <a:latin typeface="汉仪报宋简" panose="02010600000101010101" charset="-128"/>
                <a:ea typeface="汉仪报宋简" panose="02010600000101010101" charset="-128"/>
                <a:cs typeface="汉仪报宋简" panose="02010600000101010101" charset="-128"/>
                <a:sym typeface="+mn-ea"/>
              </a:rPr>
              <a:t> </a:t>
            </a:r>
            <a:r>
              <a:rPr lang="en-US" sz="2800" dirty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lang="zh-CN" altLang="en-US" sz="2800" dirty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《秋词》</a:t>
            </a:r>
            <a:endParaRPr lang="zh-CN" altLang="en-US" sz="28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indent="266700"/>
            <a:r>
              <a:rPr lang="zh-CN" altLang="en-US" sz="2800" b="0" dirty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自古逢秋悲寂寥，</a:t>
            </a:r>
            <a:endParaRPr lang="zh-CN" altLang="en-US" sz="28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indent="266700"/>
            <a:r>
              <a:rPr lang="zh-CN" altLang="en-US" sz="2800" b="0" dirty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我言秋日胜春朝。</a:t>
            </a:r>
            <a:endParaRPr lang="zh-CN" altLang="en-US" sz="28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indent="266700"/>
            <a:r>
              <a:rPr lang="zh-CN" altLang="en-US" sz="2800" b="0" dirty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晴空一鹤排云上，</a:t>
            </a:r>
            <a:endParaRPr lang="zh-CN" altLang="en-US" sz="28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indent="266700"/>
            <a:r>
              <a:rPr lang="zh-CN" altLang="en-US" sz="2800" b="0" dirty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便引诗情到碧霄。</a:t>
            </a:r>
            <a:endParaRPr lang="zh-CN" altLang="en-US" sz="28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3"/>
          <p:cNvGrpSpPr/>
          <p:nvPr/>
        </p:nvGrpSpPr>
        <p:grpSpPr>
          <a:xfrm>
            <a:off x="150496" y="-160973"/>
            <a:ext cx="5198110" cy="1169670"/>
            <a:chOff x="229579" y="-424770"/>
            <a:chExt cx="6264424" cy="1409775"/>
          </a:xfrm>
        </p:grpSpPr>
        <p:pic>
          <p:nvPicPr>
            <p:cNvPr id="19473" name="Picture 9" descr="F:\ppt素材\图标\我收集的图标\字体\3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>
            <a:xfrm rot="5400000">
              <a:off x="2656903" y="-2852094"/>
              <a:ext cx="1409775" cy="6264424"/>
            </a:xfrm>
            <a:prstGeom prst="rect"/>
            <a:noFill/>
            <a:ln w="9525">
              <a:noFill/>
            </a:ln>
          </p:spPr>
        </p:pic>
        <p:pic>
          <p:nvPicPr>
            <p:cNvPr id="19474" name="Picture 6" descr="F:\超棒ppt模板\中国风\中国风物件\maobi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>
            <a:xfrm rot="300000">
              <a:off x="3901299" y="-383441"/>
              <a:ext cx="985656" cy="1244459"/>
            </a:xfrm>
            <a:prstGeom prst="rect"/>
            <a:noFill/>
            <a:ln w="9525">
              <a:noFill/>
            </a:ln>
          </p:spPr>
        </p:pic>
        <p:sp>
          <p:nvSpPr>
            <p:cNvPr id="19475" name="TextBox 2"/>
            <p:cNvSpPr txBox="1"/>
            <p:nvPr/>
          </p:nvSpPr>
          <p:spPr>
            <a:xfrm>
              <a:off x="890924" y="123684"/>
              <a:ext cx="2674359" cy="777596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l" eaLnBrk="1" hangingPunct="1">
                <a:lnSpc>
                  <a:spcPct val="100000"/>
                </a:lnSpc>
                <a:buNone/>
              </a:pPr>
              <a:r>
                <a:rPr lang="zh-CN" altLang="en-US" sz="3600" dirty="1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  <a:sym typeface="+mn-ea"/>
                </a:rPr>
                <a:t>品读赏析</a:t>
              </a:r>
              <a:endParaRPr lang="zh-CN" altLang="en-US" sz="3600" b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</p:grpSp>
      <p:sp>
        <p:nvSpPr>
          <p:cNvPr id="39937" name="Text Box 4"/>
          <p:cNvSpPr txBox="1"/>
          <p:nvPr/>
        </p:nvSpPr>
        <p:spPr>
          <a:xfrm>
            <a:off x="882650" y="1127125"/>
            <a:ext cx="7783195" cy="645160"/>
          </a:xfrm>
          <a:prstGeom prst="rect"/>
          <a:solidFill>
            <a:srgbClr val="D9D9D9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  <a:buSzTx/>
            </a:pPr>
            <a:r>
              <a:rPr sz="3600" b="1" dirty="1">
                <a:latin typeface="宋体" panose="02010600030101010101" pitchFamily="2" charset="-122"/>
                <a:ea typeface="宋体" panose="02010600030101010101" pitchFamily="2" charset="-122"/>
              </a:rPr>
              <a:t>今日听君歌一曲，暂凭杯酒</a:t>
            </a:r>
            <a:r>
              <a:rPr sz="3600" b="1" dirty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长精神</a:t>
            </a:r>
            <a:r>
              <a:rPr lang="zh-CN" sz="3600" b="1" dirty="1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sz="3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437" name="Text Box 5"/>
          <p:cNvSpPr txBox="1"/>
          <p:nvPr/>
        </p:nvSpPr>
        <p:spPr>
          <a:xfrm>
            <a:off x="565785" y="2316480"/>
            <a:ext cx="10797540" cy="3784600"/>
          </a:xfrm>
          <a:prstGeom prst="rect"/>
          <a:solidFill>
            <a:schemeClr val="bg2">
              <a:lumMod val="60000"/>
              <a:lumOff val="40000"/>
            </a:scheme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  <a:buClr>
                <a:schemeClr val="hlink"/>
              </a:buClr>
              <a:buSzPct val="70000"/>
            </a:pPr>
            <a:r>
              <a:rPr lang="en-US" altLang="zh-CN" sz="40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“</a:t>
            </a: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长精神</a:t>
            </a:r>
            <a:r>
              <a:rPr lang="en-US" altLang="zh-CN" sz="40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”</a:t>
            </a: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即</a:t>
            </a:r>
            <a:r>
              <a:rPr lang="en-US" altLang="zh-CN" sz="4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“</a:t>
            </a:r>
            <a:r>
              <a:rPr lang="zh-CN" altLang="en-US" sz="4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振奋精神</a:t>
            </a:r>
            <a:r>
              <a:rPr lang="en-US" altLang="zh-CN" sz="4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”</a:t>
            </a: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。诗人虽长期远贬异地，心绪难平，但在困苦失意中又不乏刚健昂扬之气。</a:t>
            </a:r>
            <a:r>
              <a:rPr lang="en-US" altLang="zh-CN" sz="40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“</a:t>
            </a: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长精神</a:t>
            </a:r>
            <a:r>
              <a:rPr lang="en-US" altLang="zh-CN" sz="40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”</a:t>
            </a: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一词可见</a:t>
            </a:r>
            <a:r>
              <a:rPr lang="zh-CN" altLang="en-US" sz="4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诗人的乐观进取和坚韧不拔</a:t>
            </a: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。</a:t>
            </a:r>
            <a:endParaRPr lang="zh-CN" altLang="en-US" sz="4000" b="1">
              <a:solidFill>
                <a:srgbClr val="C00000"/>
              </a:solidFill>
              <a:latin typeface="楷体" panose="02010609060101010101" pitchFamily="1" charset="-122"/>
              <a:ea typeface="楷体" panose="02010609060101010101" pitchFamily="1" charset="-122"/>
              <a:sym typeface="+mn-ea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uiExpand="0" advAuto="indefinite" build="whol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3"/>
          <p:cNvGrpSpPr/>
          <p:nvPr/>
        </p:nvGrpSpPr>
        <p:grpSpPr>
          <a:xfrm>
            <a:off x="150496" y="-160973"/>
            <a:ext cx="5198110" cy="1169670"/>
            <a:chOff x="229579" y="-424770"/>
            <a:chExt cx="6264424" cy="1409775"/>
          </a:xfrm>
        </p:grpSpPr>
        <p:pic>
          <p:nvPicPr>
            <p:cNvPr id="19473" name="Picture 9" descr="F:\ppt素材\图标\我收集的图标\字体\3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>
            <a:xfrm rot="5400000">
              <a:off x="2656903" y="-2852094"/>
              <a:ext cx="1409775" cy="6264424"/>
            </a:xfrm>
            <a:prstGeom prst="rect"/>
            <a:noFill/>
            <a:ln w="9525">
              <a:noFill/>
            </a:ln>
          </p:spPr>
        </p:pic>
        <p:pic>
          <p:nvPicPr>
            <p:cNvPr id="19474" name="Picture 6" descr="F:\超棒ppt模板\中国风\中国风物件\maobi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>
            <a:xfrm rot="300000">
              <a:off x="3901299" y="-383441"/>
              <a:ext cx="985656" cy="1244459"/>
            </a:xfrm>
            <a:prstGeom prst="rect"/>
            <a:noFill/>
            <a:ln w="9525">
              <a:noFill/>
            </a:ln>
          </p:spPr>
        </p:pic>
        <p:sp>
          <p:nvSpPr>
            <p:cNvPr id="19475" name="TextBox 2"/>
            <p:cNvSpPr txBox="1"/>
            <p:nvPr/>
          </p:nvSpPr>
          <p:spPr>
            <a:xfrm>
              <a:off x="890924" y="123684"/>
              <a:ext cx="2674359" cy="777596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l" eaLnBrk="1" hangingPunct="1">
                <a:lnSpc>
                  <a:spcPct val="100000"/>
                </a:lnSpc>
                <a:buNone/>
              </a:pPr>
              <a:r>
                <a:rPr lang="zh-CN" altLang="en-US" sz="3600" dirty="1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  <a:sym typeface="+mn-ea"/>
                </a:rPr>
                <a:t>思考探究</a:t>
              </a:r>
              <a:endParaRPr lang="zh-CN" altLang="en-US" sz="3600" b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</p:grpSp>
      <p:sp>
        <p:nvSpPr>
          <p:cNvPr id="39937" name="Text Box 4"/>
          <p:cNvSpPr txBox="1"/>
          <p:nvPr/>
        </p:nvSpPr>
        <p:spPr>
          <a:xfrm>
            <a:off x="388620" y="1099185"/>
            <a:ext cx="11438890" cy="1753235"/>
          </a:xfrm>
          <a:prstGeom prst="rect"/>
          <a:solidFill>
            <a:srgbClr val="D9D9D9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l">
              <a:spcBef>
                <a:spcPct val="0"/>
              </a:spcBef>
              <a:buSzTx/>
            </a:pPr>
            <a:r>
              <a:rPr sz="3600" b="1" dirty="1">
                <a:latin typeface="宋体" panose="02010600030101010101" pitchFamily="2" charset="-122"/>
                <a:ea typeface="宋体" panose="02010600030101010101" pitchFamily="2" charset="-122"/>
              </a:rPr>
              <a:t>《酬乐天扬州初逢席上见赠》的作者被贬官在外多年，回京路上思怀往事，展望将来，心绪难平中又不乏刚健昂扬之气。这种复杂的情绪是通过哪些意象表现出来的?</a:t>
            </a:r>
            <a:endParaRPr sz="3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437" name="Text Box 5"/>
          <p:cNvSpPr txBox="1"/>
          <p:nvPr/>
        </p:nvSpPr>
        <p:spPr>
          <a:xfrm>
            <a:off x="387985" y="3262630"/>
            <a:ext cx="11292205" cy="3002280"/>
          </a:xfrm>
          <a:prstGeom prst="rect"/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lnSpc>
                <a:spcPts val="4540"/>
              </a:lnSpc>
              <a:buClr>
                <a:schemeClr val="hlink"/>
              </a:buClr>
              <a:buSzPct val="70000"/>
            </a:pPr>
            <a:r>
              <a:rPr lang="zh-CN" altLang="en-US" sz="3600" b="1" dirty="1">
                <a:solidFill>
                  <a:srgbClr val="7030A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凄凉的巴山楚水、“沉舟”和“病树”</a:t>
            </a:r>
            <a:r>
              <a:rPr lang="zh-CN" altLang="en-US" sz="36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这些意象，</a:t>
            </a:r>
            <a:r>
              <a:rPr lang="zh-CN" altLang="en-US" sz="36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表现了作者难以平静的心绪</a:t>
            </a:r>
            <a:r>
              <a:rPr lang="zh-CN" altLang="en-US" sz="36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; 而</a:t>
            </a:r>
            <a:r>
              <a:rPr lang="zh-CN" altLang="en-US" sz="3600" b="1" dirty="1">
                <a:solidFill>
                  <a:srgbClr val="7030A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“千帆过”“万木春”</a:t>
            </a:r>
            <a:r>
              <a:rPr lang="zh-CN" altLang="en-US" sz="36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等意象又</a:t>
            </a:r>
            <a:r>
              <a:rPr lang="zh-CN" altLang="en-US" sz="36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表现出诗人刚健昂扬的精神</a:t>
            </a:r>
            <a:r>
              <a:rPr lang="zh-CN" altLang="en-US" sz="36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。</a:t>
            </a:r>
            <a:endParaRPr lang="zh-CN" altLang="en-US" sz="3600" b="1">
              <a:latin typeface="楷体" panose="02010609060101010101" pitchFamily="1" charset="-122"/>
              <a:ea typeface="楷体" panose="02010609060101010101" pitchFamily="1" charset="-122"/>
              <a:sym typeface="+mn-ea"/>
            </a:endParaRPr>
          </a:p>
          <a:p>
            <a:pPr>
              <a:lnSpc>
                <a:spcPts val="4540"/>
              </a:lnSpc>
              <a:buClr>
                <a:schemeClr val="hlink"/>
              </a:buClr>
              <a:buSzPct val="70000"/>
            </a:pPr>
            <a:r>
              <a:rPr lang="zh-CN" altLang="en-US" sz="36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诗人选取意象，无论是悲还是喜，无论是扬还是抑，“皆着我之色彩”，历历分明。</a:t>
            </a:r>
            <a:endParaRPr lang="zh-CN" altLang="en-US" sz="3600" b="1">
              <a:latin typeface="楷体" panose="02010609060101010101" pitchFamily="1" charset="-122"/>
              <a:ea typeface="楷体" panose="02010609060101010101" pitchFamily="1" charset="-122"/>
              <a:sym typeface="+mn-ea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uiExpand="0" advAuto="indefinite" build="whol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3"/>
          <p:cNvGrpSpPr/>
          <p:nvPr/>
        </p:nvGrpSpPr>
        <p:grpSpPr>
          <a:xfrm>
            <a:off x="150496" y="-160973"/>
            <a:ext cx="5198110" cy="1169670"/>
            <a:chOff x="229579" y="-424770"/>
            <a:chExt cx="6264424" cy="1409775"/>
          </a:xfrm>
        </p:grpSpPr>
        <p:pic>
          <p:nvPicPr>
            <p:cNvPr id="19473" name="Picture 9" descr="F:\ppt素材\图标\我收集的图标\字体\3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>
            <a:xfrm rot="5400000">
              <a:off x="2656903" y="-2852094"/>
              <a:ext cx="1409775" cy="6264424"/>
            </a:xfrm>
            <a:prstGeom prst="rect"/>
            <a:noFill/>
            <a:ln w="9525">
              <a:noFill/>
            </a:ln>
          </p:spPr>
        </p:pic>
        <p:pic>
          <p:nvPicPr>
            <p:cNvPr id="19474" name="Picture 6" descr="F:\超棒ppt模板\中国风\中国风物件\maobi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>
            <a:xfrm rot="300000">
              <a:off x="3901299" y="-383441"/>
              <a:ext cx="985656" cy="1244459"/>
            </a:xfrm>
            <a:prstGeom prst="rect"/>
            <a:noFill/>
            <a:ln w="9525">
              <a:noFill/>
            </a:ln>
          </p:spPr>
        </p:pic>
        <p:sp>
          <p:nvSpPr>
            <p:cNvPr id="19475" name="TextBox 2"/>
            <p:cNvSpPr txBox="1"/>
            <p:nvPr/>
          </p:nvSpPr>
          <p:spPr>
            <a:xfrm>
              <a:off x="890924" y="123684"/>
              <a:ext cx="2674359" cy="777596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l" eaLnBrk="1" hangingPunct="1">
                <a:lnSpc>
                  <a:spcPct val="100000"/>
                </a:lnSpc>
                <a:buNone/>
              </a:pPr>
              <a:r>
                <a:rPr lang="zh-CN" altLang="en-US" sz="3600" dirty="1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  <a:sym typeface="+mn-ea"/>
                </a:rPr>
                <a:t>情感小结</a:t>
              </a:r>
              <a:endParaRPr lang="zh-CN" altLang="en-US" sz="3600" b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</p:grpSp>
      <p:sp>
        <p:nvSpPr>
          <p:cNvPr id="18437" name="Text Box 5"/>
          <p:cNvSpPr txBox="1"/>
          <p:nvPr/>
        </p:nvSpPr>
        <p:spPr>
          <a:xfrm>
            <a:off x="951230" y="1682750"/>
            <a:ext cx="10288905" cy="3169285"/>
          </a:xfrm>
          <a:prstGeom prst="rect"/>
          <a:solidFill>
            <a:schemeClr val="bg2">
              <a:lumMod val="60000"/>
              <a:lumOff val="40000"/>
            </a:scheme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algn="l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    </a:t>
            </a:r>
            <a:r>
              <a:rPr sz="40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 这首诗既表现了诗人对自己被贬谪、遭弃置的</a:t>
            </a:r>
            <a:r>
              <a:rPr sz="40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无限辛酸和</a:t>
            </a:r>
            <a:r>
              <a:rPr lang="zh-CN" altLang="en-US" sz="40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悲痛怅惘</a:t>
            </a:r>
            <a:r>
              <a:rPr sz="40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，同时也表现了诗人的</a:t>
            </a:r>
            <a:r>
              <a:rPr sz="40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坚定信念和乐观进取、积极向上的人生态度</a:t>
            </a:r>
            <a:r>
              <a:rPr sz="40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。</a:t>
            </a:r>
            <a:endParaRPr sz="4000" b="1">
              <a:latin typeface="楷体" panose="02010609060101010101" pitchFamily="1" charset="-122"/>
              <a:ea typeface="楷体" panose="02010609060101010101" pitchFamily="1" charset="-122"/>
              <a:cs typeface="楷体" panose="02010609060101010101" pitchFamily="1" charset="-122"/>
              <a:sym typeface="+mn-ea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uiExpand="0" advAuto="indefinite" build="whol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35280" y="1551305"/>
            <a:ext cx="5393055" cy="563118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1">
                <a:latin typeface="楷体" panose="02010609060101010101" pitchFamily="1" charset="-122"/>
                <a:ea typeface="楷体" panose="02010609060101010101" pitchFamily="1" charset="-122"/>
              </a:rPr>
              <a:t>玄都观桃花</a:t>
            </a:r>
            <a:endParaRPr lang="zh-CN" altLang="en-US" sz="24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/>
            <a:r>
              <a:rPr lang="zh-CN" altLang="en-US" sz="2400" b="1" dirty="1">
                <a:latin typeface="楷体" panose="02010609060101010101" pitchFamily="1" charset="-122"/>
                <a:ea typeface="楷体" panose="02010609060101010101" pitchFamily="1" charset="-122"/>
              </a:rPr>
              <a:t>刘禹锡</a:t>
            </a:r>
            <a:endParaRPr lang="zh-CN" altLang="en-US" sz="24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/>
            <a:r>
              <a:rPr lang="zh-CN" altLang="en-US" sz="2400" b="1" dirty="1">
                <a:latin typeface="楷体" panose="02010609060101010101" pitchFamily="1" charset="-122"/>
                <a:ea typeface="楷体" panose="02010609060101010101" pitchFamily="1" charset="-122"/>
              </a:rPr>
              <a:t>紫陌红尘拂面来，无人不道看花回；</a:t>
            </a:r>
            <a:endParaRPr lang="zh-CN" altLang="en-US" sz="24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/>
            <a:r>
              <a:rPr lang="zh-CN" altLang="en-US" sz="2400" b="1" dirty="1">
                <a:latin typeface="楷体" panose="02010609060101010101" pitchFamily="1" charset="-122"/>
                <a:ea typeface="楷体" panose="02010609060101010101" pitchFamily="1" charset="-122"/>
              </a:rPr>
              <a:t>玄都观里桃千树，尽是刘郎去后栽。</a:t>
            </a:r>
            <a:endParaRPr lang="zh-CN" altLang="en-US" sz="24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/>
            <a:endParaRPr lang="zh-CN" altLang="en-US" sz="240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l"/>
            <a:r>
              <a:rPr lang="zh-CN" altLang="en-US" sz="2400" dirty="1">
                <a:latin typeface="楷体" panose="02010609060101010101" pitchFamily="1" charset="-122"/>
                <a:ea typeface="楷体" panose="02010609060101010101" pitchFamily="1" charset="-122"/>
              </a:rPr>
              <a:t>    刘禹锡被贬十年后，被朝廷“以恩召还”，回到长安。这年春天，他去京郊玄都观赏桃花，写下了《玄都观桃花》这首诗，</a:t>
            </a:r>
            <a:r>
              <a:rPr lang="zh-CN" altLang="en-US" sz="2400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把玄都观的千株桃树比作朝廷中的新贵，前两句暗示了新贵声势显赫，满朝趋奉的情景；后面两句则讽刺他们是作者离开朝廷后才爬上高位的政治暴发户，表示了极大的鄙视。</a:t>
            </a:r>
            <a:r>
              <a:rPr lang="zh-CN" altLang="en-US" sz="2400" dirty="1">
                <a:latin typeface="楷体" panose="02010609060101010101" pitchFamily="1" charset="-122"/>
                <a:ea typeface="楷体" panose="02010609060101010101" pitchFamily="1" charset="-122"/>
              </a:rPr>
              <a:t>触怒新贵，再次被贬为连州刺史。 </a:t>
            </a:r>
            <a:endParaRPr lang="zh-CN" altLang="en-US" sz="240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l"/>
            <a:r>
              <a:rPr lang="zh-CN" altLang="en-US" sz="2400" dirty="1">
                <a:latin typeface="楷体" panose="02010609060101010101" pitchFamily="1" charset="-122"/>
                <a:ea typeface="楷体" panose="02010609060101010101" pitchFamily="1" charset="-122"/>
              </a:rPr>
              <a:t>　　</a:t>
            </a:r>
            <a:endParaRPr lang="zh-CN" altLang="en-US" sz="2400"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85865" y="1551305"/>
            <a:ext cx="5393055" cy="4892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1">
                <a:latin typeface="楷体" panose="02010609060101010101" pitchFamily="1" charset="-122"/>
                <a:ea typeface="楷体" panose="02010609060101010101" pitchFamily="1" charset="-122"/>
              </a:rPr>
              <a:t>再游玄都观</a:t>
            </a:r>
            <a:endParaRPr lang="zh-CN" altLang="en-US" sz="24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/>
            <a:r>
              <a:rPr lang="zh-CN" altLang="en-US" sz="2400" b="1" dirty="1">
                <a:latin typeface="楷体" panose="02010609060101010101" pitchFamily="1" charset="-122"/>
                <a:ea typeface="楷体" panose="02010609060101010101" pitchFamily="1" charset="-122"/>
              </a:rPr>
              <a:t>刘禹锡</a:t>
            </a:r>
            <a:endParaRPr lang="zh-CN" altLang="en-US" sz="24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/>
            <a:r>
              <a:rPr lang="zh-CN" altLang="en-US" sz="2400" b="1" dirty="1">
                <a:latin typeface="楷体" panose="02010609060101010101" pitchFamily="1" charset="-122"/>
                <a:ea typeface="楷体" panose="02010609060101010101" pitchFamily="1" charset="-122"/>
              </a:rPr>
              <a:t>百亩庭中半是苔，桃花净尽菜花开。</a:t>
            </a:r>
            <a:endParaRPr lang="zh-CN" altLang="en-US" sz="24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/>
            <a:r>
              <a:rPr lang="zh-CN" altLang="en-US" sz="2400" b="1" dirty="1">
                <a:latin typeface="楷体" panose="02010609060101010101" pitchFamily="1" charset="-122"/>
                <a:ea typeface="楷体" panose="02010609060101010101" pitchFamily="1" charset="-122"/>
              </a:rPr>
              <a:t>种桃道士归何处，前度刘郎今又来。</a:t>
            </a:r>
            <a:endParaRPr lang="zh-CN" altLang="en-US" sz="240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/>
            <a:endParaRPr lang="zh-CN" altLang="en-US" sz="240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l"/>
            <a:r>
              <a:rPr lang="zh-CN" altLang="en-US" sz="2400" dirty="1">
                <a:latin typeface="楷体" panose="02010609060101010101" pitchFamily="1" charset="-122"/>
                <a:ea typeface="楷体" panose="02010609060101010101" pitchFamily="1" charset="-122"/>
              </a:rPr>
              <a:t>    再度被贬十四年后，作者才又被召回长安任职。作者写这首诗，是有意重提旧事，向打击他的权贵挑战，表示决不因为屡遭报复就屈服妥协。对于扼杀那次政治革新的政敌，诗人在这里投以轻蔑的嘲笑，从而显示了自己的不屈和乐观，显示了他将继续战斗下去。  </a:t>
            </a:r>
            <a:endParaRPr lang="zh-CN" altLang="en-US" sz="240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l"/>
            <a:r>
              <a:rPr lang="zh-CN" altLang="en-US" sz="2400" dirty="1">
                <a:latin typeface="楷体" panose="02010609060101010101" pitchFamily="1" charset="-122"/>
                <a:ea typeface="楷体" panose="02010609060101010101" pitchFamily="1" charset="-122"/>
              </a:rPr>
              <a:t>　　</a:t>
            </a:r>
            <a:endParaRPr lang="zh-CN" altLang="en-US" sz="2400"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4315" y="239395"/>
            <a:ext cx="11645265" cy="1198880"/>
          </a:xfrm>
          <a:prstGeom prst="rect"/>
          <a:noFill/>
        </p:spPr>
        <p:txBody>
          <a:bodyPr wrap="square" rtlCol="0" anchor="t">
            <a:spAutoFit/>
          </a:bodyPr>
          <a:lstStyle/>
          <a:p>
            <a:pPr indent="266700"/>
            <a:r>
              <a:rPr lang="zh-CN" sz="2400" dirty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汉仪报宋简" panose="02010600000101010101" charset="-128"/>
                <a:sym typeface="+mn-ea"/>
              </a:rPr>
              <a:t>刘禹锡</a:t>
            </a:r>
            <a:r>
              <a:rPr sz="2400" dirty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汉仪报宋简" panose="02010600000101010101" charset="-128"/>
                <a:sym typeface="+mn-ea"/>
              </a:rPr>
              <a:t>被贬十年后，曾一度被召回京，即借着游京城玄都观之机，写下了著名的政治讽刺诗《元和十年，自朗州回京，戏赠看花诸君子》，因此又被贬到偏远地区。与白居易扬州相识后的第三年，他在京城，故地重游，又写下了《再游玄都观绝句》。</a:t>
            </a:r>
            <a:endParaRPr lang="zh-CN" altLang="en-US" sz="240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cs typeface="汉仪报宋简" panose="02010600000101010101" charset="-128"/>
              <a:sym typeface="+mn-ea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3"/>
          <p:cNvGrpSpPr/>
          <p:nvPr/>
        </p:nvGrpSpPr>
        <p:grpSpPr>
          <a:xfrm>
            <a:off x="150496" y="-160973"/>
            <a:ext cx="5198110" cy="1169670"/>
            <a:chOff x="229579" y="-424770"/>
            <a:chExt cx="6264424" cy="1409775"/>
          </a:xfrm>
        </p:grpSpPr>
        <p:pic>
          <p:nvPicPr>
            <p:cNvPr id="19473" name="Picture 9" descr="F:\ppt素材\图标\我收集的图标\字体\3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>
            <a:xfrm rot="5400000">
              <a:off x="2656903" y="-2852094"/>
              <a:ext cx="1409775" cy="6264424"/>
            </a:xfrm>
            <a:prstGeom prst="rect"/>
            <a:noFill/>
            <a:ln w="9525">
              <a:noFill/>
            </a:ln>
          </p:spPr>
        </p:pic>
        <p:pic>
          <p:nvPicPr>
            <p:cNvPr id="19474" name="Picture 6" descr="F:\超棒ppt模板\中国风\中国风物件\maobi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>
            <a:xfrm rot="300000">
              <a:off x="3901299" y="-383441"/>
              <a:ext cx="985656" cy="1244459"/>
            </a:xfrm>
            <a:prstGeom prst="rect"/>
            <a:noFill/>
            <a:ln w="9525">
              <a:noFill/>
            </a:ln>
          </p:spPr>
        </p:pic>
        <p:sp>
          <p:nvSpPr>
            <p:cNvPr id="19475" name="TextBox 2"/>
            <p:cNvSpPr txBox="1"/>
            <p:nvPr/>
          </p:nvSpPr>
          <p:spPr>
            <a:xfrm>
              <a:off x="890924" y="123684"/>
              <a:ext cx="2674359" cy="777596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l" eaLnBrk="1" hangingPunct="1">
                <a:lnSpc>
                  <a:spcPct val="100000"/>
                </a:lnSpc>
                <a:buNone/>
              </a:pPr>
              <a:r>
                <a:rPr lang="zh-CN" altLang="en-US" sz="3600" b="1" dirty="1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  <a:sym typeface="+mn-ea"/>
                </a:rPr>
                <a:t>布置作业</a:t>
              </a:r>
              <a:endParaRPr lang="zh-CN" altLang="en-US" sz="3600" b="1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315913" y="1641475"/>
            <a:ext cx="7335520" cy="1630045"/>
          </a:xfrm>
          <a:prstGeom prst="rect"/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1.</a:t>
            </a: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默写诗歌，并对改订正；</a:t>
            </a:r>
            <a:endParaRPr lang="zh-CN" altLang="en-US" sz="4000" b="1">
              <a:latin typeface="楷体" panose="02010609060101010101" pitchFamily="1" charset="-122"/>
              <a:ea typeface="楷体" panose="02010609060101010101" pitchFamily="1" charset="-122"/>
              <a:cs typeface="楷体" panose="02010609060101010101" pitchFamily="1" charset="-122"/>
            </a:endParaRPr>
          </a:p>
          <a:p>
            <a:pPr algn="ctr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  2.</a:t>
            </a: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完成《情境练》对应习题。</a:t>
            </a:r>
            <a:endParaRPr lang="zh-CN" altLang="en-US" sz="4000" b="1">
              <a:latin typeface="楷体" panose="02010609060101010101" pitchFamily="1" charset="-122"/>
              <a:ea typeface="楷体" panose="02010609060101010101" pitchFamily="1" charset="-122"/>
              <a:cs typeface="楷体" panose="02010609060101010101" pitchFamily="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文本框 2"/>
          <p:cNvSpPr txBox="1"/>
          <p:nvPr/>
        </p:nvSpPr>
        <p:spPr>
          <a:xfrm>
            <a:off x="344805" y="732790"/>
            <a:ext cx="11503025" cy="5132070"/>
          </a:xfrm>
          <a:prstGeom prst="rect"/>
          <a:noFill/>
          <a:ln w="9525"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indent="719455">
              <a:lnSpc>
                <a:spcPct val="130000"/>
              </a:lnSpc>
            </a:pPr>
            <a:r>
              <a:rPr sz="36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酬赠诗</a:t>
            </a:r>
            <a:r>
              <a:rPr sz="36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是古代文人用来交往应酬的诗歌或者赠给亲友同人的作品。</a:t>
            </a:r>
            <a:r>
              <a:rPr sz="36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酬者，酬谢之意</a:t>
            </a:r>
            <a:r>
              <a:rPr sz="36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，</a:t>
            </a:r>
            <a:r>
              <a:rPr sz="36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为表达自己的感谢而赠予对方的诗就是酬赠诗。</a:t>
            </a:r>
            <a:r>
              <a:rPr sz="36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与今人靠酒肉交友不同，古人以诗交友，以诗言志，因此常常把诗歌作为结识朋友的手段，朋友之间常常互相唱和，此谓“酬唱”，而有所感受，有所表达，有所思念时，也常常</a:t>
            </a:r>
            <a:r>
              <a:rPr sz="36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赠诗给亲友，以明其情志，此所谓赠诗</a:t>
            </a:r>
            <a:r>
              <a:rPr sz="36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，二者并称“酬赠诗”。</a:t>
            </a:r>
            <a:endParaRPr sz="3600" b="1">
              <a:latin typeface="楷体" panose="02010609060101010101" pitchFamily="1" charset="-122"/>
              <a:ea typeface="楷体" panose="02010609060101010101" pitchFamily="1" charset="-122"/>
              <a:cs typeface="楷体" panose="02010609060101010101" pitchFamily="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uiExpand="0" advAuto="indefinite" build="whol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图片 1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0" y="-8890"/>
            <a:ext cx="4732655" cy="4703445"/>
          </a:xfrm>
          <a:prstGeom prst="rect"/>
          <a:noFill/>
          <a:ln w="9525">
            <a:noFill/>
          </a:ln>
        </p:spPr>
      </p:pic>
      <p:grpSp>
        <p:nvGrpSpPr>
          <p:cNvPr id="18435" name="组合 29"/>
          <p:cNvGrpSpPr/>
          <p:nvPr/>
        </p:nvGrpSpPr>
        <p:grpSpPr>
          <a:xfrm>
            <a:off x="9229090" y="0"/>
            <a:ext cx="1761490" cy="1828800"/>
            <a:chOff x="0" y="0"/>
            <a:chExt cx="971550" cy="1828800"/>
          </a:xfrm>
        </p:grpSpPr>
        <p:sp>
          <p:nvSpPr>
            <p:cNvPr id="18456" name="矩形 30"/>
            <p:cNvSpPr/>
            <p:nvPr/>
          </p:nvSpPr>
          <p:spPr>
            <a:xfrm>
              <a:off x="0" y="0"/>
              <a:ext cx="971550" cy="1828800"/>
            </a:xfrm>
            <a:prstGeom prst="rect"/>
            <a:solidFill>
              <a:srgbClr val="2F2F2F"/>
            </a:solidFill>
            <a:ln w="9525">
              <a:noFill/>
            </a:ln>
          </p:spPr>
          <p:txBody>
            <a:bodyPr anchor="ctr"/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18457" name="文本框 31"/>
            <p:cNvSpPr txBox="1"/>
            <p:nvPr/>
          </p:nvSpPr>
          <p:spPr>
            <a:xfrm>
              <a:off x="125734" y="191750"/>
              <a:ext cx="720254" cy="1445260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4400" dirty="1">
                  <a:solidFill>
                    <a:schemeClr val="bg1"/>
                  </a:solidFill>
                  <a:latin typeface="华文行楷" panose="02010800040101010101" pitchFamily="2" charset="-122"/>
                  <a:ea typeface="华文行楷" panose="02010800040101010101" pitchFamily="2" charset="-122"/>
                </a:rPr>
                <a:t>学习目标</a:t>
              </a:r>
              <a:endParaRPr lang="zh-CN" altLang="en-US" sz="44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</p:grpSp>
      <p:grpSp>
        <p:nvGrpSpPr>
          <p:cNvPr id="18436" name="组合 32"/>
          <p:cNvGrpSpPr/>
          <p:nvPr>
            <p:custDataLst>
              <p:tags r:id="rId3"/>
            </p:custDataLst>
          </p:nvPr>
        </p:nvGrpSpPr>
        <p:grpSpPr>
          <a:xfrm>
            <a:off x="2658745" y="2336165"/>
            <a:ext cx="11032490" cy="645160"/>
            <a:chOff x="0" y="0"/>
            <a:chExt cx="9087210" cy="646968"/>
          </a:xfrm>
        </p:grpSpPr>
        <p:sp>
          <p:nvSpPr>
            <p:cNvPr id="18452" name="TextBox 2"/>
            <p:cNvSpPr txBox="1"/>
            <p:nvPr>
              <p:custDataLst>
                <p:tags r:id="rId4"/>
              </p:custDataLst>
            </p:nvPr>
          </p:nvSpPr>
          <p:spPr>
            <a:xfrm>
              <a:off x="1339081" y="0"/>
              <a:ext cx="7748129" cy="646968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3600" b="1" dirty="1">
                  <a:latin typeface="楷体" panose="02010609060101010101" pitchFamily="1" charset="-122"/>
                  <a:ea typeface="楷体" panose="02010609060101010101" pitchFamily="1" charset="-122"/>
                </a:rPr>
                <a:t>反复</a:t>
              </a:r>
              <a:r>
                <a:rPr lang="zh-CN" altLang="en-US" sz="3600" b="1" dirty="1">
                  <a:solidFill>
                    <a:srgbClr val="7030A0"/>
                  </a:solidFill>
                  <a:latin typeface="楷体" panose="02010609060101010101" pitchFamily="1" charset="-122"/>
                  <a:ea typeface="楷体" panose="02010609060101010101" pitchFamily="1" charset="-122"/>
                </a:rPr>
                <a:t>朗读诗歌</a:t>
              </a:r>
              <a:r>
                <a:rPr lang="zh-CN" altLang="en-US" sz="3600" b="1" dirty="1">
                  <a:latin typeface="楷体" panose="02010609060101010101" pitchFamily="1" charset="-122"/>
                  <a:ea typeface="楷体" panose="02010609060101010101" pitchFamily="1" charset="-122"/>
                </a:rPr>
                <a:t>，</a:t>
              </a:r>
              <a:r>
                <a:rPr lang="zh-CN" altLang="en-US" sz="3600" b="1" dirty="1">
                  <a:solidFill>
                    <a:srgbClr val="00B050"/>
                  </a:solidFill>
                  <a:latin typeface="楷体" panose="02010609060101010101" pitchFamily="1" charset="-122"/>
                  <a:ea typeface="楷体" panose="02010609060101010101" pitchFamily="1" charset="-122"/>
                </a:rPr>
                <a:t>理解</a:t>
              </a:r>
              <a:r>
                <a:rPr lang="zh-CN" altLang="en-US" sz="3600" b="1" dirty="1">
                  <a:solidFill>
                    <a:schemeClr val="tx1"/>
                  </a:solidFill>
                  <a:latin typeface="楷体" panose="02010609060101010101" pitchFamily="1" charset="-122"/>
                  <a:ea typeface="楷体" panose="02010609060101010101" pitchFamily="1" charset="-122"/>
                </a:rPr>
                <a:t>诗歌的</a:t>
              </a:r>
              <a:r>
                <a:rPr lang="zh-CN" altLang="en-US" sz="3600" b="1" dirty="1">
                  <a:solidFill>
                    <a:schemeClr val="accent6"/>
                  </a:solidFill>
                  <a:latin typeface="楷体" panose="02010609060101010101" pitchFamily="1" charset="-122"/>
                  <a:ea typeface="楷体" panose="02010609060101010101" pitchFamily="1" charset="-122"/>
                </a:rPr>
                <a:t>内容</a:t>
              </a:r>
              <a:r>
                <a:rPr lang="zh-CN" altLang="en-US" sz="3600" b="1" dirty="1">
                  <a:latin typeface="楷体" panose="02010609060101010101" pitchFamily="1" charset="-122"/>
                  <a:ea typeface="楷体" panose="02010609060101010101" pitchFamily="1" charset="-122"/>
                </a:rPr>
                <a:t>。</a:t>
              </a:r>
              <a:endParaRPr lang="zh-CN" altLang="en-US" sz="3600" b="1"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  <p:sp>
          <p:nvSpPr>
            <p:cNvPr id="18453" name="文本框 34"/>
            <p:cNvSpPr txBox="1"/>
            <p:nvPr>
              <p:custDataLst>
                <p:tags r:id="rId5"/>
              </p:custDataLst>
            </p:nvPr>
          </p:nvSpPr>
          <p:spPr>
            <a:xfrm>
              <a:off x="619108" y="0"/>
              <a:ext cx="720254" cy="646968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3600" b="1" dirty="1">
                  <a:solidFill>
                    <a:srgbClr val="2F2F2F"/>
                  </a:solidFill>
                  <a:latin typeface="楷体" panose="02010609060101010101" pitchFamily="1" charset="-122"/>
                  <a:ea typeface="楷体" panose="02010609060101010101" pitchFamily="1" charset="-122"/>
                </a:rPr>
                <a:t>壹</a:t>
              </a:r>
              <a:endParaRPr lang="zh-CN" altLang="en-US" sz="3600" b="1">
                <a:solidFill>
                  <a:srgbClr val="2F2F2F"/>
                </a:solidFill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  <p:pic>
          <p:nvPicPr>
            <p:cNvPr id="18454" name="图片 35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6"/>
            <a:srcRect/>
            <a:stretch>
              <a:fillRect/>
            </a:stretch>
          </p:blipFill>
          <p:spPr>
            <a:xfrm>
              <a:off x="0" y="119393"/>
              <a:ext cx="662634" cy="342272"/>
            </a:xfrm>
            <a:prstGeom prst="rect"/>
            <a:noFill/>
            <a:ln w="9525">
              <a:noFill/>
            </a:ln>
          </p:spPr>
        </p:pic>
        <p:sp>
          <p:nvSpPr>
            <p:cNvPr id="18455" name="流程图: 联系 36"/>
            <p:cNvSpPr/>
            <p:nvPr>
              <p:custDataLst>
                <p:tags r:id="rId7"/>
              </p:custDataLst>
            </p:nvPr>
          </p:nvSpPr>
          <p:spPr>
            <a:xfrm>
              <a:off x="1233069" y="177685"/>
              <a:ext cx="106293" cy="106293"/>
            </a:xfrm>
            <a:prstGeom prst="flowChartConnector"/>
            <a:solidFill>
              <a:srgbClr val="2F2F2F"/>
            </a:solidFill>
            <a:ln w="9525">
              <a:noFill/>
            </a:ln>
          </p:spPr>
          <p:txBody>
            <a:bodyPr anchor="ctr"/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8437" name="组合 37"/>
          <p:cNvGrpSpPr/>
          <p:nvPr>
            <p:custDataLst>
              <p:tags r:id="rId8"/>
            </p:custDataLst>
          </p:nvPr>
        </p:nvGrpSpPr>
        <p:grpSpPr>
          <a:xfrm>
            <a:off x="2658745" y="3209290"/>
            <a:ext cx="10586085" cy="1438912"/>
            <a:chOff x="0" y="0"/>
            <a:chExt cx="8719388" cy="1437984"/>
          </a:xfrm>
        </p:grpSpPr>
        <p:sp>
          <p:nvSpPr>
            <p:cNvPr id="18448" name="TextBox 2"/>
            <p:cNvSpPr txBox="1"/>
            <p:nvPr>
              <p:custDataLst>
                <p:tags r:id="rId9"/>
              </p:custDataLst>
            </p:nvPr>
          </p:nvSpPr>
          <p:spPr>
            <a:xfrm>
              <a:off x="1455716" y="793240"/>
              <a:ext cx="7263672" cy="644744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3600" b="1" dirty="1">
                  <a:solidFill>
                    <a:srgbClr val="7030A0"/>
                  </a:solidFill>
                  <a:latin typeface="楷体" panose="02010609060101010101" pitchFamily="1" charset="-122"/>
                  <a:ea typeface="楷体" panose="02010609060101010101" pitchFamily="1" charset="-122"/>
                </a:rPr>
                <a:t>品读诗句</a:t>
              </a:r>
              <a:r>
                <a:rPr lang="zh-CN" altLang="en-US" sz="3600" b="1" dirty="1">
                  <a:latin typeface="楷体" panose="02010609060101010101" pitchFamily="1" charset="-122"/>
                  <a:ea typeface="楷体" panose="02010609060101010101" pitchFamily="1" charset="-122"/>
                </a:rPr>
                <a:t>，</a:t>
              </a:r>
              <a:r>
                <a:rPr lang="zh-CN" altLang="en-US" sz="3600" b="1" dirty="1">
                  <a:solidFill>
                    <a:srgbClr val="00B050"/>
                  </a:solidFill>
                  <a:latin typeface="楷体" panose="02010609060101010101" pitchFamily="1" charset="-122"/>
                  <a:ea typeface="楷体" panose="02010609060101010101" pitchFamily="1" charset="-122"/>
                  <a:cs typeface="楷体" panose="02010609060101010101" pitchFamily="1" charset="-122"/>
                  <a:sym typeface="+mn-ea"/>
                </a:rPr>
                <a:t>领悟</a:t>
              </a:r>
              <a:r>
                <a:rPr lang="zh-CN" altLang="en-US" sz="3600" b="1" dirty="1">
                  <a:latin typeface="楷体" panose="02010609060101010101" pitchFamily="1" charset="-122"/>
                  <a:ea typeface="楷体" panose="02010609060101010101" pitchFamily="1" charset="-122"/>
                  <a:cs typeface="楷体" panose="02010609060101010101" pitchFamily="1" charset="-122"/>
                  <a:sym typeface="+mn-ea"/>
                </a:rPr>
                <a:t>诗中蕴含的</a:t>
              </a:r>
              <a:r>
                <a:rPr lang="zh-CN" altLang="en-US" sz="3600" b="1" dirty="1">
                  <a:solidFill>
                    <a:schemeClr val="accent6"/>
                  </a:solidFill>
                  <a:latin typeface="楷体" panose="02010609060101010101" pitchFamily="1" charset="-122"/>
                  <a:ea typeface="楷体" panose="02010609060101010101" pitchFamily="1" charset="-122"/>
                  <a:cs typeface="楷体" panose="02010609060101010101" pitchFamily="1" charset="-122"/>
                  <a:sym typeface="+mn-ea"/>
                </a:rPr>
                <a:t>哲理</a:t>
              </a:r>
              <a:r>
                <a:rPr lang="zh-CN" altLang="en-US" sz="3600" b="1" dirty="1">
                  <a:latin typeface="楷体" panose="02010609060101010101" pitchFamily="1" charset="-122"/>
                  <a:ea typeface="楷体" panose="02010609060101010101" pitchFamily="1" charset="-122"/>
                  <a:cs typeface="楷体" panose="02010609060101010101" pitchFamily="1" charset="-122"/>
                  <a:sym typeface="+mn-ea"/>
                </a:rPr>
                <a:t>。</a:t>
              </a:r>
              <a:endParaRPr lang="zh-CN" altLang="en-US" sz="3600" b="1"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  <p:sp>
          <p:nvSpPr>
            <p:cNvPr id="18449" name="文本框 39"/>
            <p:cNvSpPr txBox="1"/>
            <p:nvPr>
              <p:custDataLst>
                <p:tags r:id="rId10"/>
              </p:custDataLst>
            </p:nvPr>
          </p:nvSpPr>
          <p:spPr>
            <a:xfrm>
              <a:off x="619108" y="0"/>
              <a:ext cx="720254" cy="644744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3600" b="1" dirty="1">
                  <a:solidFill>
                    <a:srgbClr val="2F2F2F"/>
                  </a:solidFill>
                  <a:latin typeface="楷体" panose="02010609060101010101" pitchFamily="1" charset="-122"/>
                  <a:ea typeface="楷体" panose="02010609060101010101" pitchFamily="1" charset="-122"/>
                </a:rPr>
                <a:t>贰</a:t>
              </a:r>
              <a:endParaRPr lang="zh-CN" altLang="en-US" sz="3600" b="1">
                <a:solidFill>
                  <a:srgbClr val="2F2F2F"/>
                </a:solidFill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  <p:pic>
          <p:nvPicPr>
            <p:cNvPr id="18450" name="图片 40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6"/>
            <a:srcRect/>
            <a:stretch>
              <a:fillRect/>
            </a:stretch>
          </p:blipFill>
          <p:spPr>
            <a:xfrm>
              <a:off x="0" y="119393"/>
              <a:ext cx="662634" cy="342272"/>
            </a:xfrm>
            <a:prstGeom prst="rect"/>
            <a:noFill/>
            <a:ln w="9525">
              <a:noFill/>
            </a:ln>
          </p:spPr>
        </p:pic>
        <p:sp>
          <p:nvSpPr>
            <p:cNvPr id="18451" name="流程图: 联系 41"/>
            <p:cNvSpPr/>
            <p:nvPr>
              <p:custDataLst>
                <p:tags r:id="rId11"/>
              </p:custDataLst>
            </p:nvPr>
          </p:nvSpPr>
          <p:spPr>
            <a:xfrm>
              <a:off x="1233069" y="177685"/>
              <a:ext cx="106293" cy="106293"/>
            </a:xfrm>
            <a:prstGeom prst="flowChartConnector"/>
            <a:solidFill>
              <a:srgbClr val="2F2F2F"/>
            </a:solidFill>
            <a:ln w="9525">
              <a:noFill/>
            </a:ln>
          </p:spPr>
          <p:txBody>
            <a:bodyPr anchor="ctr"/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8438" name="组合 42"/>
          <p:cNvGrpSpPr/>
          <p:nvPr>
            <p:custDataLst>
              <p:tags r:id="rId12"/>
            </p:custDataLst>
          </p:nvPr>
        </p:nvGrpSpPr>
        <p:grpSpPr>
          <a:xfrm>
            <a:off x="2530475" y="3163570"/>
            <a:ext cx="9650094" cy="1530985"/>
            <a:chOff x="0" y="-888308"/>
            <a:chExt cx="7314423" cy="1535276"/>
          </a:xfrm>
        </p:grpSpPr>
        <p:sp>
          <p:nvSpPr>
            <p:cNvPr id="18444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28043" y="-888308"/>
              <a:ext cx="5886380" cy="646968"/>
            </a:xfrm>
            <a:prstGeom prst="rect"/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3600" b="1" dirty="1">
                  <a:solidFill>
                    <a:schemeClr val="tx1"/>
                  </a:solidFill>
                  <a:latin typeface="楷体" panose="02010609060101010101" pitchFamily="1" charset="-122"/>
                  <a:ea typeface="楷体" panose="02010609060101010101" pitchFamily="1" charset="-122"/>
                  <a:cs typeface="楷体" panose="02010609060101010101" pitchFamily="1" charset="-122"/>
                  <a:sym typeface="+mn-ea"/>
                </a:rPr>
                <a:t>理解诗中典故</a:t>
              </a:r>
              <a:r>
                <a:rPr lang="zh-CN" altLang="en-US" sz="3600" b="1" dirty="1">
                  <a:latin typeface="楷体" panose="02010609060101010101" pitchFamily="1" charset="-122"/>
                  <a:ea typeface="楷体" panose="02010609060101010101" pitchFamily="1" charset="-122"/>
                  <a:cs typeface="楷体" panose="02010609060101010101" pitchFamily="1" charset="-122"/>
                  <a:sym typeface="+mn-ea"/>
                </a:rPr>
                <a:t>，</a:t>
              </a:r>
              <a:r>
                <a:rPr lang="zh-CN" altLang="en-US" sz="3600" b="1" dirty="1">
                  <a:solidFill>
                    <a:srgbClr val="00B050"/>
                  </a:solidFill>
                  <a:latin typeface="楷体" panose="02010609060101010101" pitchFamily="1" charset="-122"/>
                  <a:ea typeface="楷体" panose="02010609060101010101" pitchFamily="1" charset="-122"/>
                  <a:cs typeface="楷体" panose="02010609060101010101" pitchFamily="1" charset="-122"/>
                  <a:sym typeface="+mn-ea"/>
                </a:rPr>
                <a:t>体会</a:t>
              </a:r>
              <a:r>
                <a:rPr lang="zh-CN" altLang="en-US" sz="3600" b="1" dirty="1">
                  <a:latin typeface="楷体" panose="02010609060101010101" pitchFamily="1" charset="-122"/>
                  <a:ea typeface="楷体" panose="02010609060101010101" pitchFamily="1" charset="-122"/>
                  <a:cs typeface="楷体" panose="02010609060101010101" pitchFamily="1" charset="-122"/>
                  <a:sym typeface="+mn-ea"/>
                </a:rPr>
                <a:t>作者的</a:t>
              </a:r>
              <a:r>
                <a:rPr lang="zh-CN" altLang="en-US" sz="3600" b="1" dirty="1">
                  <a:solidFill>
                    <a:schemeClr val="accent6"/>
                  </a:solidFill>
                  <a:latin typeface="楷体" panose="02010609060101010101" pitchFamily="1" charset="-122"/>
                  <a:ea typeface="楷体" panose="02010609060101010101" pitchFamily="1" charset="-122"/>
                  <a:cs typeface="楷体" panose="02010609060101010101" pitchFamily="1" charset="-122"/>
                  <a:sym typeface="+mn-ea"/>
                </a:rPr>
                <a:t>人生态度</a:t>
              </a:r>
              <a:r>
                <a:rPr lang="zh-CN" altLang="en-US" sz="3600" b="1" dirty="1">
                  <a:latin typeface="楷体" panose="02010609060101010101" pitchFamily="1" charset="-122"/>
                  <a:ea typeface="楷体" panose="02010609060101010101" pitchFamily="1" charset="-122"/>
                  <a:cs typeface="楷体" panose="02010609060101010101" pitchFamily="1" charset="-122"/>
                  <a:sym typeface="+mn-ea"/>
                </a:rPr>
                <a:t>。</a:t>
              </a:r>
              <a:endParaRPr lang="zh-CN" altLang="en-US" sz="3600" b="1"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  <p:sp>
          <p:nvSpPr>
            <p:cNvPr id="18445" name="文本框 44"/>
            <p:cNvSpPr txBox="1"/>
            <p:nvPr>
              <p:custDataLst>
                <p:tags r:id="rId14"/>
              </p:custDataLst>
            </p:nvPr>
          </p:nvSpPr>
          <p:spPr>
            <a:xfrm>
              <a:off x="619108" y="0"/>
              <a:ext cx="720254" cy="646968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3600" b="1" dirty="1">
                  <a:solidFill>
                    <a:srgbClr val="2F2F2F"/>
                  </a:solidFill>
                  <a:latin typeface="楷体" panose="02010609060101010101" pitchFamily="1" charset="-122"/>
                  <a:ea typeface="楷体" panose="02010609060101010101" pitchFamily="1" charset="-122"/>
                </a:rPr>
                <a:t>叁</a:t>
              </a:r>
              <a:endParaRPr lang="zh-CN" altLang="en-US" sz="3600" b="1">
                <a:solidFill>
                  <a:srgbClr val="2F2F2F"/>
                </a:solidFill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  <p:pic>
          <p:nvPicPr>
            <p:cNvPr id="18446" name="图片 45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6"/>
            <a:srcRect/>
            <a:stretch>
              <a:fillRect/>
            </a:stretch>
          </p:blipFill>
          <p:spPr>
            <a:xfrm>
              <a:off x="0" y="119393"/>
              <a:ext cx="662634" cy="342272"/>
            </a:xfrm>
            <a:prstGeom prst="rect"/>
            <a:noFill/>
            <a:ln w="9525">
              <a:noFill/>
            </a:ln>
          </p:spPr>
        </p:pic>
        <p:sp>
          <p:nvSpPr>
            <p:cNvPr id="18447" name="流程图: 联系 46"/>
            <p:cNvSpPr/>
            <p:nvPr>
              <p:custDataLst>
                <p:tags r:id="rId15"/>
              </p:custDataLst>
            </p:nvPr>
          </p:nvSpPr>
          <p:spPr>
            <a:xfrm>
              <a:off x="1233069" y="177685"/>
              <a:ext cx="106293" cy="106293"/>
            </a:xfrm>
            <a:prstGeom prst="flowChartConnector"/>
            <a:solidFill>
              <a:srgbClr val="2F2F2F"/>
            </a:solidFill>
            <a:ln w="9525">
              <a:noFill/>
            </a:ln>
          </p:spPr>
          <p:txBody>
            <a:bodyPr anchor="ctr"/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3"/>
          <p:cNvGrpSpPr/>
          <p:nvPr/>
        </p:nvGrpSpPr>
        <p:grpSpPr>
          <a:xfrm>
            <a:off x="150496" y="-160973"/>
            <a:ext cx="5198110" cy="1169670"/>
            <a:chOff x="229579" y="-424770"/>
            <a:chExt cx="6264424" cy="1409775"/>
          </a:xfrm>
        </p:grpSpPr>
        <p:pic>
          <p:nvPicPr>
            <p:cNvPr id="19473" name="Picture 9" descr="F:\ppt素材\图标\我收集的图标\字体\3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>
            <a:xfrm rot="5400000">
              <a:off x="2656903" y="-2852094"/>
              <a:ext cx="1409775" cy="6264424"/>
            </a:xfrm>
            <a:prstGeom prst="rect"/>
            <a:noFill/>
            <a:ln w="9525">
              <a:noFill/>
            </a:ln>
          </p:spPr>
        </p:pic>
        <p:pic>
          <p:nvPicPr>
            <p:cNvPr id="19474" name="Picture 6" descr="F:\超棒ppt模板\中国风\中国风物件\maobi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>
            <a:xfrm rot="300000">
              <a:off x="3901299" y="-383441"/>
              <a:ext cx="985656" cy="1244459"/>
            </a:xfrm>
            <a:prstGeom prst="rect"/>
            <a:noFill/>
            <a:ln w="9525">
              <a:noFill/>
            </a:ln>
          </p:spPr>
        </p:pic>
        <p:sp>
          <p:nvSpPr>
            <p:cNvPr id="19475" name="TextBox 2"/>
            <p:cNvSpPr txBox="1"/>
            <p:nvPr/>
          </p:nvSpPr>
          <p:spPr>
            <a:xfrm>
              <a:off x="890924" y="123684"/>
              <a:ext cx="2674359" cy="777596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3600" dirty="1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  <a:sym typeface="+mn-ea"/>
                </a:rPr>
                <a:t>走进作者</a:t>
              </a:r>
              <a:endParaRPr lang="zh-CN" altLang="en-US" sz="3600" b="1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endParaRPr>
            </a:p>
          </p:txBody>
        </p:sp>
      </p:grpSp>
      <p:sp>
        <p:nvSpPr>
          <p:cNvPr id="10245" name="文本框 2"/>
          <p:cNvSpPr txBox="1"/>
          <p:nvPr/>
        </p:nvSpPr>
        <p:spPr>
          <a:xfrm>
            <a:off x="3154045" y="1282700"/>
            <a:ext cx="8717915" cy="4292600"/>
          </a:xfrm>
          <a:prstGeom prst="rect"/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719455">
              <a:lnSpc>
                <a:spcPct val="130000"/>
              </a:lnSpc>
            </a:pPr>
            <a:r>
              <a:rPr lang="zh-CN" altLang="en-US" sz="3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</a:rPr>
              <a:t>【刘禹锡】</a:t>
            </a:r>
            <a:r>
              <a:rPr lang="zh-CN" altLang="en-US" sz="30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字梦得，洛阳（现河南省洛阳）人，唐代诗人。他曾参加王叔文领导的政治改革，失败后，一再遭贬。</a:t>
            </a:r>
            <a:r>
              <a:rPr lang="zh-CN" altLang="en-US" sz="3000" b="1" dirty="1">
                <a:solidFill>
                  <a:schemeClr val="tx1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唐敬宗宝历二年（</a:t>
            </a:r>
            <a:r>
              <a:rPr lang="en-US" altLang="zh-CN" sz="3000" b="1" dirty="1">
                <a:solidFill>
                  <a:schemeClr val="tx1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826</a:t>
            </a:r>
            <a:r>
              <a:rPr lang="zh-CN" altLang="en-US" sz="3000" b="1" dirty="1">
                <a:solidFill>
                  <a:schemeClr val="tx1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）</a:t>
            </a:r>
            <a:r>
              <a:rPr lang="zh-CN" altLang="en-US" sz="3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，刘禹锡被罢去和州刺史，</a:t>
            </a:r>
            <a:r>
              <a:rPr lang="zh-CN" altLang="en-US" sz="3000" b="1" dirty="1">
                <a:solidFill>
                  <a:schemeClr val="tx1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北归京师，途经扬州</a:t>
            </a:r>
            <a:r>
              <a:rPr lang="zh-CN" altLang="en-US" sz="3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，遇到刚离任苏州刺史的白居易。</a:t>
            </a:r>
            <a:r>
              <a:rPr lang="zh-CN" altLang="en-US" sz="3000" b="1" dirty="1">
                <a:solidFill>
                  <a:schemeClr val="tx1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在酒宴上</a:t>
            </a:r>
            <a:r>
              <a:rPr lang="zh-CN" altLang="en-US" sz="3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白居易写了</a:t>
            </a:r>
            <a:r>
              <a:rPr lang="en-US" altLang="zh-CN" sz="3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《</a:t>
            </a:r>
            <a:r>
              <a:rPr lang="zh-CN" altLang="en-US" sz="3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醉赠刘二十八使君</a:t>
            </a:r>
            <a:r>
              <a:rPr lang="en-US" altLang="zh-CN" sz="3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》</a:t>
            </a:r>
            <a:r>
              <a:rPr lang="zh-CN" altLang="en-US" sz="30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+mn-ea"/>
              </a:rPr>
              <a:t>，对刘禹锡长期遭受贬谪表示同情。刘禹锡写了这首诗答谢他。</a:t>
            </a:r>
            <a:endParaRPr lang="zh-CN" altLang="en-US" sz="3000" b="1">
              <a:latin typeface="楷体" panose="02010609060101010101" pitchFamily="1" charset="-122"/>
              <a:ea typeface="楷体" panose="02010609060101010101" pitchFamily="1" charset="-122"/>
              <a:cs typeface="楷体" panose="02010609060101010101" pitchFamily="1" charset="-122"/>
            </a:endParaRPr>
          </a:p>
        </p:txBody>
      </p:sp>
      <p:pic>
        <p:nvPicPr>
          <p:cNvPr id="23554" name="图片 32769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rcRect/>
          <a:stretch>
            <a:fillRect/>
          </a:stretch>
        </p:blipFill>
        <p:spPr>
          <a:xfrm>
            <a:off x="250190" y="1359535"/>
            <a:ext cx="2903855" cy="3804920"/>
          </a:xfrm>
          <a:prstGeom prst="rect"/>
          <a:noFill/>
          <a:ln w="9525">
            <a:noFill/>
          </a:ln>
        </p:spPr>
      </p:pic>
      <p:sp>
        <p:nvSpPr>
          <p:cNvPr id="66562" name="文本框 3"/>
          <p:cNvSpPr txBox="1"/>
          <p:nvPr/>
        </p:nvSpPr>
        <p:spPr>
          <a:xfrm>
            <a:off x="3154045" y="5727700"/>
            <a:ext cx="8717915" cy="823595"/>
          </a:xfrm>
          <a:prstGeom prst="rect"/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zh-CN" altLang="en-US" sz="2800" b="1" dirty="1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宋体" panose="02010600030101010101" pitchFamily="2" charset="-122"/>
              </a:rPr>
              <a:t>代表作：</a:t>
            </a:r>
            <a:r>
              <a:rPr lang="zh-CN" altLang="en-US" sz="2800" b="1" dirty="1">
                <a:latin typeface="楷体" panose="02010609060101010101" pitchFamily="1" charset="-122"/>
                <a:ea typeface="楷体" panose="02010609060101010101" pitchFamily="1" charset="-122"/>
                <a:cs typeface="楷体" panose="02010609060101010101" pitchFamily="1" charset="-122"/>
                <a:sym typeface="宋体" panose="02010600030101010101" pitchFamily="2" charset="-122"/>
              </a:rPr>
              <a:t>《陋室铭》《竹枝词》《乌衣巷》等。</a:t>
            </a:r>
            <a:endParaRPr lang="zh-CN" altLang="en-US" sz="2800" b="1">
              <a:latin typeface="楷体" panose="02010609060101010101" pitchFamily="1" charset="-122"/>
              <a:ea typeface="楷体" panose="02010609060101010101" pitchFamily="1" charset="-122"/>
              <a:cs typeface="楷体" panose="02010609060101010101" pitchFamily="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uiExpand="0" advAuto="indefinite" build="whole"/>
      <p:bldP spid="66562" grpId="1" uiExpand="0" advAuto="indefinite" build="whol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矩形 1"/>
          <p:cNvSpPr/>
          <p:nvPr/>
        </p:nvSpPr>
        <p:spPr>
          <a:xfrm>
            <a:off x="-266700" y="708025"/>
            <a:ext cx="8001635" cy="4523105"/>
          </a:xfrm>
          <a:prstGeom prst="rect"/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醉赠刘二十八使君</a:t>
            </a:r>
            <a:endParaRPr lang="zh-CN" altLang="zh-CN" sz="3200" b="1">
              <a:solidFill>
                <a:srgbClr val="C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3200" b="1" dirty="1">
                <a:latin typeface="楷体" panose="02010609060101010101" pitchFamily="1" charset="-122"/>
                <a:ea typeface="楷体" panose="02010609060101010101" pitchFamily="1" charset="-122"/>
              </a:rPr>
              <a:t>白居易</a:t>
            </a:r>
            <a:endParaRPr lang="zh-CN" altLang="zh-CN" sz="32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3200" b="1" dirty="1">
                <a:latin typeface="楷体" panose="02010609060101010101" pitchFamily="1" charset="-122"/>
                <a:ea typeface="楷体" panose="02010609060101010101" pitchFamily="1" charset="-122"/>
              </a:rPr>
              <a:t>为我引杯添酒饮，与君把箸击盘歌。</a:t>
            </a:r>
            <a:endParaRPr lang="zh-CN" altLang="zh-CN" sz="32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3200" b="1" dirty="1">
                <a:latin typeface="楷体" panose="02010609060101010101" pitchFamily="1" charset="-122"/>
                <a:ea typeface="楷体" panose="02010609060101010101" pitchFamily="1" charset="-122"/>
              </a:rPr>
              <a:t>诗称国手徒为尔，命压人头不奈何。</a:t>
            </a:r>
            <a:endParaRPr lang="zh-CN" altLang="zh-CN" sz="32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3200" b="1" dirty="1">
                <a:latin typeface="楷体" panose="02010609060101010101" pitchFamily="1" charset="-122"/>
                <a:ea typeface="楷体" panose="02010609060101010101" pitchFamily="1" charset="-122"/>
              </a:rPr>
              <a:t>举眼风光长寂寞，满朝官职独蹉跎。</a:t>
            </a:r>
            <a:endParaRPr lang="zh-CN" altLang="zh-CN" sz="32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3200" b="1" dirty="1">
                <a:latin typeface="楷体" panose="02010609060101010101" pitchFamily="1" charset="-122"/>
                <a:ea typeface="楷体" panose="02010609060101010101" pitchFamily="1" charset="-122"/>
              </a:rPr>
              <a:t>亦知合被才名折，二十三年折太多。</a:t>
            </a:r>
            <a:endParaRPr lang="zh-CN" altLang="zh-CN" sz="3200" b="1"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  <p:sp>
        <p:nvSpPr>
          <p:cNvPr id="64514" name="矩形 1"/>
          <p:cNvSpPr/>
          <p:nvPr/>
        </p:nvSpPr>
        <p:spPr>
          <a:xfrm>
            <a:off x="7107555" y="913130"/>
            <a:ext cx="4895215" cy="5077460"/>
          </a:xfrm>
          <a:prstGeom prst="rect"/>
          <a:solidFill>
            <a:schemeClr val="bg2">
              <a:lumMod val="60000"/>
              <a:lumOff val="40000"/>
            </a:schemeClr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719455">
              <a:lnSpc>
                <a:spcPct val="150000"/>
              </a:lnSpc>
            </a:pPr>
            <a:r>
              <a:rPr lang="zh-CN" altLang="zh-CN" sz="2400" b="1" dirty="1">
                <a:latin typeface="楷体" panose="02010609060101010101" pitchFamily="1" charset="-122"/>
                <a:ea typeface="楷体" panose="02010609060101010101" pitchFamily="1" charset="-122"/>
              </a:rPr>
              <a:t>你为我举杯满酒同饮共醉，我为你拿起筷子击盘吟诗。可惜你写诗才华堪称国手也是徒然无用，命运不由人出不了头谁都无可奈何。放眼望去处处风光你却长守寂寞，满朝文武个个升官你却独自蹉跎。我也深知你才高名重，遭遇点不幸不算什么，但是二十三年的不幸损失实在是太多太多了。</a:t>
            </a:r>
            <a:endParaRPr lang="zh-CN" altLang="zh-CN" sz="2400" b="1"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09550" y="5403850"/>
            <a:ext cx="6898005" cy="953135"/>
          </a:xfrm>
          <a:prstGeom prst="rect"/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0" algn="l" fontAlgn="auto">
              <a:lnSpc>
                <a:spcPct val="100000"/>
              </a:lnSpc>
            </a:pPr>
            <a:r>
              <a:rPr lang="zh-CN" sz="2800" dirty="1">
                <a:latin typeface="方正楷体_GB2312" panose="02000000000000000000" charset="-122"/>
                <a:ea typeface="方正楷体_GB2312" panose="02000000000000000000" charset="-122"/>
                <a:cs typeface="华文楷体" panose="02010600040101010101" charset="-122"/>
              </a:rPr>
              <a:t>白居易</a:t>
            </a:r>
            <a:r>
              <a:rPr lang="zh-CN" altLang="en-US" sz="2800" dirty="1">
                <a:latin typeface="方正楷体_GB2312" panose="02000000000000000000" charset="-122"/>
                <a:ea typeface="方正楷体_GB2312" panose="02000000000000000000" charset="-122"/>
                <a:cs typeface="华文楷体" panose="02010600040101010101" charset="-122"/>
              </a:rPr>
              <a:t>站个人际遇的角度，对友人</a:t>
            </a:r>
            <a:r>
              <a:rPr lang="zh-CN" altLang="en-US" sz="2800" dirty="1">
                <a:solidFill>
                  <a:srgbClr val="1E07F7"/>
                </a:solidFill>
                <a:latin typeface="方正楷体_GB2312" panose="02000000000000000000" charset="-122"/>
                <a:ea typeface="方正楷体_GB2312" panose="02000000000000000000" charset="-122"/>
                <a:cs typeface="华文楷体" panose="02010600040101010101" charset="-122"/>
              </a:rPr>
              <a:t>屡遭贬谪</a:t>
            </a:r>
            <a:r>
              <a:rPr lang="zh-CN" altLang="en-US" sz="2800" dirty="1">
                <a:latin typeface="方正楷体_GB2312" panose="02000000000000000000" charset="-122"/>
                <a:ea typeface="方正楷体_GB2312" panose="02000000000000000000" charset="-122"/>
                <a:cs typeface="华文楷体" panose="02010600040101010101" charset="-122"/>
              </a:rPr>
              <a:t>、</a:t>
            </a:r>
            <a:r>
              <a:rPr lang="zh-CN" altLang="en-US" sz="2800" dirty="1">
                <a:solidFill>
                  <a:srgbClr val="1E07F7"/>
                </a:solidFill>
                <a:latin typeface="方正楷体_GB2312" panose="02000000000000000000" charset="-122"/>
                <a:ea typeface="方正楷体_GB2312" panose="02000000000000000000" charset="-122"/>
                <a:cs typeface="华文楷体" panose="02010600040101010101" charset="-122"/>
              </a:rPr>
              <a:t>怀才不遇</a:t>
            </a:r>
            <a:r>
              <a:rPr lang="zh-CN" altLang="en-US" sz="2800" dirty="1">
                <a:latin typeface="方正楷体_GB2312" panose="02000000000000000000" charset="-122"/>
                <a:ea typeface="方正楷体_GB2312" panose="02000000000000000000" charset="-122"/>
                <a:cs typeface="华文楷体" panose="02010600040101010101" charset="-122"/>
              </a:rPr>
              <a:t>的命运寄予</a:t>
            </a:r>
            <a:r>
              <a:rPr lang="zh-CN" altLang="en-US" sz="2800" dirty="1">
                <a:solidFill>
                  <a:srgbClr val="FF0000"/>
                </a:solidFill>
                <a:latin typeface="方正楷体_GB2312" panose="02000000000000000000" charset="-122"/>
                <a:ea typeface="方正楷体_GB2312" panose="02000000000000000000" charset="-122"/>
                <a:cs typeface="华文楷体" panose="02010600040101010101" charset="-122"/>
              </a:rPr>
              <a:t>深切的同情</a:t>
            </a:r>
            <a:r>
              <a:rPr lang="zh-CN" altLang="en-US" sz="2800" dirty="1">
                <a:solidFill>
                  <a:srgbClr val="1E07F7"/>
                </a:solidFill>
                <a:latin typeface="方正楷体_GB2312" panose="02000000000000000000" charset="-122"/>
                <a:ea typeface="方正楷体_GB2312" panose="02000000000000000000" charset="-122"/>
                <a:cs typeface="华文楷体" panose="02010600040101010101" charset="-122"/>
              </a:rPr>
              <a:t>。</a:t>
            </a:r>
            <a:endParaRPr lang="zh-CN" altLang="en-US" sz="2800">
              <a:solidFill>
                <a:srgbClr val="1E07F7"/>
              </a:solidFill>
              <a:latin typeface="方正楷体_GB2312" panose="02000000000000000000" charset="-122"/>
              <a:ea typeface="方正楷体_GB2312" panose="02000000000000000000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uiExpand="0" advAuto="indefinite" build="whole"/>
      <p:bldP spid="18" grpId="1" uiExpand="0" advAuto="indefinite" build="whol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3"/>
          <p:cNvGrpSpPr/>
          <p:nvPr/>
        </p:nvGrpSpPr>
        <p:grpSpPr>
          <a:xfrm>
            <a:off x="150496" y="-160973"/>
            <a:ext cx="5198110" cy="1169670"/>
            <a:chOff x="229579" y="-424770"/>
            <a:chExt cx="6264424" cy="1409775"/>
          </a:xfrm>
        </p:grpSpPr>
        <p:pic>
          <p:nvPicPr>
            <p:cNvPr id="19473" name="Picture 9" descr="F:\ppt素材\图标\我收集的图标\字体\3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>
            <a:xfrm rot="5400000">
              <a:off x="2656903" y="-2852094"/>
              <a:ext cx="1409775" cy="6264424"/>
            </a:xfrm>
            <a:prstGeom prst="rect"/>
            <a:noFill/>
            <a:ln w="9525">
              <a:noFill/>
            </a:ln>
          </p:spPr>
        </p:pic>
        <p:pic>
          <p:nvPicPr>
            <p:cNvPr id="19474" name="Picture 6" descr="F:\超棒ppt模板\中国风\中国风物件\maobi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>
            <a:xfrm rot="300000">
              <a:off x="3901299" y="-383441"/>
              <a:ext cx="985656" cy="1244459"/>
            </a:xfrm>
            <a:prstGeom prst="rect"/>
            <a:noFill/>
            <a:ln w="9525">
              <a:noFill/>
            </a:ln>
          </p:spPr>
        </p:pic>
        <p:sp>
          <p:nvSpPr>
            <p:cNvPr id="19475" name="TextBox 2"/>
            <p:cNvSpPr txBox="1"/>
            <p:nvPr/>
          </p:nvSpPr>
          <p:spPr>
            <a:xfrm>
              <a:off x="890924" y="123684"/>
              <a:ext cx="2674359" cy="777596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l" eaLnBrk="1" hangingPunct="1">
                <a:lnSpc>
                  <a:spcPct val="100000"/>
                </a:lnSpc>
                <a:buNone/>
              </a:pPr>
              <a:r>
                <a:rPr lang="zh-CN" altLang="en-US" sz="3600" dirty="1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  <a:sym typeface="+mn-ea"/>
                </a:rPr>
                <a:t>诵读感知</a:t>
              </a:r>
              <a:endParaRPr lang="zh-CN" altLang="en-US" sz="3600" b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</p:grpSp>
      <p:sp>
        <p:nvSpPr>
          <p:cNvPr id="3" name="Rectangle 5"/>
          <p:cNvSpPr/>
          <p:nvPr/>
        </p:nvSpPr>
        <p:spPr>
          <a:xfrm>
            <a:off x="1091565" y="1172845"/>
            <a:ext cx="9189085" cy="829945"/>
          </a:xfrm>
          <a:prstGeom prst="rect"/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CCFF"/>
              </a:buClr>
              <a:buFont typeface="Wingdings" panose="05000000000000000000" pitchFamily="2" charset="2"/>
            </a:pPr>
            <a:r>
              <a:rPr lang="zh-CN" altLang="zh-CN" sz="3200" b="1" dirty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朗读诗歌，注意读对字音，读准节奏，感知感情。</a:t>
            </a:r>
            <a:endParaRPr lang="zh-CN" altLang="zh-CN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Rectangle 5"/>
          <p:cNvSpPr/>
          <p:nvPr/>
        </p:nvSpPr>
        <p:spPr>
          <a:xfrm>
            <a:off x="1091565" y="2326005"/>
            <a:ext cx="8216900" cy="3046095"/>
          </a:xfrm>
          <a:prstGeom prst="rect"/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CCFF"/>
              </a:buClr>
              <a:buFont typeface="Wingdings" panose="05000000000000000000" pitchFamily="2" charset="2"/>
            </a:pP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巴山楚水</a:t>
            </a:r>
            <a:r>
              <a:rPr lang="en-US" altLang="zh-CN" sz="3200" dirty="1">
                <a:solidFill>
                  <a:srgbClr val="FF0000"/>
                </a:solidFill>
                <a:latin typeface="Arial" panose="020b0604020202020204" pitchFamily="34" charset="0"/>
              </a:rPr>
              <a:t>/</a:t>
            </a: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凄凉地，二十三年</a:t>
            </a:r>
            <a:r>
              <a:rPr lang="en-US" altLang="zh-CN" sz="3200" dirty="1">
                <a:solidFill>
                  <a:srgbClr val="FF0000"/>
                </a:solidFill>
                <a:latin typeface="Arial" panose="020b0604020202020204" pitchFamily="34" charset="0"/>
              </a:rPr>
              <a:t>/</a:t>
            </a: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弃置身。</a:t>
            </a:r>
            <a:endParaRPr lang="zh-CN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Clr>
                <a:srgbClr val="00CCFF"/>
              </a:buClr>
              <a:buFont typeface="Wingdings" panose="05000000000000000000" pitchFamily="2" charset="2"/>
            </a:pP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怀旧空吟</a:t>
            </a:r>
            <a:r>
              <a:rPr lang="en-US" altLang="zh-CN" sz="3200" dirty="1">
                <a:solidFill>
                  <a:srgbClr val="FF0000"/>
                </a:solidFill>
                <a:latin typeface="Arial" panose="020b0604020202020204" pitchFamily="34" charset="0"/>
              </a:rPr>
              <a:t>/</a:t>
            </a: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闻笛赋，到乡翻似</a:t>
            </a:r>
            <a:r>
              <a:rPr lang="en-US" altLang="zh-CN" sz="3200" dirty="1">
                <a:solidFill>
                  <a:srgbClr val="FF0000"/>
                </a:solidFill>
                <a:latin typeface="Arial" panose="020b0604020202020204" pitchFamily="34" charset="0"/>
              </a:rPr>
              <a:t>/</a:t>
            </a: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烂柯人。</a:t>
            </a:r>
            <a:endParaRPr lang="zh-CN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Clr>
                <a:srgbClr val="00CCFF"/>
              </a:buClr>
              <a:buFont typeface="Wingdings" panose="05000000000000000000" pitchFamily="2" charset="2"/>
            </a:pP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沉舟侧畔</a:t>
            </a:r>
            <a:r>
              <a:rPr lang="en-US" altLang="zh-CN" sz="3200" dirty="1">
                <a:solidFill>
                  <a:srgbClr val="FF0000"/>
                </a:solidFill>
                <a:latin typeface="Arial" panose="020b0604020202020204" pitchFamily="34" charset="0"/>
              </a:rPr>
              <a:t>/</a:t>
            </a: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千帆过，病树前头</a:t>
            </a:r>
            <a:r>
              <a:rPr lang="en-US" altLang="zh-CN" sz="3200" dirty="1">
                <a:solidFill>
                  <a:srgbClr val="FF0000"/>
                </a:solidFill>
                <a:latin typeface="Arial" panose="020b0604020202020204" pitchFamily="34" charset="0"/>
              </a:rPr>
              <a:t>/</a:t>
            </a: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万木春。</a:t>
            </a:r>
            <a:endParaRPr lang="zh-CN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Clr>
                <a:srgbClr val="00CCFF"/>
              </a:buClr>
              <a:buFont typeface="Wingdings" panose="05000000000000000000" pitchFamily="2" charset="2"/>
            </a:pP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今日听君</a:t>
            </a:r>
            <a:r>
              <a:rPr lang="en-US" altLang="zh-CN" sz="3200" dirty="1">
                <a:solidFill>
                  <a:srgbClr val="FF0000"/>
                </a:solidFill>
                <a:latin typeface="Arial" panose="020b0604020202020204" pitchFamily="34" charset="0"/>
              </a:rPr>
              <a:t>/</a:t>
            </a: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歌一曲，暂凭杯酒</a:t>
            </a:r>
            <a:r>
              <a:rPr lang="en-US" altLang="zh-CN" sz="3200" dirty="1">
                <a:solidFill>
                  <a:srgbClr val="FF0000"/>
                </a:solidFill>
                <a:latin typeface="Arial" panose="020b0604020202020204" pitchFamily="34" charset="0"/>
              </a:rPr>
              <a:t>/</a:t>
            </a:r>
            <a:r>
              <a:rPr lang="zh-CN" altLang="zh-CN" sz="3200" b="1" dirty="1">
                <a:latin typeface="黑体" panose="02010609060101010101" pitchFamily="49" charset="-122"/>
                <a:ea typeface="黑体" panose="02010609060101010101" pitchFamily="49" charset="-122"/>
              </a:rPr>
              <a:t>长精神。</a:t>
            </a:r>
            <a:endParaRPr lang="zh-CN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0" advAuto="indefinite" build="whol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3"/>
          <p:cNvGrpSpPr/>
          <p:nvPr/>
        </p:nvGrpSpPr>
        <p:grpSpPr>
          <a:xfrm>
            <a:off x="150496" y="-160973"/>
            <a:ext cx="5198110" cy="1169670"/>
            <a:chOff x="229579" y="-424770"/>
            <a:chExt cx="6264424" cy="1409775"/>
          </a:xfrm>
        </p:grpSpPr>
        <p:pic>
          <p:nvPicPr>
            <p:cNvPr id="19473" name="Picture 9" descr="F:\ppt素材\图标\我收集的图标\字体\3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>
            <a:xfrm rot="5400000">
              <a:off x="2656903" y="-2852094"/>
              <a:ext cx="1409775" cy="6264424"/>
            </a:xfrm>
            <a:prstGeom prst="rect"/>
            <a:noFill/>
            <a:ln w="9525">
              <a:noFill/>
            </a:ln>
          </p:spPr>
        </p:pic>
        <p:pic>
          <p:nvPicPr>
            <p:cNvPr id="19474" name="Picture 6" descr="F:\超棒ppt模板\中国风\中国风物件\maobi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>
            <a:xfrm rot="300000">
              <a:off x="3901299" y="-383441"/>
              <a:ext cx="985656" cy="1244459"/>
            </a:xfrm>
            <a:prstGeom prst="rect"/>
            <a:noFill/>
            <a:ln w="9525">
              <a:noFill/>
            </a:ln>
          </p:spPr>
        </p:pic>
        <p:sp>
          <p:nvSpPr>
            <p:cNvPr id="19475" name="TextBox 2"/>
            <p:cNvSpPr txBox="1"/>
            <p:nvPr/>
          </p:nvSpPr>
          <p:spPr>
            <a:xfrm>
              <a:off x="890924" y="123684"/>
              <a:ext cx="2674359" cy="777596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l" eaLnBrk="1" hangingPunct="1">
                <a:lnSpc>
                  <a:spcPct val="100000"/>
                </a:lnSpc>
                <a:buNone/>
              </a:pPr>
              <a:r>
                <a:rPr lang="zh-CN" altLang="en-US" sz="3600" b="1" dirty="1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  <a:sym typeface="+mn-ea"/>
                </a:rPr>
                <a:t>理解诗意</a:t>
              </a:r>
              <a:endParaRPr lang="zh-CN" altLang="en-US" sz="3600" b="1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916305" y="1245235"/>
            <a:ext cx="6920865" cy="829945"/>
          </a:xfrm>
          <a:prstGeom prst="rect"/>
          <a:noFill/>
        </p:spPr>
        <p:txBody>
          <a:bodyPr wrap="non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zh-CN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小组合作，疏通诗歌大意。（</a:t>
            </a:r>
            <a:r>
              <a:rPr lang="en-US" altLang="zh-CN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2</a:t>
            </a:r>
            <a:r>
              <a:rPr lang="zh-CN" altLang="en-US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分钟）</a:t>
            </a:r>
            <a:endParaRPr lang="zh-CN" altLang="en-US" sz="3200" b="1">
              <a:solidFill>
                <a:srgbClr val="C00000"/>
              </a:solidFill>
              <a:latin typeface="楷体" panose="02010609060101010101" pitchFamily="1" charset="-122"/>
              <a:ea typeface="楷体" panose="02010609060101010101" pitchFamily="1" charset="-122"/>
              <a:sym typeface="+mn-ea"/>
            </a:endParaRPr>
          </a:p>
        </p:txBody>
      </p:sp>
      <p:sp>
        <p:nvSpPr>
          <p:cNvPr id="68610" name="文本框 2"/>
          <p:cNvSpPr txBox="1"/>
          <p:nvPr/>
        </p:nvSpPr>
        <p:spPr>
          <a:xfrm>
            <a:off x="781050" y="2287905"/>
            <a:ext cx="11293475" cy="3046095"/>
          </a:xfrm>
          <a:prstGeom prst="rect"/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B7DEE8"/>
              </a:buClr>
              <a:buFont typeface="Wingdings" panose="05000000000000000000" pitchFamily="2" charset="2"/>
              <a:buChar char=""/>
            </a:pPr>
            <a:r>
              <a:rPr lang="zh-CN" altLang="zh-CN" sz="3200" b="1" dirty="1">
                <a:latin typeface="楷体" panose="02010609060101010101" pitchFamily="1" charset="-122"/>
                <a:ea typeface="楷体" panose="02010609060101010101" pitchFamily="1" charset="-122"/>
              </a:rPr>
              <a:t>在巴山楚水这些凄凉的地方，度过了二十三年沦落的光阴。</a:t>
            </a:r>
            <a:endParaRPr lang="zh-CN" altLang="zh-CN" sz="32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457200" indent="-457200">
              <a:lnSpc>
                <a:spcPct val="150000"/>
              </a:lnSpc>
              <a:buClr>
                <a:srgbClr val="B7DEE8"/>
              </a:buClr>
              <a:buFont typeface="Wingdings" panose="05000000000000000000" pitchFamily="2" charset="2"/>
              <a:buChar char=""/>
            </a:pPr>
            <a:r>
              <a:rPr lang="zh-CN" altLang="zh-CN" sz="3200" b="1" dirty="1">
                <a:latin typeface="楷体" panose="02010609060101010101" pitchFamily="1" charset="-122"/>
                <a:ea typeface="楷体" panose="02010609060101010101" pitchFamily="1" charset="-122"/>
              </a:rPr>
              <a:t>怀念故友徒然吟诵闻笛小赋，久谪归来感到已非旧时光景。</a:t>
            </a:r>
            <a:endParaRPr lang="zh-CN" altLang="zh-CN" sz="32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457200" indent="-457200">
              <a:lnSpc>
                <a:spcPct val="150000"/>
              </a:lnSpc>
              <a:buClr>
                <a:srgbClr val="B7DEE8"/>
              </a:buClr>
              <a:buFont typeface="Wingdings" panose="05000000000000000000" pitchFamily="2" charset="2"/>
              <a:buChar char=""/>
            </a:pPr>
            <a:r>
              <a:rPr lang="zh-CN" altLang="zh-CN" sz="32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沉船的旁边正有千艘船驶过，病树的前头却也是万木争春。</a:t>
            </a:r>
            <a:endParaRPr lang="zh-CN" altLang="zh-CN" sz="32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457200" indent="-457200">
              <a:lnSpc>
                <a:spcPct val="150000"/>
              </a:lnSpc>
              <a:buClr>
                <a:srgbClr val="B7DEE8"/>
              </a:buClr>
              <a:buFont typeface="Wingdings" panose="05000000000000000000" pitchFamily="2" charset="2"/>
              <a:buChar char=""/>
            </a:pPr>
            <a:r>
              <a:rPr lang="zh-CN" altLang="zh-CN" sz="3200" b="1" dirty="1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今天听了你为我吟诵的诗篇，暂且借这一杯美酒振奋精神。</a:t>
            </a:r>
            <a:endParaRPr lang="zh-CN" altLang="zh-CN" sz="3200" b="1"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uiExpand="0" advAuto="indefinite" build="whol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3"/>
          <p:cNvGrpSpPr/>
          <p:nvPr/>
        </p:nvGrpSpPr>
        <p:grpSpPr>
          <a:xfrm>
            <a:off x="150496" y="-160973"/>
            <a:ext cx="5198110" cy="1169670"/>
            <a:chOff x="229579" y="-424770"/>
            <a:chExt cx="6264424" cy="1409775"/>
          </a:xfrm>
        </p:grpSpPr>
        <p:pic>
          <p:nvPicPr>
            <p:cNvPr id="19473" name="Picture 9" descr="F:\ppt素材\图标\我收集的图标\字体\3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>
            <a:xfrm rot="5400000">
              <a:off x="2656903" y="-2852094"/>
              <a:ext cx="1409775" cy="6264424"/>
            </a:xfrm>
            <a:prstGeom prst="rect"/>
            <a:noFill/>
            <a:ln w="9525">
              <a:noFill/>
            </a:ln>
          </p:spPr>
        </p:pic>
        <p:pic>
          <p:nvPicPr>
            <p:cNvPr id="19474" name="Picture 6" descr="F:\超棒ppt模板\中国风\中国风物件\maobi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>
            <a:xfrm rot="300000">
              <a:off x="3901299" y="-383441"/>
              <a:ext cx="985656" cy="1244459"/>
            </a:xfrm>
            <a:prstGeom prst="rect"/>
            <a:noFill/>
            <a:ln w="9525">
              <a:noFill/>
            </a:ln>
          </p:spPr>
        </p:pic>
        <p:sp>
          <p:nvSpPr>
            <p:cNvPr id="19475" name="TextBox 2"/>
            <p:cNvSpPr txBox="1"/>
            <p:nvPr/>
          </p:nvSpPr>
          <p:spPr>
            <a:xfrm>
              <a:off x="890924" y="123684"/>
              <a:ext cx="2674359" cy="777596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l" eaLnBrk="1" hangingPunct="1">
                <a:lnSpc>
                  <a:spcPct val="100000"/>
                </a:lnSpc>
                <a:buNone/>
              </a:pPr>
              <a:r>
                <a:rPr lang="zh-CN" altLang="en-US" sz="3600" dirty="1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  <a:sym typeface="+mn-ea"/>
                </a:rPr>
                <a:t>品读赏析</a:t>
              </a:r>
              <a:endParaRPr lang="zh-CN" altLang="en-US" sz="3600" b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</p:grpSp>
      <p:sp>
        <p:nvSpPr>
          <p:cNvPr id="32769" name="内容占位符 2"/>
          <p:cNvSpPr>
            <a:spLocks noGrp="1"/>
          </p:cNvSpPr>
          <p:nvPr/>
        </p:nvSpPr>
        <p:spPr>
          <a:xfrm>
            <a:off x="815340" y="1009015"/>
            <a:ext cx="7886700" cy="723265"/>
          </a:xfrm>
          <a:prstGeom prst="rect"/>
          <a:solidFill>
            <a:srgbClr val="D9D9D9"/>
          </a:solidFill>
          <a:ln w="9525">
            <a:noFill/>
          </a:ln>
        </p:spPr>
        <p:txBody>
          <a:bodyPr vert="horz" wrap="square" lIns="91440" tIns="45720" rIns="91440" bIns="45720" anchor="t"/>
          <a:lstStyle>
            <a:lvl1pPr marL="342900" lvl="0" indent="-342265" algn="l" defTabSz="914400" fontAlgn="base" eaLnBrk="1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585" lvl="1" indent="-285115" algn="l" defTabSz="914400" fontAlgn="base" eaLnBrk="1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7965" algn="l" defTabSz="914400" fontAlgn="base" eaLnBrk="1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7965" algn="l" defTabSz="914400" fontAlgn="base" eaLnBrk="1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7965" algn="l" defTabSz="914400" fontAlgn="base" eaLnBrk="1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6505" lvl="5" indent="-227965" algn="l" defTabSz="914400" fontAlgn="base" eaLnBrk="1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3705" lvl="6" indent="-227965" algn="l" defTabSz="914400" fontAlgn="base" eaLnBrk="1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30905" lvl="7" indent="-227965" algn="l" defTabSz="914400" fontAlgn="base" eaLnBrk="1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8105" lvl="8" indent="-227965" algn="l" defTabSz="914400" fontAlgn="base" eaLnBrk="1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" indent="0">
              <a:lnSpc>
                <a:spcPct val="100000"/>
              </a:lnSpc>
              <a:spcBef>
                <a:spcPct val="0"/>
              </a:spcBef>
              <a:buClr>
                <a:srgbClr val="00CCFF"/>
              </a:buClr>
              <a:buNone/>
            </a:pPr>
            <a:r>
              <a:rPr lang="zh-CN" altLang="zh-CN" sz="3600" b="1" i="0" dirty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巴山楚水凄凉地，二十三年弃置身。</a:t>
            </a:r>
            <a:endParaRPr lang="en-US" altLang="zh-CN" sz="3600" b="1" i="0">
              <a:ea typeface="楷体_GB2312" pitchFamily="49" charset="-122"/>
            </a:endParaRPr>
          </a:p>
        </p:txBody>
      </p:sp>
      <p:sp>
        <p:nvSpPr>
          <p:cNvPr id="18437" name="Text Box 5"/>
          <p:cNvSpPr txBox="1"/>
          <p:nvPr/>
        </p:nvSpPr>
        <p:spPr>
          <a:xfrm>
            <a:off x="815340" y="3437255"/>
            <a:ext cx="10841990" cy="1255395"/>
          </a:xfrm>
          <a:prstGeom prst="rect"/>
          <a:solidFill>
            <a:schemeClr val="bg2">
              <a:lumMod val="60000"/>
              <a:lumOff val="40000"/>
            </a:scheme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>
              <a:lnSpc>
                <a:spcPts val="4540"/>
              </a:lnSpc>
              <a:buClr>
                <a:schemeClr val="hlink"/>
              </a:buClr>
              <a:buSzPct val="70000"/>
            </a:pP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  <a:cs typeface="+mn-ea"/>
                <a:sym typeface="+mn-ea"/>
              </a:rPr>
              <a:t>首联交代了</a:t>
            </a:r>
            <a:r>
              <a:rPr lang="zh-CN" altLang="en-US" sz="40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贬地之荒僻，贬时之漫长</a:t>
            </a: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</a:rPr>
              <a:t>。</a:t>
            </a:r>
            <a:endParaRPr lang="zh-CN" altLang="en-US" sz="4000" b="1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ts val="4540"/>
              </a:lnSpc>
              <a:buClr>
                <a:schemeClr val="hlink"/>
              </a:buClr>
              <a:buSzPct val="70000"/>
            </a:pP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</a:rPr>
              <a:t>表露出诗人</a:t>
            </a:r>
            <a:r>
              <a:rPr lang="zh-CN" altLang="en-US" sz="40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无限的辛酸和悲凉</a:t>
            </a:r>
            <a:r>
              <a:rPr lang="zh-CN" altLang="en-US" sz="4000" b="1" dirty="1">
                <a:latin typeface="楷体" panose="02010609060101010101" pitchFamily="1" charset="-122"/>
                <a:ea typeface="楷体" panose="02010609060101010101" pitchFamily="1" charset="-122"/>
              </a:rPr>
              <a:t>。</a:t>
            </a:r>
            <a:endParaRPr lang="zh-CN" altLang="en-US" sz="4000" b="1"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0725" y="1829435"/>
            <a:ext cx="11003915" cy="107632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首联交代了什么内容？“凄凉地”和“弃置身”表露出诗人怎样的心情？</a:t>
            </a:r>
            <a:endParaRPr lang="zh-CN" altLang="en-US" sz="32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uiExpand="0" advAuto="indefinite" build="whol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3"/>
          <p:cNvGrpSpPr/>
          <p:nvPr/>
        </p:nvGrpSpPr>
        <p:grpSpPr>
          <a:xfrm>
            <a:off x="150496" y="-160973"/>
            <a:ext cx="5198110" cy="1169670"/>
            <a:chOff x="229579" y="-424770"/>
            <a:chExt cx="6264424" cy="1409775"/>
          </a:xfrm>
        </p:grpSpPr>
        <p:pic>
          <p:nvPicPr>
            <p:cNvPr id="19473" name="Picture 9" descr="F:\ppt素材\图标\我收集的图标\字体\3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>
            <a:xfrm rot="5400000">
              <a:off x="2656903" y="-2852094"/>
              <a:ext cx="1409775" cy="6264424"/>
            </a:xfrm>
            <a:prstGeom prst="rect"/>
            <a:noFill/>
            <a:ln w="9525">
              <a:noFill/>
            </a:ln>
          </p:spPr>
        </p:pic>
        <p:pic>
          <p:nvPicPr>
            <p:cNvPr id="19474" name="Picture 6" descr="F:\超棒ppt模板\中国风\中国风物件\maobi.png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>
            <a:xfrm rot="300000">
              <a:off x="3901299" y="-383441"/>
              <a:ext cx="985656" cy="1244459"/>
            </a:xfrm>
            <a:prstGeom prst="rect"/>
            <a:noFill/>
            <a:ln w="9525">
              <a:noFill/>
            </a:ln>
          </p:spPr>
        </p:pic>
        <p:sp>
          <p:nvSpPr>
            <p:cNvPr id="19475" name="TextBox 2"/>
            <p:cNvSpPr txBox="1"/>
            <p:nvPr/>
          </p:nvSpPr>
          <p:spPr>
            <a:xfrm>
              <a:off x="890924" y="123684"/>
              <a:ext cx="2674359" cy="777596"/>
            </a:xfrm>
            <a:prstGeom prst="rect"/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fontAlgn="base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fontAlgn="base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l" eaLnBrk="1" hangingPunct="1">
                <a:lnSpc>
                  <a:spcPct val="100000"/>
                </a:lnSpc>
                <a:buNone/>
              </a:pPr>
              <a:r>
                <a:rPr lang="zh-CN" altLang="en-US" sz="3600" dirty="1">
                  <a:solidFill>
                    <a:schemeClr val="bg1"/>
                  </a:solidFill>
                  <a:latin typeface="方正粗黑宋简体" panose="02000000000000000000" charset="-122"/>
                  <a:ea typeface="方正粗黑宋简体" panose="02000000000000000000" charset="-122"/>
                  <a:sym typeface="+mn-ea"/>
                </a:rPr>
                <a:t>品读赏析</a:t>
              </a:r>
              <a:endParaRPr lang="zh-CN" altLang="en-US" sz="3600" b="1">
                <a:solidFill>
                  <a:schemeClr val="bg1"/>
                </a:solidFill>
                <a:latin typeface="楷体" panose="02010609060101010101" pitchFamily="1" charset="-122"/>
                <a:ea typeface="楷体" panose="02010609060101010101" pitchFamily="1" charset="-122"/>
              </a:endParaRPr>
            </a:p>
          </p:txBody>
        </p:sp>
      </p:grpSp>
      <p:sp>
        <p:nvSpPr>
          <p:cNvPr id="18437" name="Text Box 5"/>
          <p:cNvSpPr txBox="1"/>
          <p:nvPr/>
        </p:nvSpPr>
        <p:spPr>
          <a:xfrm>
            <a:off x="815340" y="3380740"/>
            <a:ext cx="10841990" cy="2419985"/>
          </a:xfrm>
          <a:prstGeom prst="rect"/>
          <a:solidFill>
            <a:schemeClr val="bg2">
              <a:lumMod val="60000"/>
              <a:lumOff val="40000"/>
            </a:scheme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>
              <a:lnSpc>
                <a:spcPts val="4540"/>
              </a:lnSpc>
              <a:buClr>
                <a:schemeClr val="hlink"/>
              </a:buClr>
              <a:buSzPct val="70000"/>
            </a:pPr>
            <a:r>
              <a:rPr lang="zh-CN" altLang="en-US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向秀作赋</a:t>
            </a:r>
            <a:r>
              <a:rPr lang="zh-CN" altLang="en-US" sz="3200" b="1" dirty="1">
                <a:latin typeface="楷体" panose="02010609060101010101" pitchFamily="1" charset="-122"/>
                <a:ea typeface="楷体" panose="02010609060101010101" pitchFamily="1" charset="-122"/>
              </a:rPr>
              <a:t>的典故和</a:t>
            </a:r>
            <a:r>
              <a:rPr lang="zh-CN" altLang="en-US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王质烂柯</a:t>
            </a:r>
            <a:r>
              <a:rPr lang="zh-CN" altLang="en-US" sz="3200" b="1" dirty="1">
                <a:latin typeface="楷体" panose="02010609060101010101" pitchFamily="1" charset="-122"/>
                <a:ea typeface="楷体" panose="02010609060101010101" pitchFamily="1" charset="-122"/>
              </a:rPr>
              <a:t>的典故。“怀旧”句表达了</a:t>
            </a:r>
            <a:r>
              <a:rPr lang="zh-CN" altLang="en-US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对受迫害的故友的悼念</a:t>
            </a:r>
            <a:r>
              <a:rPr lang="zh-CN" altLang="en-US" sz="3200" b="1" dirty="1">
                <a:latin typeface="楷体" panose="02010609060101010101" pitchFamily="1" charset="-122"/>
                <a:ea typeface="楷体" panose="02010609060101010101" pitchFamily="1" charset="-122"/>
              </a:rPr>
              <a:t>；“到乡”句</a:t>
            </a:r>
            <a:r>
              <a:rPr lang="zh-CN" altLang="en-US" sz="32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抒发了诗人对岁月流逝、人事变迁的感慨</a:t>
            </a:r>
            <a:r>
              <a:rPr lang="zh-CN" altLang="en-US" sz="3200" b="1" dirty="1">
                <a:latin typeface="楷体" panose="02010609060101010101" pitchFamily="1" charset="-122"/>
                <a:ea typeface="楷体" panose="02010609060101010101" pitchFamily="1" charset="-122"/>
              </a:rPr>
              <a:t>。既</a:t>
            </a:r>
            <a:r>
              <a:rPr lang="zh-CN" altLang="en-US" sz="3200" b="1" dirty="1">
                <a:solidFill>
                  <a:schemeClr val="tx1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暗示了自己贬谪时间的长久，又表现了世态的变迁以及回归之后</a:t>
            </a:r>
            <a:r>
              <a:rPr lang="zh-CN" altLang="en-US" sz="3600" b="1" dirty="1">
                <a:solidFill>
                  <a:srgbClr val="C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悲痛怅惘的心情</a:t>
            </a:r>
            <a:r>
              <a:rPr lang="zh-CN" altLang="en-US" sz="3200" b="1" dirty="1">
                <a:solidFill>
                  <a:srgbClr val="7030A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。</a:t>
            </a:r>
            <a:endParaRPr lang="zh-CN" altLang="en-US" sz="3200" b="1">
              <a:solidFill>
                <a:srgbClr val="7030A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82650" y="1829435"/>
            <a:ext cx="10314940" cy="107632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颔联运用了哪两个典故？请借助注释把它概括出来，并说说所表达的感情。</a:t>
            </a:r>
            <a:endParaRPr lang="zh-CN" altLang="en-US" sz="32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3794" name="Text Box 6"/>
          <p:cNvSpPr txBox="1"/>
          <p:nvPr/>
        </p:nvSpPr>
        <p:spPr>
          <a:xfrm>
            <a:off x="815340" y="1008380"/>
            <a:ext cx="7886700" cy="645160"/>
          </a:xfrm>
          <a:prstGeom prst="rect"/>
          <a:solidFill>
            <a:srgbClr val="D9D9D9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  <a:buSzTx/>
            </a:pPr>
            <a:r>
              <a:rPr lang="zh-CN" altLang="en-US" sz="3600" b="1" dirty="1">
                <a:latin typeface="Arial" panose="020b0604020202020204" pitchFamily="34" charset="0"/>
                <a:ea typeface="楷体_GB2312" pitchFamily="49" charset="-122"/>
              </a:rPr>
              <a:t>怀旧空吟闻笛赋，到乡翻似烂柯人。</a:t>
            </a:r>
            <a:endParaRPr lang="zh-CN" altLang="en-US" sz="3600" b="1"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uiExpand="0" advAuto="indefinite" build="whole"/>
    </p:bldLst>
  </p:timing>
</p:sld>
</file>

<file path=ppt/tags/tag1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ags/tag10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ags/tag11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ags/tag12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ags/tag13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ags/tag2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ags/tag3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ags/tag4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ags/tag5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ags/tag6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ags/tag7.xml><?xml version="1.0" encoding="utf-8"?>
<p:tagLst xmlns:p="http://schemas.openxmlformats.org/presentationml/2006/main">
  <p:tag name="AS_NET" val="4.0.30319.42000"/>
  <p:tag name="AS_OS" val="Microsoft Windows NT 6.2.9200.0"/>
  <p:tag name="AS_RELEASE_DATE" val="2013.12.17"/>
  <p:tag name="AS_TITLE" val="Spire.Presentation for .NET "/>
  <p:tag name="AS_VERSION" val="2.1.0.0"/>
  <p:tag name="COMMONDATA" val="eyJoZGlkIjoiMjUzNjIzZmVjMjMyYzMyZmQ5NGQ2OTI4YTE3NTlkMDUifQ=="/>
</p:tagLst>
</file>

<file path=ppt/tags/tag8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ags/tag9.xml><?xml version="1.0" encoding="utf-8"?>
<p:tagLst xmlns:p="http://schemas.openxmlformats.org/presentationml/2006/main">
  <p:tag name="KSO_WM_DIAGRAM_VIRTUALLY_FRAME" val="{&quot;height&quot;:185.7,&quot;left&quot;:199.25,&quot;top&quot;:183.95,&quot;width&quot;:878.8}"/>
</p:tagLst>
</file>

<file path=ppt/theme/theme1.xml><?xml version="1.0" encoding="utf-8"?>
<a:theme xmlns:a="http://schemas.openxmlformats.org/drawingml/2006/main" name="12_Office 主题">
  <a:themeElements>
    <a:clrScheme name="12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12_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2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3_Office 主题">
  <a:themeElements>
    <a:clrScheme name="13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13_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3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1_Office 主题">
  <a:themeElements>
    <a:clrScheme name="11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11_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1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0_Office 主题">
  <a:themeElements>
    <a:clrScheme name="10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10_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0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4_Office 主题">
  <a:themeElements>
    <a:clrScheme name="14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14_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4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Calibri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Calibri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</a:theme>
</file>

<file path=ppt/theme/theme7.xml><?xml version="1.0" encoding="utf-8"?>
<a:theme xmlns:a="http://schemas.openxmlformats.org/drawingml/2006/main" name="8_Office 主题">
  <a:themeElements>
    <a:clrScheme name="8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8_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8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Calibri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</a:theme>
</file>

<file path=ppt/theme/theme9.xml><?xml version="1.0" encoding="utf-8"?>
<a:theme xmlns:a="http://schemas.openxmlformats.org/drawingml/2006/main" name="9_Office 主题">
  <a:themeElements>
    <a:clrScheme name="9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9_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9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Slides>16</Slides>
  <TotalTime>0</TotalTime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LinksUpToDate>0</LinksUpToDate>
  <SharedDoc>false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/>
  <cp:revision>1</cp:revision>
  <cp:lastPrinted>2024-10-09T14:58:55Z</cp:lastPrinted>
  <dcterms:created xsi:type="dcterms:W3CDTF">2024-10-09T14:58:55.0000000Z</dcterms:created>
  <dcterms:modified xsi:type="dcterms:W3CDTF">2025-08-28T01:17:54.9986614Z</dcterms:modified>
</cp:coreProperties>
</file>