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84" r:id="rId6"/>
    <p:sldId id="261" r:id="rId7"/>
    <p:sldId id="262" r:id="rId8"/>
    <p:sldId id="333" r:id="rId9"/>
    <p:sldId id="265" r:id="rId10"/>
    <p:sldId id="279" r:id="rId11"/>
    <p:sldId id="287" r:id="rId12"/>
    <p:sldId id="280" r:id="rId13"/>
    <p:sldId id="285" r:id="rId14"/>
    <p:sldId id="281" r:id="rId15"/>
    <p:sldId id="286" r:id="rId16"/>
    <p:sldId id="267" r:id="rId17"/>
    <p:sldId id="334" r:id="rId18"/>
    <p:sldId id="269" r:id="rId19"/>
    <p:sldId id="270" r:id="rId20"/>
    <p:sldId id="271" r:id="rId21"/>
    <p:sldId id="335" r:id="rId22"/>
    <p:sldId id="273" r:id="rId23"/>
    <p:sldId id="274" r:id="rId24"/>
    <p:sldId id="275" r:id="rId25"/>
    <p:sldId id="276" r:id="rId26"/>
    <p:sldId id="332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15" autoAdjust="0"/>
    <p:restoredTop sz="96192" autoAdjust="0"/>
  </p:normalViewPr>
  <p:slideViewPr>
    <p:cSldViewPr snapToGrid="0">
      <p:cViewPr varScale="1">
        <p:scale>
          <a:sx n="122" d="100"/>
          <a:sy n="122" d="100"/>
        </p:scale>
        <p:origin x="168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133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BFBB7-6C10-49FC-A222-921747CCF7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792E5-914D-4057-8CB0-CA984E0788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64号-萌趣软糖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77.xml"/><Relationship Id="rId11" Type="http://schemas.openxmlformats.org/officeDocument/2006/relationships/image" Target="../media/image8.jpeg"/><Relationship Id="rId10" Type="http://schemas.openxmlformats.org/officeDocument/2006/relationships/tags" Target="../tags/tag76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image" Target="../media/image8.jpeg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92.xml"/><Relationship Id="rId10" Type="http://schemas.openxmlformats.org/officeDocument/2006/relationships/image" Target="../media/image9.jpe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97.xml"/><Relationship Id="rId6" Type="http://schemas.openxmlformats.org/officeDocument/2006/relationships/image" Target="../media/image10.jpeg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image" Target="../media/image12.jpeg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image" Target="../media/image11.png"/><Relationship Id="rId2" Type="http://schemas.openxmlformats.org/officeDocument/2006/relationships/tags" Target="../tags/tag98.xml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1.xml"/><Relationship Id="rId3" Type="http://schemas.openxmlformats.org/officeDocument/2006/relationships/image" Target="../media/image13.jpeg"/><Relationship Id="rId2" Type="http://schemas.openxmlformats.org/officeDocument/2006/relationships/tags" Target="../tags/tag110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3.xml"/><Relationship Id="rId3" Type="http://schemas.openxmlformats.org/officeDocument/2006/relationships/image" Target="../media/image14.jpeg"/><Relationship Id="rId2" Type="http://schemas.openxmlformats.org/officeDocument/2006/relationships/tags" Target="../tags/tag112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4.xml"/><Relationship Id="rId2" Type="http://schemas.openxmlformats.org/officeDocument/2006/relationships/image" Target="../media/image15.jpeg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2.xml"/><Relationship Id="rId3" Type="http://schemas.openxmlformats.org/officeDocument/2006/relationships/image" Target="../media/image16.jpeg"/><Relationship Id="rId2" Type="http://schemas.openxmlformats.org/officeDocument/2006/relationships/tags" Target="../tags/tag121.xml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image" Target="../media/image17.jpeg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5.xml"/><Relationship Id="rId2" Type="http://schemas.openxmlformats.org/officeDocument/2006/relationships/image" Target="../media/image18.jpeg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4.xml"/><Relationship Id="rId4" Type="http://schemas.openxmlformats.org/officeDocument/2006/relationships/image" Target="../media/image4.jpe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image" Target="../media/image5.jpeg"/><Relationship Id="rId2" Type="http://schemas.openxmlformats.org/officeDocument/2006/relationships/tags" Target="../tags/tag25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0" Type="http://schemas.openxmlformats.org/officeDocument/2006/relationships/notesSlide" Target="../notesSlides/notesSlide6.xml"/><Relationship Id="rId2" Type="http://schemas.openxmlformats.org/officeDocument/2006/relationships/tags" Target="../tags/tag34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60.xml"/><Relationship Id="rId11" Type="http://schemas.openxmlformats.org/officeDocument/2006/relationships/image" Target="../media/image6.jpeg"/><Relationship Id="rId10" Type="http://schemas.openxmlformats.org/officeDocument/2006/relationships/tags" Target="../tags/tag59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7.jpeg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人在游泳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b="8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G-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40336" y="1103086"/>
            <a:ext cx="6440714" cy="3001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10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字魂64号-萌趣软糖体" panose="00000500000000000000" pitchFamily="2" charset="-122"/>
              </a:rPr>
              <a:t>接纳自己</a:t>
            </a:r>
            <a:br>
              <a:rPr lang="en-US" altLang="zh-CN" sz="110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字魂64号-萌趣软糖体" panose="00000500000000000000" pitchFamily="2" charset="-122"/>
              </a:rPr>
            </a:br>
            <a:r>
              <a:rPr lang="zh-CN" altLang="en-US" sz="110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字魂64号-萌趣软糖体" panose="00000500000000000000" pitchFamily="2" charset="-122"/>
              </a:rPr>
              <a:t>欢悦成长</a:t>
            </a:r>
            <a:endParaRPr lang="zh-CN" altLang="en-US" sz="11000" dirty="0">
              <a:solidFill>
                <a:schemeClr val="bg1"/>
              </a:solidFill>
              <a:effectLst>
                <a:outerShdw dist="38100" dir="2700000" algn="tl" rotWithShape="0">
                  <a:srgbClr val="0978E3"/>
                </a:outerShdw>
              </a:effectLst>
              <a:latin typeface="字魂64号-萌趣软糖体" panose="00000500000000000000" pitchFamily="2" charset="-122"/>
            </a:endParaRPr>
          </a:p>
        </p:txBody>
      </p:sp>
      <p:sp>
        <p:nvSpPr>
          <p:cNvPr id="3" name="MG-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98500" y="319156"/>
            <a:ext cx="6134100" cy="491672"/>
          </a:xfrm>
        </p:spPr>
        <p:txBody>
          <a:bodyPr>
            <a:normAutofit/>
          </a:bodyPr>
          <a:lstStyle/>
          <a:p>
            <a:pPr algn="l"/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欢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迎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走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进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自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己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的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内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心</a:t>
            </a:r>
            <a:endParaRPr lang="zh-CN" altLang="en-US" sz="1500" spc="15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" name="MG-副标题 2"/>
          <p:cNvSpPr txBox="1"/>
          <p:nvPr>
            <p:custDataLst>
              <p:tags r:id="rId4"/>
            </p:custDataLst>
          </p:nvPr>
        </p:nvSpPr>
        <p:spPr>
          <a:xfrm>
            <a:off x="391886" y="4175057"/>
            <a:ext cx="3962400" cy="444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pc="500" dirty="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  <a:sym typeface="+mn-ea"/>
              </a:rPr>
              <a:t>“悦纳自己”主题班会</a:t>
            </a:r>
            <a:endParaRPr lang="zh-CN" altLang="en-US" spc="500" dirty="0">
              <a:solidFill>
                <a:srgbClr val="0978E3"/>
              </a:solidFill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12800" y="4689566"/>
            <a:ext cx="4862286" cy="0"/>
          </a:xfrm>
          <a:prstGeom prst="line">
            <a:avLst/>
          </a:prstGeom>
          <a:ln w="12700">
            <a:solidFill>
              <a:srgbClr val="0978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096000" y="439602"/>
            <a:ext cx="5370286" cy="0"/>
          </a:xfrm>
          <a:prstGeom prst="line">
            <a:avLst/>
          </a:prstGeom>
          <a:ln w="12700">
            <a:solidFill>
              <a:schemeClr val="bg1">
                <a:alpha val="6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G-副标题 2"/>
          <p:cNvSpPr txBox="1"/>
          <p:nvPr>
            <p:custDataLst>
              <p:tags r:id="rId5"/>
            </p:custDataLst>
          </p:nvPr>
        </p:nvSpPr>
        <p:spPr>
          <a:xfrm>
            <a:off x="698500" y="4806891"/>
            <a:ext cx="5562600" cy="467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Pellentesque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habitant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morbi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tristique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senectus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netus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malesuada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fames ac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turpis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egestas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 Proin pharetra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nonummy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pede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Mauris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orci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</a:t>
            </a:r>
            <a:endParaRPr lang="en-US" altLang="zh-CN" sz="900" dirty="0">
              <a:solidFill>
                <a:srgbClr val="0978E3">
                  <a:alpha val="82000"/>
                </a:srgbClr>
              </a:solidFill>
            </a:endParaRPr>
          </a:p>
        </p:txBody>
      </p:sp>
      <p:pic>
        <p:nvPicPr>
          <p:cNvPr id="4" name="温馨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307" y="-949404"/>
            <a:ext cx="609600" cy="6096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认真倾听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G-文本框 7"/>
          <p:cNvSpPr txBox="1"/>
          <p:nvPr>
            <p:custDataLst>
              <p:tags r:id="rId2"/>
            </p:custDataLst>
          </p:nvPr>
        </p:nvSpPr>
        <p:spPr>
          <a:xfrm>
            <a:off x="806800" y="3396623"/>
            <a:ext cx="7305205" cy="369332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11.在夜里，有时我会因为感觉到饥该而醒来。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			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MG-文本框 8"/>
          <p:cNvSpPr txBox="1"/>
          <p:nvPr>
            <p:custDataLst>
              <p:tags r:id="rId3"/>
            </p:custDataLst>
          </p:nvPr>
        </p:nvSpPr>
        <p:spPr>
          <a:xfrm>
            <a:off x="8778756" y="3390913"/>
            <a:ext cx="2441694" cy="369332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		B.否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MG-文本框 10"/>
          <p:cNvSpPr txBox="1"/>
          <p:nvPr>
            <p:custDataLst>
              <p:tags r:id="rId4"/>
            </p:custDataLst>
          </p:nvPr>
        </p:nvSpPr>
        <p:spPr>
          <a:xfrm>
            <a:off x="806800" y="4219583"/>
            <a:ext cx="7305205" cy="369332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12.我有时希塑独自一个人待在某一个地方。	</a:t>
            </a: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		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MG-文本框 11"/>
          <p:cNvSpPr txBox="1"/>
          <p:nvPr>
            <p:custDataLst>
              <p:tags r:id="rId5"/>
            </p:custDataLst>
          </p:nvPr>
        </p:nvSpPr>
        <p:spPr>
          <a:xfrm>
            <a:off x="8778756" y="4213874"/>
            <a:ext cx="2441694" cy="369332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		B.否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G-文本框 12"/>
          <p:cNvSpPr txBox="1"/>
          <p:nvPr>
            <p:custDataLst>
              <p:tags r:id="rId6"/>
            </p:custDataLst>
          </p:nvPr>
        </p:nvSpPr>
        <p:spPr>
          <a:xfrm>
            <a:off x="806800" y="5042543"/>
            <a:ext cx="7305205" cy="369332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13.平时走进教室，我总是愿岂找一个人多的地方些下来。</a:t>
            </a: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 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MG-文本框 13"/>
          <p:cNvSpPr txBox="1"/>
          <p:nvPr>
            <p:custDataLst>
              <p:tags r:id="rId7"/>
            </p:custDataLst>
          </p:nvPr>
        </p:nvSpPr>
        <p:spPr>
          <a:xfrm>
            <a:off x="8778756" y="5036833"/>
            <a:ext cx="2441694" cy="369332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		B.否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9" name="MG-直接连接符 18"/>
          <p:cNvCxnSpPr/>
          <p:nvPr>
            <p:custDataLst>
              <p:tags r:id="rId8"/>
            </p:custDataLst>
          </p:nvPr>
        </p:nvCxnSpPr>
        <p:spPr>
          <a:xfrm>
            <a:off x="838200" y="3980620"/>
            <a:ext cx="10382250" cy="0"/>
          </a:xfrm>
          <a:prstGeom prst="line">
            <a:avLst/>
          </a:prstGeom>
          <a:ln w="12700">
            <a:solidFill>
              <a:srgbClr val="0978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MG-直接连接符 22"/>
          <p:cNvCxnSpPr/>
          <p:nvPr>
            <p:custDataLst>
              <p:tags r:id="rId9"/>
            </p:custDataLst>
          </p:nvPr>
        </p:nvCxnSpPr>
        <p:spPr>
          <a:xfrm>
            <a:off x="838200" y="4823583"/>
            <a:ext cx="10382250" cy="0"/>
          </a:xfrm>
          <a:prstGeom prst="line">
            <a:avLst/>
          </a:prstGeom>
          <a:ln w="12700" cap="flat" cmpd="sng" algn="ctr">
            <a:solidFill>
              <a:srgbClr val="0978E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MG-直接连接符 23"/>
          <p:cNvCxnSpPr/>
          <p:nvPr>
            <p:custDataLst>
              <p:tags r:id="rId10"/>
            </p:custDataLst>
          </p:nvPr>
        </p:nvCxnSpPr>
        <p:spPr>
          <a:xfrm>
            <a:off x="838200" y="5666545"/>
            <a:ext cx="10382250" cy="0"/>
          </a:xfrm>
          <a:prstGeom prst="line">
            <a:avLst/>
          </a:prstGeom>
          <a:ln w="12700" cap="flat" cmpd="sng" algn="ctr">
            <a:solidFill>
              <a:srgbClr val="0978E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10"/>
          <a:stretch>
            <a:fillRect/>
          </a:stretch>
        </p:blipFill>
        <p:spPr>
          <a:xfrm>
            <a:off x="838200" y="1237602"/>
            <a:ext cx="10382250" cy="1908231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认真倾听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G-文本框 3"/>
          <p:cNvSpPr txBox="1"/>
          <p:nvPr>
            <p:custDataLst>
              <p:tags r:id="rId2"/>
            </p:custDataLst>
          </p:nvPr>
        </p:nvSpPr>
        <p:spPr>
          <a:xfrm>
            <a:off x="806800" y="2385769"/>
            <a:ext cx="2606445" cy="114666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3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14.我常常会想起几个月前甚至一两年前自己做得很糟糕的事情。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MG-文本框 9"/>
          <p:cNvSpPr txBox="1"/>
          <p:nvPr>
            <p:custDataLst>
              <p:tags r:id="rId3"/>
            </p:custDataLst>
          </p:nvPr>
        </p:nvSpPr>
        <p:spPr>
          <a:xfrm>
            <a:off x="838200" y="3662088"/>
            <a:ext cx="2441694" cy="369332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		B.否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MG-文本框 19"/>
          <p:cNvSpPr txBox="1"/>
          <p:nvPr>
            <p:custDataLst>
              <p:tags r:id="rId4"/>
            </p:custDataLst>
          </p:nvPr>
        </p:nvSpPr>
        <p:spPr>
          <a:xfrm>
            <a:off x="4204384" y="2375581"/>
            <a:ext cx="2606445" cy="114666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3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15.我很乐意成为大家注意的焦点，不论是说笑、游戏还是学习的时候。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MG-文本框 20"/>
          <p:cNvSpPr txBox="1"/>
          <p:nvPr>
            <p:custDataLst>
              <p:tags r:id="rId5"/>
            </p:custDataLst>
          </p:nvPr>
        </p:nvSpPr>
        <p:spPr>
          <a:xfrm>
            <a:off x="4204384" y="3861453"/>
            <a:ext cx="2441694" cy="369332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		B.否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2" name="图片 31" descr="图片包含 图示&#10;&#10;描述已自动生成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0"/>
          <a:stretch>
            <a:fillRect/>
          </a:stretch>
        </p:blipFill>
        <p:spPr>
          <a:xfrm>
            <a:off x="7421615" y="1624875"/>
            <a:ext cx="3858428" cy="3794734"/>
          </a:xfrm>
          <a:prstGeom prst="rect">
            <a:avLst/>
          </a:prstGeom>
        </p:spPr>
      </p:pic>
      <p:cxnSp>
        <p:nvCxnSpPr>
          <p:cNvPr id="8" name="MG-直接连接符 18"/>
          <p:cNvCxnSpPr/>
          <p:nvPr>
            <p:custDataLst>
              <p:tags r:id="rId7"/>
            </p:custDataLst>
          </p:nvPr>
        </p:nvCxnSpPr>
        <p:spPr>
          <a:xfrm>
            <a:off x="838200" y="4610885"/>
            <a:ext cx="5854700" cy="0"/>
          </a:xfrm>
          <a:prstGeom prst="line">
            <a:avLst/>
          </a:prstGeom>
          <a:ln w="12700">
            <a:solidFill>
              <a:srgbClr val="0978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认真倾听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G-文本框 7"/>
          <p:cNvSpPr txBox="1"/>
          <p:nvPr>
            <p:custDataLst>
              <p:tags r:id="rId2"/>
            </p:custDataLst>
          </p:nvPr>
        </p:nvSpPr>
        <p:spPr>
          <a:xfrm>
            <a:off x="783112" y="1543728"/>
            <a:ext cx="2379187" cy="150361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3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16.看到最近自己的照片，我总是感觉很不满意。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		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MG-文本框 8"/>
          <p:cNvSpPr txBox="1"/>
          <p:nvPr>
            <p:custDataLst>
              <p:tags r:id="rId3"/>
            </p:custDataLst>
          </p:nvPr>
        </p:nvSpPr>
        <p:spPr>
          <a:xfrm>
            <a:off x="783112" y="3016084"/>
            <a:ext cx="2441694" cy="369332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		B.否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MG-文本框 10"/>
          <p:cNvSpPr txBox="1"/>
          <p:nvPr>
            <p:custDataLst>
              <p:tags r:id="rId4"/>
            </p:custDataLst>
          </p:nvPr>
        </p:nvSpPr>
        <p:spPr>
          <a:xfrm>
            <a:off x="4754006" y="1543728"/>
            <a:ext cx="2379187" cy="150361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3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17.早上起来照镜子，我总觉得自己长得挺漂亮的。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	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MG-文本框 11"/>
          <p:cNvSpPr txBox="1"/>
          <p:nvPr>
            <p:custDataLst>
              <p:tags r:id="rId5"/>
            </p:custDataLst>
          </p:nvPr>
        </p:nvSpPr>
        <p:spPr>
          <a:xfrm>
            <a:off x="4702057" y="3016084"/>
            <a:ext cx="2441694" cy="369332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A.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是		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B.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MG-文本框 12"/>
          <p:cNvSpPr txBox="1"/>
          <p:nvPr>
            <p:custDataLst>
              <p:tags r:id="rId6"/>
            </p:custDataLst>
          </p:nvPr>
        </p:nvSpPr>
        <p:spPr>
          <a:xfrm>
            <a:off x="9029701" y="1543728"/>
            <a:ext cx="2379187" cy="150361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3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18.参加任何选举，我都不在乎自己得到的票数。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		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MG-文本框 13"/>
          <p:cNvSpPr txBox="1"/>
          <p:nvPr>
            <p:custDataLst>
              <p:tags r:id="rId7"/>
            </p:custDataLst>
          </p:nvPr>
        </p:nvSpPr>
        <p:spPr>
          <a:xfrm>
            <a:off x="9029701" y="3016084"/>
            <a:ext cx="2441694" cy="369332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		B.否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9" name="MG-直接连接符 18"/>
          <p:cNvCxnSpPr/>
          <p:nvPr>
            <p:custDataLst>
              <p:tags r:id="rId8"/>
            </p:custDataLst>
          </p:nvPr>
        </p:nvCxnSpPr>
        <p:spPr>
          <a:xfrm>
            <a:off x="4019550" y="1662832"/>
            <a:ext cx="0" cy="1722584"/>
          </a:xfrm>
          <a:prstGeom prst="line">
            <a:avLst/>
          </a:prstGeom>
          <a:ln w="12700">
            <a:solidFill>
              <a:srgbClr val="0978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MG-直接连接符 22"/>
          <p:cNvCxnSpPr/>
          <p:nvPr>
            <p:custDataLst>
              <p:tags r:id="rId9"/>
            </p:custDataLst>
          </p:nvPr>
        </p:nvCxnSpPr>
        <p:spPr>
          <a:xfrm>
            <a:off x="8096250" y="1662832"/>
            <a:ext cx="0" cy="1722584"/>
          </a:xfrm>
          <a:prstGeom prst="line">
            <a:avLst/>
          </a:prstGeom>
          <a:ln w="12700">
            <a:solidFill>
              <a:srgbClr val="0978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 descr="图片包含 食物, 大, 男人, 街道&#10;&#10;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22"/>
          <a:stretch>
            <a:fillRect/>
          </a:stretch>
        </p:blipFill>
        <p:spPr>
          <a:xfrm>
            <a:off x="783112" y="3632790"/>
            <a:ext cx="10584205" cy="2207984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认真倾听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G-文本框 14"/>
          <p:cNvSpPr txBox="1"/>
          <p:nvPr>
            <p:custDataLst>
              <p:tags r:id="rId2"/>
            </p:custDataLst>
          </p:nvPr>
        </p:nvSpPr>
        <p:spPr>
          <a:xfrm>
            <a:off x="5282264" y="2818254"/>
            <a:ext cx="2441694" cy="186371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3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19.我经常埋怨学校离家太远。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					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MG-文本框 15"/>
          <p:cNvSpPr txBox="1"/>
          <p:nvPr>
            <p:custDataLst>
              <p:tags r:id="rId3"/>
            </p:custDataLst>
          </p:nvPr>
        </p:nvSpPr>
        <p:spPr>
          <a:xfrm>
            <a:off x="5282263" y="3766831"/>
            <a:ext cx="2441694" cy="369332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		B.否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MG-文本框 16"/>
          <p:cNvSpPr txBox="1"/>
          <p:nvPr>
            <p:custDataLst>
              <p:tags r:id="rId4"/>
            </p:custDataLst>
          </p:nvPr>
        </p:nvSpPr>
        <p:spPr>
          <a:xfrm>
            <a:off x="8747007" y="2677191"/>
            <a:ext cx="2441694" cy="186371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3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20.遇到难题做不出来，我只想等老师讲，不愿堂问别人，哪怕一直不知道解法。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			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MG-文本框 17"/>
          <p:cNvSpPr txBox="1"/>
          <p:nvPr>
            <p:custDataLst>
              <p:tags r:id="rId5"/>
            </p:custDataLst>
          </p:nvPr>
        </p:nvSpPr>
        <p:spPr>
          <a:xfrm>
            <a:off x="8747006" y="4312637"/>
            <a:ext cx="2441694" cy="369332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		B.否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" name="图片 26" descr="海上的风景&#10;&#10;中度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2" r="31312"/>
          <a:stretch>
            <a:fillRect/>
          </a:stretch>
        </p:blipFill>
        <p:spPr>
          <a:xfrm>
            <a:off x="779411" y="1217819"/>
            <a:ext cx="3586843" cy="478245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076371" y="2106236"/>
            <a:ext cx="2988279" cy="2988279"/>
          </a:xfrm>
          <a:prstGeom prst="rect">
            <a:avLst/>
          </a:prstGeom>
          <a:noFill/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539374" y="2106236"/>
            <a:ext cx="2988279" cy="2988279"/>
          </a:xfrm>
          <a:prstGeom prst="rect">
            <a:avLst/>
          </a:prstGeom>
          <a:noFill/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认真倾听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MG-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38629" y="2102714"/>
            <a:ext cx="9513797" cy="1519555"/>
          </a:xfrm>
          <a:prstGeom prst="rect">
            <a:avLst/>
          </a:prstGeom>
        </p:spPr>
      </p:pic>
      <p:sp>
        <p:nvSpPr>
          <p:cNvPr id="100" name="MG-文本框 99"/>
          <p:cNvSpPr txBox="1"/>
          <p:nvPr>
            <p:custDataLst>
              <p:tags r:id="rId4"/>
            </p:custDataLst>
          </p:nvPr>
        </p:nvSpPr>
        <p:spPr>
          <a:xfrm>
            <a:off x="638629" y="1356293"/>
            <a:ext cx="5080000" cy="5355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r">
              <a:lnSpc>
                <a:spcPct val="80000"/>
              </a:lnSpc>
              <a:spcBef>
                <a:spcPct val="0"/>
              </a:spcBef>
              <a:buNone/>
              <a:defRPr sz="3500">
                <a:solidFill>
                  <a:srgbClr val="0978E3"/>
                </a:solidFill>
                <a:effectLst/>
                <a:latin typeface="印品萌呆体" panose="02010601030101010101" pitchFamily="2" charset="-122"/>
                <a:ea typeface="印品萌呆体" panose="02010601030101010101" pitchFamily="2" charset="-122"/>
                <a:cs typeface="+mj-cs"/>
              </a:defRPr>
            </a:lvl1pPr>
          </a:lstStyle>
          <a:p>
            <a:pPr algn="l"/>
            <a:r>
              <a:rPr lang="zh-CN" altLang="en-US" dirty="0">
                <a:latin typeface="字魂64号-萌趣软糖体" panose="00000500000000000000" pitchFamily="2" charset="-122"/>
                <a:ea typeface="字魂64号-萌趣软糖体" panose="00000500000000000000" pitchFamily="2" charset="-122"/>
              </a:rPr>
              <a:t>计分规则：</a:t>
            </a:r>
            <a:endParaRPr lang="zh-CN" altLang="en-US" dirty="0">
              <a:latin typeface="字魂64号-萌趣软糖体" panose="00000500000000000000" pitchFamily="2" charset="-122"/>
              <a:ea typeface="字魂64号-萌趣软糖体" panose="00000500000000000000" pitchFamily="2" charset="-122"/>
            </a:endParaRPr>
          </a:p>
        </p:txBody>
      </p:sp>
      <p:pic>
        <p:nvPicPr>
          <p:cNvPr id="9" name="MG-图片 8" descr="蓝色的天空&#10;&#10;中度可信度描述已自动生成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1" b="8178"/>
          <a:stretch>
            <a:fillRect/>
          </a:stretch>
        </p:blipFill>
        <p:spPr>
          <a:xfrm>
            <a:off x="3158899" y="4392135"/>
            <a:ext cx="6201229" cy="1334050"/>
          </a:xfrm>
          <a:prstGeom prst="rect">
            <a:avLst/>
          </a:prstGeom>
        </p:spPr>
      </p:pic>
      <p:sp>
        <p:nvSpPr>
          <p:cNvPr id="10" name="MG-Rectangle 9"/>
          <p:cNvSpPr/>
          <p:nvPr>
            <p:custDataLst>
              <p:tags r:id="rId7"/>
            </p:custDataLst>
          </p:nvPr>
        </p:nvSpPr>
        <p:spPr>
          <a:xfrm>
            <a:off x="6624185" y="4392135"/>
            <a:ext cx="2735943" cy="133405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MG-文本框 100"/>
          <p:cNvSpPr txBox="1"/>
          <p:nvPr>
            <p:custDataLst>
              <p:tags r:id="rId8"/>
            </p:custDataLst>
          </p:nvPr>
        </p:nvSpPr>
        <p:spPr>
          <a:xfrm>
            <a:off x="8329615" y="4427224"/>
            <a:ext cx="2888025" cy="1263872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0~7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r>
              <a:rPr lang="zh-CN" altLang="en-US" sz="2000" b="1" dirty="0">
                <a:solidFill>
                  <a:srgbClr val="0978E3"/>
                </a:solidFill>
              </a:rPr>
              <a:t>非常自信</a:t>
            </a:r>
            <a:r>
              <a:rPr lang="zh-CN" altLang="en-US" sz="2000" b="1" dirty="0"/>
              <a:t>。</a:t>
            </a:r>
            <a:endParaRPr lang="en-US" altLang="zh-CN" sz="2000" b="1" dirty="0"/>
          </a:p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8~14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r>
              <a:rPr lang="zh-CN" altLang="en-US" sz="2000" b="1" dirty="0">
                <a:solidFill>
                  <a:srgbClr val="0978E3"/>
                </a:solidFill>
              </a:rPr>
              <a:t>自信心程度一般。</a:t>
            </a:r>
            <a:endParaRPr lang="en-US" altLang="zh-CN" sz="2000" b="1" dirty="0">
              <a:solidFill>
                <a:srgbClr val="0978E3"/>
              </a:solidFill>
            </a:endParaRPr>
          </a:p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15~20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r>
              <a:rPr lang="zh-CN" altLang="en-US" sz="2000" b="1" dirty="0">
                <a:solidFill>
                  <a:srgbClr val="0978E3"/>
                </a:solidFill>
              </a:rPr>
              <a:t>自信心比较差。</a:t>
            </a:r>
            <a:endParaRPr lang="zh-CN" altLang="en-US" sz="2000" dirty="0">
              <a:solidFill>
                <a:srgbClr val="0978E3"/>
              </a:solidFill>
            </a:endParaRPr>
          </a:p>
        </p:txBody>
      </p:sp>
    </p:spTree>
    <p:custDataLst>
      <p:tags r:id="rId9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" grpId="0" animBg="1"/>
      <p:bldP spid="1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人在游泳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b="83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G-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301343" y="2341474"/>
            <a:ext cx="6440714" cy="1797275"/>
          </a:xfrm>
        </p:spPr>
        <p:txBody>
          <a:bodyPr>
            <a:noAutofit/>
          </a:bodyPr>
          <a:lstStyle/>
          <a:p>
            <a:pPr algn="r">
              <a:lnSpc>
                <a:spcPct val="80000"/>
              </a:lnSpc>
            </a:pPr>
            <a:r>
              <a:rPr lang="zh-CN" altLang="en-US" sz="110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字魂64号-萌趣软糖体" panose="00000500000000000000" pitchFamily="2" charset="-122"/>
                <a:sym typeface="+mn-ea"/>
              </a:rPr>
              <a:t>尊重他人</a:t>
            </a:r>
            <a:endParaRPr lang="zh-CN" altLang="en-US" sz="11000" dirty="0">
              <a:solidFill>
                <a:schemeClr val="bg1"/>
              </a:solidFill>
              <a:effectLst>
                <a:outerShdw dist="38100" dir="2700000" algn="tl" rotWithShape="0">
                  <a:srgbClr val="0978E3"/>
                </a:outerShdw>
              </a:effectLst>
              <a:latin typeface="字魂64号-萌趣软糖体" panose="00000500000000000000" pitchFamily="2" charset="-122"/>
            </a:endParaRPr>
          </a:p>
        </p:txBody>
      </p:sp>
      <p:sp>
        <p:nvSpPr>
          <p:cNvPr id="3" name="MG-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98500" y="319156"/>
            <a:ext cx="6134100" cy="491672"/>
          </a:xfrm>
        </p:spPr>
        <p:txBody>
          <a:bodyPr>
            <a:normAutofit/>
          </a:bodyPr>
          <a:lstStyle/>
          <a:p>
            <a:pPr algn="l"/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欢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迎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走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进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自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己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的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内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心</a:t>
            </a:r>
            <a:endParaRPr lang="zh-CN" altLang="en-US" sz="1500" spc="15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" name="MG-副标题 2"/>
          <p:cNvSpPr txBox="1"/>
          <p:nvPr>
            <p:custDataLst>
              <p:tags r:id="rId4"/>
            </p:custDataLst>
          </p:nvPr>
        </p:nvSpPr>
        <p:spPr>
          <a:xfrm>
            <a:off x="7503886" y="1937653"/>
            <a:ext cx="3962400" cy="444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4000" spc="500" dirty="0">
                <a:solidFill>
                  <a:schemeClr val="bg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Part Three</a:t>
            </a:r>
            <a:endParaRPr lang="zh-CN" altLang="en-US" sz="4000" spc="500" dirty="0">
              <a:solidFill>
                <a:schemeClr val="bg1"/>
              </a:solidFill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342743" y="4672127"/>
            <a:ext cx="5123543" cy="0"/>
          </a:xfrm>
          <a:prstGeom prst="line">
            <a:avLst/>
          </a:prstGeom>
          <a:ln w="12700">
            <a:solidFill>
              <a:srgbClr val="0978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MG-直接连接符 8"/>
          <p:cNvCxnSpPr/>
          <p:nvPr>
            <p:custDataLst>
              <p:tags r:id="rId5"/>
            </p:custDataLst>
          </p:nvPr>
        </p:nvCxnSpPr>
        <p:spPr>
          <a:xfrm>
            <a:off x="6096000" y="439602"/>
            <a:ext cx="5370286" cy="0"/>
          </a:xfrm>
          <a:prstGeom prst="line">
            <a:avLst/>
          </a:prstGeom>
          <a:ln w="12700">
            <a:solidFill>
              <a:schemeClr val="bg1">
                <a:alpha val="6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G-副标题 2"/>
          <p:cNvSpPr txBox="1"/>
          <p:nvPr>
            <p:custDataLst>
              <p:tags r:id="rId6"/>
            </p:custDataLst>
          </p:nvPr>
        </p:nvSpPr>
        <p:spPr>
          <a:xfrm>
            <a:off x="5999843" y="4085115"/>
            <a:ext cx="5562600" cy="467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Pellentesque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habitant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morbi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tristique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senectus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netus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malesuada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fames ac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turpis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egestas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 Proin pharetra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nonummy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pede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Mauris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orci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</a:t>
            </a:r>
            <a:endParaRPr lang="en-US" altLang="zh-CN" sz="900" dirty="0">
              <a:solidFill>
                <a:srgbClr val="0978E3">
                  <a:alpha val="82000"/>
                </a:srgbClr>
              </a:solidFill>
            </a:endParaRPr>
          </a:p>
        </p:txBody>
      </p:sp>
    </p:spTree>
    <p:custDataLst>
      <p:tags r:id="rId7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尊重他人</a:t>
            </a:r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6"/>
          <p:cNvSpPr txBox="1"/>
          <p:nvPr>
            <p:custDataLst>
              <p:tags r:id="rId2"/>
            </p:custDataLst>
          </p:nvPr>
        </p:nvSpPr>
        <p:spPr>
          <a:xfrm>
            <a:off x="738098" y="1434781"/>
            <a:ext cx="11277690" cy="6096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ct val="80000"/>
              </a:lnSpc>
              <a:spcBef>
                <a:spcPct val="0"/>
              </a:spcBef>
              <a:buNone/>
              <a:defRPr sz="3500">
                <a:solidFill>
                  <a:srgbClr val="0978E3"/>
                </a:solidFill>
                <a:effectLst/>
                <a:latin typeface="印品萌呆体" panose="02010601030101010101" pitchFamily="2" charset="-122"/>
                <a:ea typeface="印品萌呆体" panose="02010601030101010101" pitchFamily="2" charset="-122"/>
                <a:cs typeface="+mj-cs"/>
              </a:defRPr>
            </a:lvl1pPr>
          </a:lstStyle>
          <a:p>
            <a:r>
              <a:rPr lang="zh-CN" altLang="en-US" dirty="0">
                <a:latin typeface="字魂64号-萌趣软糖体" panose="00000500000000000000" pitchFamily="2" charset="-122"/>
                <a:ea typeface="字魂64号-萌趣软糖体" panose="00000500000000000000" pitchFamily="2" charset="-122"/>
              </a:rPr>
              <a:t>活动二：寻人启事”-我评我</a:t>
            </a:r>
            <a:endParaRPr lang="zh-CN" altLang="en-US" dirty="0">
              <a:latin typeface="字魂64号-萌趣软糖体" panose="00000500000000000000" pitchFamily="2" charset="-122"/>
              <a:ea typeface="字魂64号-萌趣软糖体" panose="00000500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19107" y="2555368"/>
            <a:ext cx="7120006" cy="294401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dirty="0">
                <a:latin typeface="+mn-ea"/>
                <a:ea typeface="+mn-ea"/>
              </a:rPr>
              <a:t>请大家拿出A4纸，根据自己的情况，在括号里写出5个以上形容自己的词语，并在背面写上自己的名字。</a:t>
            </a:r>
            <a:endParaRPr dirty="0">
              <a:latin typeface="+mn-ea"/>
              <a:ea typeface="+mn-ea"/>
            </a:endParaRPr>
          </a:p>
          <a:p>
            <a:r>
              <a:rPr dirty="0" err="1">
                <a:latin typeface="+mn-ea"/>
                <a:ea typeface="+mn-ea"/>
              </a:rPr>
              <a:t>我是一个</a:t>
            </a:r>
            <a:r>
              <a:rPr dirty="0">
                <a:latin typeface="+mn-ea"/>
                <a:ea typeface="+mn-ea"/>
              </a:rPr>
              <a:t>（       ）</a:t>
            </a:r>
            <a:r>
              <a:rPr dirty="0" err="1">
                <a:latin typeface="+mn-ea"/>
                <a:ea typeface="+mn-ea"/>
              </a:rPr>
              <a:t>的人</a:t>
            </a:r>
            <a:r>
              <a:rPr dirty="0">
                <a:latin typeface="+mn-ea"/>
                <a:ea typeface="+mn-ea"/>
              </a:rPr>
              <a:t>。</a:t>
            </a:r>
            <a:endParaRPr lang="en-US" dirty="0">
              <a:latin typeface="+mn-ea"/>
              <a:ea typeface="+mn-ea"/>
            </a:endParaRPr>
          </a:p>
          <a:p>
            <a:endParaRPr dirty="0">
              <a:latin typeface="+mn-ea"/>
              <a:ea typeface="+mn-ea"/>
            </a:endParaRPr>
          </a:p>
          <a:p>
            <a:r>
              <a:rPr b="1" dirty="0" err="1">
                <a:solidFill>
                  <a:srgbClr val="0978E3"/>
                </a:solidFill>
                <a:latin typeface="+mn-ea"/>
                <a:ea typeface="+mn-ea"/>
              </a:rPr>
              <a:t>例：</a:t>
            </a:r>
            <a:r>
              <a:rPr dirty="0" err="1">
                <a:latin typeface="+mn-ea"/>
                <a:ea typeface="+mn-ea"/>
              </a:rPr>
              <a:t>我是一个爱笑的人</a:t>
            </a:r>
            <a:r>
              <a:rPr dirty="0">
                <a:latin typeface="+mn-ea"/>
                <a:ea typeface="+mn-ea"/>
              </a:rPr>
              <a:t>。</a:t>
            </a:r>
            <a:endParaRPr dirty="0">
              <a:latin typeface="+mn-ea"/>
              <a:ea typeface="+mn-ea"/>
            </a:endParaRPr>
          </a:p>
          <a:p>
            <a:r>
              <a:rPr dirty="0">
                <a:latin typeface="+mn-ea"/>
                <a:ea typeface="+mn-ea"/>
              </a:rPr>
              <a:t>　　</a:t>
            </a:r>
            <a:r>
              <a:rPr dirty="0" err="1">
                <a:latin typeface="+mn-ea"/>
                <a:ea typeface="+mn-ea"/>
              </a:rPr>
              <a:t>我是一个喜欢帮助别人的人</a:t>
            </a:r>
            <a:r>
              <a:rPr dirty="0">
                <a:latin typeface="+mn-ea"/>
                <a:ea typeface="+mn-ea"/>
              </a:rPr>
              <a:t>。</a:t>
            </a:r>
            <a:endParaRPr dirty="0">
              <a:latin typeface="+mn-ea"/>
              <a:ea typeface="+mn-ea"/>
            </a:endParaRPr>
          </a:p>
          <a:p>
            <a:r>
              <a:rPr dirty="0">
                <a:latin typeface="+mn-ea"/>
                <a:ea typeface="+mn-ea"/>
              </a:rPr>
              <a:t>　　</a:t>
            </a:r>
            <a:r>
              <a:rPr dirty="0" err="1">
                <a:latin typeface="+mn-ea"/>
                <a:ea typeface="+mn-ea"/>
              </a:rPr>
              <a:t>我是一个脾气急躁的人</a:t>
            </a:r>
            <a:r>
              <a:rPr dirty="0">
                <a:latin typeface="+mn-ea"/>
                <a:ea typeface="+mn-ea"/>
              </a:rPr>
              <a:t>。</a:t>
            </a:r>
            <a:r>
              <a:rPr lang="en-US" altLang="zh-CN" dirty="0">
                <a:latin typeface="+mn-ea"/>
                <a:ea typeface="+mn-ea"/>
              </a:rPr>
              <a:t>      </a:t>
            </a:r>
            <a:endParaRPr lang="en-US" altLang="zh-CN" dirty="0">
              <a:latin typeface="+mn-ea"/>
              <a:ea typeface="+mn-ea"/>
            </a:endParaRPr>
          </a:p>
          <a:p>
            <a:r>
              <a:rPr lang="en-US" altLang="zh-CN" dirty="0">
                <a:latin typeface="+mn-ea"/>
                <a:ea typeface="+mn-ea"/>
              </a:rPr>
              <a:t>  </a:t>
            </a:r>
            <a:r>
              <a:rPr lang="en-US" altLang="zh-CN" dirty="0">
                <a:latin typeface="+mn-ea"/>
                <a:ea typeface="+mn-ea"/>
                <a:sym typeface="+mn-ea"/>
              </a:rPr>
              <a:t>    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609600" y="2369726"/>
            <a:ext cx="10203543" cy="3228203"/>
          </a:xfrm>
          <a:prstGeom prst="roundRect">
            <a:avLst>
              <a:gd name="adj" fmla="val 7225"/>
            </a:avLst>
          </a:prstGeom>
          <a:noFill/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797925" y="2044386"/>
            <a:ext cx="2784475" cy="3860800"/>
          </a:xfrm>
          <a:prstGeom prst="rect">
            <a:avLst/>
          </a:prstGeom>
          <a:solidFill>
            <a:srgbClr val="0978E3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电脑游戏的截图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9" r="21005"/>
          <a:stretch>
            <a:fillRect/>
          </a:stretch>
        </p:blipFill>
        <p:spPr>
          <a:xfrm>
            <a:off x="8199576" y="1434781"/>
            <a:ext cx="3122361" cy="4163148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0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尊重他人</a:t>
            </a:r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6"/>
          <p:cNvSpPr txBox="1"/>
          <p:nvPr>
            <p:custDataLst>
              <p:tags r:id="rId2"/>
            </p:custDataLst>
          </p:nvPr>
        </p:nvSpPr>
        <p:spPr>
          <a:xfrm>
            <a:off x="941706" y="1446119"/>
            <a:ext cx="1482179" cy="4345081"/>
          </a:xfrm>
          <a:prstGeom prst="rect">
            <a:avLst/>
          </a:prstGeom>
        </p:spPr>
        <p:txBody>
          <a:bodyPr vert="eaVert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ct val="80000"/>
              </a:lnSpc>
              <a:spcBef>
                <a:spcPct val="0"/>
              </a:spcBef>
              <a:buNone/>
              <a:defRPr sz="3500">
                <a:solidFill>
                  <a:srgbClr val="0978E3"/>
                </a:solidFill>
                <a:effectLst/>
                <a:latin typeface="印品萌呆体" panose="02010601030101010101" pitchFamily="2" charset="-122"/>
                <a:ea typeface="印品萌呆体" panose="02010601030101010101" pitchFamily="2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字魂64号-萌趣软糖体" panose="00000500000000000000" pitchFamily="2" charset="-122"/>
                <a:ea typeface="字魂64号-萌趣软糖体" panose="00000500000000000000" pitchFamily="2" charset="-122"/>
              </a:rPr>
              <a:t>活动三：</a:t>
            </a:r>
            <a:r>
              <a:rPr dirty="0" err="1">
                <a:latin typeface="字魂64号-萌趣软糖体" panose="00000500000000000000" pitchFamily="2" charset="-122"/>
                <a:ea typeface="字魂64号-萌趣软糖体" panose="00000500000000000000" pitchFamily="2" charset="-122"/>
              </a:rPr>
              <a:t>优点大轰炸-他评我</a:t>
            </a:r>
            <a:endParaRPr dirty="0">
              <a:latin typeface="字魂64号-萌趣软糖体" panose="00000500000000000000" pitchFamily="2" charset="-122"/>
              <a:ea typeface="字魂64号-萌趣软糖体" panose="00000500000000000000" pitchFamily="2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3519625" y="1853679"/>
            <a:ext cx="5392145" cy="86478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sz="2000" dirty="0" err="1">
                <a:latin typeface="+mn-ea"/>
                <a:ea typeface="+mn-ea"/>
              </a:rPr>
              <a:t>全班同学随机抽取纸箱中的卡片</a:t>
            </a:r>
            <a:r>
              <a:rPr sz="2000" dirty="0">
                <a:latin typeface="+mn-ea"/>
                <a:ea typeface="+mn-ea"/>
              </a:rPr>
              <a:t>，</a:t>
            </a:r>
            <a:endParaRPr lang="en-US" sz="2000" dirty="0">
              <a:latin typeface="+mn-ea"/>
              <a:ea typeface="+mn-ea"/>
            </a:endParaRPr>
          </a:p>
          <a:p>
            <a:r>
              <a:rPr sz="2000" dirty="0" err="1">
                <a:latin typeface="+mn-ea"/>
                <a:ea typeface="+mn-ea"/>
              </a:rPr>
              <a:t>并在空白处写下发现的卡片主人的优点</a:t>
            </a:r>
            <a:r>
              <a:rPr sz="2000" dirty="0">
                <a:latin typeface="+mn-ea"/>
                <a:ea typeface="+mn-ea"/>
              </a:rPr>
              <a:t>。</a:t>
            </a:r>
            <a:endParaRPr sz="2000" dirty="0">
              <a:latin typeface="+mn-ea"/>
              <a:ea typeface="+mn-ea"/>
            </a:endParaRPr>
          </a:p>
        </p:txBody>
      </p:sp>
      <p:pic>
        <p:nvPicPr>
          <p:cNvPr id="8" name="图片 7" descr="图片包含 食物, 大, 男人, 街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6" b="30371"/>
          <a:stretch>
            <a:fillRect/>
          </a:stretch>
        </p:blipFill>
        <p:spPr>
          <a:xfrm>
            <a:off x="3422286" y="3155308"/>
            <a:ext cx="8062775" cy="2446197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尊重他人</a:t>
            </a:r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 flipH="1">
            <a:off x="882019" y="2262753"/>
            <a:ext cx="4662438" cy="86478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spcBef>
                <a:spcPts val="0"/>
              </a:spcBef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b="1" dirty="0">
                <a:solidFill>
                  <a:srgbClr val="0978E3"/>
                </a:solidFill>
              </a:rPr>
              <a:t>（</a:t>
            </a:r>
            <a:r>
              <a:rPr lang="en-US" altLang="zh-CN" b="1" dirty="0">
                <a:solidFill>
                  <a:srgbClr val="0978E3"/>
                </a:solidFill>
              </a:rPr>
              <a:t>1</a:t>
            </a:r>
            <a:r>
              <a:rPr lang="zh-CN" altLang="en-US" b="1" dirty="0">
                <a:solidFill>
                  <a:srgbClr val="0978E3"/>
                </a:solidFill>
              </a:rPr>
              <a:t>）</a:t>
            </a:r>
            <a:r>
              <a:rPr lang="zh-CN" altLang="en-US" dirty="0"/>
              <a:t>哪些评价让你感到意外、开心？同学这样评价你，可能有什么原因？</a:t>
            </a:r>
            <a:endParaRPr dirty="0"/>
          </a:p>
        </p:txBody>
      </p:sp>
      <p:sp>
        <p:nvSpPr>
          <p:cNvPr id="8" name="文本框 7"/>
          <p:cNvSpPr txBox="1"/>
          <p:nvPr/>
        </p:nvSpPr>
        <p:spPr>
          <a:xfrm flipH="1">
            <a:off x="882019" y="3286043"/>
            <a:ext cx="4662438" cy="86478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spcBef>
                <a:spcPts val="0"/>
              </a:spcBef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b="1" dirty="0">
                <a:solidFill>
                  <a:srgbClr val="0978E3"/>
                </a:solidFill>
              </a:rPr>
              <a:t>（</a:t>
            </a:r>
            <a:r>
              <a:rPr lang="en-US" altLang="zh-CN" b="1" dirty="0">
                <a:solidFill>
                  <a:srgbClr val="0978E3"/>
                </a:solidFill>
              </a:rPr>
              <a:t>2</a:t>
            </a:r>
            <a:r>
              <a:rPr lang="zh-CN" altLang="en-US" b="1" dirty="0">
                <a:solidFill>
                  <a:srgbClr val="0978E3"/>
                </a:solidFill>
              </a:rPr>
              <a:t>）</a:t>
            </a:r>
            <a:r>
              <a:rPr lang="zh-CN" altLang="en-US" dirty="0"/>
              <a:t>同学对你的评价中，有没有自己没有意识到的方面？</a:t>
            </a:r>
            <a:endParaRPr dirty="0"/>
          </a:p>
        </p:txBody>
      </p:sp>
      <p:sp>
        <p:nvSpPr>
          <p:cNvPr id="9" name="文本框 8"/>
          <p:cNvSpPr txBox="1"/>
          <p:nvPr/>
        </p:nvSpPr>
        <p:spPr>
          <a:xfrm flipH="1">
            <a:off x="882019" y="4309334"/>
            <a:ext cx="4662438" cy="863763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spcBef>
                <a:spcPts val="0"/>
              </a:spcBef>
              <a:buNone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978E3"/>
                </a:solidFill>
                <a:effectLst/>
                <a:uLnTx/>
                <a:uFillTx/>
                <a:latin typeface="Calibri"/>
                <a:ea typeface="阿里巴巴普惠体"/>
                <a:cs typeface="+mn-cs"/>
              </a:rPr>
              <a:t>（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978E3"/>
                </a:solidFill>
                <a:effectLst/>
                <a:uLnTx/>
                <a:uFillTx/>
                <a:latin typeface="Calibri"/>
                <a:ea typeface="阿里巴巴普惠体"/>
                <a:cs typeface="+mn-cs"/>
              </a:rPr>
              <a:t>3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978E3"/>
                </a:solidFill>
                <a:effectLst/>
                <a:uLnTx/>
                <a:uFillTx/>
                <a:latin typeface="Calibri"/>
                <a:ea typeface="阿里巴巴普惠体"/>
                <a:cs typeface="+mn-cs"/>
              </a:rPr>
              <a:t>）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  <a:cs typeface="+mn-cs"/>
              </a:rPr>
              <a:t>对比之前的自我评价，你有了哪些新的认识？对整个活动，你有什么感受？ </a:t>
            </a:r>
            <a:endParaRPr dirty="0"/>
          </a:p>
        </p:txBody>
      </p:sp>
      <p:pic>
        <p:nvPicPr>
          <p:cNvPr id="14" name="图片 13" descr="图片包含 游戏机, 动物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52" y="2287067"/>
            <a:ext cx="4702629" cy="2939143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人在游泳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b="83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G-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301343" y="2341474"/>
            <a:ext cx="6440714" cy="1797275"/>
          </a:xfrm>
        </p:spPr>
        <p:txBody>
          <a:bodyPr>
            <a:noAutofit/>
          </a:bodyPr>
          <a:lstStyle/>
          <a:p>
            <a:pPr algn="r">
              <a:lnSpc>
                <a:spcPct val="80000"/>
              </a:lnSpc>
            </a:pPr>
            <a:r>
              <a:rPr lang="zh-CN" altLang="en-US" sz="110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字魂64号-萌趣软糖体" panose="00000500000000000000" pitchFamily="2" charset="-122"/>
                <a:sym typeface="+mn-ea"/>
              </a:rPr>
              <a:t>积极参与</a:t>
            </a:r>
            <a:endParaRPr lang="zh-CN" altLang="en-US" sz="11000" dirty="0">
              <a:solidFill>
                <a:schemeClr val="bg1"/>
              </a:solidFill>
              <a:effectLst>
                <a:outerShdw dist="38100" dir="2700000" algn="tl" rotWithShape="0">
                  <a:srgbClr val="0978E3"/>
                </a:outerShdw>
              </a:effectLst>
              <a:latin typeface="字魂64号-萌趣软糖体" panose="00000500000000000000" pitchFamily="2" charset="-122"/>
            </a:endParaRPr>
          </a:p>
        </p:txBody>
      </p:sp>
      <p:sp>
        <p:nvSpPr>
          <p:cNvPr id="3" name="MG-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98500" y="319156"/>
            <a:ext cx="6134100" cy="491672"/>
          </a:xfrm>
        </p:spPr>
        <p:txBody>
          <a:bodyPr>
            <a:normAutofit/>
          </a:bodyPr>
          <a:lstStyle/>
          <a:p>
            <a:pPr algn="l"/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欢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迎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走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进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自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己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的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内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心</a:t>
            </a:r>
            <a:endParaRPr lang="zh-CN" altLang="en-US" sz="1500" spc="15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" name="MG-副标题 2"/>
          <p:cNvSpPr txBox="1"/>
          <p:nvPr>
            <p:custDataLst>
              <p:tags r:id="rId4"/>
            </p:custDataLst>
          </p:nvPr>
        </p:nvSpPr>
        <p:spPr>
          <a:xfrm>
            <a:off x="7503886" y="1937653"/>
            <a:ext cx="3962400" cy="444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4000" spc="500" dirty="0">
                <a:solidFill>
                  <a:schemeClr val="bg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Part Four</a:t>
            </a:r>
            <a:endParaRPr lang="zh-CN" altLang="en-US" sz="4000" spc="500" dirty="0">
              <a:solidFill>
                <a:schemeClr val="bg1"/>
              </a:solidFill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342743" y="4672127"/>
            <a:ext cx="5123543" cy="0"/>
          </a:xfrm>
          <a:prstGeom prst="line">
            <a:avLst/>
          </a:prstGeom>
          <a:ln w="12700">
            <a:solidFill>
              <a:srgbClr val="0978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MG-直接连接符 8"/>
          <p:cNvCxnSpPr/>
          <p:nvPr>
            <p:custDataLst>
              <p:tags r:id="rId5"/>
            </p:custDataLst>
          </p:nvPr>
        </p:nvCxnSpPr>
        <p:spPr>
          <a:xfrm>
            <a:off x="6096000" y="439602"/>
            <a:ext cx="5370286" cy="0"/>
          </a:xfrm>
          <a:prstGeom prst="line">
            <a:avLst/>
          </a:prstGeom>
          <a:ln w="12700">
            <a:solidFill>
              <a:schemeClr val="bg1">
                <a:alpha val="6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G-副标题 2"/>
          <p:cNvSpPr txBox="1"/>
          <p:nvPr>
            <p:custDataLst>
              <p:tags r:id="rId6"/>
            </p:custDataLst>
          </p:nvPr>
        </p:nvSpPr>
        <p:spPr>
          <a:xfrm>
            <a:off x="5999843" y="4085115"/>
            <a:ext cx="5562600" cy="467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Pellentesque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habitant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morbi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tristique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senectus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netus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malesuada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fames ac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turpis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egestas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 Proin pharetra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nonummy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pede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Mauris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orci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</a:t>
            </a:r>
            <a:endParaRPr lang="en-US" altLang="zh-CN" sz="900" dirty="0">
              <a:solidFill>
                <a:srgbClr val="0978E3">
                  <a:alpha val="82000"/>
                </a:srgbClr>
              </a:solidFill>
            </a:endParaRPr>
          </a:p>
        </p:txBody>
      </p:sp>
    </p:spTree>
    <p:custDataLst>
      <p:tags r:id="rId7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r="1047" b="2238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波形 15"/>
          <p:cNvSpPr/>
          <p:nvPr/>
        </p:nvSpPr>
        <p:spPr>
          <a:xfrm>
            <a:off x="3929743" y="4010789"/>
            <a:ext cx="3066143" cy="1074055"/>
          </a:xfrm>
          <a:prstGeom prst="wave">
            <a:avLst/>
          </a:prstGeom>
          <a:solidFill>
            <a:srgbClr val="097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波形 17"/>
          <p:cNvSpPr/>
          <p:nvPr/>
        </p:nvSpPr>
        <p:spPr>
          <a:xfrm>
            <a:off x="8233229" y="1753734"/>
            <a:ext cx="3066143" cy="1074055"/>
          </a:xfrm>
          <a:prstGeom prst="wave">
            <a:avLst/>
          </a:prstGeom>
          <a:solidFill>
            <a:srgbClr val="097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波形 19"/>
          <p:cNvSpPr/>
          <p:nvPr/>
        </p:nvSpPr>
        <p:spPr>
          <a:xfrm>
            <a:off x="8233229" y="4010789"/>
            <a:ext cx="3066143" cy="1074055"/>
          </a:xfrm>
          <a:prstGeom prst="wave">
            <a:avLst/>
          </a:prstGeom>
          <a:solidFill>
            <a:srgbClr val="097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MG-标题 1"/>
          <p:cNvSpPr txBox="1"/>
          <p:nvPr>
            <p:custDataLst>
              <p:tags r:id="rId2"/>
            </p:custDataLst>
          </p:nvPr>
        </p:nvSpPr>
        <p:spPr>
          <a:xfrm>
            <a:off x="3885016" y="3065062"/>
            <a:ext cx="1457896" cy="14169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altLang="zh-CN" sz="50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03</a:t>
            </a:r>
            <a:endParaRPr lang="zh-CN" altLang="en-US" sz="5000" dirty="0">
              <a:solidFill>
                <a:schemeClr val="bg1"/>
              </a:solidFill>
              <a:effectLst>
                <a:outerShdw dist="38100" dir="2700000" algn="tl" rotWithShape="0">
                  <a:srgbClr val="0978E3"/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24" name="MG-标题 1"/>
          <p:cNvSpPr txBox="1"/>
          <p:nvPr>
            <p:custDataLst>
              <p:tags r:id="rId3"/>
            </p:custDataLst>
          </p:nvPr>
        </p:nvSpPr>
        <p:spPr>
          <a:xfrm>
            <a:off x="8188502" y="792115"/>
            <a:ext cx="1457896" cy="14169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altLang="zh-CN" sz="50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02</a:t>
            </a:r>
            <a:endParaRPr lang="zh-CN" altLang="en-US" sz="5000" dirty="0">
              <a:solidFill>
                <a:schemeClr val="bg1"/>
              </a:solidFill>
              <a:effectLst>
                <a:outerShdw dist="38100" dir="2700000" algn="tl" rotWithShape="0">
                  <a:srgbClr val="0978E3"/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25" name="MG-标题 1"/>
          <p:cNvSpPr txBox="1"/>
          <p:nvPr>
            <p:custDataLst>
              <p:tags r:id="rId4"/>
            </p:custDataLst>
          </p:nvPr>
        </p:nvSpPr>
        <p:spPr>
          <a:xfrm>
            <a:off x="8188502" y="3065062"/>
            <a:ext cx="1457896" cy="14169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altLang="zh-CN" sz="50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04</a:t>
            </a:r>
            <a:endParaRPr lang="zh-CN" altLang="en-US" sz="5000" dirty="0">
              <a:solidFill>
                <a:schemeClr val="bg1"/>
              </a:solidFill>
              <a:effectLst>
                <a:outerShdw dist="38100" dir="2700000" algn="tl" rotWithShape="0">
                  <a:srgbClr val="0978E3"/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8" name="波形 7"/>
          <p:cNvSpPr/>
          <p:nvPr/>
        </p:nvSpPr>
        <p:spPr>
          <a:xfrm>
            <a:off x="3929743" y="1753734"/>
            <a:ext cx="3066143" cy="1074055"/>
          </a:xfrm>
          <a:prstGeom prst="wave">
            <a:avLst/>
          </a:prstGeom>
          <a:solidFill>
            <a:srgbClr val="097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MG-标题 1"/>
          <p:cNvSpPr txBox="1"/>
          <p:nvPr>
            <p:custDataLst>
              <p:tags r:id="rId5"/>
            </p:custDataLst>
          </p:nvPr>
        </p:nvSpPr>
        <p:spPr>
          <a:xfrm>
            <a:off x="3885016" y="792115"/>
            <a:ext cx="1457896" cy="14169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altLang="zh-CN" sz="50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01</a:t>
            </a:r>
            <a:endParaRPr lang="zh-CN" altLang="en-US" sz="5000" dirty="0">
              <a:solidFill>
                <a:schemeClr val="bg1"/>
              </a:solidFill>
              <a:effectLst>
                <a:outerShdw dist="38100" dir="2700000" algn="tl" rotWithShape="0">
                  <a:srgbClr val="0978E3"/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2" name="MG-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0399" y="1753734"/>
            <a:ext cx="1934029" cy="3350531"/>
          </a:xfrm>
        </p:spPr>
        <p:txBody>
          <a:bodyPr vert="eaVert" lIns="91440" tIns="45720" rIns="91440" bIns="45720" rtlCol="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105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字魂64号-萌趣软糖体" panose="00000500000000000000" pitchFamily="2" charset="-122"/>
              </a:rPr>
              <a:t>目录</a:t>
            </a:r>
            <a:endParaRPr lang="zh-CN" altLang="en-US" sz="10500" dirty="0">
              <a:solidFill>
                <a:schemeClr val="bg1"/>
              </a:solidFill>
              <a:effectLst>
                <a:outerShdw dist="38100" dir="2700000" algn="tl" rotWithShape="0">
                  <a:srgbClr val="0978E3"/>
                </a:outerShdw>
              </a:effectLst>
              <a:latin typeface="字魂64号-萌趣软糖体" panose="00000500000000000000" pitchFamily="2" charset="-122"/>
            </a:endParaRPr>
          </a:p>
        </p:txBody>
      </p:sp>
      <p:sp>
        <p:nvSpPr>
          <p:cNvPr id="6" name="MG-副标题 2"/>
          <p:cNvSpPr txBox="1"/>
          <p:nvPr>
            <p:custDataLst>
              <p:tags r:id="rId7"/>
            </p:custDataLst>
          </p:nvPr>
        </p:nvSpPr>
        <p:spPr>
          <a:xfrm>
            <a:off x="698500" y="319156"/>
            <a:ext cx="6134100" cy="491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欢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迎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走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进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自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己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的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内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心</a:t>
            </a:r>
            <a:endParaRPr lang="zh-CN" altLang="en-US" sz="1500" spc="15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6096000" y="439602"/>
            <a:ext cx="5370286" cy="0"/>
          </a:xfrm>
          <a:prstGeom prst="line">
            <a:avLst/>
          </a:prstGeom>
          <a:ln w="12700">
            <a:solidFill>
              <a:schemeClr val="bg1">
                <a:alpha val="6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波形 8"/>
          <p:cNvSpPr/>
          <p:nvPr/>
        </p:nvSpPr>
        <p:spPr>
          <a:xfrm>
            <a:off x="4096657" y="1917681"/>
            <a:ext cx="3066143" cy="1074055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MG-文本框 9"/>
          <p:cNvSpPr txBox="1"/>
          <p:nvPr>
            <p:custDataLst>
              <p:tags r:id="rId8"/>
            </p:custDataLst>
          </p:nvPr>
        </p:nvSpPr>
        <p:spPr>
          <a:xfrm>
            <a:off x="4697421" y="2230291"/>
            <a:ext cx="1864613" cy="48430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spc="5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/>
              <a:t>真诚分享</a:t>
            </a:r>
            <a:endParaRPr lang="zh-CN" altLang="en-US" dirty="0"/>
          </a:p>
        </p:txBody>
      </p:sp>
      <p:sp>
        <p:nvSpPr>
          <p:cNvPr id="17" name="波形 16"/>
          <p:cNvSpPr/>
          <p:nvPr/>
        </p:nvSpPr>
        <p:spPr>
          <a:xfrm>
            <a:off x="4096657" y="4174736"/>
            <a:ext cx="3066143" cy="1074055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波形 18"/>
          <p:cNvSpPr/>
          <p:nvPr/>
        </p:nvSpPr>
        <p:spPr>
          <a:xfrm>
            <a:off x="8400143" y="1917681"/>
            <a:ext cx="3066143" cy="1074055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波形 20"/>
          <p:cNvSpPr/>
          <p:nvPr/>
        </p:nvSpPr>
        <p:spPr>
          <a:xfrm>
            <a:off x="8400143" y="4174736"/>
            <a:ext cx="3066143" cy="1074055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MG-文本框 10"/>
          <p:cNvSpPr txBox="1"/>
          <p:nvPr>
            <p:custDataLst>
              <p:tags r:id="rId9"/>
            </p:custDataLst>
          </p:nvPr>
        </p:nvSpPr>
        <p:spPr>
          <a:xfrm>
            <a:off x="4697421" y="4469814"/>
            <a:ext cx="1864613" cy="48430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spc="5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/>
              <a:t>认真倾听</a:t>
            </a:r>
            <a:endParaRPr lang="zh-CN" altLang="en-US" dirty="0"/>
          </a:p>
        </p:txBody>
      </p:sp>
      <p:sp>
        <p:nvSpPr>
          <p:cNvPr id="12" name="MG-文本框 11"/>
          <p:cNvSpPr txBox="1"/>
          <p:nvPr>
            <p:custDataLst>
              <p:tags r:id="rId10"/>
            </p:custDataLst>
          </p:nvPr>
        </p:nvSpPr>
        <p:spPr>
          <a:xfrm>
            <a:off x="9000907" y="2230291"/>
            <a:ext cx="1864613" cy="48430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spc="5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/>
              <a:t>尊重他人</a:t>
            </a:r>
            <a:endParaRPr lang="zh-CN" altLang="en-US" dirty="0"/>
          </a:p>
        </p:txBody>
      </p:sp>
      <p:sp>
        <p:nvSpPr>
          <p:cNvPr id="13" name="MG-文本框 12"/>
          <p:cNvSpPr txBox="1"/>
          <p:nvPr>
            <p:custDataLst>
              <p:tags r:id="rId11"/>
            </p:custDataLst>
          </p:nvPr>
        </p:nvSpPr>
        <p:spPr>
          <a:xfrm>
            <a:off x="9000907" y="4482001"/>
            <a:ext cx="1864613" cy="48430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spc="5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500" normalizeH="0" baseline="0" noProof="0" dirty="0">
                <a:ln>
                  <a:noFill/>
                </a:ln>
                <a:solidFill>
                  <a:srgbClr val="0978E3"/>
                </a:solidFill>
                <a:effectLst/>
                <a:uLnTx/>
                <a:uFillTx/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积极参与</a:t>
            </a:r>
            <a:endParaRPr lang="zh-CN" alt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2" grpId="0"/>
      <p:bldP spid="2" grpId="0"/>
      <p:bldP spid="6" grpId="0"/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尊重他人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6"/>
          <p:cNvSpPr txBox="1"/>
          <p:nvPr>
            <p:custDataLst>
              <p:tags r:id="rId2"/>
            </p:custDataLst>
          </p:nvPr>
        </p:nvSpPr>
        <p:spPr>
          <a:xfrm>
            <a:off x="890996" y="1412241"/>
            <a:ext cx="4058375" cy="8401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ct val="80000"/>
              </a:lnSpc>
              <a:spcBef>
                <a:spcPct val="0"/>
              </a:spcBef>
              <a:buNone/>
              <a:defRPr sz="3500">
                <a:solidFill>
                  <a:srgbClr val="0978E3"/>
                </a:solidFill>
                <a:effectLst/>
                <a:latin typeface="印品萌呆体" panose="02010601030101010101" pitchFamily="2" charset="-122"/>
                <a:ea typeface="印品萌呆体" panose="02010601030101010101" pitchFamily="2" charset="-122"/>
                <a:cs typeface="+mj-cs"/>
              </a:defRPr>
            </a:lvl1pPr>
          </a:lstStyle>
          <a:p>
            <a:r>
              <a:rPr lang="zh-CN" altLang="en-US" dirty="0">
                <a:latin typeface="字魂64号-萌趣软糖体" panose="00000500000000000000" pitchFamily="2" charset="-122"/>
                <a:ea typeface="字魂64号-萌趣软糖体" panose="00000500000000000000" pitchFamily="2" charset="-122"/>
              </a:rPr>
              <a:t>活动四：</a:t>
            </a:r>
            <a:r>
              <a:rPr lang="zh-CN" altLang="en-US" dirty="0"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+mn-ea"/>
              </a:rPr>
              <a:t>青春寄语</a:t>
            </a:r>
            <a:endParaRPr lang="zh-CN" altLang="en-US" dirty="0">
              <a:latin typeface="字魂64号-萌趣软糖体" panose="00000500000000000000" pitchFamily="2" charset="-122"/>
              <a:ea typeface="字魂64号-萌趣软糖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33841" y="3539547"/>
            <a:ext cx="2572683" cy="55643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500" b="1" dirty="0">
                <a:solidFill>
                  <a:srgbClr val="0978E3"/>
                </a:solidFill>
                <a:latin typeface="Calibri"/>
                <a:ea typeface="阿里巴巴普惠体"/>
                <a:sym typeface="+mn-ea"/>
              </a:rPr>
              <a:t>酸酸甜甜就是我</a:t>
            </a:r>
            <a:endParaRPr lang="zh-CN" altLang="en-US" sz="2500" b="1" dirty="0">
              <a:solidFill>
                <a:srgbClr val="0978E3"/>
              </a:solidFill>
              <a:latin typeface="Calibri"/>
              <a:ea typeface="阿里巴巴普惠体"/>
              <a:sym typeface="+mn-ea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669472" y="3441210"/>
            <a:ext cx="6834414" cy="840104"/>
          </a:xfrm>
          <a:prstGeom prst="roundRect">
            <a:avLst>
              <a:gd name="adj" fmla="val 50000"/>
            </a:avLst>
          </a:prstGeom>
          <a:noFill/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图片 10" descr="卡通人物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409" y="2152867"/>
            <a:ext cx="5466864" cy="341679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943600" y="5569657"/>
            <a:ext cx="4738914" cy="402620"/>
          </a:xfrm>
          <a:prstGeom prst="rect">
            <a:avLst/>
          </a:prstGeom>
          <a:solidFill>
            <a:srgbClr val="0978E3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尊重他人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山上的风景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" b="26690"/>
          <a:stretch>
            <a:fillRect/>
          </a:stretch>
        </p:blipFill>
        <p:spPr>
          <a:xfrm>
            <a:off x="354640" y="2159457"/>
            <a:ext cx="7764832" cy="284116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7213599" y="1821997"/>
            <a:ext cx="3352801" cy="3352801"/>
          </a:xfrm>
          <a:prstGeom prst="ellipse">
            <a:avLst/>
          </a:prstGeom>
          <a:solidFill>
            <a:schemeClr val="bg1"/>
          </a:solidFill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3"/>
            </p:custDataLst>
          </p:nvPr>
        </p:nvSpPr>
        <p:spPr>
          <a:xfrm>
            <a:off x="7858214" y="3220180"/>
            <a:ext cx="2063569" cy="556434"/>
          </a:xfrm>
          <a:noFill/>
        </p:spPr>
        <p:txBody>
          <a:bodyPr vert="horz"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500" b="1" dirty="0">
                <a:solidFill>
                  <a:srgbClr val="0978E3"/>
                </a:solidFill>
                <a:latin typeface="Calibri"/>
                <a:ea typeface="阿里巴巴普惠体"/>
                <a:cs typeface="+mn-cs"/>
              </a:rPr>
              <a:t>课后拓展任务</a:t>
            </a:r>
            <a:endParaRPr lang="zh-CN" altLang="en-US" sz="2500" b="1" dirty="0">
              <a:solidFill>
                <a:srgbClr val="0978E3"/>
              </a:solidFill>
              <a:latin typeface="Calibri"/>
              <a:ea typeface="阿里巴巴普惠体"/>
              <a:cs typeface="+mn-cs"/>
            </a:endParaRPr>
          </a:p>
        </p:txBody>
      </p:sp>
    </p:spTree>
    <p:custDataLst>
      <p:tags r:id="rId4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965200" y="1739331"/>
            <a:ext cx="2213429" cy="3749711"/>
          </a:xfrm>
          <a:prstGeom prst="rect">
            <a:avLst/>
          </a:prstGeom>
          <a:solidFill>
            <a:schemeClr val="bg1"/>
          </a:solidFill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尊重他人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841999" y="1956545"/>
            <a:ext cx="684803" cy="3749711"/>
          </a:xfrm>
          <a:prstGeom prst="rect">
            <a:avLst/>
          </a:prstGeom>
          <a:noFill/>
        </p:spPr>
        <p:txBody>
          <a:bodyPr vert="eaVert" wrap="square" lIns="91440" tIns="45720" rIns="91440" bIns="45720" rtlCol="0" anchor="ctr">
            <a:spAutoFit/>
          </a:bodyPr>
          <a:lstStyle>
            <a:lvl1pPr algn="just">
              <a:lnSpc>
                <a:spcPct val="130000"/>
              </a:lnSpc>
              <a:spcBef>
                <a:spcPct val="0"/>
              </a:spcBef>
              <a:buNone/>
              <a:defRPr sz="2500" b="1">
                <a:solidFill>
                  <a:srgbClr val="0978E3"/>
                </a:solidFill>
                <a:latin typeface="Calibri"/>
                <a:ea typeface="阿里巴巴普惠体"/>
              </a:defRPr>
            </a:lvl1pPr>
          </a:lstStyle>
          <a:p>
            <a:r>
              <a:rPr lang="zh-CN" altLang="en-US" dirty="0">
                <a:sym typeface="+mn-ea"/>
              </a:rPr>
              <a:t>你对自己有何人生规划</a:t>
            </a:r>
            <a:endParaRPr lang="zh-CN" altLang="en-US" dirty="0">
              <a:sym typeface="+mn-ea"/>
            </a:endParaRPr>
          </a:p>
        </p:txBody>
      </p:sp>
      <p:pic>
        <p:nvPicPr>
          <p:cNvPr id="10" name="图片 9" descr="海上的风景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8" b="41376"/>
          <a:stretch>
            <a:fillRect/>
          </a:stretch>
        </p:blipFill>
        <p:spPr>
          <a:xfrm>
            <a:off x="3178629" y="2241331"/>
            <a:ext cx="8708572" cy="2745709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r="1047" b="2238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副标题 2"/>
          <p:cNvSpPr txBox="1"/>
          <p:nvPr/>
        </p:nvSpPr>
        <p:spPr>
          <a:xfrm>
            <a:off x="698500" y="319156"/>
            <a:ext cx="6134100" cy="491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欢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迎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走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进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自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己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的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内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心</a:t>
            </a:r>
            <a:endParaRPr lang="zh-CN" altLang="en-US" sz="1500" spc="15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096000" y="439602"/>
            <a:ext cx="5370286" cy="0"/>
          </a:xfrm>
          <a:prstGeom prst="line">
            <a:avLst/>
          </a:prstGeom>
          <a:ln w="12700">
            <a:solidFill>
              <a:schemeClr val="bg1">
                <a:alpha val="6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占位符 3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1598385" y="2354641"/>
            <a:ext cx="9635671" cy="1220265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None/>
            </a:pPr>
            <a:r>
              <a:rPr lang="zh-CN" altLang="zh-CN" sz="65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j-cs"/>
              </a:rPr>
              <a:t>期待下次有趣的心理课堂</a:t>
            </a:r>
            <a:endParaRPr lang="zh-CN" altLang="zh-CN" sz="6500" dirty="0">
              <a:solidFill>
                <a:schemeClr val="bg1"/>
              </a:solidFill>
              <a:effectLst>
                <a:outerShdw dist="38100" dir="2700000" algn="tl" rotWithShape="0">
                  <a:srgbClr val="0978E3"/>
                </a:outerShdw>
              </a:effectLst>
              <a:latin typeface="字魂64号-萌趣软糖体" panose="00000500000000000000" pitchFamily="2" charset="-122"/>
              <a:ea typeface="字魂64号-萌趣软糖体" panose="00000500000000000000" pitchFamily="2" charset="-122"/>
              <a:cs typeface="+mj-cs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3728539" y="3808621"/>
            <a:ext cx="4734922" cy="8401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  <p:custDataLst>
              <p:tags r:id="rId3"/>
            </p:custDataLst>
          </p:nvPr>
        </p:nvSpPr>
        <p:spPr>
          <a:xfrm>
            <a:off x="4360229" y="3942396"/>
            <a:ext cx="3620995" cy="557717"/>
          </a:xfrm>
          <a:noFill/>
        </p:spPr>
        <p:txBody>
          <a:bodyPr vert="horz"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zh-CN" altLang="zh-CN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感谢大家的积极参与</a:t>
            </a:r>
            <a:r>
              <a:rPr lang="en-US" altLang="zh-CN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!!!!</a:t>
            </a:r>
            <a:endParaRPr lang="zh-CN" altLang="zh-CN" sz="25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+mn-cs"/>
            </a:endParaRPr>
          </a:p>
        </p:txBody>
      </p:sp>
    </p:spTree>
    <p:custDataLst>
      <p:tags r:id="rId4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人在游泳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b="8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0336" y="1103086"/>
            <a:ext cx="6440714" cy="3001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10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字魂64号-萌趣软糖体" panose="00000500000000000000" pitchFamily="2" charset="-122"/>
              </a:rPr>
              <a:t>接纳自己</a:t>
            </a:r>
            <a:br>
              <a:rPr lang="en-US" altLang="zh-CN" sz="110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字魂64号-萌趣软糖体" panose="00000500000000000000" pitchFamily="2" charset="-122"/>
              </a:rPr>
            </a:br>
            <a:r>
              <a:rPr lang="zh-CN" altLang="en-US" sz="110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字魂64号-萌趣软糖体" panose="00000500000000000000" pitchFamily="2" charset="-122"/>
              </a:rPr>
              <a:t>欢悦成长</a:t>
            </a:r>
            <a:endParaRPr lang="zh-CN" altLang="en-US" sz="11000" dirty="0">
              <a:solidFill>
                <a:schemeClr val="bg1"/>
              </a:solidFill>
              <a:effectLst>
                <a:outerShdw dist="38100" dir="2700000" algn="tl" rotWithShape="0">
                  <a:srgbClr val="0978E3"/>
                </a:outerShdw>
              </a:effectLst>
              <a:latin typeface="字魂64号-萌趣软糖体" panose="00000500000000000000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98500" y="319156"/>
            <a:ext cx="6134100" cy="491672"/>
          </a:xfrm>
        </p:spPr>
        <p:txBody>
          <a:bodyPr>
            <a:normAutofit/>
          </a:bodyPr>
          <a:lstStyle/>
          <a:p>
            <a:pPr algn="l"/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欢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迎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走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进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自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己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的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内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心</a:t>
            </a:r>
            <a:endParaRPr lang="zh-CN" altLang="en-US" sz="1500" spc="15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" name="MG-副标题 2"/>
          <p:cNvSpPr txBox="1"/>
          <p:nvPr>
            <p:custDataLst>
              <p:tags r:id="rId2"/>
            </p:custDataLst>
          </p:nvPr>
        </p:nvSpPr>
        <p:spPr>
          <a:xfrm>
            <a:off x="698500" y="4105049"/>
            <a:ext cx="4209143" cy="5145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pc="500" dirty="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  <a:sym typeface="+mn-ea"/>
              </a:rPr>
              <a:t>感谢同学们的观看和倾听</a:t>
            </a:r>
            <a:endParaRPr lang="zh-CN" altLang="en-US" spc="500" dirty="0">
              <a:solidFill>
                <a:srgbClr val="0978E3"/>
              </a:solidFill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12800" y="4689566"/>
            <a:ext cx="4862286" cy="0"/>
          </a:xfrm>
          <a:prstGeom prst="line">
            <a:avLst/>
          </a:prstGeom>
          <a:ln w="12700">
            <a:solidFill>
              <a:srgbClr val="0978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096000" y="439602"/>
            <a:ext cx="5370286" cy="0"/>
          </a:xfrm>
          <a:prstGeom prst="line">
            <a:avLst/>
          </a:prstGeom>
          <a:ln w="12700">
            <a:solidFill>
              <a:schemeClr val="bg1">
                <a:alpha val="6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G-副标题 2"/>
          <p:cNvSpPr txBox="1"/>
          <p:nvPr>
            <p:custDataLst>
              <p:tags r:id="rId3"/>
            </p:custDataLst>
          </p:nvPr>
        </p:nvSpPr>
        <p:spPr>
          <a:xfrm>
            <a:off x="698500" y="4806891"/>
            <a:ext cx="5562600" cy="467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Pellentesque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habitant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morbi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tristique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senectus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netus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malesuada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fames ac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turpis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egestas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 Proin pharetra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nonummy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pede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Mauris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orci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</a:t>
            </a:r>
            <a:endParaRPr lang="en-US" altLang="zh-CN" sz="900" dirty="0">
              <a:solidFill>
                <a:srgbClr val="0978E3">
                  <a:alpha val="82000"/>
                </a:srgbClr>
              </a:solidFill>
            </a:endParaRPr>
          </a:p>
        </p:txBody>
      </p:sp>
      <p:sp>
        <p:nvSpPr>
          <p:cNvPr id="13" name="male_45735"/>
          <p:cNvSpPr/>
          <p:nvPr/>
        </p:nvSpPr>
        <p:spPr>
          <a:xfrm>
            <a:off x="812800" y="5391408"/>
            <a:ext cx="238214" cy="304844"/>
          </a:xfrm>
          <a:custGeom>
            <a:avLst/>
            <a:gdLst>
              <a:gd name="connsiteX0" fmla="*/ 118658 w 474552"/>
              <a:gd name="connsiteY0" fmla="*/ 330881 h 607286"/>
              <a:gd name="connsiteX1" fmla="*/ 128808 w 474552"/>
              <a:gd name="connsiteY1" fmla="*/ 330881 h 607286"/>
              <a:gd name="connsiteX2" fmla="*/ 138880 w 474552"/>
              <a:gd name="connsiteY2" fmla="*/ 340467 h 607286"/>
              <a:gd name="connsiteX3" fmla="*/ 237315 w 474552"/>
              <a:gd name="connsiteY3" fmla="*/ 429642 h 607286"/>
              <a:gd name="connsiteX4" fmla="*/ 335672 w 474552"/>
              <a:gd name="connsiteY4" fmla="*/ 340467 h 607286"/>
              <a:gd name="connsiteX5" fmla="*/ 345823 w 474552"/>
              <a:gd name="connsiteY5" fmla="*/ 330881 h 607286"/>
              <a:gd name="connsiteX6" fmla="*/ 355973 w 474552"/>
              <a:gd name="connsiteY6" fmla="*/ 330881 h 607286"/>
              <a:gd name="connsiteX7" fmla="*/ 474552 w 474552"/>
              <a:gd name="connsiteY7" fmla="*/ 449363 h 607286"/>
              <a:gd name="connsiteX8" fmla="*/ 474552 w 474552"/>
              <a:gd name="connsiteY8" fmla="*/ 567845 h 607286"/>
              <a:gd name="connsiteX9" fmla="*/ 435052 w 474552"/>
              <a:gd name="connsiteY9" fmla="*/ 607286 h 607286"/>
              <a:gd name="connsiteX10" fmla="*/ 39579 w 474552"/>
              <a:gd name="connsiteY10" fmla="*/ 607286 h 607286"/>
              <a:gd name="connsiteX11" fmla="*/ 0 w 474552"/>
              <a:gd name="connsiteY11" fmla="*/ 567845 h 607286"/>
              <a:gd name="connsiteX12" fmla="*/ 0 w 474552"/>
              <a:gd name="connsiteY12" fmla="*/ 449363 h 607286"/>
              <a:gd name="connsiteX13" fmla="*/ 118658 w 474552"/>
              <a:gd name="connsiteY13" fmla="*/ 330881 h 607286"/>
              <a:gd name="connsiteX14" fmla="*/ 315130 w 474552"/>
              <a:gd name="connsiteY14" fmla="*/ 118095 h 607286"/>
              <a:gd name="connsiteX15" fmla="*/ 237312 w 474552"/>
              <a:gd name="connsiteY15" fmla="*/ 162332 h 607286"/>
              <a:gd name="connsiteX16" fmla="*/ 135653 w 474552"/>
              <a:gd name="connsiteY16" fmla="*/ 182682 h 607286"/>
              <a:gd name="connsiteX17" fmla="*/ 237312 w 474552"/>
              <a:gd name="connsiteY17" fmla="*/ 284120 h 607286"/>
              <a:gd name="connsiteX18" fmla="*/ 338893 w 474552"/>
              <a:gd name="connsiteY18" fmla="*/ 182682 h 607286"/>
              <a:gd name="connsiteX19" fmla="*/ 315130 w 474552"/>
              <a:gd name="connsiteY19" fmla="*/ 118095 h 607286"/>
              <a:gd name="connsiteX20" fmla="*/ 237312 w 474552"/>
              <a:gd name="connsiteY20" fmla="*/ 0 h 607286"/>
              <a:gd name="connsiteX21" fmla="*/ 379572 w 474552"/>
              <a:gd name="connsiteY21" fmla="*/ 162332 h 607286"/>
              <a:gd name="connsiteX22" fmla="*/ 237312 w 474552"/>
              <a:gd name="connsiteY22" fmla="*/ 324742 h 607286"/>
              <a:gd name="connsiteX23" fmla="*/ 95052 w 474552"/>
              <a:gd name="connsiteY23" fmla="*/ 162332 h 607286"/>
              <a:gd name="connsiteX24" fmla="*/ 237312 w 474552"/>
              <a:gd name="connsiteY24" fmla="*/ 0 h 60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4552" h="607286">
                <a:moveTo>
                  <a:pt x="118658" y="330881"/>
                </a:moveTo>
                <a:lnTo>
                  <a:pt x="128808" y="330881"/>
                </a:lnTo>
                <a:cubicBezTo>
                  <a:pt x="134080" y="330881"/>
                  <a:pt x="138329" y="335203"/>
                  <a:pt x="138880" y="340467"/>
                </a:cubicBezTo>
                <a:cubicBezTo>
                  <a:pt x="143680" y="390515"/>
                  <a:pt x="185934" y="429642"/>
                  <a:pt x="237315" y="429642"/>
                </a:cubicBezTo>
                <a:cubicBezTo>
                  <a:pt x="288618" y="429642"/>
                  <a:pt x="330872" y="390515"/>
                  <a:pt x="335672" y="340467"/>
                </a:cubicBezTo>
                <a:cubicBezTo>
                  <a:pt x="336223" y="335203"/>
                  <a:pt x="340472" y="330881"/>
                  <a:pt x="345823" y="330881"/>
                </a:cubicBezTo>
                <a:lnTo>
                  <a:pt x="355973" y="330881"/>
                </a:lnTo>
                <a:cubicBezTo>
                  <a:pt x="421518" y="330881"/>
                  <a:pt x="474552" y="383915"/>
                  <a:pt x="474552" y="449363"/>
                </a:cubicBezTo>
                <a:lnTo>
                  <a:pt x="474552" y="567845"/>
                </a:lnTo>
                <a:cubicBezTo>
                  <a:pt x="474552" y="589687"/>
                  <a:pt x="456926" y="607286"/>
                  <a:pt x="435052" y="607286"/>
                </a:cubicBezTo>
                <a:lnTo>
                  <a:pt x="39579" y="607286"/>
                </a:lnTo>
                <a:cubicBezTo>
                  <a:pt x="17704" y="607286"/>
                  <a:pt x="0" y="589687"/>
                  <a:pt x="0" y="567845"/>
                </a:cubicBezTo>
                <a:lnTo>
                  <a:pt x="0" y="449363"/>
                </a:lnTo>
                <a:cubicBezTo>
                  <a:pt x="0" y="383915"/>
                  <a:pt x="53113" y="330881"/>
                  <a:pt x="118658" y="330881"/>
                </a:cubicBezTo>
                <a:close/>
                <a:moveTo>
                  <a:pt x="315130" y="118095"/>
                </a:moveTo>
                <a:cubicBezTo>
                  <a:pt x="305373" y="143632"/>
                  <a:pt x="274372" y="162332"/>
                  <a:pt x="237312" y="162332"/>
                </a:cubicBezTo>
                <a:cubicBezTo>
                  <a:pt x="200173" y="162332"/>
                  <a:pt x="135653" y="158010"/>
                  <a:pt x="135653" y="182682"/>
                </a:cubicBezTo>
                <a:cubicBezTo>
                  <a:pt x="135653" y="238705"/>
                  <a:pt x="181132" y="284120"/>
                  <a:pt x="237312" y="284120"/>
                </a:cubicBezTo>
                <a:cubicBezTo>
                  <a:pt x="293335" y="284120"/>
                  <a:pt x="338893" y="238705"/>
                  <a:pt x="338893" y="182682"/>
                </a:cubicBezTo>
                <a:cubicBezTo>
                  <a:pt x="338893" y="158010"/>
                  <a:pt x="329765" y="135696"/>
                  <a:pt x="315130" y="118095"/>
                </a:cubicBezTo>
                <a:close/>
                <a:moveTo>
                  <a:pt x="237312" y="0"/>
                </a:moveTo>
                <a:cubicBezTo>
                  <a:pt x="315838" y="0"/>
                  <a:pt x="379572" y="72680"/>
                  <a:pt x="379572" y="162332"/>
                </a:cubicBezTo>
                <a:cubicBezTo>
                  <a:pt x="379572" y="251984"/>
                  <a:pt x="315838" y="324742"/>
                  <a:pt x="237312" y="324742"/>
                </a:cubicBezTo>
                <a:cubicBezTo>
                  <a:pt x="158707" y="324742"/>
                  <a:pt x="95052" y="251984"/>
                  <a:pt x="95052" y="162332"/>
                </a:cubicBezTo>
                <a:cubicBezTo>
                  <a:pt x="95052" y="72680"/>
                  <a:pt x="158707" y="0"/>
                  <a:pt x="237312" y="0"/>
                </a:cubicBezTo>
                <a:close/>
              </a:path>
            </a:pathLst>
          </a:custGeom>
          <a:solidFill>
            <a:srgbClr val="097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ale_45735"/>
          <p:cNvSpPr/>
          <p:nvPr/>
        </p:nvSpPr>
        <p:spPr>
          <a:xfrm>
            <a:off x="3208271" y="5391437"/>
            <a:ext cx="304844" cy="304787"/>
          </a:xfrm>
          <a:custGeom>
            <a:avLst/>
            <a:gdLst>
              <a:gd name="T0" fmla="*/ 5601 w 11203"/>
              <a:gd name="T1" fmla="*/ 0 h 11202"/>
              <a:gd name="T2" fmla="*/ 0 w 11203"/>
              <a:gd name="T3" fmla="*/ 5601 h 11202"/>
              <a:gd name="T4" fmla="*/ 5603 w 11203"/>
              <a:gd name="T5" fmla="*/ 11202 h 11202"/>
              <a:gd name="T6" fmla="*/ 11203 w 11203"/>
              <a:gd name="T7" fmla="*/ 5601 h 11202"/>
              <a:gd name="T8" fmla="*/ 5601 w 11203"/>
              <a:gd name="T9" fmla="*/ 0 h 11202"/>
              <a:gd name="T10" fmla="*/ 8403 w 11203"/>
              <a:gd name="T11" fmla="*/ 6218 h 11202"/>
              <a:gd name="T12" fmla="*/ 5429 w 11203"/>
              <a:gd name="T13" fmla="*/ 6218 h 11202"/>
              <a:gd name="T14" fmla="*/ 5250 w 11203"/>
              <a:gd name="T15" fmla="*/ 6182 h 11202"/>
              <a:gd name="T16" fmla="*/ 4970 w 11203"/>
              <a:gd name="T17" fmla="*/ 5760 h 11202"/>
              <a:gd name="T18" fmla="*/ 4970 w 11203"/>
              <a:gd name="T19" fmla="*/ 2786 h 11202"/>
              <a:gd name="T20" fmla="*/ 5429 w 11203"/>
              <a:gd name="T21" fmla="*/ 2327 h 11202"/>
              <a:gd name="T22" fmla="*/ 5889 w 11203"/>
              <a:gd name="T23" fmla="*/ 2786 h 11202"/>
              <a:gd name="T24" fmla="*/ 5889 w 11203"/>
              <a:gd name="T25" fmla="*/ 5301 h 11202"/>
              <a:gd name="T26" fmla="*/ 8404 w 11203"/>
              <a:gd name="T27" fmla="*/ 5301 h 11202"/>
              <a:gd name="T28" fmla="*/ 8863 w 11203"/>
              <a:gd name="T29" fmla="*/ 5760 h 11202"/>
              <a:gd name="T30" fmla="*/ 8403 w 11203"/>
              <a:gd name="T31" fmla="*/ 6218 h 11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203" h="11202">
                <a:moveTo>
                  <a:pt x="5601" y="0"/>
                </a:moveTo>
                <a:cubicBezTo>
                  <a:pt x="2507" y="0"/>
                  <a:pt x="0" y="2507"/>
                  <a:pt x="0" y="5601"/>
                </a:cubicBezTo>
                <a:cubicBezTo>
                  <a:pt x="0" y="8695"/>
                  <a:pt x="2509" y="11202"/>
                  <a:pt x="5603" y="11202"/>
                </a:cubicBezTo>
                <a:cubicBezTo>
                  <a:pt x="8695" y="11202"/>
                  <a:pt x="11203" y="8695"/>
                  <a:pt x="11203" y="5601"/>
                </a:cubicBezTo>
                <a:cubicBezTo>
                  <a:pt x="11203" y="2507"/>
                  <a:pt x="8695" y="0"/>
                  <a:pt x="5601" y="0"/>
                </a:cubicBezTo>
                <a:close/>
                <a:moveTo>
                  <a:pt x="8403" y="6218"/>
                </a:moveTo>
                <a:lnTo>
                  <a:pt x="5429" y="6218"/>
                </a:lnTo>
                <a:cubicBezTo>
                  <a:pt x="5366" y="6218"/>
                  <a:pt x="5305" y="6206"/>
                  <a:pt x="5250" y="6182"/>
                </a:cubicBezTo>
                <a:cubicBezTo>
                  <a:pt x="5085" y="6112"/>
                  <a:pt x="4970" y="5950"/>
                  <a:pt x="4970" y="5760"/>
                </a:cubicBezTo>
                <a:lnTo>
                  <a:pt x="4970" y="2786"/>
                </a:lnTo>
                <a:cubicBezTo>
                  <a:pt x="4970" y="2532"/>
                  <a:pt x="5175" y="2327"/>
                  <a:pt x="5429" y="2327"/>
                </a:cubicBezTo>
                <a:cubicBezTo>
                  <a:pt x="5683" y="2327"/>
                  <a:pt x="5889" y="2532"/>
                  <a:pt x="5889" y="2786"/>
                </a:cubicBezTo>
                <a:lnTo>
                  <a:pt x="5889" y="5301"/>
                </a:lnTo>
                <a:lnTo>
                  <a:pt x="8404" y="5301"/>
                </a:lnTo>
                <a:cubicBezTo>
                  <a:pt x="8657" y="5301"/>
                  <a:pt x="8863" y="5506"/>
                  <a:pt x="8863" y="5760"/>
                </a:cubicBezTo>
                <a:cubicBezTo>
                  <a:pt x="8863" y="6013"/>
                  <a:pt x="8656" y="6218"/>
                  <a:pt x="8403" y="6218"/>
                </a:cubicBezTo>
                <a:close/>
              </a:path>
            </a:pathLst>
          </a:custGeom>
          <a:solidFill>
            <a:srgbClr val="097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MG-文本框 46"/>
          <p:cNvSpPr txBox="1"/>
          <p:nvPr>
            <p:custDataLst>
              <p:tags r:id="rId4"/>
            </p:custDataLst>
          </p:nvPr>
        </p:nvSpPr>
        <p:spPr>
          <a:xfrm>
            <a:off x="972121" y="5434614"/>
            <a:ext cx="4777144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100" dirty="0">
                <a:solidFill>
                  <a:srgbClr val="0978E3">
                    <a:alpha val="55000"/>
                  </a:srgbClr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  <a:sym typeface="+mn-ea"/>
              </a:rPr>
              <a:t>主讲</a:t>
            </a:r>
            <a:r>
              <a:rPr lang="zh-CN" altLang="en-US" sz="1100" dirty="0">
                <a:solidFill>
                  <a:srgbClr val="0978E3">
                    <a:alpha val="55000"/>
                  </a:srgbClr>
                </a:solidFill>
                <a:effectLst/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  <a:sym typeface="+mn-ea"/>
              </a:rPr>
              <a:t>人：                                         </a:t>
            </a:r>
            <a:r>
              <a:rPr lang="zh-CN" altLang="en-US" sz="1100" dirty="0">
                <a:solidFill>
                  <a:srgbClr val="0978E3">
                    <a:alpha val="55000"/>
                  </a:srgbClr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  <a:sym typeface="+mn-ea"/>
              </a:rPr>
              <a:t>汇报时间：</a:t>
            </a:r>
            <a:r>
              <a:rPr lang="en-US" altLang="zh-CN" sz="1100" dirty="0">
                <a:solidFill>
                  <a:srgbClr val="0978E3">
                    <a:alpha val="55000"/>
                  </a:srgbClr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  <a:sym typeface="+mn-ea"/>
              </a:rPr>
              <a:t>202X</a:t>
            </a:r>
            <a:r>
              <a:rPr lang="zh-CN" altLang="en-US" sz="1100" dirty="0">
                <a:solidFill>
                  <a:srgbClr val="0978E3">
                    <a:alpha val="55000"/>
                  </a:srgbClr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  <a:sym typeface="+mn-ea"/>
              </a:rPr>
              <a:t>年</a:t>
            </a:r>
            <a:r>
              <a:rPr lang="en-US" altLang="zh-CN" sz="1100" dirty="0">
                <a:solidFill>
                  <a:srgbClr val="0978E3">
                    <a:alpha val="55000"/>
                  </a:srgbClr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  <a:sym typeface="+mn-ea"/>
              </a:rPr>
              <a:t>X</a:t>
            </a:r>
            <a:r>
              <a:rPr lang="zh-CN" altLang="en-US" sz="1100" dirty="0">
                <a:solidFill>
                  <a:srgbClr val="0978E3">
                    <a:alpha val="55000"/>
                  </a:srgbClr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  <a:sym typeface="+mn-ea"/>
              </a:rPr>
              <a:t>月</a:t>
            </a:r>
            <a:r>
              <a:rPr lang="en-US" altLang="zh-CN" sz="1100" dirty="0">
                <a:solidFill>
                  <a:srgbClr val="0978E3">
                    <a:alpha val="55000"/>
                  </a:srgbClr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  <a:sym typeface="+mn-ea"/>
              </a:rPr>
              <a:t>X</a:t>
            </a:r>
            <a:r>
              <a:rPr lang="zh-CN" altLang="en-US" sz="1100" dirty="0">
                <a:solidFill>
                  <a:srgbClr val="0978E3">
                    <a:alpha val="55000"/>
                  </a:srgbClr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  <a:sym typeface="+mn-ea"/>
              </a:rPr>
              <a:t>日</a:t>
            </a:r>
            <a:endParaRPr lang="zh-CN" altLang="en-US" sz="1100" dirty="0">
              <a:solidFill>
                <a:srgbClr val="0978E3">
                  <a:alpha val="55000"/>
                </a:srgbClr>
              </a:solidFill>
              <a:effectLst/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人在游泳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b="83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G-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301343" y="2341474"/>
            <a:ext cx="6440714" cy="1797275"/>
          </a:xfrm>
        </p:spPr>
        <p:txBody>
          <a:bodyPr>
            <a:noAutofit/>
          </a:bodyPr>
          <a:lstStyle/>
          <a:p>
            <a:pPr algn="r">
              <a:lnSpc>
                <a:spcPct val="80000"/>
              </a:lnSpc>
            </a:pPr>
            <a:r>
              <a:rPr lang="zh-CN" altLang="en-US" sz="110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字魂64号-萌趣软糖体" panose="00000500000000000000" pitchFamily="2" charset="-122"/>
                <a:sym typeface="+mn-ea"/>
              </a:rPr>
              <a:t>真诚分享</a:t>
            </a:r>
            <a:endParaRPr lang="zh-CN" altLang="en-US" sz="11000" dirty="0">
              <a:solidFill>
                <a:schemeClr val="bg1"/>
              </a:solidFill>
              <a:effectLst>
                <a:outerShdw dist="38100" dir="2700000" algn="tl" rotWithShape="0">
                  <a:srgbClr val="0978E3"/>
                </a:outerShdw>
              </a:effectLst>
              <a:latin typeface="字魂64号-萌趣软糖体" panose="00000500000000000000" pitchFamily="2" charset="-122"/>
            </a:endParaRPr>
          </a:p>
        </p:txBody>
      </p:sp>
      <p:sp>
        <p:nvSpPr>
          <p:cNvPr id="3" name="MG-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98500" y="319156"/>
            <a:ext cx="6134100" cy="491672"/>
          </a:xfrm>
        </p:spPr>
        <p:txBody>
          <a:bodyPr>
            <a:normAutofit/>
          </a:bodyPr>
          <a:lstStyle/>
          <a:p>
            <a:pPr algn="l"/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欢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迎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走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进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自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己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的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内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心</a:t>
            </a:r>
            <a:endParaRPr lang="zh-CN" altLang="en-US" sz="1500" spc="15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" name="MG-副标题 2"/>
          <p:cNvSpPr txBox="1"/>
          <p:nvPr>
            <p:custDataLst>
              <p:tags r:id="rId4"/>
            </p:custDataLst>
          </p:nvPr>
        </p:nvSpPr>
        <p:spPr>
          <a:xfrm>
            <a:off x="7503886" y="1937653"/>
            <a:ext cx="3962400" cy="444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4000" spc="500" dirty="0">
                <a:solidFill>
                  <a:schemeClr val="bg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Part One</a:t>
            </a:r>
            <a:endParaRPr lang="zh-CN" altLang="en-US" sz="4000" spc="500" dirty="0">
              <a:solidFill>
                <a:schemeClr val="bg1"/>
              </a:solidFill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342743" y="4672127"/>
            <a:ext cx="5123543" cy="0"/>
          </a:xfrm>
          <a:prstGeom prst="line">
            <a:avLst/>
          </a:prstGeom>
          <a:ln w="12700">
            <a:solidFill>
              <a:srgbClr val="0978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MG-直接连接符 8"/>
          <p:cNvCxnSpPr/>
          <p:nvPr>
            <p:custDataLst>
              <p:tags r:id="rId5"/>
            </p:custDataLst>
          </p:nvPr>
        </p:nvCxnSpPr>
        <p:spPr>
          <a:xfrm>
            <a:off x="6096000" y="439602"/>
            <a:ext cx="5370286" cy="0"/>
          </a:xfrm>
          <a:prstGeom prst="line">
            <a:avLst/>
          </a:prstGeom>
          <a:ln w="12700">
            <a:solidFill>
              <a:schemeClr val="bg1">
                <a:alpha val="6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G-副标题 2"/>
          <p:cNvSpPr txBox="1"/>
          <p:nvPr>
            <p:custDataLst>
              <p:tags r:id="rId6"/>
            </p:custDataLst>
          </p:nvPr>
        </p:nvSpPr>
        <p:spPr>
          <a:xfrm>
            <a:off x="5999843" y="4085115"/>
            <a:ext cx="5562600" cy="467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Pellentesque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habitant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morbi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tristique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senectus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netus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malesuada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fames ac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turpis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egestas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 Proin pharetra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nonummy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pede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Mauris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orci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</a:t>
            </a:r>
            <a:endParaRPr lang="en-US" altLang="zh-CN" sz="900" dirty="0">
              <a:solidFill>
                <a:srgbClr val="0978E3">
                  <a:alpha val="82000"/>
                </a:srgbClr>
              </a:solidFill>
            </a:endParaRPr>
          </a:p>
        </p:txBody>
      </p:sp>
    </p:spTree>
    <p:custDataLst>
      <p:tags r:id="rId7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MG-文本框 6"/>
          <p:cNvSpPr txBox="1"/>
          <p:nvPr>
            <p:custDataLst>
              <p:tags r:id="rId2"/>
            </p:custDataLst>
          </p:nvPr>
        </p:nvSpPr>
        <p:spPr>
          <a:xfrm>
            <a:off x="1058865" y="1231368"/>
            <a:ext cx="4884735" cy="9089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80000"/>
              </a:lnSpc>
              <a:spcBef>
                <a:spcPct val="0"/>
              </a:spcBef>
              <a:buNone/>
              <a:defRPr sz="1100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印品萌呆体" panose="02010601030101010101" pitchFamily="2" charset="-122"/>
                <a:ea typeface="印品萌呆体" panose="02010601030101010101" pitchFamily="2" charset="-122"/>
                <a:cs typeface="+mj-cs"/>
              </a:defRPr>
            </a:lvl1pPr>
          </a:lstStyle>
          <a:p>
            <a:r>
              <a:rPr lang="zh-CN" altLang="en-US" sz="4500" dirty="0">
                <a:solidFill>
                  <a:srgbClr val="0978E3"/>
                </a:solidFill>
                <a:effectLst/>
                <a:latin typeface="字魂64号-萌趣软糖体" panose="00000500000000000000" pitchFamily="2" charset="-122"/>
                <a:ea typeface="字魂64号-萌趣软糖体" panose="00000500000000000000" pitchFamily="2" charset="-122"/>
              </a:rPr>
              <a:t>暖身活动：大风吹</a:t>
            </a:r>
            <a:endParaRPr lang="zh-CN" altLang="en-US" sz="4500" dirty="0">
              <a:solidFill>
                <a:srgbClr val="0978E3"/>
              </a:solidFill>
              <a:effectLst/>
              <a:latin typeface="字魂64号-萌趣软糖体" panose="00000500000000000000" pitchFamily="2" charset="-122"/>
              <a:ea typeface="字魂64号-萌趣软糖体" panose="00000500000000000000" pitchFamily="2" charset="-122"/>
            </a:endParaRPr>
          </a:p>
        </p:txBody>
      </p:sp>
      <p:sp>
        <p:nvSpPr>
          <p:cNvPr id="4" name="MG-文本框 3"/>
          <p:cNvSpPr txBox="1"/>
          <p:nvPr>
            <p:custDataLst>
              <p:tags r:id="rId3"/>
            </p:custDataLst>
          </p:nvPr>
        </p:nvSpPr>
        <p:spPr>
          <a:xfrm>
            <a:off x="1258571" y="2208250"/>
            <a:ext cx="3897630" cy="33817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/>
              <a:t>游戏规则 ： 老师说大风吹。你们就问吹什么？我说吹男生。就请男生马上起立说自己是男生。</a:t>
            </a:r>
            <a:endParaRPr lang="zh-CN" altLang="en-US" dirty="0"/>
          </a:p>
          <a:p>
            <a:r>
              <a:rPr lang="zh-CN" altLang="en-US" dirty="0"/>
              <a:t>师：大风吹。</a:t>
            </a:r>
            <a:endParaRPr lang="zh-CN" altLang="en-US" dirty="0"/>
          </a:p>
          <a:p>
            <a:r>
              <a:rPr lang="zh-CN" altLang="en-US" dirty="0"/>
              <a:t>生：吹什么？ </a:t>
            </a:r>
            <a:endParaRPr lang="zh-CN" altLang="en-US" dirty="0"/>
          </a:p>
          <a:p>
            <a:r>
              <a:rPr lang="zh-CN" altLang="en-US" dirty="0"/>
              <a:t>师：吹男生。</a:t>
            </a:r>
            <a:endParaRPr lang="zh-CN" altLang="en-US" dirty="0"/>
          </a:p>
          <a:p>
            <a:r>
              <a:rPr lang="zh-CN" altLang="en-US" dirty="0"/>
              <a:t>生：我是男生！</a:t>
            </a:r>
            <a:endParaRPr lang="zh-CN" altLang="en-US" dirty="0"/>
          </a:p>
          <a:p>
            <a:r>
              <a:rPr lang="zh-CN" altLang="en-US" dirty="0"/>
              <a:t>师：吹自信的、粗心的、勇敢的、懒散的、外向的、内向的、任性的人……</a:t>
            </a:r>
            <a:endParaRPr lang="zh-CN" altLang="en-US" dirty="0"/>
          </a:p>
        </p:txBody>
      </p:sp>
      <p:sp>
        <p:nvSpPr>
          <p:cNvPr id="8" name="椭圆 7"/>
          <p:cNvSpPr/>
          <p:nvPr/>
        </p:nvSpPr>
        <p:spPr>
          <a:xfrm>
            <a:off x="6644923" y="2528853"/>
            <a:ext cx="2743905" cy="2743905"/>
          </a:xfrm>
          <a:prstGeom prst="ellipse">
            <a:avLst/>
          </a:prstGeom>
          <a:solidFill>
            <a:srgbClr val="0978E3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591778" y="2140337"/>
            <a:ext cx="3594100" cy="35941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zh-CN" altLang="en-US" sz="2800" dirty="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  <a:sym typeface="+mn-ea"/>
              </a:rPr>
              <a:t>真诚分享</a:t>
            </a:r>
            <a:endParaRPr lang="zh-CN" altLang="en-US" sz="2800" dirty="0">
              <a:solidFill>
                <a:srgbClr val="0978E3"/>
              </a:solidFill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8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MG-文本框 99"/>
          <p:cNvSpPr txBox="1"/>
          <p:nvPr>
            <p:custDataLst>
              <p:tags r:id="rId2"/>
            </p:custDataLst>
          </p:nvPr>
        </p:nvSpPr>
        <p:spPr>
          <a:xfrm>
            <a:off x="8034819" y="2520394"/>
            <a:ext cx="2784475" cy="17695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2500" dirty="0"/>
              <a:t>你回答了几次？</a:t>
            </a:r>
            <a:endParaRPr lang="en-US" altLang="zh-CN" sz="2500" dirty="0"/>
          </a:p>
          <a:p>
            <a:r>
              <a:rPr lang="zh-CN" altLang="en-US" sz="2500" dirty="0"/>
              <a:t>哪些是你的特点？</a:t>
            </a:r>
            <a:endParaRPr lang="en-US" altLang="zh-CN" sz="2500" dirty="0"/>
          </a:p>
          <a:p>
            <a:r>
              <a:rPr lang="zh-CN" altLang="en-US" sz="2500" dirty="0"/>
              <a:t>这些是好是坏？</a:t>
            </a:r>
            <a:endParaRPr lang="zh-CN" altLang="en-US" sz="2500" dirty="0"/>
          </a:p>
        </p:txBody>
      </p:sp>
      <p:sp>
        <p:nvSpPr>
          <p:cNvPr id="7" name="波形 6"/>
          <p:cNvSpPr/>
          <p:nvPr/>
        </p:nvSpPr>
        <p:spPr>
          <a:xfrm>
            <a:off x="4849812" y="4305617"/>
            <a:ext cx="7037389" cy="1074055"/>
          </a:xfrm>
          <a:prstGeom prst="wave">
            <a:avLst/>
          </a:prstGeom>
          <a:gradFill>
            <a:gsLst>
              <a:gs pos="0">
                <a:srgbClr val="0978E3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065337" y="1796811"/>
            <a:ext cx="2784475" cy="3860800"/>
          </a:xfrm>
          <a:prstGeom prst="rect">
            <a:avLst/>
          </a:prstGeom>
          <a:solidFill>
            <a:srgbClr val="0978E3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图片包含 游戏机, 动物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r="34809"/>
          <a:stretch>
            <a:fillRect/>
          </a:stretch>
        </p:blipFill>
        <p:spPr>
          <a:xfrm>
            <a:off x="1509372" y="1434861"/>
            <a:ext cx="2895600" cy="3860800"/>
          </a:xfrm>
          <a:prstGeom prst="rect">
            <a:avLst/>
          </a:prstGeom>
        </p:spPr>
      </p:pic>
      <p:sp>
        <p:nvSpPr>
          <p:cNvPr id="6" name="MG-文本框 5"/>
          <p:cNvSpPr txBox="1"/>
          <p:nvPr>
            <p:custDataLst>
              <p:tags r:id="rId4"/>
            </p:custDataLst>
          </p:nvPr>
        </p:nvSpPr>
        <p:spPr>
          <a:xfrm>
            <a:off x="6205905" y="2520077"/>
            <a:ext cx="1524114" cy="17532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r">
              <a:lnSpc>
                <a:spcPct val="80000"/>
              </a:lnSpc>
              <a:spcBef>
                <a:spcPct val="0"/>
              </a:spcBef>
              <a:buNone/>
              <a:defRPr sz="6000">
                <a:solidFill>
                  <a:srgbClr val="0978E3"/>
                </a:solidFill>
                <a:effectLst/>
                <a:latin typeface="印品萌呆体" panose="02010601030101010101" pitchFamily="2" charset="-122"/>
                <a:ea typeface="印品萌呆体" panose="02010601030101010101" pitchFamily="2" charset="-122"/>
                <a:cs typeface="+mj-cs"/>
              </a:defRPr>
            </a:lvl1pPr>
          </a:lstStyle>
          <a:p>
            <a:endParaRPr lang="zh-CN" altLang="en-US" dirty="0">
              <a:latin typeface="字魂64号-萌趣软糖体" panose="00000500000000000000" pitchFamily="2" charset="-122"/>
              <a:ea typeface="字魂64号-萌趣软糖体" panose="00000500000000000000" pitchFamily="2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zh-CN" altLang="en-US" sz="2800" dirty="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  <a:sym typeface="+mn-ea"/>
              </a:rPr>
              <a:t>真诚分享</a:t>
            </a:r>
            <a:endParaRPr lang="zh-CN" altLang="en-US" sz="2800" dirty="0">
              <a:solidFill>
                <a:srgbClr val="0978E3"/>
              </a:solidFill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7" grpId="0" animBg="1"/>
      <p:bldP spid="13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人在游泳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b="83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G-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301343" y="2341474"/>
            <a:ext cx="6440714" cy="1797275"/>
          </a:xfrm>
        </p:spPr>
        <p:txBody>
          <a:bodyPr>
            <a:noAutofit/>
          </a:bodyPr>
          <a:lstStyle/>
          <a:p>
            <a:pPr algn="r">
              <a:lnSpc>
                <a:spcPct val="80000"/>
              </a:lnSpc>
            </a:pPr>
            <a:r>
              <a:rPr lang="zh-CN" altLang="en-US" sz="11000" dirty="0">
                <a:solidFill>
                  <a:schemeClr val="bg1"/>
                </a:solidFill>
                <a:effectLst>
                  <a:outerShdw dist="38100" dir="2700000" algn="tl" rotWithShape="0">
                    <a:srgbClr val="0978E3"/>
                  </a:outerShdw>
                </a:effectLst>
                <a:latin typeface="字魂64号-萌趣软糖体" panose="00000500000000000000" pitchFamily="2" charset="-122"/>
                <a:sym typeface="+mn-ea"/>
              </a:rPr>
              <a:t>认真倾听</a:t>
            </a:r>
            <a:endParaRPr lang="zh-CN" altLang="en-US" sz="11000" dirty="0">
              <a:solidFill>
                <a:schemeClr val="bg1"/>
              </a:solidFill>
              <a:effectLst>
                <a:outerShdw dist="38100" dir="2700000" algn="tl" rotWithShape="0">
                  <a:srgbClr val="0978E3"/>
                </a:outerShdw>
              </a:effectLst>
              <a:latin typeface="字魂64号-萌趣软糖体" panose="00000500000000000000" pitchFamily="2" charset="-122"/>
            </a:endParaRPr>
          </a:p>
        </p:txBody>
      </p:sp>
      <p:sp>
        <p:nvSpPr>
          <p:cNvPr id="3" name="MG-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98500" y="319156"/>
            <a:ext cx="6134100" cy="491672"/>
          </a:xfrm>
        </p:spPr>
        <p:txBody>
          <a:bodyPr>
            <a:normAutofit/>
          </a:bodyPr>
          <a:lstStyle/>
          <a:p>
            <a:pPr algn="l"/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欢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迎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走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进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自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己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的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内</a:t>
            </a:r>
            <a:r>
              <a:rPr lang="en-US" altLang="zh-CN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|</a:t>
            </a:r>
            <a:r>
              <a:rPr lang="zh-CN" altLang="en-US" sz="1500" spc="15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心</a:t>
            </a:r>
            <a:endParaRPr lang="zh-CN" altLang="en-US" sz="1500" spc="15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" name="MG-副标题 2"/>
          <p:cNvSpPr txBox="1"/>
          <p:nvPr>
            <p:custDataLst>
              <p:tags r:id="rId4"/>
            </p:custDataLst>
          </p:nvPr>
        </p:nvSpPr>
        <p:spPr>
          <a:xfrm>
            <a:off x="7503886" y="1937653"/>
            <a:ext cx="3962400" cy="444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4000" spc="500" dirty="0">
                <a:solidFill>
                  <a:schemeClr val="bg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Part Two</a:t>
            </a:r>
            <a:endParaRPr lang="zh-CN" altLang="en-US" sz="4000" spc="500" dirty="0">
              <a:solidFill>
                <a:schemeClr val="bg1"/>
              </a:solidFill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342743" y="4672127"/>
            <a:ext cx="5123543" cy="0"/>
          </a:xfrm>
          <a:prstGeom prst="line">
            <a:avLst/>
          </a:prstGeom>
          <a:ln w="12700">
            <a:solidFill>
              <a:srgbClr val="0978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MG-直接连接符 8"/>
          <p:cNvCxnSpPr/>
          <p:nvPr>
            <p:custDataLst>
              <p:tags r:id="rId5"/>
            </p:custDataLst>
          </p:nvPr>
        </p:nvCxnSpPr>
        <p:spPr>
          <a:xfrm>
            <a:off x="6096000" y="439602"/>
            <a:ext cx="5370286" cy="0"/>
          </a:xfrm>
          <a:prstGeom prst="line">
            <a:avLst/>
          </a:prstGeom>
          <a:ln w="12700">
            <a:solidFill>
              <a:schemeClr val="bg1">
                <a:alpha val="6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G-副标题 2"/>
          <p:cNvSpPr txBox="1"/>
          <p:nvPr>
            <p:custDataLst>
              <p:tags r:id="rId6"/>
            </p:custDataLst>
          </p:nvPr>
        </p:nvSpPr>
        <p:spPr>
          <a:xfrm>
            <a:off x="5999843" y="4085115"/>
            <a:ext cx="5562600" cy="467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Pellentesque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habitant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morbi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tristique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senectus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netus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malesuada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fames ac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turpis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egestas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 Proin pharetra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nonummy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pede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Mauris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 et </a:t>
            </a:r>
            <a:r>
              <a:rPr lang="en-US" altLang="zh-CN" sz="900" dirty="0" err="1">
                <a:solidFill>
                  <a:srgbClr val="0978E3">
                    <a:alpha val="82000"/>
                  </a:srgbClr>
                </a:solidFill>
              </a:rPr>
              <a:t>orci</a:t>
            </a:r>
            <a:r>
              <a:rPr lang="en-US" altLang="zh-CN" sz="900" dirty="0">
                <a:solidFill>
                  <a:srgbClr val="0978E3">
                    <a:alpha val="82000"/>
                  </a:srgbClr>
                </a:solidFill>
              </a:rPr>
              <a:t>.</a:t>
            </a:r>
            <a:endParaRPr lang="en-US" altLang="zh-CN" sz="900" dirty="0">
              <a:solidFill>
                <a:srgbClr val="0978E3">
                  <a:alpha val="82000"/>
                </a:srgbClr>
              </a:solidFill>
            </a:endParaRPr>
          </a:p>
        </p:txBody>
      </p:sp>
    </p:spTree>
    <p:custDataLst>
      <p:tags r:id="rId7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#ppt_w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 fmla="#ppt_r-45*((1.5-1.5*$)^3-(1.5-1.5*$)^2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认真倾听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G-文本框 6"/>
          <p:cNvSpPr txBox="1"/>
          <p:nvPr>
            <p:custDataLst>
              <p:tags r:id="rId2"/>
            </p:custDataLst>
          </p:nvPr>
        </p:nvSpPr>
        <p:spPr>
          <a:xfrm>
            <a:off x="486233" y="1393117"/>
            <a:ext cx="4361539" cy="6096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r">
              <a:lnSpc>
                <a:spcPct val="80000"/>
              </a:lnSpc>
              <a:spcBef>
                <a:spcPct val="0"/>
              </a:spcBef>
              <a:buNone/>
              <a:defRPr sz="6000">
                <a:solidFill>
                  <a:srgbClr val="0978E3"/>
                </a:solidFill>
                <a:effectLst/>
                <a:latin typeface="印品萌呆体" panose="02010601030101010101" pitchFamily="2" charset="-122"/>
                <a:ea typeface="印品萌呆体" panose="02010601030101010101" pitchFamily="2" charset="-122"/>
                <a:cs typeface="+mj-cs"/>
              </a:defRPr>
            </a:lvl1pPr>
          </a:lstStyle>
          <a:p>
            <a:r>
              <a:rPr lang="zh-CN" altLang="en-US" sz="3500" dirty="0">
                <a:latin typeface="字魂64号-萌趣软糖体" panose="00000500000000000000" pitchFamily="2" charset="-122"/>
                <a:ea typeface="字魂64号-萌趣软糖体" panose="00000500000000000000" pitchFamily="2" charset="-122"/>
              </a:rPr>
              <a:t>活动一：自信心测验</a:t>
            </a:r>
            <a:endParaRPr lang="zh-CN" altLang="en-US" sz="3500" dirty="0">
              <a:latin typeface="字魂64号-萌趣软糖体" panose="00000500000000000000" pitchFamily="2" charset="-122"/>
              <a:ea typeface="字魂64号-萌趣软糖体" panose="00000500000000000000" pitchFamily="2" charset="-122"/>
            </a:endParaRPr>
          </a:p>
        </p:txBody>
      </p:sp>
      <p:sp>
        <p:nvSpPr>
          <p:cNvPr id="8" name="MG-文本框 7"/>
          <p:cNvSpPr txBox="1"/>
          <p:nvPr>
            <p:custDataLst>
              <p:tags r:id="rId3"/>
            </p:custDataLst>
          </p:nvPr>
        </p:nvSpPr>
        <p:spPr>
          <a:xfrm>
            <a:off x="979914" y="2336446"/>
            <a:ext cx="4942113" cy="8844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</a:rPr>
              <a:t>1.我常常会突然感到疲劳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。</a:t>
            </a:r>
            <a:r>
              <a:rPr lang="zh-CN" altLang="en-US" sz="1800" dirty="0"/>
              <a:t>								</a:t>
            </a:r>
            <a:endParaRPr lang="zh-CN" altLang="en-US" sz="1800" dirty="0">
              <a:sym typeface="+mn-ea"/>
            </a:endParaRPr>
          </a:p>
        </p:txBody>
      </p:sp>
      <p:sp>
        <p:nvSpPr>
          <p:cNvPr id="11" name="MG-文本框 10"/>
          <p:cNvSpPr txBox="1"/>
          <p:nvPr>
            <p:custDataLst>
              <p:tags r:id="rId4"/>
            </p:custDataLst>
          </p:nvPr>
        </p:nvSpPr>
        <p:spPr>
          <a:xfrm>
            <a:off x="979914" y="3612399"/>
            <a:ext cx="4942113" cy="8844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</a:rPr>
              <a:t>2.我常常怀疑自己设锁上门就出去了。</a:t>
            </a:r>
            <a:r>
              <a:rPr lang="zh-CN" altLang="en-US" sz="1800" dirty="0"/>
              <a:t>				               </a:t>
            </a:r>
            <a:endParaRPr lang="zh-CN" altLang="en-US" sz="1800" dirty="0">
              <a:sym typeface="+mn-ea"/>
            </a:endParaRPr>
          </a:p>
        </p:txBody>
      </p:sp>
      <p:sp>
        <p:nvSpPr>
          <p:cNvPr id="13" name="MG-文本框 12"/>
          <p:cNvSpPr txBox="1"/>
          <p:nvPr>
            <p:custDataLst>
              <p:tags r:id="rId5"/>
            </p:custDataLst>
          </p:nvPr>
        </p:nvSpPr>
        <p:spPr>
          <a:xfrm>
            <a:off x="979914" y="4871204"/>
            <a:ext cx="4942113" cy="8844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</a:rPr>
              <a:t>3.我常常无缘无故地感到不痛快。</a:t>
            </a:r>
            <a:r>
              <a:rPr lang="zh-CN" altLang="en-US" sz="1800"/>
              <a:t>							</a:t>
            </a:r>
            <a:endParaRPr lang="zh-CN" altLang="en-US" sz="1800" dirty="0">
              <a:sym typeface="+mn-ea"/>
            </a:endParaRPr>
          </a:p>
        </p:txBody>
      </p:sp>
      <p:sp>
        <p:nvSpPr>
          <p:cNvPr id="15" name="MG-文本框 14"/>
          <p:cNvSpPr txBox="1"/>
          <p:nvPr>
            <p:custDataLst>
              <p:tags r:id="rId6"/>
            </p:custDataLst>
          </p:nvPr>
        </p:nvSpPr>
        <p:spPr>
          <a:xfrm>
            <a:off x="6549516" y="2336446"/>
            <a:ext cx="4942113" cy="8844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</a:rPr>
              <a:t>4.有人突然来找我，我很难一下子高兴起来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。</a:t>
            </a:r>
            <a:r>
              <a:rPr lang="zh-CN" altLang="en-US" sz="1800" dirty="0"/>
              <a:t>					</a:t>
            </a:r>
            <a:endParaRPr lang="zh-CN" altLang="en-US" sz="1800" dirty="0">
              <a:sym typeface="+mn-ea"/>
            </a:endParaRPr>
          </a:p>
        </p:txBody>
      </p:sp>
      <p:sp>
        <p:nvSpPr>
          <p:cNvPr id="17" name="MG-文本框 16"/>
          <p:cNvSpPr txBox="1"/>
          <p:nvPr>
            <p:custDataLst>
              <p:tags r:id="rId7"/>
            </p:custDataLst>
          </p:nvPr>
        </p:nvSpPr>
        <p:spPr>
          <a:xfrm>
            <a:off x="6549516" y="3612399"/>
            <a:ext cx="4942113" cy="8844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</a:rPr>
              <a:t>5.我在突然听到蔽门产的时候总是先感到誉怕。</a:t>
            </a:r>
            <a:r>
              <a:rPr lang="zh-CN" altLang="en-US" sz="1800" dirty="0"/>
              <a:t>				</a:t>
            </a:r>
            <a:endParaRPr lang="zh-CN" altLang="en-US" sz="1800" dirty="0">
              <a:sym typeface="+mn-ea"/>
            </a:endParaRPr>
          </a:p>
        </p:txBody>
      </p:sp>
      <p:sp>
        <p:nvSpPr>
          <p:cNvPr id="18" name="MG-文本框 17"/>
          <p:cNvSpPr txBox="1"/>
          <p:nvPr>
            <p:custDataLst>
              <p:tags r:id="rId8"/>
            </p:custDataLst>
          </p:nvPr>
        </p:nvSpPr>
        <p:spPr>
          <a:xfrm>
            <a:off x="944159" y="2968949"/>
            <a:ext cx="2441694" cy="4680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B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.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否</a:t>
            </a:r>
            <a:endParaRPr lang="zh-CN" altLang="en-US" sz="1800" dirty="0">
              <a:sym typeface="+mn-ea"/>
            </a:endParaRPr>
          </a:p>
        </p:txBody>
      </p:sp>
      <p:sp>
        <p:nvSpPr>
          <p:cNvPr id="19" name="MG-圆角矩形 18"/>
          <p:cNvSpPr/>
          <p:nvPr>
            <p:custDataLst>
              <p:tags r:id="rId9"/>
            </p:custDataLst>
          </p:nvPr>
        </p:nvSpPr>
        <p:spPr>
          <a:xfrm>
            <a:off x="800100" y="2341968"/>
            <a:ext cx="4098866" cy="51234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MG-圆角矩形 19"/>
          <p:cNvSpPr/>
          <p:nvPr>
            <p:custDataLst>
              <p:tags r:id="rId10"/>
            </p:custDataLst>
          </p:nvPr>
        </p:nvSpPr>
        <p:spPr>
          <a:xfrm>
            <a:off x="800100" y="3596989"/>
            <a:ext cx="4098866" cy="51234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MG-圆角矩形 20"/>
          <p:cNvSpPr/>
          <p:nvPr>
            <p:custDataLst>
              <p:tags r:id="rId11"/>
            </p:custDataLst>
          </p:nvPr>
        </p:nvSpPr>
        <p:spPr>
          <a:xfrm>
            <a:off x="800100" y="4871204"/>
            <a:ext cx="4098866" cy="51234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MG-圆角矩形 21"/>
          <p:cNvSpPr/>
          <p:nvPr>
            <p:custDataLst>
              <p:tags r:id="rId12"/>
            </p:custDataLst>
          </p:nvPr>
        </p:nvSpPr>
        <p:spPr>
          <a:xfrm>
            <a:off x="6414118" y="2341968"/>
            <a:ext cx="4977782" cy="51234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MG-圆角矩形 22"/>
          <p:cNvSpPr/>
          <p:nvPr>
            <p:custDataLst>
              <p:tags r:id="rId13"/>
            </p:custDataLst>
          </p:nvPr>
        </p:nvSpPr>
        <p:spPr>
          <a:xfrm>
            <a:off x="6414118" y="3596988"/>
            <a:ext cx="4977782" cy="512341"/>
          </a:xfrm>
          <a:prstGeom prst="roundRect">
            <a:avLst>
              <a:gd name="adj" fmla="val 50000"/>
            </a:avLst>
          </a:prstGeom>
          <a:noFill/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MG-文本框 23"/>
          <p:cNvSpPr txBox="1"/>
          <p:nvPr>
            <p:custDataLst>
              <p:tags r:id="rId14"/>
            </p:custDataLst>
          </p:nvPr>
        </p:nvSpPr>
        <p:spPr>
          <a:xfrm>
            <a:off x="944159" y="4246029"/>
            <a:ext cx="2441694" cy="4680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B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.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否</a:t>
            </a:r>
            <a:endParaRPr lang="zh-CN" altLang="en-US" sz="1800" dirty="0">
              <a:sym typeface="+mn-ea"/>
            </a:endParaRPr>
          </a:p>
        </p:txBody>
      </p:sp>
      <p:sp>
        <p:nvSpPr>
          <p:cNvPr id="25" name="MG-文本框 24"/>
          <p:cNvSpPr txBox="1"/>
          <p:nvPr>
            <p:custDataLst>
              <p:tags r:id="rId15"/>
            </p:custDataLst>
          </p:nvPr>
        </p:nvSpPr>
        <p:spPr>
          <a:xfrm>
            <a:off x="944159" y="5463862"/>
            <a:ext cx="2441694" cy="4680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B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.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否</a:t>
            </a:r>
            <a:endParaRPr lang="zh-CN" altLang="en-US" sz="1800" dirty="0">
              <a:sym typeface="+mn-ea"/>
            </a:endParaRPr>
          </a:p>
        </p:txBody>
      </p:sp>
      <p:sp>
        <p:nvSpPr>
          <p:cNvPr id="26" name="MG-文本框 25"/>
          <p:cNvSpPr txBox="1"/>
          <p:nvPr>
            <p:custDataLst>
              <p:tags r:id="rId16"/>
            </p:custDataLst>
          </p:nvPr>
        </p:nvSpPr>
        <p:spPr>
          <a:xfrm>
            <a:off x="6549516" y="2968949"/>
            <a:ext cx="2441694" cy="4680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B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.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否</a:t>
            </a:r>
            <a:endParaRPr lang="zh-CN" altLang="en-US" sz="1800" dirty="0">
              <a:sym typeface="+mn-ea"/>
            </a:endParaRPr>
          </a:p>
        </p:txBody>
      </p:sp>
      <p:sp>
        <p:nvSpPr>
          <p:cNvPr id="27" name="MG-文本框 26"/>
          <p:cNvSpPr txBox="1"/>
          <p:nvPr>
            <p:custDataLst>
              <p:tags r:id="rId17"/>
            </p:custDataLst>
          </p:nvPr>
        </p:nvSpPr>
        <p:spPr>
          <a:xfrm>
            <a:off x="6549516" y="4246029"/>
            <a:ext cx="2441694" cy="4680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B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.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否</a:t>
            </a:r>
            <a:endParaRPr lang="zh-CN" altLang="en-US" sz="1800" dirty="0">
              <a:sym typeface="+mn-ea"/>
            </a:endParaRPr>
          </a:p>
        </p:txBody>
      </p:sp>
    </p:spTree>
    <p:custDataLst>
      <p:tags r:id="rId18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  <p:bldP spid="13" grpId="0"/>
      <p:bldP spid="15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认真倾听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G-文本框 8"/>
          <p:cNvSpPr txBox="1"/>
          <p:nvPr>
            <p:custDataLst>
              <p:tags r:id="rId2"/>
            </p:custDataLst>
          </p:nvPr>
        </p:nvSpPr>
        <p:spPr>
          <a:xfrm>
            <a:off x="1848942" y="2078204"/>
            <a:ext cx="600164" cy="3276694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</a:rPr>
              <a:t>6.我常常做梦。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MG-文本框 10"/>
          <p:cNvSpPr txBox="1"/>
          <p:nvPr>
            <p:custDataLst>
              <p:tags r:id="rId3"/>
            </p:custDataLst>
          </p:nvPr>
        </p:nvSpPr>
        <p:spPr>
          <a:xfrm>
            <a:off x="916593" y="2078204"/>
            <a:ext cx="600164" cy="2352567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B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.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MG-文本框 25"/>
          <p:cNvSpPr txBox="1"/>
          <p:nvPr>
            <p:custDataLst>
              <p:tags r:id="rId4"/>
            </p:custDataLst>
          </p:nvPr>
        </p:nvSpPr>
        <p:spPr>
          <a:xfrm>
            <a:off x="2950288" y="2078204"/>
            <a:ext cx="600164" cy="2352567"/>
          </a:xfrm>
          <a:prstGeom prst="rect">
            <a:avLst/>
          </a:prstGeom>
          <a:noFill/>
          <a:effectLst/>
        </p:spPr>
        <p:txBody>
          <a:bodyPr vert="eaVert" wrap="non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B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.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MG-文本框 26"/>
          <p:cNvSpPr txBox="1"/>
          <p:nvPr>
            <p:custDataLst>
              <p:tags r:id="rId5"/>
            </p:custDataLst>
          </p:nvPr>
        </p:nvSpPr>
        <p:spPr>
          <a:xfrm>
            <a:off x="4983983" y="2078204"/>
            <a:ext cx="600164" cy="2352567"/>
          </a:xfrm>
          <a:prstGeom prst="rect">
            <a:avLst/>
          </a:prstGeom>
          <a:noFill/>
          <a:effectLst/>
        </p:spPr>
        <p:txBody>
          <a:bodyPr vert="eaVert" wrap="non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B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.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MG-文本框 11"/>
          <p:cNvSpPr txBox="1"/>
          <p:nvPr>
            <p:custDataLst>
              <p:tags r:id="rId6"/>
            </p:custDataLst>
          </p:nvPr>
        </p:nvSpPr>
        <p:spPr>
          <a:xfrm>
            <a:off x="3727683" y="2078204"/>
            <a:ext cx="738664" cy="3276694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7.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我常常迅速做出某项决定，从不翻来覆去地考虑个没完。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MG-文本框 13"/>
          <p:cNvSpPr txBox="1"/>
          <p:nvPr>
            <p:custDataLst>
              <p:tags r:id="rId7"/>
            </p:custDataLst>
          </p:nvPr>
        </p:nvSpPr>
        <p:spPr>
          <a:xfrm>
            <a:off x="5611981" y="2078204"/>
            <a:ext cx="1015663" cy="3276694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</a:rPr>
              <a:t>8.我发现衣服脏了，可只能这样出门，这种情说总是会让我感到不愉快。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MG-圆角矩形 19"/>
          <p:cNvSpPr/>
          <p:nvPr>
            <p:custDataLst>
              <p:tags r:id="rId8"/>
            </p:custDataLst>
          </p:nvPr>
        </p:nvSpPr>
        <p:spPr>
          <a:xfrm rot="5400000">
            <a:off x="2059951" y="3095616"/>
            <a:ext cx="4098866" cy="1117864"/>
          </a:xfrm>
          <a:prstGeom prst="roundRect">
            <a:avLst>
              <a:gd name="adj" fmla="val 50000"/>
            </a:avLst>
          </a:prstGeom>
          <a:noFill/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MG-圆角矩形 20"/>
          <p:cNvSpPr/>
          <p:nvPr>
            <p:custDataLst>
              <p:tags r:id="rId9"/>
            </p:custDataLst>
          </p:nvPr>
        </p:nvSpPr>
        <p:spPr>
          <a:xfrm rot="5400000">
            <a:off x="4093646" y="3095616"/>
            <a:ext cx="4098866" cy="1117864"/>
          </a:xfrm>
          <a:prstGeom prst="roundRect">
            <a:avLst>
              <a:gd name="adj" fmla="val 50000"/>
            </a:avLst>
          </a:prstGeom>
          <a:noFill/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MG-圆角矩形 21"/>
          <p:cNvSpPr/>
          <p:nvPr>
            <p:custDataLst>
              <p:tags r:id="rId10"/>
            </p:custDataLst>
          </p:nvPr>
        </p:nvSpPr>
        <p:spPr>
          <a:xfrm rot="5400000">
            <a:off x="26256" y="3095616"/>
            <a:ext cx="4098866" cy="1117864"/>
          </a:xfrm>
          <a:prstGeom prst="roundRect">
            <a:avLst>
              <a:gd name="adj" fmla="val 50000"/>
            </a:avLst>
          </a:prstGeom>
          <a:noFill/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7701040" y="2619847"/>
            <a:ext cx="3113029" cy="3113029"/>
          </a:xfrm>
          <a:prstGeom prst="ellipse">
            <a:avLst/>
          </a:prstGeom>
          <a:solidFill>
            <a:srgbClr val="0978E3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7701040" y="1506502"/>
            <a:ext cx="3113029" cy="3113029"/>
          </a:xfrm>
          <a:prstGeom prst="ellipse">
            <a:avLst/>
          </a:prstGeom>
          <a:blipFill dpi="0" rotWithShape="1">
            <a:blip r:embed="rId11"/>
            <a:srcRect/>
            <a:tile tx="0" ty="0" sx="20000" sy="2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6" grpId="0"/>
      <p:bldP spid="27" grpId="0"/>
      <p:bldP spid="12" grpId="0"/>
      <p:bldP spid="14" grpId="0"/>
      <p:bldP spid="20" grpId="0" animBg="1"/>
      <p:bldP spid="21" grpId="0" animBg="1"/>
      <p:bldP spid="22" grpId="0" animBg="1"/>
      <p:bldP spid="30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1"/>
            <a:ext cx="12192000" cy="6858000"/>
            <a:chOff x="1" y="1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" r="1047" b="2238"/>
            <a:stretch>
              <a:fillRect/>
            </a:stretch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52425" y="314325"/>
              <a:ext cx="11534776" cy="6181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5076371" y="560864"/>
            <a:ext cx="1734458" cy="4176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978E3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defRPr>
            </a:lvl1pPr>
          </a:lstStyle>
          <a:p>
            <a:r>
              <a:rPr lang="zh-CN" altLang="en-US" dirty="0">
                <a:sym typeface="+mn-ea"/>
              </a:rPr>
              <a:t>认真倾听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194300" y="1017226"/>
            <a:ext cx="1498600" cy="0"/>
          </a:xfrm>
          <a:prstGeom prst="line">
            <a:avLst/>
          </a:prstGeom>
          <a:ln w="12700">
            <a:solidFill>
              <a:srgbClr val="0978E3">
                <a:alpha val="6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G-文本框 27"/>
          <p:cNvSpPr txBox="1"/>
          <p:nvPr>
            <p:custDataLst>
              <p:tags r:id="rId2"/>
            </p:custDataLst>
          </p:nvPr>
        </p:nvSpPr>
        <p:spPr>
          <a:xfrm>
            <a:off x="7017678" y="2078204"/>
            <a:ext cx="600164" cy="2352567"/>
          </a:xfrm>
          <a:prstGeom prst="rect">
            <a:avLst/>
          </a:prstGeom>
          <a:noFill/>
          <a:effectLst/>
        </p:spPr>
        <p:txBody>
          <a:bodyPr vert="eaVert" wrap="non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B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.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MG-文本框 15"/>
          <p:cNvSpPr txBox="1"/>
          <p:nvPr>
            <p:custDataLst>
              <p:tags r:id="rId3"/>
            </p:custDataLst>
          </p:nvPr>
        </p:nvSpPr>
        <p:spPr>
          <a:xfrm>
            <a:off x="7933573" y="2078204"/>
            <a:ext cx="600164" cy="2391510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9.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我喜欢结交新朋友。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MG-文本框 17"/>
          <p:cNvSpPr txBox="1"/>
          <p:nvPr>
            <p:custDataLst>
              <p:tags r:id="rId4"/>
            </p:custDataLst>
          </p:nvPr>
        </p:nvSpPr>
        <p:spPr>
          <a:xfrm>
            <a:off x="9467983" y="2078204"/>
            <a:ext cx="1292662" cy="3276694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>
            <a:defPPr>
              <a:defRPr lang="zh-CN"/>
            </a:defPPr>
            <a:lvl1pPr algn="just">
              <a:lnSpc>
                <a:spcPct val="10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10.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我常常会遇到这种情况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计划好出去玩，临出门又类然不想去了。				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MG-圆角矩形 22"/>
          <p:cNvSpPr/>
          <p:nvPr>
            <p:custDataLst>
              <p:tags r:id="rId5"/>
            </p:custDataLst>
          </p:nvPr>
        </p:nvSpPr>
        <p:spPr>
          <a:xfrm rot="5400000">
            <a:off x="6127341" y="3095616"/>
            <a:ext cx="4098866" cy="1117864"/>
          </a:xfrm>
          <a:prstGeom prst="roundRect">
            <a:avLst>
              <a:gd name="adj" fmla="val 50000"/>
            </a:avLst>
          </a:prstGeom>
          <a:noFill/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MG-圆角矩形 23"/>
          <p:cNvSpPr/>
          <p:nvPr>
            <p:custDataLst>
              <p:tags r:id="rId6"/>
            </p:custDataLst>
          </p:nvPr>
        </p:nvSpPr>
        <p:spPr>
          <a:xfrm rot="5400000">
            <a:off x="8161036" y="3095616"/>
            <a:ext cx="4098866" cy="1117864"/>
          </a:xfrm>
          <a:prstGeom prst="roundRect">
            <a:avLst>
              <a:gd name="adj" fmla="val 50000"/>
            </a:avLst>
          </a:prstGeom>
          <a:noFill/>
          <a:ln>
            <a:solidFill>
              <a:srgbClr val="0978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MG-文本框 24"/>
          <p:cNvSpPr txBox="1"/>
          <p:nvPr>
            <p:custDataLst>
              <p:tags r:id="rId7"/>
            </p:custDataLst>
          </p:nvPr>
        </p:nvSpPr>
        <p:spPr>
          <a:xfrm>
            <a:off x="9051373" y="2078204"/>
            <a:ext cx="600164" cy="2352567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Bef>
                <a:spcPts val="0"/>
              </a:spcBef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阿里巴巴普惠体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A.是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		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B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  <a:ea typeface="阿里巴巴普惠体"/>
                <a:cs typeface="+mn-cs"/>
                <a:sym typeface="+mn-ea"/>
              </a:rPr>
              <a:t>.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图片 9" descr="电脑游戏的截图&#10;&#10;中度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38"/>
          <a:stretch>
            <a:fillRect/>
          </a:stretch>
        </p:blipFill>
        <p:spPr>
          <a:xfrm>
            <a:off x="352425" y="2618306"/>
            <a:ext cx="6156373" cy="2072483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(-#ppt_w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-#ppt_h/2*cos(ppt_r/180*pi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-#ppt_h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-#ppt_w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  <p:bldP spid="18" grpId="0"/>
      <p:bldP spid="23" grpId="0" animBg="1"/>
      <p:bldP spid="24" grpId="0" animBg="1"/>
      <p:bldP spid="25" grpId="0"/>
    </p:bldLst>
  </p:timing>
</p:sld>
</file>

<file path=ppt/tags/tag1.xml><?xml version="1.0" encoding="utf-8"?>
<p:tagLst xmlns:p="http://schemas.openxmlformats.org/presentationml/2006/main">
  <p:tag name="MD-PA" val="v1.0.0"/>
</p:tagLst>
</file>

<file path=ppt/tags/tag10.xml><?xml version="1.0" encoding="utf-8"?>
<p:tagLst xmlns:p="http://schemas.openxmlformats.org/presentationml/2006/main">
  <p:tag name="MD-PA" val="v1.0.0"/>
</p:tagLst>
</file>

<file path=ppt/tags/tag100.xml><?xml version="1.0" encoding="utf-8"?>
<p:tagLst xmlns:p="http://schemas.openxmlformats.org/presentationml/2006/main">
  <p:tag name="MD-PA" val="v1.0.0"/>
</p:tagLst>
</file>

<file path=ppt/tags/tag101.xml><?xml version="1.0" encoding="utf-8"?>
<p:tagLst xmlns:p="http://schemas.openxmlformats.org/presentationml/2006/main">
  <p:tag name="MD-PA" val="v1.0.0"/>
</p:tagLst>
</file>

<file path=ppt/tags/tag102.xml><?xml version="1.0" encoding="utf-8"?>
<p:tagLst xmlns:p="http://schemas.openxmlformats.org/presentationml/2006/main">
  <p:tag name="MD-PA" val="v1.0.0"/>
</p:tagLst>
</file>

<file path=ppt/tags/tag103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4&quot;,&quot;maxSize&quot;:{&quot;size1&quot;:20},&quot;minSize&quot;:{&quot;size1&quot;:13.5},&quot;normalSize&quot;:{&quot;size1&quot;:13.5},&quot;subLayout&quot;:[{&quot;id&quot;:&quot;2023-08-12T13:56:54&quot;,&quot;margin&quot;:{&quot;bottom&quot;:0.025999998673796654,&quot;left&quot;:1.2699999809265137,&quot;right&quot;:1.2699999809265137,&quot;top&quot;:0.4230000376701355},&quot;type&quot;:0},{&quot;id&quot;:&quot;2023-08-12T13:56:54&quot;,&quot;margin&quot;:{&quot;bottom&quot;:0.847000002861023,&quot;left&quot;:1.2699999809265137,&quot;right&quot;:1.1990001201629639,&quot;top&quot;:1.2439998388290405},&quot;type&quot;:0}],&quot;type&quot;:0}"/>
  <p:tag name="KSO_WM_SLIDE_LAYOUTTYPE" val="topbottom"/>
  <p:tag name="KSO_WM_SLIDE_POSITION" val="36*24"/>
  <p:tag name="KSO_WM_SLIDE_RATIO" val="1.777778"/>
  <p:tag name="KSO_WM_SLIDE_SIZE" val="890*492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104.xml><?xml version="1.0" encoding="utf-8"?>
<p:tagLst xmlns:p="http://schemas.openxmlformats.org/presentationml/2006/main">
  <p:tag name="MD-PA" val="v1.0.0"/>
</p:tagLst>
</file>

<file path=ppt/tags/tag105.xml><?xml version="1.0" encoding="utf-8"?>
<p:tagLst xmlns:p="http://schemas.openxmlformats.org/presentationml/2006/main">
  <p:tag name="MD-PA" val="v1.0.0"/>
</p:tagLst>
</file>

<file path=ppt/tags/tag106.xml><?xml version="1.0" encoding="utf-8"?>
<p:tagLst xmlns:p="http://schemas.openxmlformats.org/presentationml/2006/main">
  <p:tag name="MD-PA" val="v1.0.0"/>
</p:tagLst>
</file>

<file path=ppt/tags/tag107.xml><?xml version="1.0" encoding="utf-8"?>
<p:tagLst xmlns:p="http://schemas.openxmlformats.org/presentationml/2006/main">
  <p:tag name="MD-PA" val="v1.0.0"/>
</p:tagLst>
</file>

<file path=ppt/tags/tag108.xml><?xml version="1.0" encoding="utf-8"?>
<p:tagLst xmlns:p="http://schemas.openxmlformats.org/presentationml/2006/main">
  <p:tag name="MD-PA" val="v1.0.0"/>
</p:tagLst>
</file>

<file path=ppt/tags/tag109.xml><?xml version="1.0" encoding="utf-8"?>
<p:tagLst xmlns:p="http://schemas.openxmlformats.org/presentationml/2006/main">
  <p:tag name="ISLIDE.ICON" val="#24111;#379828;"/>
</p:tagLst>
</file>

<file path=ppt/tags/tag11.xml><?xml version="1.0" encoding="utf-8"?>
<p:tagLst xmlns:p="http://schemas.openxmlformats.org/presentationml/2006/main">
  <p:tag name="MD-PA" val="v1.0.0"/>
</p:tagLst>
</file>

<file path=ppt/tags/tag110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261"/>
  <p:tag name="KSO_WM_UNIT_BLOCK" val="0"/>
  <p:tag name="KSO_WM_UNIT_COMPATIBLE" val="0"/>
  <p:tag name="KSO_WM_UNIT_DEC_AREA_ID" val="48d74db8edac409e96a6d128c8b7ae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261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.15"/>
  <p:tag name="KSO_WM_UNIT_TEXT_FILL_TYPE" val="1"/>
  <p:tag name="KSO_WM_UNIT_TYPE" val="a"/>
  <p:tag name="KSO_WM_UNIT_VALUE" val="27"/>
</p:tagLst>
</file>

<file path=ppt/tags/tag111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4&quot;,&quot;maxSize&quot;:{&quot;size1&quot;:20},&quot;minSize&quot;:{&quot;size1&quot;:13.5},&quot;normalSize&quot;:{&quot;size1&quot;:13.5},&quot;subLayout&quot;:[{&quot;id&quot;:&quot;2023-08-12T13:56:54&quot;,&quot;margin&quot;:{&quot;bottom&quot;:0.025999998673796654,&quot;left&quot;:1.2699999809265137,&quot;right&quot;:1.2699999809265137,&quot;top&quot;:0.4230000376701355},&quot;type&quot;:0},{&quot;id&quot;:&quot;2023-08-12T13:56:54&quot;,&quot;margin&quot;:{&quot;bottom&quot;:0.847000002861023,&quot;left&quot;:1.2699999809265137,&quot;right&quot;:1.1990001201629639,&quot;top&quot;:1.2439998388290405},&quot;type&quot;:0}],&quot;type&quot;:0}"/>
  <p:tag name="KSO_WM_SLIDE_LAYOUTTYPE" val="topbottom"/>
  <p:tag name="KSO_WM_SLIDE_POSITION" val="36*24"/>
  <p:tag name="KSO_WM_SLIDE_RATIO" val="1.777778"/>
  <p:tag name="KSO_WM_SLIDE_SIZE" val="890*492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112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261"/>
  <p:tag name="KSO_WM_UNIT_BLOCK" val="0"/>
  <p:tag name="KSO_WM_UNIT_COMPATIBLE" val="0"/>
  <p:tag name="KSO_WM_UNIT_DEC_AREA_ID" val="48d74db8edac409e96a6d128c8b7ae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261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.15"/>
  <p:tag name="KSO_WM_UNIT_TEXT_FILL_TYPE" val="1"/>
  <p:tag name="KSO_WM_UNIT_TYPE" val="a"/>
  <p:tag name="KSO_WM_UNIT_VALUE" val="27"/>
</p:tagLst>
</file>

<file path=ppt/tags/tag113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4&quot;,&quot;maxSize&quot;:{&quot;size1&quot;:20},&quot;minSize&quot;:{&quot;size1&quot;:13.5},&quot;normalSize&quot;:{&quot;size1&quot;:13.5},&quot;subLayout&quot;:[{&quot;id&quot;:&quot;2023-08-12T13:56:54&quot;,&quot;margin&quot;:{&quot;bottom&quot;:0.025999998673796654,&quot;left&quot;:1.2699999809265137,&quot;right&quot;:1.2699999809265137,&quot;top&quot;:0.4230000376701355},&quot;type&quot;:0},{&quot;id&quot;:&quot;2023-08-12T13:56:54&quot;,&quot;margin&quot;:{&quot;bottom&quot;:0.847000002861023,&quot;left&quot;:1.2699999809265137,&quot;right&quot;:1.1990001201629639,&quot;top&quot;:1.2439998388290405},&quot;type&quot;:0}],&quot;type&quot;:0}"/>
  <p:tag name="KSO_WM_SLIDE_LAYOUTTYPE" val="topbottom"/>
  <p:tag name="KSO_WM_SLIDE_POSITION" val="36*24"/>
  <p:tag name="KSO_WM_SLIDE_RATIO" val="1.777778"/>
  <p:tag name="KSO_WM_SLIDE_SIZE" val="890*492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114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4&quot;,&quot;maxSize&quot;:{&quot;size1&quot;:20},&quot;minSize&quot;:{&quot;size1&quot;:13.5},&quot;normalSize&quot;:{&quot;size1&quot;:13.5},&quot;subLayout&quot;:[{&quot;id&quot;:&quot;2023-08-12T13:56:54&quot;,&quot;margin&quot;:{&quot;bottom&quot;:0.025999998673796654,&quot;left&quot;:1.2699999809265137,&quot;right&quot;:1.2699999809265137,&quot;top&quot;:0.4230000376701355},&quot;type&quot;:0},{&quot;id&quot;:&quot;2023-08-12T13:56:54&quot;,&quot;margin&quot;:{&quot;bottom&quot;:0.847000002861023,&quot;left&quot;:1.2699999809265137,&quot;right&quot;:1.1990001201629639,&quot;top&quot;:1.2439998388290405},&quot;type&quot;:0}],&quot;type&quot;:0}"/>
  <p:tag name="KSO_WM_SLIDE_LAYOUTTYPE" val="topbottom"/>
  <p:tag name="KSO_WM_SLIDE_POSITION" val="36*24"/>
  <p:tag name="KSO_WM_SLIDE_RATIO" val="1.777778"/>
  <p:tag name="KSO_WM_SLIDE_SIZE" val="890*492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115.xml><?xml version="1.0" encoding="utf-8"?>
<p:tagLst xmlns:p="http://schemas.openxmlformats.org/presentationml/2006/main">
  <p:tag name="MD-PA" val="v1.0.0"/>
</p:tagLst>
</file>

<file path=ppt/tags/tag116.xml><?xml version="1.0" encoding="utf-8"?>
<p:tagLst xmlns:p="http://schemas.openxmlformats.org/presentationml/2006/main">
  <p:tag name="MD-PA" val="v1.0.0"/>
</p:tagLst>
</file>

<file path=ppt/tags/tag117.xml><?xml version="1.0" encoding="utf-8"?>
<p:tagLst xmlns:p="http://schemas.openxmlformats.org/presentationml/2006/main">
  <p:tag name="MD-PA" val="v1.0.0"/>
</p:tagLst>
</file>

<file path=ppt/tags/tag118.xml><?xml version="1.0" encoding="utf-8"?>
<p:tagLst xmlns:p="http://schemas.openxmlformats.org/presentationml/2006/main">
  <p:tag name="MD-PA" val="v1.0.0"/>
</p:tagLst>
</file>

<file path=ppt/tags/tag119.xml><?xml version="1.0" encoding="utf-8"?>
<p:tagLst xmlns:p="http://schemas.openxmlformats.org/presentationml/2006/main">
  <p:tag name="MD-PA" val="v1.0.0"/>
</p:tagLst>
</file>

<file path=ppt/tags/tag12.xml><?xml version="1.0" encoding="utf-8"?>
<p:tagLst xmlns:p="http://schemas.openxmlformats.org/presentationml/2006/main">
  <p:tag name="MD-PA" val="v1.0.0"/>
</p:tagLst>
</file>

<file path=ppt/tags/tag120.xml><?xml version="1.0" encoding="utf-8"?>
<p:tagLst xmlns:p="http://schemas.openxmlformats.org/presentationml/2006/main">
  <p:tag name="ISLIDE.ICON" val="#24111;#379828;"/>
</p:tagLst>
</file>

<file path=ppt/tags/tag121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261"/>
  <p:tag name="KSO_WM_UNIT_BLOCK" val="0"/>
  <p:tag name="KSO_WM_UNIT_COMPATIBLE" val="0"/>
  <p:tag name="KSO_WM_UNIT_DEC_AREA_ID" val="48d74db8edac409e96a6d128c8b7ae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261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.15"/>
  <p:tag name="KSO_WM_UNIT_TEXT_FILL_TYPE" val="1"/>
  <p:tag name="KSO_WM_UNIT_TYPE" val="a"/>
  <p:tag name="KSO_WM_UNIT_VALUE" val="27"/>
</p:tagLst>
</file>

<file path=ppt/tags/tag122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4&quot;,&quot;maxSize&quot;:{&quot;size1&quot;:20},&quot;minSize&quot;:{&quot;size1&quot;:13.5},&quot;normalSize&quot;:{&quot;size1&quot;:13.5},&quot;subLayout&quot;:[{&quot;id&quot;:&quot;2023-08-12T13:56:54&quot;,&quot;margin&quot;:{&quot;bottom&quot;:0.025999998673796654,&quot;left&quot;:1.2699999809265137,&quot;right&quot;:1.2699999809265137,&quot;top&quot;:0.4230000376701355},&quot;type&quot;:0},{&quot;id&quot;:&quot;2023-08-12T13:56:54&quot;,&quot;margin&quot;:{&quot;bottom&quot;:0.847000002861023,&quot;left&quot;:1.2699999809265137,&quot;right&quot;:1.1990001201629639,&quot;top&quot;:1.2439998388290405},&quot;type&quot;:0}],&quot;type&quot;:0}"/>
  <p:tag name="KSO_WM_SLIDE_LAYOUTTYPE" val="topbottom"/>
  <p:tag name="KSO_WM_SLIDE_POSITION" val="36*24"/>
  <p:tag name="KSO_WM_SLIDE_RATIO" val="1.777778"/>
  <p:tag name="KSO_WM_SLIDE_SIZE" val="890*492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123.xml><?xml version="1.0" encoding="utf-8"?>
<p:tagLst xmlns:p="http://schemas.openxmlformats.org/presentationml/2006/main">
  <p:tag name="KSO_WM_ASSEMBLE_CHIP_INDEX" val="85c608c84aa543e1bba6c2268b4167e4"/>
  <p:tag name="KSO_WM_BEAUTIFY_FLAG" val="#wm#"/>
  <p:tag name="KSO_WM_CHIP_FILLAREA_FILL_RULE" val="{&quot;fill_align&quot;:&quot;cm&quot;,&quot;fill_mode&quot;:&quot;adaptive&quot;,&quot;sacle_strategy&quot;:&quot;smart&quot;}"/>
  <p:tag name="KSO_WM_CHIP_GROUPID" val="5f2a4d1d1f3c142e57c6bacd"/>
  <p:tag name="KSO_WM_CHIP_XID" val="5f2a4d1d1f3c142e57c6bace"/>
  <p:tag name="KSO_WM_TAG_VERSION" val="1.0"/>
  <p:tag name="KSO_WM_TEMPLATE_CATEGORY" val="custom"/>
  <p:tag name="KSO_WM_TEMPLATE_INDEX" val="20201654"/>
  <p:tag name="KSO_WM_UNIT_BLOCK" val="0"/>
  <p:tag name="KSO_WM_UNIT_COMPATIBLE" val="0"/>
  <p:tag name="KSO_WM_UNIT_DEC_AREA_ID" val="adbfb110ba29401c990aa81b601e186c"/>
  <p:tag name="KSO_WM_UNIT_DIAGRAM_ISNUMVISUAL" val="0"/>
  <p:tag name="KSO_WM_UNIT_DIAGRAM_ISREFERUNIT" val="0"/>
  <p:tag name="KSO_WM_UNIT_HIGHLIGHT" val="0"/>
  <p:tag name="KSO_WM_UNIT_ID" val="custom20201654_7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可以编辑与添加低于大约三十字的章节标题"/>
  <p:tag name="KSO_WM_UNIT_TEXT_FILL_FORE_SCHEMECOLOR_INDEX" val="13"/>
  <p:tag name="KSO_WM_UNIT_TEXT_FILL_FORE_SCHEMECOLOR_INDEX_BRIGHTNESS" val="0.15"/>
  <p:tag name="KSO_WM_UNIT_TEXT_FILL_TYPE" val="1"/>
  <p:tag name="KSO_WM_UNIT_TYPE" val="a"/>
  <p:tag name="KSO_WM_UNIT_VALUE" val="42"/>
</p:tagLst>
</file>

<file path=ppt/tags/tag124.xml><?xml version="1.0" encoding="utf-8"?>
<p:tagLst xmlns:p="http://schemas.openxmlformats.org/presentationml/2006/main">
  <p:tag name="KSO_WM_BEAUTIFY_FLAG" val="#wm#"/>
  <p:tag name="KSO_WM_CHIP_COLORING" val="1"/>
  <p:tag name="KSO_WM_CHIP_DECFILLPROP" val="[]"/>
  <p:tag name="KSO_WM_CHIP_FILLPROP" val="[[{&quot;fill_id&quot;:&quot;c8df1a3465854d8b966b02b3af772576&quot;,&quot;fill_align&quot;:&quot;cm&quot;,&quot;text_align&quot;:&quot;lm&quot;,&quot;text_direction&quot;:&quot;horizontal&quot;,&quot;chip_types&quot;:[&quot;text&quot;,&quot;header&quot;]}]]"/>
  <p:tag name="KSO_WM_CHIP_GROUPID" val="5ebf6661ddc3daf3fef3f760"/>
  <p:tag name="KSO_WM_CHIP_INFOS" val="{&quot;layout_type&quot;:&quot;forright2&quot;,&quot;slide_type&quot;:[&quot;sectionTitle&quot;],&quot;aspect_ratio&quot;:&quot;16:9&quot;}"/>
  <p:tag name="KSO_WM_CHIP_XID" val="5ebe041a0ac41c4a0a525598"/>
  <p:tag name="KSO_WM_COMBINE_RELATE_SLIDE_ID" val="background20179278_1"/>
  <p:tag name="KSO_WM_SLIDE_BACKGROUND_TYPE" val="general"/>
  <p:tag name="KSO_WM_SLIDE_BK_DARK_LIGHT" val="2"/>
  <p:tag name="KSO_WM_SLIDE_ID" val="custom20201654_7"/>
  <p:tag name="KSO_WM_SLIDE_INDEX" val="7"/>
  <p:tag name="KSO_WM_SLIDE_ITEM_CNT" val="0"/>
  <p:tag name="KSO_WM_SLIDE_LAYOUT" val="a"/>
  <p:tag name="KSO_WM_SLIDE_LAYOUT_CNT" val="1"/>
  <p:tag name="KSO_WM_SLIDE_LAYOUT_INFO" val="{&quot;id&quot;:&quot;2020-11-26T14:26:31&quot;,&quot;margin&quot;:{&quot;bottom&quot;:6.454479694366455,&quot;left&quot;:12.8480224609375,&quot;right&quot;:2.5553529262542725,&quot;top&quot;:6.592935085296631},&quot;type&quot;:0}"/>
  <p:tag name="KSO_WM_SLIDE_POSITION" val="380*69"/>
  <p:tag name="KSO_WM_SLIDE_SIZE" val="540*400"/>
  <p:tag name="KSO_WM_SLIDE_SUBTYPE" val="pureTxt"/>
  <p:tag name="KSO_WM_SLIDE_SUPPORT_FEATURE_TYPE" val="0"/>
  <p:tag name="KSO_WM_SLIDE_TYPE" val="sectionTitle"/>
  <p:tag name="KSO_WM_TAG_VERSION" val="1.0"/>
  <p:tag name="KSO_WM_TEMPLATE_ASSEMBLE_GROUPID" val="5fbf0cc99532eafaafd23e44"/>
  <p:tag name="KSO_WM_TEMPLATE_ASSEMBLE_XID" val="5fbf4a8e2574a1ee74b31fe1"/>
  <p:tag name="KSO_WM_TEMPLATE_CATEGORY" val="custom"/>
  <p:tag name="KSO_WM_TEMPLATE_COLOR_TYPE" val="1"/>
  <p:tag name="KSO_WM_TEMPLATE_INDEX" val="20201654"/>
  <p:tag name="KSO_WM_TEMPLATE_MASTER_TYPE" val="1"/>
  <p:tag name="KSO_WM_TEMPLATE_SUBCATEGORY" val="21"/>
  <p:tag name="KSO_WM_TEMPLATE_THUMBS_INDEX" val="1、4、7、12、13、14、15、16、17、18、20、24、25、28、33、36、40、43、44"/>
</p:tagLst>
</file>

<file path=ppt/tags/tag125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3"/>
  <p:tag name="KSO_WM_SLIDE_INDEX" val="3"/>
  <p:tag name="KSO_WM_SLIDE_ITEM_CNT" val="0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4&quot;,&quot;type&quot;:0}"/>
  <p:tag name="KSO_WM_SLIDE_LAYOUTTYPE" val="topbottom"/>
  <p:tag name="KSO_WM_SLIDE_POSITION" val="34*58"/>
  <p:tag name="KSO_WM_SLIDE_RATIO" val="1.777778"/>
  <p:tag name="KSO_WM_SLIDE_SIZE" val="891*457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126.xml><?xml version="1.0" encoding="utf-8"?>
<p:tagLst xmlns:p="http://schemas.openxmlformats.org/presentationml/2006/main">
  <p:tag name="KSO_WM_ASSEMBLE_CHIP_INDEX" val="a5a4216b5f6148448ebc81ba1aae248a"/>
  <p:tag name="KSO_WM_CHIP_FILLAREA_FILL_RULE" val="{&quot;fill_align&quot;:&quot;cm&quot;,&quot;fill_mode&quot;:&quot;adaptive&quot;,&quot;sacle_strategy&quot;:&quot;smart&quot;}"/>
  <p:tag name="KSO_WM_CHIP_GROUPID" val="5ebe4d230ac41c4a0a525649"/>
  <p:tag name="KSO_WM_CHIP_XID" val="5ebe4d230ac41c4a0a52564a"/>
  <p:tag name="KSO_WM_TAG_VERSION" val="1.0"/>
  <p:tag name="KSO_WM_TEMPLATE_CATEGORY" val="custom"/>
  <p:tag name="KSO_WM_TEMPLATE_INDEX" val="20201654"/>
  <p:tag name="KSO_WM_UNIT_BLOCK" val="0"/>
  <p:tag name="KSO_WM_UNIT_COMPATIBLE" val="0"/>
  <p:tag name="KSO_WM_UNIT_DEC_AREA_ID" val="b7d3f897c9954fa9bf375c5376fac820"/>
  <p:tag name="KSO_WM_UNIT_DEFAULT_FONT" val="18;24;2"/>
  <p:tag name="KSO_WM_UNIT_DIAGRAM_ISNUMVISUAL" val="0"/>
  <p:tag name="KSO_WM_UNIT_DIAGRAM_ISREFERUNIT" val="0"/>
  <p:tag name="KSO_WM_UNIT_HIGHLIGHT" val="0"/>
  <p:tag name="KSO_WM_UNIT_ID" val="custom20201654_51*b*1"/>
  <p:tag name="KSO_WM_UNIT_ISCONTENTSTITLE" val="0"/>
  <p:tag name="KSO_WM_UNIT_ISNUMDGMTITLE" val="0"/>
  <p:tag name="KSO_WM_UNIT_LAYERLEVEL" val="1"/>
  <p:tag name="KSO_WM_UNIT_NOCLEAR" val="0"/>
  <p:tag name="KSO_WM_UNIT_PRESET_TEXT" val="单击此处添加副标题内容"/>
  <p:tag name="KSO_WM_UNIT_TEXT_FILL_FORE_SCHEMECOLOR_INDEX" val="13"/>
  <p:tag name="KSO_WM_UNIT_TEXT_FILL_FORE_SCHEMECOLOR_INDEX_BRIGHTNESS" val="0.35"/>
  <p:tag name="KSO_WM_UNIT_TEXT_FILL_TYPE" val="1"/>
  <p:tag name="KSO_WM_UNIT_VALUE" val="102"/>
</p:tagLst>
</file>

<file path=ppt/tags/tag127.xml><?xml version="1.0" encoding="utf-8"?>
<p:tagLst xmlns:p="http://schemas.openxmlformats.org/presentationml/2006/main">
  <p:tag name="KSO_WM_ASSEMBLE_CHIP_INDEX" val="a5a4216b5f6148448ebc81ba1aae248a"/>
  <p:tag name="KSO_WM_CHIP_FILLAREA_FILL_RULE" val="{&quot;fill_align&quot;:&quot;cm&quot;,&quot;fill_mode&quot;:&quot;adaptive&quot;,&quot;sacle_strategy&quot;:&quot;smart&quot;}"/>
  <p:tag name="KSO_WM_CHIP_GROUPID" val="5ebe4d230ac41c4a0a525649"/>
  <p:tag name="KSO_WM_CHIP_XID" val="5ebe4d230ac41c4a0a52564a"/>
  <p:tag name="KSO_WM_TAG_VERSION" val="1.0"/>
  <p:tag name="KSO_WM_TEMPLATE_CATEGORY" val="custom"/>
  <p:tag name="KSO_WM_TEMPLATE_INDEX" val="20201654"/>
  <p:tag name="KSO_WM_UNIT_BLOCK" val="0"/>
  <p:tag name="KSO_WM_UNIT_COMPATIBLE" val="0"/>
  <p:tag name="KSO_WM_UNIT_DEC_AREA_ID" val="a643f660b3c14206b042274c8fdba2bc"/>
  <p:tag name="KSO_WM_UNIT_DEFAULT_FONT" val="60;74;4"/>
  <p:tag name="KSO_WM_UNIT_DIAGRAM_ISNUMVISUAL" val="0"/>
  <p:tag name="KSO_WM_UNIT_DIAGRAM_ISREFERUNIT" val="0"/>
  <p:tag name="KSO_WM_UNIT_HIGHLIGHT" val="0"/>
  <p:tag name="KSO_WM_UNIT_ID" val="custom20201654_51*a*1"/>
  <p:tag name="KSO_WM_UNIT_ISCONTENTSTITLE" val="0"/>
  <p:tag name="KSO_WM_UNIT_ISNUMDGMTITLE" val="0"/>
  <p:tag name="KSO_WM_UNIT_LAYERLEVEL" val="1"/>
  <p:tag name="KSO_WM_UNIT_NOCLEAR" val="1"/>
  <p:tag name="KSO_WM_UNIT_PRESET_TEXT" val="谢谢观看"/>
  <p:tag name="KSO_WM_UNIT_TEXT_FILL_FORE_SCHEMECOLOR_INDEX" val="13"/>
  <p:tag name="KSO_WM_UNIT_TEXT_FILL_FORE_SCHEMECOLOR_INDEX_BRIGHTNESS" val="0.15"/>
  <p:tag name="KSO_WM_UNIT_TEXT_FILL_TYPE" val="1"/>
  <p:tag name="KSO_WM_UNIT_VALUE" val="18"/>
</p:tagLst>
</file>

<file path=ppt/tags/tag128.xml><?xml version="1.0" encoding="utf-8"?>
<p:tagLst xmlns:p="http://schemas.openxmlformats.org/presentationml/2006/main">
  <p:tag name="KSO_WM_BEAUTIFY_FLAG" val="#wm#"/>
  <p:tag name="KSO_WM_CHIP_FILLPROP" val="[[{&quot;fill_id&quot;:&quot;0fc8cb0b5be24332a6c5a6db9e174d8a&quot;,&quot;fill_align&quot;:&quot;cm&quot;,&quot;text_align&quot;:&quot;cm&quot;,&quot;text_direction&quot;:&quot;horizontal&quot;,&quot;chip_types&quot;:[&quot;text&quot;,&quot;header&quot;]}]]"/>
  <p:tag name="KSO_WM_CHIP_GROUPID" val="5ebf6661ddc3daf3fef3f760"/>
  <p:tag name="KSO_WM_CHIP_INFOS" val="{&quot;layout_type&quot;:&quot;formiddle3&quot;,&quot;slide_type&quot;:[&quot;endPage&quot;],&quot;aspect_ratio&quot;:&quot;16:9&quot;}"/>
  <p:tag name="KSO_WM_CHIP_XID" val="5ec34a930ac41c4a0a525d3e"/>
  <p:tag name="KSO_WM_COMBINE_RELATE_SLIDE_ID" val="background20176920_12"/>
  <p:tag name="KSO_WM_SLIDE_BACKGROUND_TYPE" val="general"/>
  <p:tag name="KSO_WM_SLIDE_BK_DARK_LIGHT" val="2"/>
  <p:tag name="KSO_WM_SLIDE_ID" val="custom20201654_51"/>
  <p:tag name="KSO_WM_SLIDE_INDEX" val="51"/>
  <p:tag name="KSO_WM_SLIDE_ITEM_CNT" val="0"/>
  <p:tag name="KSO_WM_SLIDE_LAYOUT" val="a_b"/>
  <p:tag name="KSO_WM_SLIDE_LAYOUT_CNT" val="1_1"/>
  <p:tag name="KSO_WM_SLIDE_LAYOUT_INFO" val="{&quot;id&quot;:&quot;2020-11-26T14:27:09&quot;,&quot;maxSize&quot;:{&quot;size1&quot;:51.782079286928536},&quot;minSize&quot;:{&quot;size1&quot;:33.58207928692853},&quot;normalSize&quot;:{&quot;size1&quot;:41.58207928692853},&quot;subLayout&quot;:[{&quot;id&quot;:&quot;2020-11-26T14:27:09&quot;,&quot;margin&quot;:{&quot;bottom&quot;:0.20371513068675995,&quot;left&quot;:4.589639186859131,&quot;right&quot;:4.582406520843506,&quot;top&quot;:4.583684921264648},&quot;type&quot;:0},{&quot;id&quot;:&quot;2020-11-26T14:27:09&quot;,&quot;margin&quot;:{&quot;bottom&quot;:4.5836896896362305,&quot;left&quot;:4.589639186859131,&quot;right&quot;:4.582406520843506,&quot;top&quot;:0.21961826086044312},&quot;type&quot;:0}],&quot;type&quot;:0}"/>
  <p:tag name="KSO_WM_SLIDE_POSITION" val="130*79"/>
  <p:tag name="KSO_WM_SLIDE_SIZE" val="700*380"/>
  <p:tag name="KSO_WM_SLIDE_SUBTYPE" val="pureTxt"/>
  <p:tag name="KSO_WM_SLIDE_SUPPORT_FEATURE_TYPE" val="0"/>
  <p:tag name="KSO_WM_SLIDE_TYPE" val="endPage"/>
  <p:tag name="KSO_WM_TAG_VERSION" val="1.0"/>
  <p:tag name="KSO_WM_TEMPLATE_ASSEMBLE_GROUPID" val="5fbf0cc99532eafaafd23e44"/>
  <p:tag name="KSO_WM_TEMPLATE_ASSEMBLE_XID" val="5fbf4a8e2574a1ee74b32026"/>
  <p:tag name="KSO_WM_TEMPLATE_CATEGORY" val="custom"/>
  <p:tag name="KSO_WM_TEMPLATE_COLOR_TYPE" val="1"/>
  <p:tag name="KSO_WM_TEMPLATE_INDEX" val="20201654"/>
  <p:tag name="KSO_WM_TEMPLATE_MASTER_TYPE" val="1"/>
  <p:tag name="KSO_WM_TEMPLATE_SUBCATEGORY" val="21"/>
</p:tagLst>
</file>

<file path=ppt/tags/tag129.xml><?xml version="1.0" encoding="utf-8"?>
<p:tagLst xmlns:p="http://schemas.openxmlformats.org/presentationml/2006/main">
  <p:tag name="MD-PA" val="v1.0.0"/>
</p:tagLst>
</file>

<file path=ppt/tags/tag13.xml><?xml version="1.0" encoding="utf-8"?>
<p:tagLst xmlns:p="http://schemas.openxmlformats.org/presentationml/2006/main">
  <p:tag name="MD-PA" val="v1.0.0"/>
</p:tagLst>
</file>

<file path=ppt/tags/tag130.xml><?xml version="1.0" encoding="utf-8"?>
<p:tagLst xmlns:p="http://schemas.openxmlformats.org/presentationml/2006/main">
  <p:tag name="MD-PA" val="v1.0.0"/>
</p:tagLst>
</file>

<file path=ppt/tags/tag131.xml><?xml version="1.0" encoding="utf-8"?>
<p:tagLst xmlns:p="http://schemas.openxmlformats.org/presentationml/2006/main">
  <p:tag name="MD-PA" val="v1.0.0"/>
</p:tagLst>
</file>

<file path=ppt/tags/tag132.xml><?xml version="1.0" encoding="utf-8"?>
<p:tagLst xmlns:p="http://schemas.openxmlformats.org/presentationml/2006/main">
  <p:tag name="ISLIDE.ICON" val="#24111;#379828;"/>
</p:tagLst>
</file>

<file path=ppt/tags/tag133.xml><?xml version="1.0" encoding="utf-8"?>
<p:tagLst xmlns:p="http://schemas.openxmlformats.org/presentationml/2006/main">
  <p:tag name="COMMONDATA" val="eyJoZGlkIjoiNzk0MjQ2MTM3NTU3OGUwYjMzZmFmZDllM2NkNzVhNjMifQ=="/>
  <p:tag name="commondata" val="eyJoZGlkIjoiMDMyNDgyNjJmMmQwNTVmMWNlNzQ2ZGFlM2QzMThhOTIifQ=="/>
</p:tagLst>
</file>

<file path=ppt/tags/tag14.xml><?xml version="1.0" encoding="utf-8"?>
<p:tagLst xmlns:p="http://schemas.openxmlformats.org/presentationml/2006/main">
  <p:tag name="MD-PA" val="v1.0.0"/>
</p:tagLst>
</file>

<file path=ppt/tags/tag15.xml><?xml version="1.0" encoding="utf-8"?>
<p:tagLst xmlns:p="http://schemas.openxmlformats.org/presentationml/2006/main">
  <p:tag name="MD-PA" val="v1.0.0"/>
</p:tagLst>
</file>

<file path=ppt/tags/tag16.xml><?xml version="1.0" encoding="utf-8"?>
<p:tagLst xmlns:p="http://schemas.openxmlformats.org/presentationml/2006/main">
  <p:tag name="MD-PA" val="v1.0.0"/>
</p:tagLst>
</file>

<file path=ppt/tags/tag17.xml><?xml version="1.0" encoding="utf-8"?>
<p:tagLst xmlns:p="http://schemas.openxmlformats.org/presentationml/2006/main">
  <p:tag name="MD-PA" val="v1.0.0"/>
</p:tagLst>
</file>

<file path=ppt/tags/tag18.xml><?xml version="1.0" encoding="utf-8"?>
<p:tagLst xmlns:p="http://schemas.openxmlformats.org/presentationml/2006/main">
  <p:tag name="MD-PA" val="v1.0.0"/>
</p:tagLst>
</file>

<file path=ppt/tags/tag19.xml><?xml version="1.0" encoding="utf-8"?>
<p:tagLst xmlns:p="http://schemas.openxmlformats.org/presentationml/2006/main">
  <p:tag name="MD-PA" val="v1.0.0"/>
</p:tagLst>
</file>

<file path=ppt/tags/tag2.xml><?xml version="1.0" encoding="utf-8"?>
<p:tagLst xmlns:p="http://schemas.openxmlformats.org/presentationml/2006/main">
  <p:tag name="MD-PA" val="v1.0.0"/>
</p:tagLst>
</file>

<file path=ppt/tags/tag20.xml><?xml version="1.0" encoding="utf-8"?>
<p:tagLst xmlns:p="http://schemas.openxmlformats.org/presentationml/2006/main">
  <p:tag name="MD-PA" val="v1.0.0"/>
</p:tagLst>
</file>

<file path=ppt/tags/tag21.xml><?xml version="1.0" encoding="utf-8"?>
<p:tagLst xmlns:p="http://schemas.openxmlformats.org/presentationml/2006/main">
  <p:tag name="ISLIDE.ICON" val="#24111;#379828;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261"/>
  <p:tag name="KSO_WM_UNIT_BLOCK" val="0"/>
  <p:tag name="KSO_WM_UNIT_COMPATIBLE" val="0"/>
  <p:tag name="KSO_WM_UNIT_DEC_AREA_ID" val="48d74db8edac409e96a6d128c8b7ae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261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.15"/>
  <p:tag name="KSO_WM_UNIT_TEXT_FILL_TYPE" val="1"/>
  <p:tag name="KSO_WM_UNIT_TYPE" val="a"/>
  <p:tag name="KSO_WM_UNIT_VALUE" val="27"/>
  <p:tag name="MD-PA" val="v1.0.0"/>
</p:tagLst>
</file>

<file path=ppt/tags/tag23.xml><?xml version="1.0" encoding="utf-8"?>
<p:tagLst xmlns:p="http://schemas.openxmlformats.org/presentationml/2006/main">
  <p:tag name="MD-PA" val="v1.0.0"/>
</p:tagLst>
</file>

<file path=ppt/tags/tag24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3&quot;,&quot;maxSize&quot;:{&quot;size1&quot;:20},&quot;minSize&quot;:{&quot;size1&quot;:13.5},&quot;normalSize&quot;:{&quot;size1&quot;:13.5},&quot;subLayout&quot;:[{&quot;id&quot;:&quot;2023-08-12T13:56:53&quot;,&quot;margin&quot;:{&quot;bottom&quot;:0.025999998673796654,&quot;left&quot;:1.2699999809265137,&quot;right&quot;:1.2699999809265137,&quot;top&quot;:0.4230000376701355},&quot;type&quot;:0},{&quot;id&quot;:&quot;2023-08-12T13:56:53&quot;,&quot;margin&quot;:{&quot;bottom&quot;:0.847000002861023,&quot;left&quot;:1.2699999809265137,&quot;right&quot;:1.1990001201629639,&quot;top&quot;:1.2439998388290405},&quot;type&quot;:0}],&quot;type&quot;:0}"/>
  <p:tag name="KSO_WM_SLIDE_LAYOUTTYPE" val="topbottom"/>
  <p:tag name="KSO_WM_SLIDE_POSITION" val="36*24"/>
  <p:tag name="KSO_WM_SLIDE_RATIO" val="1.777778"/>
  <p:tag name="KSO_WM_SLIDE_SIZE" val="890*492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25.xml><?xml version="1.0" encoding="utf-8"?>
<p:tagLst xmlns:p="http://schemas.openxmlformats.org/presentationml/2006/main">
  <p:tag name="MD-PA" val="v1.0.0"/>
</p:tagLst>
</file>

<file path=ppt/tags/tag26.xml><?xml version="1.0" encoding="utf-8"?>
<p:tagLst xmlns:p="http://schemas.openxmlformats.org/presentationml/2006/main">
  <p:tag name="KSO_WM_ASSEMBLE_CHIP_INDEX" val="6eaace12796945c28fbf814dd7be726a"/>
  <p:tag name="KSO_WM_BEAUTIFY_FLAG" val=""/>
  <p:tag name="KSO_WM_CHIP_FILLAREA_FILL_RULE" val="{&quot;fill_align&quot;:&quot;cb&quot;,&quot;fill_mode&quot;:&quot;full&quot;,&quot;sacle_strategy&quot;:&quot;smart&quot;}"/>
  <p:tag name="KSO_WM_CHIP_GROUPID" val="5e7881253197e252a37019b5"/>
  <p:tag name="KSO_WM_CHIP_XID" val="5e7881253197e252a37019b6"/>
  <p:tag name="KSO_WM_TAG_VERSION" val="1.0"/>
  <p:tag name="KSO_WM_TEMPLATE_ASSEMBLE_GROUPID" val="639b1e010c9383becde9892f"/>
  <p:tag name="KSO_WM_TEMPLATE_ASSEMBLE_XID" val="639b1e010c9383becde9892f"/>
  <p:tag name="KSO_WM_TEMPLATE_CATEGORY" val="diagram"/>
  <p:tag name="KSO_WM_TEMPLATE_INDEX" val="20229762"/>
  <p:tag name="KSO_WM_UNIT_BLOCK" val="0"/>
  <p:tag name="KSO_WM_UNIT_COMPATIBLE" val="0"/>
  <p:tag name="KSO_WM_UNIT_DEC_AREA_ID" val="b64aba9021284f30b13ddcee09a73e9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29762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内容"/>
  <p:tag name="KSO_WM_UNIT_SHOW_EDIT_AREA_INDICATION" val="1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2"/>
  <p:tag name="MD-PA" val="v1.0.0"/>
</p:tagLst>
</file>

<file path=ppt/tags/tag27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3&quot;,&quot;maxSize&quot;:{&quot;size1&quot;:20},&quot;minSize&quot;:{&quot;size1&quot;:13.5},&quot;normalSize&quot;:{&quot;size1&quot;:13.5},&quot;subLayout&quot;:[{&quot;id&quot;:&quot;2023-08-12T13:56:53&quot;,&quot;margin&quot;:{&quot;bottom&quot;:0.025999998673796654,&quot;left&quot;:1.2699999809265137,&quot;right&quot;:1.2699999809265137,&quot;top&quot;:0.4230000376701355},&quot;type&quot;:0},{&quot;id&quot;:&quot;2023-08-12T13:56:53&quot;,&quot;margin&quot;:{&quot;bottom&quot;:0.847000002861023,&quot;left&quot;:1.2699999809265137,&quot;right&quot;:1.1990001201629639,&quot;top&quot;:1.2439998388290405},&quot;type&quot;:0}],&quot;type&quot;:0}"/>
  <p:tag name="KSO_WM_SLIDE_LAYOUTTYPE" val="topbottom"/>
  <p:tag name="KSO_WM_SLIDE_POSITION" val="36*24"/>
  <p:tag name="KSO_WM_SLIDE_RATIO" val="1.777778"/>
  <p:tag name="KSO_WM_SLIDE_SIZE" val="890*492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28.xml><?xml version="1.0" encoding="utf-8"?>
<p:tagLst xmlns:p="http://schemas.openxmlformats.org/presentationml/2006/main">
  <p:tag name="MD-PA" val="v1.0.0"/>
</p:tagLst>
</file>

<file path=ppt/tags/tag29.xml><?xml version="1.0" encoding="utf-8"?>
<p:tagLst xmlns:p="http://schemas.openxmlformats.org/presentationml/2006/main">
  <p:tag name="MD-PA" val="v1.0.0"/>
</p:tagLst>
</file>

<file path=ppt/tags/tag3.xml><?xml version="1.0" encoding="utf-8"?>
<p:tagLst xmlns:p="http://schemas.openxmlformats.org/presentationml/2006/main">
  <p:tag name="MD-PA" val="v1.0.0"/>
</p:tagLst>
</file>

<file path=ppt/tags/tag30.xml><?xml version="1.0" encoding="utf-8"?>
<p:tagLst xmlns:p="http://schemas.openxmlformats.org/presentationml/2006/main">
  <p:tag name="MD-PA" val="v1.0.0"/>
</p:tagLst>
</file>

<file path=ppt/tags/tag31.xml><?xml version="1.0" encoding="utf-8"?>
<p:tagLst xmlns:p="http://schemas.openxmlformats.org/presentationml/2006/main">
  <p:tag name="MD-PA" val="v1.0.0"/>
</p:tagLst>
</file>

<file path=ppt/tags/tag32.xml><?xml version="1.0" encoding="utf-8"?>
<p:tagLst xmlns:p="http://schemas.openxmlformats.org/presentationml/2006/main">
  <p:tag name="MD-PA" val="v1.0.0"/>
</p:tagLst>
</file>

<file path=ppt/tags/tag33.xml><?xml version="1.0" encoding="utf-8"?>
<p:tagLst xmlns:p="http://schemas.openxmlformats.org/presentationml/2006/main">
  <p:tag name="ISLIDE.ICON" val="#24111;#379828;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261"/>
  <p:tag name="KSO_WM_UNIT_BLOCK" val="0"/>
  <p:tag name="KSO_WM_UNIT_COMPATIBLE" val="0"/>
  <p:tag name="KSO_WM_UNIT_DEC_AREA_ID" val="48d74db8edac409e96a6d128c8b7ae2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261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.15"/>
  <p:tag name="KSO_WM_UNIT_TEXT_FILL_TYPE" val="1"/>
  <p:tag name="KSO_WM_UNIT_TYPE" val="a"/>
  <p:tag name="KSO_WM_UNIT_VALUE" val="27"/>
  <p:tag name="MD-PA" val="v1.0.0"/>
</p:tagLst>
</file>

<file path=ppt/tags/tag35.xml><?xml version="1.0" encoding="utf-8"?>
<p:tagLst xmlns:p="http://schemas.openxmlformats.org/presentationml/2006/main">
  <p:tag name="MD-PA" val="v1.0.0"/>
</p:tagLst>
</file>

<file path=ppt/tags/tag36.xml><?xml version="1.0" encoding="utf-8"?>
<p:tagLst xmlns:p="http://schemas.openxmlformats.org/presentationml/2006/main">
  <p:tag name="MD-PA" val="v1.0.0"/>
</p:tagLst>
</file>

<file path=ppt/tags/tag37.xml><?xml version="1.0" encoding="utf-8"?>
<p:tagLst xmlns:p="http://schemas.openxmlformats.org/presentationml/2006/main">
  <p:tag name="MD-PA" val="v1.0.0"/>
</p:tagLst>
</file>

<file path=ppt/tags/tag38.xml><?xml version="1.0" encoding="utf-8"?>
<p:tagLst xmlns:p="http://schemas.openxmlformats.org/presentationml/2006/main">
  <p:tag name="MD-PA" val="v1.0.0"/>
</p:tagLst>
</file>

<file path=ppt/tags/tag39.xml><?xml version="1.0" encoding="utf-8"?>
<p:tagLst xmlns:p="http://schemas.openxmlformats.org/presentationml/2006/main">
  <p:tag name="MD-PA" val="v1.0.0"/>
</p:tagLst>
</file>

<file path=ppt/tags/tag4.xml><?xml version="1.0" encoding="utf-8"?>
<p:tagLst xmlns:p="http://schemas.openxmlformats.org/presentationml/2006/main">
  <p:tag name="MD-PA" val="v1.0.0"/>
</p:tagLst>
</file>

<file path=ppt/tags/tag40.xml><?xml version="1.0" encoding="utf-8"?>
<p:tagLst xmlns:p="http://schemas.openxmlformats.org/presentationml/2006/main">
  <p:tag name="MD-PA" val="v1.0.0"/>
</p:tagLst>
</file>

<file path=ppt/tags/tag41.xml><?xml version="1.0" encoding="utf-8"?>
<p:tagLst xmlns:p="http://schemas.openxmlformats.org/presentationml/2006/main">
  <p:tag name="MD-PA" val="v1.0.0"/>
</p:tagLst>
</file>

<file path=ppt/tags/tag42.xml><?xml version="1.0" encoding="utf-8"?>
<p:tagLst xmlns:p="http://schemas.openxmlformats.org/presentationml/2006/main">
  <p:tag name="MD-PA" val="v1.0.0"/>
</p:tagLst>
</file>

<file path=ppt/tags/tag43.xml><?xml version="1.0" encoding="utf-8"?>
<p:tagLst xmlns:p="http://schemas.openxmlformats.org/presentationml/2006/main">
  <p:tag name="MD-PA" val="v1.0.0"/>
</p:tagLst>
</file>

<file path=ppt/tags/tag44.xml><?xml version="1.0" encoding="utf-8"?>
<p:tagLst xmlns:p="http://schemas.openxmlformats.org/presentationml/2006/main">
  <p:tag name="MD-PA" val="v1.0.0"/>
</p:tagLst>
</file>

<file path=ppt/tags/tag45.xml><?xml version="1.0" encoding="utf-8"?>
<p:tagLst xmlns:p="http://schemas.openxmlformats.org/presentationml/2006/main">
  <p:tag name="MD-PA" val="v1.0.0"/>
</p:tagLst>
</file>

<file path=ppt/tags/tag46.xml><?xml version="1.0" encoding="utf-8"?>
<p:tagLst xmlns:p="http://schemas.openxmlformats.org/presentationml/2006/main">
  <p:tag name="MD-PA" val="v1.0.0"/>
</p:tagLst>
</file>

<file path=ppt/tags/tag47.xml><?xml version="1.0" encoding="utf-8"?>
<p:tagLst xmlns:p="http://schemas.openxmlformats.org/presentationml/2006/main">
  <p:tag name="MD-PA" val="v1.0.0"/>
</p:tagLst>
</file>

<file path=ppt/tags/tag48.xml><?xml version="1.0" encoding="utf-8"?>
<p:tagLst xmlns:p="http://schemas.openxmlformats.org/presentationml/2006/main">
  <p:tag name="MD-PA" val="v1.0.0"/>
</p:tagLst>
</file>

<file path=ppt/tags/tag49.xml><?xml version="1.0" encoding="utf-8"?>
<p:tagLst xmlns:p="http://schemas.openxmlformats.org/presentationml/2006/main">
  <p:tag name="MD-PA" val="v1.0.0"/>
</p:tagLst>
</file>

<file path=ppt/tags/tag5.xml><?xml version="1.0" encoding="utf-8"?>
<p:tagLst xmlns:p="http://schemas.openxmlformats.org/presentationml/2006/main">
  <p:tag name="ISLIDE.ICON" val="#24111;#379828;"/>
</p:tagLst>
</file>

<file path=ppt/tags/tag50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4&quot;,&quot;maxSize&quot;:{&quot;size1&quot;:20},&quot;minSize&quot;:{&quot;size1&quot;:13.5},&quot;normalSize&quot;:{&quot;size1&quot;:13.5},&quot;subLayout&quot;:[{&quot;id&quot;:&quot;2023-08-12T13:56:54&quot;,&quot;margin&quot;:{&quot;bottom&quot;:0.025999998673796654,&quot;left&quot;:1.2699999809265137,&quot;right&quot;:1.2699999809265137,&quot;top&quot;:0.4230000376701355},&quot;type&quot;:0},{&quot;id&quot;:&quot;2023-08-12T13:56:54&quot;,&quot;margin&quot;:{&quot;bottom&quot;:0.847000002861023,&quot;left&quot;:1.2699999809265137,&quot;right&quot;:1.1990001201629639,&quot;top&quot;:1.2439998388290405},&quot;type&quot;:0}],&quot;type&quot;:0}"/>
  <p:tag name="KSO_WM_SLIDE_LAYOUTTYPE" val="topbottom"/>
  <p:tag name="KSO_WM_SLIDE_POSITION" val="36*24"/>
  <p:tag name="KSO_WM_SLIDE_RATIO" val="1.777778"/>
  <p:tag name="KSO_WM_SLIDE_SIZE" val="890*492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51.xml><?xml version="1.0" encoding="utf-8"?>
<p:tagLst xmlns:p="http://schemas.openxmlformats.org/presentationml/2006/main">
  <p:tag name="MD-PA" val="v1.0.0"/>
</p:tagLst>
</file>

<file path=ppt/tags/tag52.xml><?xml version="1.0" encoding="utf-8"?>
<p:tagLst xmlns:p="http://schemas.openxmlformats.org/presentationml/2006/main">
  <p:tag name="MD-PA" val="v1.0.0"/>
</p:tagLst>
</file>

<file path=ppt/tags/tag53.xml><?xml version="1.0" encoding="utf-8"?>
<p:tagLst xmlns:p="http://schemas.openxmlformats.org/presentationml/2006/main">
  <p:tag name="MD-PA" val="v1.0.0"/>
</p:tagLst>
</file>

<file path=ppt/tags/tag54.xml><?xml version="1.0" encoding="utf-8"?>
<p:tagLst xmlns:p="http://schemas.openxmlformats.org/presentationml/2006/main">
  <p:tag name="MD-PA" val="v1.0.0"/>
</p:tagLst>
</file>

<file path=ppt/tags/tag55.xml><?xml version="1.0" encoding="utf-8"?>
<p:tagLst xmlns:p="http://schemas.openxmlformats.org/presentationml/2006/main">
  <p:tag name="MD-PA" val="v1.0.0"/>
</p:tagLst>
</file>

<file path=ppt/tags/tag56.xml><?xml version="1.0" encoding="utf-8"?>
<p:tagLst xmlns:p="http://schemas.openxmlformats.org/presentationml/2006/main">
  <p:tag name="MD-PA" val="v1.0.0"/>
</p:tagLst>
</file>

<file path=ppt/tags/tag57.xml><?xml version="1.0" encoding="utf-8"?>
<p:tagLst xmlns:p="http://schemas.openxmlformats.org/presentationml/2006/main">
  <p:tag name="MD-PA" val="v1.0.0"/>
</p:tagLst>
</file>

<file path=ppt/tags/tag58.xml><?xml version="1.0" encoding="utf-8"?>
<p:tagLst xmlns:p="http://schemas.openxmlformats.org/presentationml/2006/main">
  <p:tag name="MD-PA" val="v1.0.0"/>
</p:tagLst>
</file>

<file path=ppt/tags/tag59.xml><?xml version="1.0" encoding="utf-8"?>
<p:tagLst xmlns:p="http://schemas.openxmlformats.org/presentationml/2006/main">
  <p:tag name="MD-PA" val="v1.0.0"/>
</p:tagLst>
</file>

<file path=ppt/tags/tag6.xml><?xml version="1.0" encoding="utf-8"?>
<p:tagLst xmlns:p="http://schemas.openxmlformats.org/presentationml/2006/main">
  <p:tag name="MD-PA" val="v1.0.0"/>
</p:tagLst>
</file>

<file path=ppt/tags/tag60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4&quot;,&quot;maxSize&quot;:{&quot;size1&quot;:20},&quot;minSize&quot;:{&quot;size1&quot;:13.5},&quot;normalSize&quot;:{&quot;size1&quot;:13.5},&quot;subLayout&quot;:[{&quot;id&quot;:&quot;2023-08-12T13:56:54&quot;,&quot;margin&quot;:{&quot;bottom&quot;:0.025999998673796654,&quot;left&quot;:1.2699999809265137,&quot;right&quot;:1.2699999809265137,&quot;top&quot;:0.4230000376701355},&quot;type&quot;:0},{&quot;id&quot;:&quot;2023-08-12T13:56:54&quot;,&quot;margin&quot;:{&quot;bottom&quot;:0.847000002861023,&quot;left&quot;:1.2699999809265137,&quot;right&quot;:1.1990001201629639,&quot;top&quot;:1.2439998388290405},&quot;type&quot;:0}],&quot;type&quot;:0}"/>
  <p:tag name="KSO_WM_SLIDE_LAYOUTTYPE" val="topbottom"/>
  <p:tag name="KSO_WM_SLIDE_POSITION" val="36*24"/>
  <p:tag name="KSO_WM_SLIDE_RATIO" val="1.777778"/>
  <p:tag name="KSO_WM_SLIDE_SIZE" val="890*492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61.xml><?xml version="1.0" encoding="utf-8"?>
<p:tagLst xmlns:p="http://schemas.openxmlformats.org/presentationml/2006/main">
  <p:tag name="MD-PA" val="v1.0.0"/>
</p:tagLst>
</file>

<file path=ppt/tags/tag62.xml><?xml version="1.0" encoding="utf-8"?>
<p:tagLst xmlns:p="http://schemas.openxmlformats.org/presentationml/2006/main">
  <p:tag name="MD-PA" val="v1.0.0"/>
</p:tagLst>
</file>

<file path=ppt/tags/tag63.xml><?xml version="1.0" encoding="utf-8"?>
<p:tagLst xmlns:p="http://schemas.openxmlformats.org/presentationml/2006/main">
  <p:tag name="MD-PA" val="v1.0.0"/>
</p:tagLst>
</file>

<file path=ppt/tags/tag64.xml><?xml version="1.0" encoding="utf-8"?>
<p:tagLst xmlns:p="http://schemas.openxmlformats.org/presentationml/2006/main">
  <p:tag name="MD-PA" val="v1.0.0"/>
</p:tagLst>
</file>

<file path=ppt/tags/tag65.xml><?xml version="1.0" encoding="utf-8"?>
<p:tagLst xmlns:p="http://schemas.openxmlformats.org/presentationml/2006/main">
  <p:tag name="MD-PA" val="v1.0.0"/>
</p:tagLst>
</file>

<file path=ppt/tags/tag66.xml><?xml version="1.0" encoding="utf-8"?>
<p:tagLst xmlns:p="http://schemas.openxmlformats.org/presentationml/2006/main">
  <p:tag name="MD-PA" val="v1.0.0"/>
</p:tagLst>
</file>

<file path=ppt/tags/tag67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4&quot;,&quot;maxSize&quot;:{&quot;size1&quot;:20},&quot;minSize&quot;:{&quot;size1&quot;:13.5},&quot;normalSize&quot;:{&quot;size1&quot;:13.5},&quot;subLayout&quot;:[{&quot;id&quot;:&quot;2023-08-12T13:56:54&quot;,&quot;margin&quot;:{&quot;bottom&quot;:0.025999998673796654,&quot;left&quot;:1.2699999809265137,&quot;right&quot;:1.2699999809265137,&quot;top&quot;:0.4230000376701355},&quot;type&quot;:0},{&quot;id&quot;:&quot;2023-08-12T13:56:54&quot;,&quot;margin&quot;:{&quot;bottom&quot;:0.847000002861023,&quot;left&quot;:1.2699999809265137,&quot;right&quot;:1.1990001201629639,&quot;top&quot;:1.2439998388290405},&quot;type&quot;:0}],&quot;type&quot;:0}"/>
  <p:tag name="KSO_WM_SLIDE_LAYOUTTYPE" val="topbottom"/>
  <p:tag name="KSO_WM_SLIDE_POSITION" val="36*24"/>
  <p:tag name="KSO_WM_SLIDE_RATIO" val="1.777778"/>
  <p:tag name="KSO_WM_SLIDE_SIZE" val="890*492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68.xml><?xml version="1.0" encoding="utf-8"?>
<p:tagLst xmlns:p="http://schemas.openxmlformats.org/presentationml/2006/main">
  <p:tag name="MD-PA" val="v1.0.0"/>
</p:tagLst>
</file>

<file path=ppt/tags/tag69.xml><?xml version="1.0" encoding="utf-8"?>
<p:tagLst xmlns:p="http://schemas.openxmlformats.org/presentationml/2006/main">
  <p:tag name="MD-PA" val="v1.0.0"/>
</p:tagLst>
</file>

<file path=ppt/tags/tag7.xml><?xml version="1.0" encoding="utf-8"?>
<p:tagLst xmlns:p="http://schemas.openxmlformats.org/presentationml/2006/main">
  <p:tag name="MD-PA" val="v1.0.0"/>
</p:tagLst>
</file>

<file path=ppt/tags/tag70.xml><?xml version="1.0" encoding="utf-8"?>
<p:tagLst xmlns:p="http://schemas.openxmlformats.org/presentationml/2006/main">
  <p:tag name="MD-PA" val="v1.0.0"/>
</p:tagLst>
</file>

<file path=ppt/tags/tag71.xml><?xml version="1.0" encoding="utf-8"?>
<p:tagLst xmlns:p="http://schemas.openxmlformats.org/presentationml/2006/main">
  <p:tag name="MD-PA" val="v1.0.0"/>
</p:tagLst>
</file>

<file path=ppt/tags/tag72.xml><?xml version="1.0" encoding="utf-8"?>
<p:tagLst xmlns:p="http://schemas.openxmlformats.org/presentationml/2006/main">
  <p:tag name="MD-PA" val="v1.0.0"/>
</p:tagLst>
</file>

<file path=ppt/tags/tag73.xml><?xml version="1.0" encoding="utf-8"?>
<p:tagLst xmlns:p="http://schemas.openxmlformats.org/presentationml/2006/main">
  <p:tag name="MD-PA" val="v1.0.0"/>
</p:tagLst>
</file>

<file path=ppt/tags/tag74.xml><?xml version="1.0" encoding="utf-8"?>
<p:tagLst xmlns:p="http://schemas.openxmlformats.org/presentationml/2006/main">
  <p:tag name="MD-PA" val="v1.0.0"/>
</p:tagLst>
</file>

<file path=ppt/tags/tag75.xml><?xml version="1.0" encoding="utf-8"?>
<p:tagLst xmlns:p="http://schemas.openxmlformats.org/presentationml/2006/main">
  <p:tag name="MD-PA" val="v1.0.0"/>
</p:tagLst>
</file>

<file path=ppt/tags/tag76.xml><?xml version="1.0" encoding="utf-8"?>
<p:tagLst xmlns:p="http://schemas.openxmlformats.org/presentationml/2006/main">
  <p:tag name="MD-PA" val="v1.0.0"/>
</p:tagLst>
</file>

<file path=ppt/tags/tag77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4&quot;,&quot;maxSize&quot;:{&quot;size1&quot;:20},&quot;minSize&quot;:{&quot;size1&quot;:13.5},&quot;normalSize&quot;:{&quot;size1&quot;:13.5},&quot;subLayout&quot;:[{&quot;id&quot;:&quot;2023-08-12T13:56:54&quot;,&quot;margin&quot;:{&quot;bottom&quot;:0.025999998673796654,&quot;left&quot;:1.2699999809265137,&quot;right&quot;:1.2699999809265137,&quot;top&quot;:0.4230000376701355},&quot;type&quot;:0},{&quot;id&quot;:&quot;2023-08-12T13:56:54&quot;,&quot;margin&quot;:{&quot;bottom&quot;:0.847000002861023,&quot;left&quot;:1.2699999809265137,&quot;right&quot;:1.1990001201629639,&quot;top&quot;:1.2439998388290405},&quot;type&quot;:0}],&quot;type&quot;:0}"/>
  <p:tag name="KSO_WM_SLIDE_LAYOUTTYPE" val="topbottom"/>
  <p:tag name="KSO_WM_SLIDE_POSITION" val="36*24"/>
  <p:tag name="KSO_WM_SLIDE_RATIO" val="1.777778"/>
  <p:tag name="KSO_WM_SLIDE_SIZE" val="890*492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78.xml><?xml version="1.0" encoding="utf-8"?>
<p:tagLst xmlns:p="http://schemas.openxmlformats.org/presentationml/2006/main">
  <p:tag name="MD-PA" val="v1.0.0"/>
</p:tagLst>
</file>

<file path=ppt/tags/tag79.xml><?xml version="1.0" encoding="utf-8"?>
<p:tagLst xmlns:p="http://schemas.openxmlformats.org/presentationml/2006/main">
  <p:tag name="MD-PA" val="v1.0.0"/>
</p:tagLst>
</file>

<file path=ppt/tags/tag8.xml><?xml version="1.0" encoding="utf-8"?>
<p:tagLst xmlns:p="http://schemas.openxmlformats.org/presentationml/2006/main">
  <p:tag name="MD-PA" val="v1.0.0"/>
</p:tagLst>
</file>

<file path=ppt/tags/tag80.xml><?xml version="1.0" encoding="utf-8"?>
<p:tagLst xmlns:p="http://schemas.openxmlformats.org/presentationml/2006/main">
  <p:tag name="MD-PA" val="v1.0.0"/>
</p:tagLst>
</file>

<file path=ppt/tags/tag81.xml><?xml version="1.0" encoding="utf-8"?>
<p:tagLst xmlns:p="http://schemas.openxmlformats.org/presentationml/2006/main">
  <p:tag name="MD-PA" val="v1.0.0"/>
</p:tagLst>
</file>

<file path=ppt/tags/tag82.xml><?xml version="1.0" encoding="utf-8"?>
<p:tagLst xmlns:p="http://schemas.openxmlformats.org/presentationml/2006/main">
  <p:tag name="MD-PA" val="v1.0.0"/>
</p:tagLst>
</file>

<file path=ppt/tags/tag83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4&quot;,&quot;maxSize&quot;:{&quot;size1&quot;:20},&quot;minSize&quot;:{&quot;size1&quot;:13.5},&quot;normalSize&quot;:{&quot;size1&quot;:13.5},&quot;subLayout&quot;:[{&quot;id&quot;:&quot;2023-08-12T13:56:54&quot;,&quot;margin&quot;:{&quot;bottom&quot;:0.025999998673796654,&quot;left&quot;:1.2699999809265137,&quot;right&quot;:1.2699999809265137,&quot;top&quot;:0.4230000376701355},&quot;type&quot;:0},{&quot;id&quot;:&quot;2023-08-12T13:56:54&quot;,&quot;margin&quot;:{&quot;bottom&quot;:0.847000002861023,&quot;left&quot;:1.2699999809265137,&quot;right&quot;:1.1990001201629639,&quot;top&quot;:1.2439998388290405},&quot;type&quot;:0}],&quot;type&quot;:0}"/>
  <p:tag name="KSO_WM_SLIDE_LAYOUTTYPE" val="topbottom"/>
  <p:tag name="KSO_WM_SLIDE_POSITION" val="36*24"/>
  <p:tag name="KSO_WM_SLIDE_RATIO" val="1.777778"/>
  <p:tag name="KSO_WM_SLIDE_SIZE" val="890*492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84.xml><?xml version="1.0" encoding="utf-8"?>
<p:tagLst xmlns:p="http://schemas.openxmlformats.org/presentationml/2006/main">
  <p:tag name="MD-PA" val="v1.0.0"/>
</p:tagLst>
</file>

<file path=ppt/tags/tag85.xml><?xml version="1.0" encoding="utf-8"?>
<p:tagLst xmlns:p="http://schemas.openxmlformats.org/presentationml/2006/main">
  <p:tag name="MD-PA" val="v1.0.0"/>
</p:tagLst>
</file>

<file path=ppt/tags/tag86.xml><?xml version="1.0" encoding="utf-8"?>
<p:tagLst xmlns:p="http://schemas.openxmlformats.org/presentationml/2006/main">
  <p:tag name="MD-PA" val="v1.0.0"/>
</p:tagLst>
</file>

<file path=ppt/tags/tag87.xml><?xml version="1.0" encoding="utf-8"?>
<p:tagLst xmlns:p="http://schemas.openxmlformats.org/presentationml/2006/main">
  <p:tag name="MD-PA" val="v1.0.0"/>
</p:tagLst>
</file>

<file path=ppt/tags/tag88.xml><?xml version="1.0" encoding="utf-8"?>
<p:tagLst xmlns:p="http://schemas.openxmlformats.org/presentationml/2006/main">
  <p:tag name="MD-PA" val="v1.0.0"/>
</p:tagLst>
</file>

<file path=ppt/tags/tag89.xml><?xml version="1.0" encoding="utf-8"?>
<p:tagLst xmlns:p="http://schemas.openxmlformats.org/presentationml/2006/main">
  <p:tag name="MD-PA" val="v1.0.0"/>
</p:tagLst>
</file>

<file path=ppt/tags/tag9.xml><?xml version="1.0" encoding="utf-8"?>
<p:tagLst xmlns:p="http://schemas.openxmlformats.org/presentationml/2006/main">
  <p:tag name="MD-PA" val="v1.0.0"/>
</p:tagLst>
</file>

<file path=ppt/tags/tag90.xml><?xml version="1.0" encoding="utf-8"?>
<p:tagLst xmlns:p="http://schemas.openxmlformats.org/presentationml/2006/main">
  <p:tag name="MD-PA" val="v1.0.0"/>
</p:tagLst>
</file>

<file path=ppt/tags/tag91.xml><?xml version="1.0" encoding="utf-8"?>
<p:tagLst xmlns:p="http://schemas.openxmlformats.org/presentationml/2006/main">
  <p:tag name="MD-PA" val="v1.0.0"/>
</p:tagLst>
</file>

<file path=ppt/tags/tag92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4&quot;,&quot;maxSize&quot;:{&quot;size1&quot;:20},&quot;minSize&quot;:{&quot;size1&quot;:13.5},&quot;normalSize&quot;:{&quot;size1&quot;:13.5},&quot;subLayout&quot;:[{&quot;id&quot;:&quot;2023-08-12T13:56:54&quot;,&quot;margin&quot;:{&quot;bottom&quot;:0.025999998673796654,&quot;left&quot;:1.2699999809265137,&quot;right&quot;:1.2699999809265137,&quot;top&quot;:0.4230000376701355},&quot;type&quot;:0},{&quot;id&quot;:&quot;2023-08-12T13:56:54&quot;,&quot;margin&quot;:{&quot;bottom&quot;:0.847000002861023,&quot;left&quot;:1.2699999809265137,&quot;right&quot;:1.1990001201629639,&quot;top&quot;:1.2439998388290405},&quot;type&quot;:0}],&quot;type&quot;:0}"/>
  <p:tag name="KSO_WM_SLIDE_LAYOUTTYPE" val="topbottom"/>
  <p:tag name="KSO_WM_SLIDE_POSITION" val="36*24"/>
  <p:tag name="KSO_WM_SLIDE_RATIO" val="1.777778"/>
  <p:tag name="KSO_WM_SLIDE_SIZE" val="890*492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93.xml><?xml version="1.0" encoding="utf-8"?>
<p:tagLst xmlns:p="http://schemas.openxmlformats.org/presentationml/2006/main">
  <p:tag name="MD-PA" val="v1.0.0"/>
</p:tagLst>
</file>

<file path=ppt/tags/tag94.xml><?xml version="1.0" encoding="utf-8"?>
<p:tagLst xmlns:p="http://schemas.openxmlformats.org/presentationml/2006/main">
  <p:tag name="MD-PA" val="v1.0.0"/>
</p:tagLst>
</file>

<file path=ppt/tags/tag95.xml><?xml version="1.0" encoding="utf-8"?>
<p:tagLst xmlns:p="http://schemas.openxmlformats.org/presentationml/2006/main">
  <p:tag name="MD-PA" val="v1.0.0"/>
</p:tagLst>
</file>

<file path=ppt/tags/tag96.xml><?xml version="1.0" encoding="utf-8"?>
<p:tagLst xmlns:p="http://schemas.openxmlformats.org/presentationml/2006/main">
  <p:tag name="MD-PA" val="v1.0.0"/>
</p:tagLst>
</file>

<file path=ppt/tags/tag97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ID" val="diagram20220261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3-08-12T13:56:54&quot;,&quot;maxSize&quot;:{&quot;size1&quot;:20},&quot;minSize&quot;:{&quot;size1&quot;:13.5},&quot;normalSize&quot;:{&quot;size1&quot;:13.5},&quot;subLayout&quot;:[{&quot;id&quot;:&quot;2023-08-12T13:56:54&quot;,&quot;margin&quot;:{&quot;bottom&quot;:0.025999998673796654,&quot;left&quot;:1.2699999809265137,&quot;right&quot;:1.2699999809265137,&quot;top&quot;:0.4230000376701355},&quot;type&quot;:0},{&quot;id&quot;:&quot;2023-08-12T13:56:54&quot;,&quot;margin&quot;:{&quot;bottom&quot;:0.847000002861023,&quot;left&quot;:1.2699999809265137,&quot;right&quot;:1.1990001201629639,&quot;top&quot;:1.2439998388290405},&quot;type&quot;:0}],&quot;type&quot;:0}"/>
  <p:tag name="KSO_WM_SLIDE_LAYOUTTYPE" val="topbottom"/>
  <p:tag name="KSO_WM_SLIDE_POSITION" val="36*24"/>
  <p:tag name="KSO_WM_SLIDE_RATIO" val="1.777778"/>
  <p:tag name="KSO_WM_SLIDE_SIZE" val="890*492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261"/>
  <p:tag name="KSO_WM_TEMPLATE_MASTER_TYPE" val="0"/>
  <p:tag name="KSO_WM_TEMPLATE_SUBCATEGORY" val="25"/>
</p:tagLst>
</file>

<file path=ppt/tags/tag98.xml><?xml version="1.0" encoding="utf-8"?>
<p:tagLst xmlns:p="http://schemas.openxmlformats.org/presentationml/2006/main">
  <p:tag name="KSO_WM_BEAUTIFY_FLAG" val=""/>
  <p:tag name="MD-PA" val="v1.0.0"/>
</p:tagLst>
</file>

<file path=ppt/tags/tag99.xml><?xml version="1.0" encoding="utf-8"?>
<p:tagLst xmlns:p="http://schemas.openxmlformats.org/presentationml/2006/main">
  <p:tag name="MD-PA" val="v1.0.0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自定义 53">
      <a:majorFont>
        <a:latin typeface="Calibri"/>
        <a:ea typeface="印品萌呆体"/>
        <a:cs typeface=""/>
      </a:majorFont>
      <a:minorFont>
        <a:latin typeface="Calibri"/>
        <a:ea typeface="阿里巴巴普惠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2408</Words>
  <Application>WPS 演示</Application>
  <PresentationFormat>宽屏</PresentationFormat>
  <Paragraphs>238</Paragraphs>
  <Slides>24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字魂64号-萌趣软糖体</vt:lpstr>
      <vt:lpstr>阿里巴巴普惠体</vt:lpstr>
      <vt:lpstr>阿里巴巴普惠体 Heavy</vt:lpstr>
      <vt:lpstr>印品萌呆体</vt:lpstr>
      <vt:lpstr>Calibri</vt:lpstr>
      <vt:lpstr>阿里巴巴普惠体</vt:lpstr>
      <vt:lpstr>Arial Rounded MT Bold</vt:lpstr>
      <vt:lpstr>HanWangCC02</vt:lpstr>
      <vt:lpstr>微软雅黑</vt:lpstr>
      <vt:lpstr>Arial Unicode MS</vt:lpstr>
      <vt:lpstr>Calibri</vt:lpstr>
      <vt:lpstr>WPS</vt:lpstr>
      <vt:lpstr>接纳自己 欢悦成长</vt:lpstr>
      <vt:lpstr>目录</vt:lpstr>
      <vt:lpstr>真诚分享</vt:lpstr>
      <vt:lpstr>PowerPoint 演示文稿</vt:lpstr>
      <vt:lpstr>PowerPoint 演示文稿</vt:lpstr>
      <vt:lpstr>认真倾听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尊重他人</vt:lpstr>
      <vt:lpstr>PowerPoint 演示文稿</vt:lpstr>
      <vt:lpstr>PowerPoint 演示文稿</vt:lpstr>
      <vt:lpstr>PowerPoint 演示文稿</vt:lpstr>
      <vt:lpstr>积极参与</vt:lpstr>
      <vt:lpstr>PowerPoint 演示文稿</vt:lpstr>
      <vt:lpstr>课后拓展任务</vt:lpstr>
      <vt:lpstr>PowerPoint 演示文稿</vt:lpstr>
      <vt:lpstr>感谢大家的积极参与!!!!</vt:lpstr>
      <vt:lpstr>接纳自己 欢悦成长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接纳自己 欢悦成长</dc:title>
  <dc:creator>杨哥</dc:creator>
  <cp:lastModifiedBy>龚飞飞</cp:lastModifiedBy>
  <cp:revision>35</cp:revision>
  <dcterms:created xsi:type="dcterms:W3CDTF">2023-08-09T12:44:00Z</dcterms:created>
  <dcterms:modified xsi:type="dcterms:W3CDTF">2024-10-28T08:08:57Z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2052-12.1.0.18608</vt:lpwstr>
  </property>
</Properties>
</file>