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3.3-->
<!--Generated by Spire.Presentation for .NET 9.2.0.0-->
<p:presentation xmlns:r="http://schemas.openxmlformats.org/officeDocument/2006/relationships" xmlns:a="http://schemas.openxmlformats.org/drawingml/2006/main" xmlns:p="http://schemas.openxmlformats.org/presentationml/2006/main">
  <p:sldMasterIdLst>
    <p:sldMasterId r:id="rId1" id="2147483648"/>
  </p:sldMasterIdLst>
  <p:sldIdLst>
    <p:sldId r:id="rId2" id="256"/>
    <p:sldId r:id="rId3" id="257"/>
    <p:sldId r:id="rId4" id="258"/>
    <p:sldId r:id="rId5" id="259"/>
    <p:sldId r:id="rId6" id="260"/>
    <p:sldId r:id="rId7" id="261"/>
    <p:sldId r:id="rId8" id="262"/>
    <p:sldId r:id="rId9" id="263"/>
    <p:sldId r:id="rId10" id="264"/>
    <p:sldId r:id="rId11" id="265"/>
    <p:sldId r:id="rId12" id="266"/>
    <p:sldId r:id="rId13" id="267"/>
    <p:sldId r:id="rId14" id="268"/>
    <p:sldId r:id="rId15" id="269"/>
    <p:sldId r:id="rId16" id="270"/>
    <p:sldId r:id="rId17" id="271"/>
    <p:sldId r:id="rId18" id="272"/>
    <p:sldId r:id="rId19" id="273"/>
    <p:sldId r:id="rId20" id="274"/>
    <p:sldId r:id="rId21" id="275"/>
    <p:sldId r:id="rId22" id="276"/>
    <p:sldId r:id="rId23" id="277"/>
    <p:sldId r:id="rId24" id="278"/>
    <p:sldId r:id="rId25" id="279"/>
    <p:sldId r:id="rId26" id="280"/>
    <p:sldId r:id="rId27" id="282"/>
    <p:sldId r:id="rId28" id="283"/>
    <p:sldId r:id="rId29" id="284"/>
  </p:sldIdLst>
  <p:sldSz cx="18288000" cy="10287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tags" Target="tags/tag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4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fast"/>
  <p:timing>
    <p:tnLst>
      <p:par>
        <p:cTn id="1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.png" /><Relationship Id="rId3" Type="http://schemas.openxmlformats.org/officeDocument/2006/relationships/image" Target="../media/image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4.png" /><Relationship Id="rId3" Type="http://schemas.openxmlformats.org/officeDocument/2006/relationships/image" Target="../media/image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.png" /><Relationship Id="rId3" Type="http://schemas.openxmlformats.org/officeDocument/2006/relationships/image" Target="../media/image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6.png" /><Relationship Id="rId3" Type="http://schemas.openxmlformats.org/officeDocument/2006/relationships/image" Target="../media/image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7.png" /><Relationship Id="rId3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3" Type="http://schemas.openxmlformats.org/officeDocument/2006/relationships/image" Target="../media/image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Relationship Id="rId3" Type="http://schemas.openxmlformats.org/officeDocument/2006/relationships/image" Target="../media/image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eg" /><Relationship Id="rId3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jpeg" /><Relationship Id="rId3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4.png" /><Relationship Id="rId3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Relationship Id="rId3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png" /><Relationship Id="rId3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7.png" /><Relationship Id="rId3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3903119" y="2708586"/>
            <a:ext cx="9631890" cy="2435282"/>
          </a:xfrm>
          <a:prstGeom prst="rect"/>
          <a:noFill/>
        </p:spPr>
        <p:txBody>
          <a:bodyPr anchor="t"/>
          <a:lstStyle/>
          <a:p>
            <a:pPr marL="0" algn="ctr"/>
            <a:r>
              <a:rPr lang="zh-CN" altLang="en-US" sz="10800" b="0" i="0" dirty="1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</a:rPr>
              <a:t>智取生辰纲</a:t>
            </a:r>
            <a:endParaRPr lang="zh-CN" altLang="en-US" sz="10800" b="0" i="0">
              <a:solidFill>
                <a:srgbClr val="000000">
                  <a:alpha val="100000"/>
                </a:srgb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8955138" y="5163779"/>
            <a:ext cx="7791469" cy="1349375"/>
          </a:xfrm>
          <a:prstGeom prst="rect"/>
          <a:noFill/>
        </p:spPr>
        <p:txBody>
          <a:bodyPr anchor="t"/>
          <a:lstStyle/>
          <a:p>
            <a:pPr marL="0" algn="ctr"/>
            <a:r>
              <a:rPr lang="zh-CN" altLang="en-US" sz="8000" b="0" i="0" dirty="1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</a:rPr>
              <a:t>——施耐庵</a:t>
            </a:r>
            <a:endParaRPr lang="zh-CN" altLang="en-US" sz="8000" b="0" i="0">
              <a:solidFill>
                <a:srgbClr val="000000">
                  <a:alpha val="100000"/>
                </a:srgb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-38" y="171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人物简介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1"/>
          <p:cNvSpPr txBox="1"/>
          <p:nvPr/>
        </p:nvSpPr>
        <p:spPr>
          <a:xfrm>
            <a:off x="2000831" y="3920009"/>
            <a:ext cx="4640939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1859128" y="2412883"/>
            <a:ext cx="3529648" cy="1192530"/>
          </a:xfrm>
          <a:prstGeom prst="rect"/>
          <a:noFill/>
        </p:spPr>
        <p:txBody>
          <a:bodyPr anchor="ctr"/>
          <a:lstStyle/>
          <a:p>
            <a:pPr marL="0" algn="ctr">
              <a:lnSpc>
                <a:spcPts val="5200"/>
              </a:lnSpc>
            </a:pPr>
            <a:r>
              <a:rPr lang="zh-CN" altLang="en-US" sz="5600" b="0" i="0" dirty="1">
                <a:solidFill>
                  <a:srgbClr val="FF3300">
                    <a:alpha val="100000"/>
                  </a:srgbClr>
                </a:solidFill>
                <a:latin typeface="方正姚体" panose="02010601030101010101" charset="-122"/>
                <a:ea typeface="方正姚体" panose="02010601030101010101" charset="-122"/>
              </a:rPr>
              <a:t>阮小二 </a:t>
            </a:r>
            <a:endParaRPr lang="zh-CN" altLang="en-US" sz="5600" b="0" i="0">
              <a:solidFill>
                <a:srgbClr val="FF3300">
                  <a:alpha val="100000"/>
                </a:srgb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529258" y="4528080"/>
            <a:ext cx="9152258" cy="4271700"/>
          </a:xfrm>
          <a:prstGeom prst="rect"/>
          <a:noFill/>
        </p:spPr>
        <p:txBody>
          <a:bodyPr anchor="t"/>
          <a:lstStyle/>
          <a:p>
            <a:pPr marL="342900" algn="l">
              <a:lnSpc>
                <a:spcPts val="8500"/>
              </a:lnSpc>
            </a:pPr>
            <a:r>
              <a:rPr lang="zh-CN" altLang="en-US" sz="3800" b="0" i="0" dirty="1">
                <a:solidFill>
                  <a:srgbClr val="3F3F3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          </a:t>
            </a:r>
            <a:r>
              <a:rPr lang="zh-CN" altLang="en-US" sz="44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臂膀千斤力，眼射万道寒光，人称“</a:t>
            </a:r>
            <a:r>
              <a:rPr lang="zh-CN" altLang="en-US" sz="4400" b="1" i="0" dirty="1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立地太岁</a:t>
            </a:r>
            <a:r>
              <a:rPr lang="zh-CN" altLang="en-US" sz="44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”，与阮小五、阮小七是三兄弟，都善水性</a:t>
            </a:r>
            <a:r>
              <a:rPr lang="zh-CN" altLang="en-US" sz="3800" b="0" i="0" dirty="1">
                <a:solidFill>
                  <a:srgbClr val="3F3F3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800" b="0" i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algn="l"/>
            <a:endParaRPr lang="zh-CN" altLang="en-US" sz="3800" b="0" i="0">
              <a:solidFill>
                <a:srgbClr val="3F3F3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963039" y="1439837"/>
            <a:ext cx="5518033" cy="7550153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3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-38" y="171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人物简介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1"/>
          <p:cNvSpPr txBox="1"/>
          <p:nvPr/>
        </p:nvSpPr>
        <p:spPr>
          <a:xfrm>
            <a:off x="2000831" y="3920009"/>
            <a:ext cx="4640939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2000526" y="2385384"/>
            <a:ext cx="2953385" cy="1192530"/>
          </a:xfrm>
          <a:prstGeom prst="rect"/>
          <a:noFill/>
        </p:spPr>
        <p:txBody>
          <a:bodyPr anchor="ctr"/>
          <a:lstStyle/>
          <a:p>
            <a:pPr marL="0" algn="ctr">
              <a:lnSpc>
                <a:spcPts val="5200"/>
              </a:lnSpc>
            </a:pPr>
            <a:r>
              <a:rPr lang="zh-CN" altLang="en-US" sz="5600" b="0" i="0" dirty="1">
                <a:solidFill>
                  <a:srgbClr val="FF3300">
                    <a:alpha val="100000"/>
                  </a:srgbClr>
                </a:solidFill>
                <a:latin typeface="方正姚体" panose="02010601030101010101" charset="-122"/>
                <a:ea typeface="方正姚体" panose="02010601030101010101" charset="-122"/>
              </a:rPr>
              <a:t>阮小五</a:t>
            </a:r>
            <a:endParaRPr lang="zh-CN" altLang="en-US" sz="5600" b="0" i="0">
              <a:solidFill>
                <a:srgbClr val="FF3300">
                  <a:alpha val="100000"/>
                </a:srgb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576626" y="4383653"/>
            <a:ext cx="8928735" cy="3674745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8400"/>
              </a:lnSpc>
            </a:pPr>
            <a:r>
              <a:rPr lang="zh-CN" altLang="en-US" sz="4300" b="1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lang="zh-CN" altLang="en-US" sz="43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手似铁棒，眼似铜铃，面虽带笑容，眉间却带杀气，人称“</a:t>
            </a:r>
            <a:r>
              <a:rPr lang="zh-CN" altLang="en-US" sz="4300" b="1" i="0" dirty="1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短命二郎</a:t>
            </a:r>
            <a:r>
              <a:rPr lang="zh-CN" altLang="en-US" sz="43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”。</a:t>
            </a:r>
            <a:endParaRPr lang="zh-CN" altLang="en-US" sz="43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488274" y="1380115"/>
            <a:ext cx="5733907" cy="8102194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3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-38" y="171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人物简介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1"/>
          <p:cNvSpPr txBox="1"/>
          <p:nvPr/>
        </p:nvSpPr>
        <p:spPr>
          <a:xfrm>
            <a:off x="2000831" y="3920009"/>
            <a:ext cx="4640939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2000260" y="2526287"/>
            <a:ext cx="3745548" cy="970153"/>
          </a:xfrm>
          <a:prstGeom prst="rect"/>
          <a:noFill/>
        </p:spPr>
        <p:txBody>
          <a:bodyPr anchor="ctr"/>
          <a:lstStyle/>
          <a:p>
            <a:pPr marL="0" algn="ctr">
              <a:lnSpc>
                <a:spcPts val="5200"/>
              </a:lnSpc>
            </a:pPr>
            <a:r>
              <a:rPr lang="zh-CN" altLang="en-US" sz="5600" b="0" i="0" dirty="1">
                <a:solidFill>
                  <a:srgbClr val="FF3300">
                    <a:alpha val="100000"/>
                  </a:srgbClr>
                </a:solidFill>
                <a:latin typeface="方正姚体" panose="02010601030101010101" charset="-122"/>
                <a:ea typeface="方正姚体" panose="02010601030101010101" charset="-122"/>
              </a:rPr>
              <a:t>阮小七</a:t>
            </a:r>
            <a:endParaRPr lang="zh-CN" altLang="en-US" sz="5600" b="0" i="0">
              <a:solidFill>
                <a:srgbClr val="FF3300">
                  <a:alpha val="100000"/>
                </a:srgb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731064" y="4348686"/>
            <a:ext cx="9173213" cy="4444308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8400"/>
              </a:lnSpc>
            </a:pPr>
            <a:r>
              <a:rPr lang="zh-CN" altLang="en-US" sz="4300" b="1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lang="zh-CN" altLang="en-US" sz="43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脸上怪肉横生，身上交加乌黑点，村中唤做“</a:t>
            </a:r>
            <a:r>
              <a:rPr lang="zh-CN" altLang="en-US" sz="4300" b="1" i="0" dirty="1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活阎罗</a:t>
            </a:r>
            <a:r>
              <a:rPr lang="zh-CN" altLang="en-US" sz="43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”。一百单八人中，他真要算做第一个快人，心快口快，直爽、义气、水上功夫了得。</a:t>
            </a:r>
            <a:endParaRPr lang="zh-CN" altLang="en-US" sz="43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2203973" y="1001792"/>
            <a:ext cx="5339553" cy="8000190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3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-38" y="171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人物简介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1"/>
          <p:cNvSpPr txBox="1"/>
          <p:nvPr/>
        </p:nvSpPr>
        <p:spPr>
          <a:xfrm>
            <a:off x="2000831" y="3920009"/>
            <a:ext cx="4640939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2268312" y="2256634"/>
            <a:ext cx="4105910" cy="1192530"/>
          </a:xfrm>
          <a:prstGeom prst="rect"/>
          <a:noFill/>
        </p:spPr>
        <p:txBody>
          <a:bodyPr anchor="ctr"/>
          <a:lstStyle/>
          <a:p>
            <a:pPr marL="0" algn="ctr">
              <a:lnSpc>
                <a:spcPts val="5200"/>
              </a:lnSpc>
            </a:pPr>
            <a:r>
              <a:rPr lang="zh-CN" altLang="en-US" sz="5600" b="0" i="0" dirty="1">
                <a:solidFill>
                  <a:srgbClr val="FF3300">
                    <a:alpha val="100000"/>
                  </a:srgbClr>
                </a:solidFill>
                <a:latin typeface="方正姚体" panose="02010601030101010101" charset="-122"/>
                <a:ea typeface="方正姚体" panose="02010601030101010101" charset="-122"/>
              </a:rPr>
              <a:t>白胜</a:t>
            </a:r>
            <a:endParaRPr lang="zh-CN" altLang="en-US" sz="5600" b="0" i="0">
              <a:solidFill>
                <a:srgbClr val="FF3300">
                  <a:alpha val="100000"/>
                </a:srgb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713119" y="4704093"/>
            <a:ext cx="8361045" cy="2326448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8400"/>
              </a:lnSpc>
            </a:pPr>
            <a:r>
              <a:rPr lang="zh-CN" altLang="en-US" sz="4300" b="1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</a:t>
            </a:r>
            <a:r>
              <a:rPr lang="zh-CN" altLang="en-US" sz="43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人称“</a:t>
            </a:r>
            <a:r>
              <a:rPr lang="zh-CN" altLang="en-US" sz="4300" b="1" i="0" dirty="1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白日鼠</a:t>
            </a:r>
            <a:r>
              <a:rPr lang="zh-CN" altLang="en-US" sz="43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”，善用迷药。为人仗义，但意志不坚。</a:t>
            </a:r>
            <a:endParaRPr lang="zh-CN" altLang="en-US" sz="43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2454660" y="1301572"/>
            <a:ext cx="5145481" cy="7684884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3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452830" y="3020082"/>
            <a:ext cx="11913870" cy="3247870"/>
          </a:xfrm>
          <a:prstGeom prst="rect"/>
          <a:noFill/>
        </p:spPr>
        <p:txBody>
          <a:bodyPr anchor="t"/>
          <a:lstStyle/>
          <a:p>
            <a:pPr marL="0" algn="ctr">
              <a:lnSpc>
                <a:spcPts val="12000"/>
              </a:lnSpc>
            </a:pPr>
            <a:r>
              <a:rPr lang="zh-CN" altLang="en-US" sz="4800" b="1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快速浏览课文，大体把握故事内容，</a:t>
            </a:r>
            <a:endParaRPr lang="zh-CN" altLang="en-US" sz="4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>
              <a:lnSpc>
                <a:spcPts val="12000"/>
              </a:lnSpc>
            </a:pPr>
            <a:r>
              <a:rPr lang="zh-CN" altLang="en-US" sz="4800" b="1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文题中的</a:t>
            </a:r>
            <a:r>
              <a:rPr lang="zh-CN" altLang="en-US" sz="4800" b="1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“生辰纲”</a:t>
            </a:r>
            <a:r>
              <a:rPr lang="zh-CN" altLang="en-US" sz="4800" b="1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是什么东西？ </a:t>
            </a:r>
            <a:endParaRPr lang="zh-CN" altLang="en-US" sz="4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5589892" y="2892020"/>
            <a:ext cx="5463649" cy="1983569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10800"/>
              </a:lnSpc>
            </a:pPr>
            <a:r>
              <a:rPr lang="zh-CN" altLang="en-US" sz="8500" b="1" i="0" dirty="1">
                <a:solidFill>
                  <a:srgbClr val="7C5D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生辰 </a:t>
            </a:r>
            <a:r>
              <a:rPr lang="zh-CN" altLang="en-US" sz="8500" b="1" i="0" dirty="1">
                <a:solidFill>
                  <a:srgbClr val="1945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纲</a:t>
            </a:r>
            <a:r>
              <a:rPr lang="zh-CN" altLang="en-US" sz="8500" b="0" i="0" dirty="1">
                <a:solidFill>
                  <a:srgbClr val="7C5D26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8500" b="0" i="0">
              <a:solidFill>
                <a:srgbClr val="7C5D26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5942086" y="5762539"/>
            <a:ext cx="11014072" cy="2397686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5700"/>
              </a:lnSpc>
            </a:pPr>
            <a:r>
              <a:rPr lang="zh-CN" altLang="en-US" sz="37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生辰纲：梁中书为自己的岳丈、当朝太师蔡京祝寿而进献的大批财物。这些都是老百姓的血汗钱，是被搜刮来的</a:t>
            </a:r>
            <a:r>
              <a:rPr lang="zh-CN" altLang="en-US" sz="37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不义之财</a:t>
            </a:r>
            <a:r>
              <a:rPr lang="zh-CN" altLang="en-US" sz="37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7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86538" y="5762082"/>
            <a:ext cx="3327397" cy="4525261"/>
          </a:xfrm>
          <a:prstGeom prst="rect"/>
        </p:spPr>
      </p:pic>
      <p:sp>
        <p:nvSpPr>
          <p:cNvPr id="5" name="形状1"/>
          <p:cNvSpPr txBox="1"/>
          <p:nvPr/>
        </p:nvSpPr>
        <p:spPr>
          <a:xfrm>
            <a:off x="8387229" y="541696"/>
            <a:ext cx="6123565" cy="2151136"/>
          </a:xfrm>
          <a:custGeom>
            <a:gdLst>
              <a:gd name="connsiteX0" fmla="*/ 3061783 w 6123565"/>
              <a:gd name="connsiteY0" fmla="*/ 0 h 2151136"/>
              <a:gd name="connsiteX1" fmla="*/ 4752758 w 6123565"/>
              <a:gd name="connsiteY1" fmla="*/ 0 h 2151136"/>
              <a:gd name="connsiteX2" fmla="*/ 6123565 w 6123565"/>
              <a:gd name="connsiteY2" fmla="*/ 1669587 h 2151136"/>
              <a:gd name="connsiteX3" fmla="*/ 2956097 w 6123565"/>
              <a:gd name="connsiteY3" fmla="*/ 2151136 h 2151136"/>
              <a:gd name="connsiteX4" fmla="*/ 2570924 w 6123565"/>
              <a:gd name="connsiteY4" fmla="*/ 2136050 h 2151136"/>
              <a:gd name="connsiteX5" fmla="*/ 1593987 w 6123565"/>
              <a:gd name="connsiteY5" fmla="*/ 2688919 h 2151136"/>
              <a:gd name="connsiteX6" fmla="*/ 1872194 w 6123565"/>
              <a:gd name="connsiteY6" fmla="*/ 2066894 h 2151136"/>
              <a:gd name="connsiteX7" fmla="*/ 1869999 w 6123565"/>
              <a:gd name="connsiteY7" fmla="*/ 2066612 h 2151136"/>
              <a:gd name="connsiteX8" fmla="*/ 771079 w 6123565"/>
              <a:gd name="connsiteY8" fmla="*/ 1903332 h 2151136"/>
              <a:gd name="connsiteX9" fmla="*/ 0 w 6123565"/>
              <a:gd name="connsiteY9" fmla="*/ 481548 h 21511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3565" h="2688919">
                <a:moveTo>
                  <a:pt x="3061783" y="0"/>
                </a:moveTo>
                <a:cubicBezTo>
                  <a:pt x="4752758" y="0"/>
                  <a:pt x="6123565" y="481548"/>
                  <a:pt x="6123565" y="1075568"/>
                </a:cubicBezTo>
                <a:cubicBezTo>
                  <a:pt x="6123565" y="1669587"/>
                  <a:pt x="4752758" y="2151136"/>
                  <a:pt x="3061783" y="2151136"/>
                </a:cubicBezTo>
                <a:cubicBezTo>
                  <a:pt x="2956097" y="2151136"/>
                  <a:pt x="2851661" y="2149255"/>
                  <a:pt x="2748733" y="2145583"/>
                </a:cubicBezTo>
                <a:lnTo>
                  <a:pt x="2570924" y="2136050"/>
                </a:lnTo>
                <a:lnTo>
                  <a:pt x="1593987" y="2688919"/>
                </a:lnTo>
                <a:lnTo>
                  <a:pt x="1872194" y="2066894"/>
                </a:lnTo>
                <a:lnTo>
                  <a:pt x="1869999" y="2066612"/>
                </a:lnTo>
                <a:cubicBezTo>
                  <a:pt x="771079" y="1903332"/>
                  <a:pt x="0" y="1521083"/>
                  <a:pt x="0" y="1075568"/>
                </a:cubicBezTo>
                <a:cubicBezTo>
                  <a:pt x="0" y="481548"/>
                  <a:pt x="1370807" y="0"/>
                  <a:pt x="3061783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solidFill>
              <a:srgbClr val="5D7D8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  <a:r>
              <a:rPr lang="zh-CN" altLang="en-US" sz="3600" b="0" i="0" dirty="1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宋代成批运送货物的组织。</a:t>
            </a:r>
            <a:endParaRPr lang="zh-CN" altLang="en-US" sz="3600" b="0" i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形状2"/>
          <p:cNvSpPr txBox="1"/>
          <p:nvPr/>
        </p:nvSpPr>
        <p:spPr>
          <a:xfrm>
            <a:off x="713375" y="4328122"/>
            <a:ext cx="6123562" cy="1274317"/>
          </a:xfrm>
          <a:custGeom>
            <a:gdLst>
              <a:gd name="connsiteX0" fmla="*/ 4822575 w 6123562"/>
              <a:gd name="connsiteY0" fmla="*/ -525797 h 1274317"/>
              <a:gd name="connsiteX1" fmla="*/ 4243918 w 6123562"/>
              <a:gd name="connsiteY1" fmla="*/ 49336 h 1274317"/>
              <a:gd name="connsiteX2" fmla="*/ 4253564 w 6123562"/>
              <a:gd name="connsiteY2" fmla="*/ 50071 h 1274317"/>
              <a:gd name="connsiteX3" fmla="*/ 5352484 w 6123562"/>
              <a:gd name="connsiteY3" fmla="*/ 146797 h 1274317"/>
              <a:gd name="connsiteX4" fmla="*/ 6123562 w 6123562"/>
              <a:gd name="connsiteY4" fmla="*/ 989051 h 1274317"/>
              <a:gd name="connsiteX5" fmla="*/ 1370806 w 6123562"/>
              <a:gd name="connsiteY5" fmla="*/ 1274317 h 1274317"/>
              <a:gd name="connsiteX6" fmla="*/ 0 w 6123562"/>
              <a:gd name="connsiteY6" fmla="*/ 285265 h 1274317"/>
              <a:gd name="connsiteX7" fmla="*/ 3167467 w 6123562"/>
              <a:gd name="connsiteY7" fmla="*/ 0 h 1274317"/>
              <a:gd name="connsiteX8" fmla="*/ 3506788 w 6123562"/>
              <a:gd name="connsiteY8" fmla="*/ 7481 h 1274317"/>
              <a:gd name="connsiteX9" fmla="*/ 4822575 w 6123562"/>
              <a:gd name="connsiteY9" fmla="*/ -525797 h 12743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3562" h="1800111">
                <a:moveTo>
                  <a:pt x="4822575" y="-525797"/>
                </a:moveTo>
                <a:lnTo>
                  <a:pt x="4243918" y="49336"/>
                </a:lnTo>
                <a:lnTo>
                  <a:pt x="4253564" y="50071"/>
                </a:lnTo>
                <a:cubicBezTo>
                  <a:pt x="5352484" y="146797"/>
                  <a:pt x="6123562" y="373239"/>
                  <a:pt x="6123562" y="637158"/>
                </a:cubicBezTo>
                <a:cubicBezTo>
                  <a:pt x="6123562" y="989051"/>
                  <a:pt x="4752756" y="1274317"/>
                  <a:pt x="3061781" y="1274317"/>
                </a:cubicBezTo>
                <a:cubicBezTo>
                  <a:pt x="1370806" y="1274317"/>
                  <a:pt x="0" y="989051"/>
                  <a:pt x="0" y="637158"/>
                </a:cubicBezTo>
                <a:cubicBezTo>
                  <a:pt x="0" y="285265"/>
                  <a:pt x="1370806" y="0"/>
                  <a:pt x="3061781" y="0"/>
                </a:cubicBezTo>
                <a:cubicBezTo>
                  <a:pt x="3167467" y="0"/>
                  <a:pt x="3271902" y="1114"/>
                  <a:pt x="3374831" y="3290"/>
                </a:cubicBezTo>
                <a:lnTo>
                  <a:pt x="3506788" y="7481"/>
                </a:lnTo>
                <a:lnTo>
                  <a:pt x="4822575" y="-52579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9050">
            <a:solidFill>
              <a:srgbClr val="5D7D8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5600"/>
              </a:lnSpc>
            </a:pPr>
            <a:r>
              <a:rPr lang="zh-CN" altLang="en-US" sz="3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当朝太师蔡京</a:t>
            </a:r>
            <a:endParaRPr lang="zh-CN" altLang="en-US" sz="3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0" advAuto="indefinite" build="whole"/>
      <p:bldP spid="5" grpId="1" uiExpand="0" advAuto="indefinite" build="whole"/>
      <p:bldP spid="3" grpId="2" uiExpand="0" advAuto="indefinite" build="whol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88862" y="221923"/>
            <a:ext cx="3017863" cy="1133161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0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情节概括</a:t>
            </a:r>
            <a:endParaRPr lang="zh-CN" altLang="en-US" sz="4800" b="0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1213923" y="2065649"/>
            <a:ext cx="16202025" cy="1732598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开端：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杨志等人，共十五人，从梁府出发，押运生辰纲去 东京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1213961" y="3373088"/>
            <a:ext cx="16202025" cy="2503646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发展：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赶路时，开始早起赶路，日中歇息，后来白日押送，天</a:t>
            </a:r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黑休息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4"/>
          <p:cNvSpPr txBox="1"/>
          <p:nvPr/>
        </p:nvSpPr>
        <p:spPr>
          <a:xfrm>
            <a:off x="1204627" y="5336886"/>
            <a:ext cx="16221075" cy="2503646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高潮：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一行人走到黄泥岗，因天气太热，在岗上休息，遇到吴</a:t>
            </a:r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用等人，中计喝下蒙汗药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5"/>
          <p:cNvSpPr txBox="1"/>
          <p:nvPr/>
        </p:nvSpPr>
        <p:spPr>
          <a:xfrm>
            <a:off x="1214152" y="7697657"/>
            <a:ext cx="4864100" cy="961549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结局：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丢失生辰纲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  <p:bldP spid="4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88862" y="221923"/>
            <a:ext cx="3017863" cy="1133161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0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情节概括</a:t>
            </a:r>
            <a:endParaRPr lang="zh-CN" altLang="en-US" sz="4800" b="0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2396757" y="2429189"/>
            <a:ext cx="11982450" cy="1799654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天时：</a:t>
            </a:r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人多时早起赶路，人少时趁白天赶路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2397290" y="4493038"/>
            <a:ext cx="11449050" cy="1799654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地利：</a:t>
            </a:r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坚持不在强盗出没的黄泥岗休息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4"/>
          <p:cNvSpPr txBox="1"/>
          <p:nvPr/>
        </p:nvSpPr>
        <p:spPr>
          <a:xfrm>
            <a:off x="2397176" y="6957955"/>
            <a:ext cx="11448860" cy="995077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人和：</a:t>
            </a:r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一行人乔装打扮，掩人耳目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  <p:bldP spid="4" grpId="1" uiExpand="0" advAuto="indefinite" build="whole"/>
      <p:bldP spid="5" grpId="2" uiExpand="0" advAuto="indefinite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88862" y="221923"/>
            <a:ext cx="3017863" cy="1133161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0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情节概括</a:t>
            </a:r>
            <a:endParaRPr lang="zh-CN" altLang="en-US" sz="4800" b="0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1160088" y="1678038"/>
            <a:ext cx="16202025" cy="1732598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开端：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吴用等七人扮作货商在黄泥岗等待杨志押运生辰纲到黄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泥岗，白日鼠白胜扮作贩酒的小贩，上得岗来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1159821" y="3819611"/>
            <a:ext cx="15963900" cy="2503646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发展：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众禁军要买酒喝，杨志阻拦，吴用等人假装买酒，吃了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一桶，初步打消了杨志的怀疑。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4"/>
          <p:cNvSpPr txBox="1"/>
          <p:nvPr/>
        </p:nvSpPr>
        <p:spPr>
          <a:xfrm>
            <a:off x="1160183" y="5865333"/>
            <a:ext cx="16112965" cy="3274695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高潮：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刘唐先喝了另一桶的酒，进一步打消了杨志的怀疑，吴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用将蒙汗药抖在瓢里，假装要饶酒吃，趁机下药。众禁</a:t>
            </a:r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军凑钱买酒，杨志无奈同意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5"/>
          <p:cNvSpPr txBox="1"/>
          <p:nvPr/>
        </p:nvSpPr>
        <p:spPr>
          <a:xfrm>
            <a:off x="1159983" y="8788079"/>
            <a:ext cx="13084178" cy="961549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结局：</a:t>
            </a:r>
            <a:r>
              <a:rPr lang="zh-CN" altLang="en-US" sz="4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杨志等人中计，生辰纲被劫。</a:t>
            </a:r>
            <a:endParaRPr lang="zh-CN" altLang="en-US" sz="4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  <p:bldP spid="4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88862" y="221923"/>
            <a:ext cx="3017863" cy="1133161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0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情节概括</a:t>
            </a:r>
            <a:endParaRPr lang="zh-CN" altLang="en-US" sz="4800" b="0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2396757" y="2429189"/>
            <a:ext cx="11982450" cy="995077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天时：</a:t>
            </a:r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天气炎热，以药酒作武器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2396804" y="4298594"/>
            <a:ext cx="15097125" cy="1799654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地利：</a:t>
            </a:r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黄泥冈人烟稀少，于此设伏，占有“地利”。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4"/>
          <p:cNvSpPr txBox="1"/>
          <p:nvPr/>
        </p:nvSpPr>
        <p:spPr>
          <a:xfrm>
            <a:off x="2397328" y="6367596"/>
            <a:ext cx="13687234" cy="1799654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人和：</a:t>
            </a:r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杨志等人内部矛盾重重，给了晁盖等人可乘</a:t>
            </a:r>
            <a:r>
              <a:rPr lang="zh-CN" altLang="en-US" sz="48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之机。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  <p:bldP spid="4" grpId="1" uiExpand="0" advAuto="indefinite" build="whole"/>
      <p:bldP spid="5" grpId="2" uiExpand="0" advAuto="indefinite" build="whol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519370" y="615382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1483328" y="2661371"/>
            <a:ext cx="16017754" cy="5463381"/>
          </a:xfrm>
          <a:prstGeom prst="rect"/>
          <a:noFill/>
        </p:spPr>
        <p:txBody>
          <a:bodyPr anchor="ctr"/>
          <a:lstStyle/>
          <a:p>
            <a:pPr marL="0" algn="l">
              <a:lnSpc>
                <a:spcPts val="8300"/>
              </a:lnSpc>
            </a:pPr>
            <a:r>
              <a:rPr lang="zh-CN" altLang="en-US" sz="5600" b="0" i="0" dirty="1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</a:rPr>
              <a:t>1、整体感知文章内容，概括“智取”情节。</a:t>
            </a:r>
            <a:endParaRPr lang="zh-CN" altLang="en-US" sz="5600" b="0" i="0">
              <a:solidFill>
                <a:srgbClr val="000000">
                  <a:alpha val="100000"/>
                </a:srgb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marL="0" algn="l">
              <a:lnSpc>
                <a:spcPts val="8300"/>
              </a:lnSpc>
            </a:pPr>
            <a:r>
              <a:rPr lang="zh-CN" altLang="en-US" sz="5600" b="0" i="0" dirty="1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</a:rPr>
              <a:t>2、了解作品双线叙事线索的结构艺术</a:t>
            </a:r>
            <a:endParaRPr lang="zh-CN" altLang="en-US" sz="5600" b="0" i="0">
              <a:solidFill>
                <a:srgbClr val="000000">
                  <a:alpha val="100000"/>
                </a:srgb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marL="0" algn="l">
              <a:lnSpc>
                <a:spcPts val="8300"/>
              </a:lnSpc>
            </a:pPr>
            <a:r>
              <a:rPr lang="zh-CN" altLang="en-US" sz="5600" b="0" i="0" dirty="1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</a:rPr>
              <a:t>3、感受中国古典小说的丰富底蕴，培养阅读古典    小说的兴趣。</a:t>
            </a:r>
            <a:endParaRPr lang="zh-CN" altLang="en-US" sz="5600" b="0" i="0">
              <a:solidFill>
                <a:srgbClr val="000000">
                  <a:alpha val="100000"/>
                </a:srgb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marL="0" algn="l"/>
            <a:endParaRPr lang="zh-CN" altLang="en-US" sz="5600" b="0" i="0">
              <a:solidFill>
                <a:srgbClr val="000000">
                  <a:alpha val="100000"/>
                </a:srgb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177682" y="2221144"/>
            <a:ext cx="14982825" cy="1558272"/>
          </a:xfrm>
          <a:prstGeom prst="rect"/>
          <a:noFill/>
        </p:spPr>
        <p:txBody>
          <a:bodyPr anchor="t"/>
          <a:lstStyle/>
          <a:p>
            <a:pPr marL="320040" algn="l">
              <a:lnSpc>
                <a:spcPts val="10700"/>
              </a:lnSpc>
            </a:pPr>
            <a:r>
              <a:rPr lang="zh-CN" altLang="en-US" sz="4800" b="1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明线:  杨志押运生辰纲。上路——中计——失纲。</a:t>
            </a:r>
            <a:endParaRPr lang="zh-CN" altLang="en-US" sz="48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2373668" y="5498182"/>
            <a:ext cx="14787496" cy="995077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800" b="1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暗线:  晁吴智取生辰纲。定计——施计——劫纲。</a:t>
            </a:r>
            <a:endParaRPr lang="zh-CN" altLang="en-US" sz="48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 prLst="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  <p:bldP spid="3" grpId="1" uiExpand="0" advAuto="indefinite" build="whol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295448" y="1972218"/>
            <a:ext cx="14735175" cy="5943124"/>
          </a:xfrm>
          <a:prstGeom prst="rect"/>
          <a:noFill/>
        </p:spPr>
        <p:txBody>
          <a:bodyPr anchor="t"/>
          <a:lstStyle/>
          <a:p>
            <a:pPr marL="640080" algn="l">
              <a:lnSpc>
                <a:spcPts val="10000"/>
              </a:lnSpc>
            </a:pPr>
            <a:r>
              <a:rPr lang="zh-CN" altLang="en-US" sz="4500" b="1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【学法指导】</a:t>
            </a:r>
            <a:endParaRPr lang="zh-CN" altLang="en-US" sz="4500" b="1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40080" algn="l">
              <a:lnSpc>
                <a:spcPts val="10000"/>
              </a:lnSpc>
            </a:pPr>
            <a:r>
              <a:rPr lang="zh-CN" altLang="en-US" sz="45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45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双线结构</a:t>
            </a:r>
            <a:r>
              <a:rPr lang="zh-CN" altLang="en-US" sz="45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是记叙类文章中常见的一种组合形式，同时存在和发展的两条线索便于拓展作品的</a:t>
            </a:r>
            <a:r>
              <a:rPr lang="zh-CN" altLang="en-US" sz="45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广度和深度</a:t>
            </a:r>
            <a:r>
              <a:rPr lang="zh-CN" altLang="en-US" sz="45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，更好地表现丰富而复杂的社会生活。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128713" y="271463"/>
            <a:ext cx="16302038" cy="7799355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735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总结：</a:t>
            </a:r>
            <a:endParaRPr lang="zh-CN" altLang="en-US" sz="735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晁、吴之</a:t>
            </a:r>
            <a:r>
              <a:rPr lang="zh-CN" altLang="en-US" sz="48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“智”</a:t>
            </a:r>
            <a:endParaRPr lang="zh-CN" altLang="en-US" sz="4800" b="0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/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智用天时——六月初四正午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/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智用地利——黄泥冈松树林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/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/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智用人和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/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1.一稳——扮客商，稳住对方（初消）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/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2.二诱——佯争酒，引诱对方（消尽）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/>
            <a:r>
              <a:rPr lang="zh-CN" altLang="en-US" sz="48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3.三麻——巧下药，麻倒对方（放倒）</a:t>
            </a:r>
            <a:endParaRPr lang="zh-CN" altLang="en-US" sz="48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857500" y="390048"/>
            <a:ext cx="11857197" cy="8434769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93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总结：</a:t>
            </a:r>
            <a:endParaRPr lang="zh-CN" altLang="en-US" sz="93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93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梁山好汉的</a:t>
            </a:r>
            <a:endParaRPr lang="zh-CN" altLang="en-US" sz="93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93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1.智用天时</a:t>
            </a:r>
            <a:endParaRPr lang="zh-CN" altLang="en-US" sz="93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93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2.智用地利</a:t>
            </a:r>
            <a:endParaRPr lang="zh-CN" altLang="en-US" sz="93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93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3.智用人和</a:t>
            </a:r>
            <a:endParaRPr lang="zh-CN" altLang="en-US" sz="93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93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4.智用计谋</a:t>
            </a:r>
            <a:endParaRPr lang="zh-CN" altLang="en-US" sz="93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0444162" y="1256665"/>
            <a:ext cx="4703061" cy="6700838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501015" y="2730500"/>
            <a:ext cx="17508855" cy="8171815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4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1.他为什么不多带兵?</a:t>
            </a:r>
            <a:endParaRPr lang="zh-CN" altLang="en-US" sz="54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54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伪装成客商就是为了掩人耳目，这叫“智藏行踪”。</a:t>
            </a:r>
            <a:endParaRPr lang="zh-CN" altLang="en-US" sz="54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endParaRPr lang="zh-CN" altLang="en-US" sz="54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54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2.离京五七日后杨志对时间作了怎样的调整?为什么要调整时间?</a:t>
            </a:r>
            <a:endParaRPr lang="zh-CN" altLang="en-US" sz="54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54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以前：五更一日中，后来：辰牌→申时，这说明他小心谨慎，这叫“智变行辰”。这样调整是怕在晨光或暮色中遭偷袭，而正午炎热，恐怕连强盗也不愿出来活动。</a:t>
            </a:r>
            <a:endParaRPr lang="zh-CN" altLang="en-US" sz="54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015" y="153670"/>
            <a:ext cx="17508855" cy="341503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marL="0" algn="l"/>
            <a:r>
              <a:rPr lang="zh-CN" altLang="en-US" sz="54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合作探究</a:t>
            </a:r>
            <a:endParaRPr lang="zh-CN" altLang="en-US" sz="54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54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为了押运成功，杨志殚精竭虑，绞尽脑汁，从文中哪些地方可看出杨志的计谋?</a:t>
            </a:r>
            <a:endParaRPr lang="zh-CN" altLang="en-US" sz="54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endParaRPr lang="zh-CN" altLang="en-US" sz="54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0" advAuto="indefinite" build="whol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857500" y="857250"/>
            <a:ext cx="10452735" cy="4754595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1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合作探究</a:t>
            </a:r>
            <a:endParaRPr lang="zh-CN" altLang="en-US" sz="51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51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3.杨志一行人为什么放着宽平的官道不走，净找些偏僻崎岖的小径自讨苦吃?</a:t>
            </a:r>
            <a:endParaRPr lang="zh-CN" altLang="en-US" sz="51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endParaRPr lang="zh-CN" altLang="en-US" sz="51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endParaRPr lang="zh-CN" altLang="en-US" sz="51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2573000" y="7535227"/>
            <a:ext cx="5715000" cy="2978109"/>
          </a:xfrm>
          <a:prstGeom prst="rect"/>
        </p:spPr>
      </p:pic>
      <p:sp>
        <p:nvSpPr>
          <p:cNvPr id="4" name="文本框 3"/>
          <p:cNvSpPr txBox="1"/>
          <p:nvPr/>
        </p:nvSpPr>
        <p:spPr>
          <a:xfrm>
            <a:off x="2961005" y="4886325"/>
            <a:ext cx="9144000" cy="1660525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marL="0" algn="l"/>
            <a:r>
              <a:rPr lang="zh-CN" altLang="en-US" sz="51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这叫“智选路径”。因为这样难走的路径，恐怕连歹人也不愿走。</a:t>
            </a:r>
            <a:endParaRPr lang="zh-CN" altLang="en-US" sz="5100">
              <a:solidFill>
                <a:srgbClr val="000000">
                  <a:alpha val="100000"/>
                </a:srgbClr>
              </a:solidFill>
              <a:latin typeface="Arial"/>
              <a:ea typeface="Arial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200150" y="1287145"/>
            <a:ext cx="15276195" cy="3719195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5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合作探究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5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4.从“智藏行踪、智变行辰、智选路径”，可以看出杨志的用心良苦，为了保证生辰纲的安全，煞费苦心。请同学们再在课文中找找，为了确保生辰纲的安全，杨志还有哪些举措?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00150" y="4723765"/>
            <a:ext cx="14953614" cy="4246245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marL="0" algn="l"/>
            <a:r>
              <a:rPr lang="zh-CN" altLang="en-US" sz="45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①逼赶：怕路长梦多，不惜打骂军士，斥责虞候，得罪老都管；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5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②减少中途休息：担心军士懈怠；③审察枣贩：谨慎，多疑；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5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④对卖酒汉子高度警惕；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5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⑤喝酒时慎之又慎，小心翼翼。</a:t>
            </a:r>
            <a:endParaRPr lang="zh-CN" altLang="en-US" sz="4500">
              <a:solidFill>
                <a:srgbClr val="000000">
                  <a:alpha val="100000"/>
                </a:srgbClr>
              </a:solidFill>
              <a:latin typeface="Arial"/>
              <a:ea typeface="Arial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433195" y="1524635"/>
            <a:ext cx="15448914" cy="4031615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5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综合比较：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500" b="0" i="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为什么一个如此精明、谨慎、多智的杨志押送生辰纲仍不免遭受失败的命运呢?杨志到现在仍然想不明白，请同学们替他总结一下失败的原因。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3195" y="5014595"/>
            <a:ext cx="9144000" cy="286131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marL="0" algn="l"/>
            <a:r>
              <a:rPr lang="zh-CN" altLang="en-US" sz="45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1.没有处理好内部关系。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5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杨志军健——骂、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5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打——怨怅虞候—— </a:t>
            </a:r>
            <a:endParaRPr lang="zh-CN" altLang="en-US" sz="4500" b="0" i="0">
              <a:solidFill>
                <a:srgbClr val="000000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500" dirty="1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sym typeface="+mn-ea"/>
              </a:rPr>
              <a:t>嗔——怨怅老都管——烦——恼他</a:t>
            </a:r>
            <a:endParaRPr lang="zh-CN" altLang="en-US" sz="4500">
              <a:solidFill>
                <a:srgbClr val="000000">
                  <a:alpha val="100000"/>
                </a:srgbClr>
              </a:solidFill>
              <a:latin typeface="Arial"/>
              <a:ea typeface="Arial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812800" y="575945"/>
            <a:ext cx="14935200" cy="9551670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7050" b="0" i="0" dirty="1">
                <a:solidFill>
                  <a:srgbClr val="F5222D">
                    <a:alpha val="100000"/>
                  </a:srgbClr>
                </a:solidFill>
                <a:latin typeface="Arial"/>
                <a:ea typeface="Arial"/>
              </a:rPr>
              <a:t>综合比较</a:t>
            </a:r>
            <a:endParaRPr lang="zh-CN" altLang="en-US" sz="7050" b="0" i="0">
              <a:solidFill>
                <a:srgbClr val="F5222D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800" b="0" i="0" dirty="1">
                <a:solidFill>
                  <a:srgbClr val="F5222D">
                    <a:alpha val="100000"/>
                  </a:srgbClr>
                </a:solidFill>
                <a:latin typeface="Arial"/>
                <a:ea typeface="Arial"/>
              </a:rPr>
              <a:t>2.天外有天，人外有人。智多星吴用的计谋比青面兽杨志的计谋要高明。杨志棋差一招。杨志之智，更加衬托出吴用之智的高明。可以说杨志输智，吴用有用。</a:t>
            </a:r>
            <a:endParaRPr lang="zh-CN" altLang="en-US" sz="4800" b="0" i="0">
              <a:solidFill>
                <a:srgbClr val="F5222D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endParaRPr lang="zh-CN" altLang="en-US" sz="4800" b="0" i="0">
              <a:solidFill>
                <a:srgbClr val="F5222D">
                  <a:alpha val="100000"/>
                </a:srgbClr>
              </a:solidFill>
              <a:latin typeface="Arial"/>
              <a:ea typeface="Arial"/>
            </a:endParaRPr>
          </a:p>
          <a:p>
            <a:pPr marL="0" algn="l"/>
            <a:r>
              <a:rPr lang="zh-CN" altLang="en-US" sz="4800" b="0" i="0" dirty="1">
                <a:solidFill>
                  <a:srgbClr val="F5222D">
                    <a:alpha val="100000"/>
                  </a:srgbClr>
                </a:solidFill>
                <a:latin typeface="Arial"/>
                <a:ea typeface="Arial"/>
              </a:rPr>
              <a:t>杨志失败的外因：急功近利，欠理智，人不和。杨志失败的内因天外有天，棋差一招。</a:t>
            </a:r>
            <a:endParaRPr lang="zh-CN" altLang="en-US" sz="4800" b="0" i="0">
              <a:solidFill>
                <a:srgbClr val="F5222D">
                  <a:alpha val="100000"/>
                </a:srgbClr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20332" y="253394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作者作品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2050886" y="1679591"/>
            <a:ext cx="5636914" cy="7615952"/>
          </a:xfrm>
          <a:prstGeom prst="rect"/>
        </p:spPr>
      </p:pic>
      <p:sp>
        <p:nvSpPr>
          <p:cNvPr id="4" name="形状1"/>
          <p:cNvSpPr txBox="1"/>
          <p:nvPr/>
        </p:nvSpPr>
        <p:spPr>
          <a:xfrm flipV="1">
            <a:off x="505682" y="2745257"/>
            <a:ext cx="8109767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文本2"/>
          <p:cNvSpPr txBox="1"/>
          <p:nvPr/>
        </p:nvSpPr>
        <p:spPr>
          <a:xfrm>
            <a:off x="799900" y="1860880"/>
            <a:ext cx="7520940" cy="860965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000" b="1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施耐庵</a:t>
            </a:r>
            <a:r>
              <a:rPr lang="zh-CN" altLang="en-US" sz="4000" b="0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zh-CN" altLang="en-US" sz="40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约1296—约1370</a:t>
            </a:r>
            <a:endParaRPr lang="zh-CN" altLang="en-US" sz="40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505406" y="2950635"/>
            <a:ext cx="10572750" cy="6345332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8000"/>
              </a:lnSpc>
            </a:pPr>
            <a:r>
              <a:rPr lang="zh-CN" altLang="en-US" sz="3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元末明初</a:t>
            </a:r>
            <a:r>
              <a:rPr lang="zh-CN" altLang="en-US" sz="3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小说家，本名彦端，今江苏兴化人。</a:t>
            </a:r>
            <a:endParaRPr lang="zh-CN" altLang="en-US" sz="3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8000"/>
              </a:lnSpc>
            </a:pPr>
            <a:r>
              <a:rPr lang="zh-CN" altLang="en-US" sz="3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博古通今，才气横溢，举凡群经诸子，辞章诗歌，精通天文、地理、医卜、星象等，35岁曾中进士，后弃官归里，搜集整理关于梁山泊宋江等英雄人物的故事，闭门著述，最终写成了“四大名著”之一的《水浒传》。</a:t>
            </a:r>
            <a:endParaRPr lang="zh-CN" altLang="en-US" sz="3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6" grpId="1" uiExpand="0" advAuto="indefinite" build="whole"/>
      <p:bldP spid="3" grpId="2" uiExpand="0" advAuto="indefinite" build="whol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0" y="171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作者作品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1"/>
          <p:cNvSpPr txBox="1"/>
          <p:nvPr/>
        </p:nvSpPr>
        <p:spPr>
          <a:xfrm flipV="1">
            <a:off x="883406" y="2563801"/>
            <a:ext cx="4247852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1034748" y="1679429"/>
            <a:ext cx="7663815" cy="860965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0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《水浒传》</a:t>
            </a:r>
            <a:endParaRPr lang="zh-CN" altLang="en-US" sz="40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883444" y="2871949"/>
            <a:ext cx="11058525" cy="5474579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8000"/>
              </a:lnSpc>
            </a:pPr>
            <a:r>
              <a:rPr lang="zh-CN" altLang="en-US" sz="3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又名《忠义水浒传》。是我国文学史上第一部以</a:t>
            </a:r>
            <a:r>
              <a:rPr lang="zh-CN" altLang="en-US" sz="3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白话</a:t>
            </a:r>
            <a:r>
              <a:rPr lang="zh-CN" altLang="en-US" sz="3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为主体描写</a:t>
            </a:r>
            <a:r>
              <a:rPr lang="zh-CN" altLang="en-US" sz="3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农民起义</a:t>
            </a:r>
            <a:r>
              <a:rPr lang="zh-CN" altLang="en-US" sz="3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的长篇小说。全书围绕着</a:t>
            </a:r>
            <a:r>
              <a:rPr lang="zh-CN" altLang="en-US" sz="3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“官逼民反”</a:t>
            </a:r>
            <a:r>
              <a:rPr lang="zh-CN" altLang="en-US" sz="3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这一线索展开情节，表现了</a:t>
            </a:r>
            <a:r>
              <a:rPr lang="zh-CN" altLang="en-US" sz="36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北宋末年</a:t>
            </a:r>
            <a:r>
              <a:rPr lang="zh-CN" altLang="en-US" sz="36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以宋江为首的农民，不堪暴政的欺压揭竿而起，聚义水泊梁山，后接受招安致使起义失败的全过程。</a:t>
            </a:r>
            <a:endParaRPr lang="zh-CN" altLang="en-US" sz="3600" b="0" i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b="1925"/>
          <a:stretch>
            <a:fillRect/>
          </a:stretch>
        </p:blipFill>
        <p:spPr>
          <a:xfrm>
            <a:off x="12189458" y="1001316"/>
            <a:ext cx="5726801" cy="8185404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3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-38" y="171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人物简介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1"/>
          <p:cNvSpPr txBox="1"/>
          <p:nvPr/>
        </p:nvSpPr>
        <p:spPr>
          <a:xfrm flipV="1">
            <a:off x="883406" y="2563801"/>
            <a:ext cx="4247852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1034748" y="1679429"/>
            <a:ext cx="3335782" cy="860965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4000" b="1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杨志    青面兽</a:t>
            </a:r>
            <a:endParaRPr lang="zh-CN" altLang="en-US" sz="4000" b="1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626955" y="2872064"/>
            <a:ext cx="11058525" cy="6731879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6600"/>
              </a:lnSpc>
            </a:pPr>
            <a:r>
              <a:rPr lang="zh-CN" altLang="en-US" sz="39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杨家将后人，武举出身，原为殿司制使，后押送花石纲，却在黄河里翻船失陷，不敢回京赴命，只得避难江湖。后沦落东京，因盘缠使尽卖祖传宝刀，无奈杀泼皮牛二，流配东京大名府充军。大名府留守梁世杰恩赦杨志，安排比武，杨志斗武出色，被提拔做管军提辖使。</a:t>
            </a:r>
            <a:r>
              <a:rPr lang="zh-CN" altLang="en-US" sz="39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受梁中书重托，押运生辰纲。</a:t>
            </a:r>
            <a:endParaRPr lang="zh-CN" altLang="en-US" sz="3900" b="0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2519907" y="2228164"/>
            <a:ext cx="4894898" cy="6118622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3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-38" y="171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人物简介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1321394" y="1428721"/>
            <a:ext cx="5950544" cy="1687549"/>
          </a:xfrm>
          <a:prstGeom prst="rect"/>
          <a:noFill/>
        </p:spPr>
        <p:txBody>
          <a:bodyPr anchor="ctr"/>
          <a:lstStyle/>
          <a:p>
            <a:pPr marL="0" algn="ctr">
              <a:lnSpc>
                <a:spcPts val="11700"/>
              </a:lnSpc>
            </a:pPr>
            <a:r>
              <a:rPr lang="zh-CN" altLang="en-US" sz="6100" b="0" i="0" dirty="1">
                <a:solidFill>
                  <a:srgbClr val="FF3300">
                    <a:alpha val="100000"/>
                  </a:srgbClr>
                </a:solidFill>
                <a:latin typeface="方正姚体" panose="02010601030101010101" charset="-122"/>
                <a:ea typeface="方正姚体" panose="02010601030101010101" charset="-122"/>
              </a:rPr>
              <a:t>晁盖[cháo gài]</a:t>
            </a:r>
            <a:endParaRPr lang="zh-CN" altLang="en-US" sz="6100" b="0" i="0">
              <a:solidFill>
                <a:srgbClr val="FF3300">
                  <a:alpha val="100000"/>
                </a:srgb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1127503" y="3115294"/>
            <a:ext cx="9610087" cy="6374427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8600"/>
              </a:lnSpc>
            </a:pPr>
            <a:r>
              <a:rPr lang="zh-CN" altLang="en-US" sz="4400" b="1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</a:t>
            </a:r>
            <a:r>
              <a:rPr lang="zh-CN" altLang="en-US" sz="4000" b="0" i="0" dirty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郓[yùn]城县东溪村保正,当地富户,人称托塔天王。智取生辰纲后投梁山入伙。继王伦后为梁山寨主。后中毒箭身亡，宋江接任。</a:t>
            </a:r>
            <a:r>
              <a:rPr lang="zh-CN" altLang="en-US" sz="4000" b="0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他不在108将之列。</a:t>
            </a:r>
            <a:endParaRPr lang="zh-CN" altLang="en-US" sz="4000" b="0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endParaRPr lang="zh-CN" altLang="en-US" sz="4000" b="0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algn="l"/>
            <a:endParaRPr lang="zh-CN" altLang="en-US" sz="4000" b="0" i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2099674" y="2090823"/>
            <a:ext cx="4949009" cy="7239638"/>
          </a:xfrm>
          <a:prstGeom prst="rect"/>
        </p:spPr>
      </p:pic>
      <p:sp>
        <p:nvSpPr>
          <p:cNvPr id="6" name="形状1"/>
          <p:cNvSpPr txBox="1"/>
          <p:nvPr/>
        </p:nvSpPr>
        <p:spPr>
          <a:xfrm>
            <a:off x="1607372" y="3140607"/>
            <a:ext cx="8544171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0" advAuto="indefinite" build="whole"/>
      <p:bldP spid="6" grpId="1" uiExpand="0" advAuto="indefinite" build="whole"/>
      <p:bldP spid="4" grpId="2" uiExpand="0" advAuto="indefinite" build="whole"/>
      <p:bldP spid="5" grpId="3" uiExpand="0" advAuto="indefinite" build="whol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-38" y="171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人物简介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1"/>
          <p:cNvSpPr txBox="1"/>
          <p:nvPr/>
        </p:nvSpPr>
        <p:spPr>
          <a:xfrm>
            <a:off x="1607372" y="3140602"/>
            <a:ext cx="2942271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1963655" y="1924441"/>
            <a:ext cx="2092960" cy="1192530"/>
          </a:xfrm>
          <a:prstGeom prst="rect"/>
          <a:noFill/>
        </p:spPr>
        <p:txBody>
          <a:bodyPr anchor="ctr"/>
          <a:lstStyle/>
          <a:p>
            <a:pPr marL="0" algn="ctr">
              <a:lnSpc>
                <a:spcPts val="5900"/>
              </a:lnSpc>
            </a:pPr>
            <a:r>
              <a:rPr lang="zh-CN" altLang="en-US" sz="6400" b="0" i="0" dirty="1">
                <a:solidFill>
                  <a:srgbClr val="FF3300">
                    <a:alpha val="100000"/>
                  </a:srgbClr>
                </a:solidFill>
                <a:latin typeface="方正姚体" panose="02010601030101010101" charset="-122"/>
                <a:ea typeface="方正姚体" panose="02010601030101010101" charset="-122"/>
              </a:rPr>
              <a:t>吴用</a:t>
            </a:r>
            <a:endParaRPr lang="zh-CN" altLang="en-US" sz="6400" b="0" i="0">
              <a:solidFill>
                <a:srgbClr val="FF3300">
                  <a:alpha val="100000"/>
                </a:srgb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607506" y="3599231"/>
            <a:ext cx="9196073" cy="4373661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8200"/>
              </a:lnSpc>
            </a:pPr>
            <a:r>
              <a:rPr lang="zh-CN" altLang="en-US" sz="4200" b="1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lang="zh-CN" altLang="en-US" sz="42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表字学究，道号加亮先生。平生机巧聪明，曾读万卷经书，人号“</a:t>
            </a:r>
            <a:r>
              <a:rPr lang="zh-CN" altLang="en-US" sz="4200" b="1" i="0" dirty="1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智多星</a:t>
            </a:r>
            <a:r>
              <a:rPr lang="zh-CN" altLang="en-US" sz="42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4200" b="1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zh-CN" altLang="en-US" sz="42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。使两条铜链。曾为晁盖献计，智取生辰纲</a:t>
            </a:r>
            <a:r>
              <a:rPr lang="zh-CN" altLang="en-US" sz="4200" b="1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zh-CN" altLang="en-US" sz="42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4200" b="1" i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b="3731"/>
          <a:stretch>
            <a:fillRect/>
          </a:stretch>
        </p:blipFill>
        <p:spPr>
          <a:xfrm>
            <a:off x="11975078" y="1292619"/>
            <a:ext cx="5271611" cy="7702553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3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-38" y="171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人物简介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1"/>
          <p:cNvSpPr txBox="1"/>
          <p:nvPr/>
        </p:nvSpPr>
        <p:spPr>
          <a:xfrm>
            <a:off x="1607372" y="3140597"/>
            <a:ext cx="4640939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1482252" y="1744799"/>
            <a:ext cx="3458210" cy="1063423"/>
          </a:xfrm>
          <a:prstGeom prst="rect"/>
          <a:noFill/>
        </p:spPr>
        <p:txBody>
          <a:bodyPr anchor="ctr"/>
          <a:lstStyle/>
          <a:p>
            <a:pPr marL="0" algn="ctr">
              <a:lnSpc>
                <a:spcPts val="5000"/>
              </a:lnSpc>
            </a:pPr>
            <a:r>
              <a:rPr lang="zh-CN" altLang="en-US" sz="5400" b="0" i="0" dirty="1">
                <a:solidFill>
                  <a:srgbClr val="FF3300">
                    <a:alpha val="100000"/>
                  </a:srgbClr>
                </a:solidFill>
                <a:latin typeface="方正姚体" panose="02010601030101010101" charset="-122"/>
                <a:ea typeface="方正姚体" panose="02010601030101010101" charset="-122"/>
              </a:rPr>
              <a:t>公孙胜</a:t>
            </a:r>
            <a:endParaRPr lang="zh-CN" altLang="en-US" sz="5400" b="0" i="0">
              <a:solidFill>
                <a:srgbClr val="FF3300">
                  <a:alpha val="100000"/>
                </a:srgb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665188" y="3473063"/>
            <a:ext cx="10060943" cy="4160962"/>
          </a:xfrm>
          <a:prstGeom prst="rect"/>
          <a:noFill/>
        </p:spPr>
        <p:txBody>
          <a:bodyPr anchor="t"/>
          <a:lstStyle/>
          <a:p>
            <a:pPr marL="342900" algn="l">
              <a:lnSpc>
                <a:spcPts val="7800"/>
              </a:lnSpc>
            </a:pPr>
            <a:r>
              <a:rPr lang="zh-CN" altLang="en-US" sz="4000" b="0" i="0" dirty="1">
                <a:solidFill>
                  <a:srgbClr val="3F3F3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     </a:t>
            </a:r>
            <a:r>
              <a:rPr lang="zh-CN" altLang="en-US" sz="40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道号“一清先生”，身长八尺，好习枪棒，学成武艺多般。后来师从罗真人，学得一身道术，善能呼风唤雨，驾雾腾云，江湖上都称他做“</a:t>
            </a:r>
            <a:r>
              <a:rPr lang="zh-CN" altLang="en-US" sz="4000" b="1" i="0" dirty="1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入云龙</a:t>
            </a:r>
            <a:r>
              <a:rPr lang="zh-CN" altLang="en-US" sz="40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”。</a:t>
            </a:r>
            <a:r>
              <a:rPr lang="zh-CN" altLang="en-US" sz="4000" b="1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zh-CN" altLang="en-US" sz="4000" b="1" i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2276868" y="1131437"/>
            <a:ext cx="4905375" cy="7459294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3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xmlns:r="http://schemas.openxmlformats.org/officeDocument/2006/relationships"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-38" y="171"/>
            <a:ext cx="4819564" cy="1001712"/>
          </a:xfrm>
          <a:prstGeom prst="rect"/>
          <a:noFill/>
        </p:spPr>
        <p:txBody>
          <a:bodyPr anchor="t"/>
          <a:lstStyle/>
          <a:p>
            <a:pPr marL="0" algn="l"/>
            <a:r>
              <a:rPr lang="zh-CN" altLang="en-US" sz="5600" b="1" i="0" dirty="1">
                <a:solidFill>
                  <a:srgbClr val="333333">
                    <a:alpha val="100000"/>
                  </a:srgbClr>
                </a:solidFill>
                <a:effectLst>
                  <a:outerShdw blurRad="28575" dir="2700000" dist="57150" rotWithShape="0">
                    <a:srgbClr val="333333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人物简介</a:t>
            </a:r>
            <a:endParaRPr lang="zh-CN" altLang="en-US" sz="5600" b="1" i="0">
              <a:solidFill>
                <a:srgbClr val="333333">
                  <a:alpha val="100000"/>
                </a:srgbClr>
              </a:solidFill>
              <a:effectLst>
                <a:outerShdw blurRad="28575" dir="2700000" dist="57150" rotWithShape="0">
                  <a:srgbClr val="333333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形状1"/>
          <p:cNvSpPr txBox="1"/>
          <p:nvPr/>
        </p:nvSpPr>
        <p:spPr>
          <a:xfrm>
            <a:off x="2535936" y="3888529"/>
            <a:ext cx="4640939" cy="1191"/>
          </a:xfrm>
          <a:prstGeom prst="line"/>
          <a:ln w="47625">
            <a:solidFill>
              <a:srgbClr val="2A8C51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2662085" y="2425732"/>
            <a:ext cx="1946910" cy="1192530"/>
          </a:xfrm>
          <a:prstGeom prst="rect"/>
          <a:noFill/>
        </p:spPr>
        <p:txBody>
          <a:bodyPr anchor="ctr"/>
          <a:lstStyle/>
          <a:p>
            <a:pPr marL="0" algn="ctr">
              <a:lnSpc>
                <a:spcPts val="6000"/>
              </a:lnSpc>
            </a:pPr>
            <a:r>
              <a:rPr lang="zh-CN" altLang="en-US" sz="6500" b="0" i="0" dirty="1">
                <a:solidFill>
                  <a:srgbClr val="FF3300">
                    <a:alpha val="100000"/>
                  </a:srgbClr>
                </a:solidFill>
                <a:latin typeface="方正姚体" panose="02010601030101010101" charset="-122"/>
                <a:ea typeface="方正姚体" panose="02010601030101010101" charset="-122"/>
              </a:rPr>
              <a:t>刘唐</a:t>
            </a:r>
            <a:endParaRPr lang="zh-CN" altLang="en-US" sz="6500" b="0" i="0">
              <a:solidFill>
                <a:srgbClr val="FF3300">
                  <a:alpha val="100000"/>
                </a:srgbClr>
              </a:solidFill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2319014" y="4500458"/>
            <a:ext cx="7498715" cy="3361690"/>
          </a:xfrm>
          <a:prstGeom prst="rect"/>
          <a:noFill/>
        </p:spPr>
        <p:txBody>
          <a:bodyPr anchor="t"/>
          <a:lstStyle/>
          <a:p>
            <a:pPr marL="0" algn="l">
              <a:lnSpc>
                <a:spcPts val="7200"/>
              </a:lnSpc>
            </a:pPr>
            <a:r>
              <a:rPr lang="zh-CN" altLang="en-US" sz="4000" b="1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lang="zh-CN" altLang="en-US" sz="40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使朴【</a:t>
            </a:r>
            <a:r>
              <a:rPr lang="zh-CN" altLang="en-US" sz="4000" b="1" i="0" dirty="1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pō</a:t>
            </a:r>
            <a:r>
              <a:rPr lang="zh-CN" altLang="en-US" sz="4000" b="1" i="0" dirty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40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刀，因鬓边有朱砂记，人称“</a:t>
            </a:r>
            <a:r>
              <a:rPr lang="zh-CN" altLang="en-US" sz="4000" b="1" i="0" dirty="1">
                <a:solidFill>
                  <a:srgbClr val="C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赤发鬼</a:t>
            </a:r>
            <a:r>
              <a:rPr lang="zh-CN" altLang="en-US" sz="4000" b="1" i="0" dirty="1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”。生辰纲的消息正是他通知晁盖的。</a:t>
            </a:r>
            <a:r>
              <a:rPr lang="zh-CN" altLang="en-US" sz="4000" b="1" i="0" dirty="1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zh-CN" altLang="en-US" sz="4000" b="1" i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6" name="图片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>
            <a:off x="11375631" y="1348969"/>
            <a:ext cx="5545531" cy="8168592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  <p:bldP spid="3" grpId="1" uiExpand="0" advAuto="indefinite" build="whole"/>
      <p:bldP spid="5" grpId="2" uiExpand="0" advAuto="indefinite" build="whole"/>
      <p:bldP spid="6" grpId="3" uiExpand="0" advAuto="indefinite" build="whole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等线"/>
        <a:ea typeface="等线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Slides>28</Slides>
  <TotalTime>0</TotalTime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LinksUpToDate>0</LinksUpToDate>
  <SharedDoc>false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/>
  <cp:revision>1</cp:revision>
  <cp:lastPrinted>2024-11-23T14:54:59Z</cp:lastPrinted>
  <dcterms:created xsi:type="dcterms:W3CDTF">2024-11-23T14:54:59.0000000Z</dcterms:created>
  <dcterms:modified xsi:type="dcterms:W3CDTF">2025-08-28T01:20:30.2754733Z</dcterms:modified>
</cp:coreProperties>
</file>