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533" r:id="rId3"/>
    <p:sldId id="565" r:id="rId5"/>
    <p:sldId id="587" r:id="rId6"/>
    <p:sldId id="570" r:id="rId7"/>
    <p:sldId id="569" r:id="rId8"/>
    <p:sldId id="568" r:id="rId9"/>
    <p:sldId id="571" r:id="rId10"/>
    <p:sldId id="572" r:id="rId11"/>
    <p:sldId id="588" r:id="rId12"/>
    <p:sldId id="574" r:id="rId13"/>
    <p:sldId id="575" r:id="rId14"/>
    <p:sldId id="589" r:id="rId15"/>
    <p:sldId id="590" r:id="rId16"/>
    <p:sldId id="591" r:id="rId17"/>
    <p:sldId id="592" r:id="rId18"/>
    <p:sldId id="580" r:id="rId19"/>
    <p:sldId id="581" r:id="rId20"/>
    <p:sldId id="593" r:id="rId21"/>
    <p:sldId id="583" r:id="rId22"/>
    <p:sldId id="594" r:id="rId23"/>
    <p:sldId id="585" r:id="rId24"/>
    <p:sldId id="586" r:id="rId25"/>
    <p:sldId id="595" r:id="rId26"/>
  </p:sldIdLst>
  <p:sldSz cx="9144000" cy="5143500" type="screen16x9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D396"/>
    <a:srgbClr val="F8E8C7"/>
    <a:srgbClr val="FCF8F2"/>
    <a:srgbClr val="1966A4"/>
    <a:srgbClr val="A4D2D4"/>
    <a:srgbClr val="D7EBEC"/>
    <a:srgbClr val="CA9766"/>
    <a:srgbClr val="5B5148"/>
    <a:srgbClr val="EFEEE9"/>
    <a:srgbClr val="D7C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00" autoAdjust="0"/>
  </p:normalViewPr>
  <p:slideViewPr>
    <p:cSldViewPr showGuides="1">
      <p:cViewPr varScale="1">
        <p:scale>
          <a:sx n="184" d="100"/>
          <a:sy n="184" d="100"/>
        </p:scale>
        <p:origin x="120" y="3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gs" Target="tags/tag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B287B-3CA8-4181-9FD7-4E678A68F0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B287B-3CA8-4181-9FD7-4E678A68F0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B287B-3CA8-4181-9FD7-4E678A68F0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B287B-3CA8-4181-9FD7-4E678A68F0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B287B-3CA8-4181-9FD7-4E678A68F0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B287B-3CA8-4181-9FD7-4E678A68F0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B287B-3CA8-4181-9FD7-4E678A68F0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806824"/>
            <a:ext cx="9117106" cy="4168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762000" y="36195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chemeClr val="accent1"/>
                </a:solidFill>
              </a:rPr>
              <a:t>狮子与羚羊</a:t>
            </a:r>
            <a:endParaRPr lang="zh-CN" altLang="en-US" sz="1800" dirty="0">
              <a:solidFill>
                <a:schemeClr val="accent1"/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1858"/>
            <a:ext cx="499214" cy="439424"/>
          </a:xfrm>
          <a:prstGeom prst="rect">
            <a:avLst/>
          </a:prstGeom>
        </p:spPr>
      </p:pic>
      <p:sp>
        <p:nvSpPr>
          <p:cNvPr id="21" name="矩形 20"/>
          <p:cNvSpPr/>
          <p:nvPr userDrawn="1"/>
        </p:nvSpPr>
        <p:spPr>
          <a:xfrm>
            <a:off x="0" y="806824"/>
            <a:ext cx="9144000" cy="45719"/>
          </a:xfrm>
          <a:prstGeom prst="rect">
            <a:avLst/>
          </a:prstGeom>
          <a:solidFill>
            <a:srgbClr val="F2D3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806824"/>
            <a:ext cx="9117106" cy="4168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762000" y="36195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chemeClr val="accent1"/>
                </a:solidFill>
              </a:rPr>
              <a:t>龟兔赛跑</a:t>
            </a:r>
            <a:endParaRPr lang="zh-CN" altLang="en-US" sz="1800" dirty="0">
              <a:solidFill>
                <a:schemeClr val="accent1"/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1858"/>
            <a:ext cx="499214" cy="439424"/>
          </a:xfrm>
          <a:prstGeom prst="rect">
            <a:avLst/>
          </a:prstGeom>
        </p:spPr>
      </p:pic>
      <p:sp>
        <p:nvSpPr>
          <p:cNvPr id="21" name="矩形 20"/>
          <p:cNvSpPr/>
          <p:nvPr userDrawn="1"/>
        </p:nvSpPr>
        <p:spPr>
          <a:xfrm>
            <a:off x="0" y="806824"/>
            <a:ext cx="9144000" cy="45719"/>
          </a:xfrm>
          <a:prstGeom prst="rect">
            <a:avLst/>
          </a:prstGeom>
          <a:solidFill>
            <a:srgbClr val="F2D3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806824"/>
            <a:ext cx="9117106" cy="4168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762000" y="36195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chemeClr val="accent1"/>
                </a:solidFill>
              </a:rPr>
              <a:t>馒头理论</a:t>
            </a:r>
            <a:endParaRPr lang="zh-CN" altLang="en-US" sz="1800" dirty="0">
              <a:solidFill>
                <a:schemeClr val="accent1"/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1858"/>
            <a:ext cx="499214" cy="439424"/>
          </a:xfrm>
          <a:prstGeom prst="rect">
            <a:avLst/>
          </a:prstGeom>
        </p:spPr>
      </p:pic>
      <p:sp>
        <p:nvSpPr>
          <p:cNvPr id="21" name="矩形 20"/>
          <p:cNvSpPr/>
          <p:nvPr userDrawn="1"/>
        </p:nvSpPr>
        <p:spPr>
          <a:xfrm>
            <a:off x="0" y="806824"/>
            <a:ext cx="9144000" cy="45719"/>
          </a:xfrm>
          <a:prstGeom prst="rect">
            <a:avLst/>
          </a:prstGeom>
          <a:solidFill>
            <a:srgbClr val="F2D3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806824"/>
            <a:ext cx="9117106" cy="4168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762000" y="36195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chemeClr val="accent1"/>
                </a:solidFill>
              </a:rPr>
              <a:t>快乐心情很重要</a:t>
            </a:r>
            <a:endParaRPr lang="zh-CN" altLang="en-US" sz="1800" dirty="0">
              <a:solidFill>
                <a:schemeClr val="accent1"/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1858"/>
            <a:ext cx="499214" cy="439424"/>
          </a:xfrm>
          <a:prstGeom prst="rect">
            <a:avLst/>
          </a:prstGeom>
        </p:spPr>
      </p:pic>
      <p:sp>
        <p:nvSpPr>
          <p:cNvPr id="21" name="矩形 20"/>
          <p:cNvSpPr/>
          <p:nvPr userDrawn="1"/>
        </p:nvSpPr>
        <p:spPr>
          <a:xfrm>
            <a:off x="0" y="806824"/>
            <a:ext cx="9144000" cy="45719"/>
          </a:xfrm>
          <a:prstGeom prst="rect">
            <a:avLst/>
          </a:prstGeom>
          <a:solidFill>
            <a:srgbClr val="F2D3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806824"/>
            <a:ext cx="9117106" cy="4168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0" y="806824"/>
            <a:ext cx="9144000" cy="45719"/>
          </a:xfrm>
          <a:prstGeom prst="rect">
            <a:avLst/>
          </a:prstGeom>
          <a:solidFill>
            <a:srgbClr val="F2D3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microsoft.com/office/2007/relationships/media" Target="../media/media1.mp3"/><Relationship Id="rId7" Type="http://schemas.openxmlformats.org/officeDocument/2006/relationships/audio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image7.wdp"/><Relationship Id="rId3" Type="http://schemas.openxmlformats.org/officeDocument/2006/relationships/image" Target="../media/image6.png"/><Relationship Id="rId2" Type="http://schemas.microsoft.com/office/2007/relationships/hdphoto" Target="../media/image5.wdp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image13.wdp"/><Relationship Id="rId3" Type="http://schemas.openxmlformats.org/officeDocument/2006/relationships/image" Target="../media/image12.png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image13.wdp"/><Relationship Id="rId3" Type="http://schemas.openxmlformats.org/officeDocument/2006/relationships/image" Target="../media/image12.png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png"/><Relationship Id="rId3" Type="http://schemas.openxmlformats.org/officeDocument/2006/relationships/image" Target="../media/image11.png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image7.wdp"/><Relationship Id="rId3" Type="http://schemas.openxmlformats.org/officeDocument/2006/relationships/image" Target="../media/image6.png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image13.wdp"/><Relationship Id="rId3" Type="http://schemas.openxmlformats.org/officeDocument/2006/relationships/image" Target="../media/image12.png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image13.wdp"/><Relationship Id="rId3" Type="http://schemas.openxmlformats.org/officeDocument/2006/relationships/image" Target="../media/image12.png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15" y="502274"/>
            <a:ext cx="8582458" cy="465086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586"/>
          <a:stretch>
            <a:fillRect/>
          </a:stretch>
        </p:blipFill>
        <p:spPr>
          <a:xfrm>
            <a:off x="5702155" y="666750"/>
            <a:ext cx="3289445" cy="44958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230719" y="2419350"/>
            <a:ext cx="42447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>
                <a:solidFill>
                  <a:schemeClr val="accent1"/>
                </a:solidFill>
              </a:rPr>
              <a:t>campus education inspirational theme class meeting campus education inspirational theme class meeting campus education</a:t>
            </a:r>
            <a:endParaRPr lang="zh-CN" altLang="en-US" sz="1000" dirty="0">
              <a:solidFill>
                <a:schemeClr val="accent1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241234" y="2003876"/>
            <a:ext cx="4495800" cy="415474"/>
            <a:chOff x="1063747" y="1984980"/>
            <a:chExt cx="4495800" cy="415474"/>
          </a:xfrm>
        </p:grpSpPr>
        <p:sp>
          <p:nvSpPr>
            <p:cNvPr id="15" name="文本框 10"/>
            <p:cNvSpPr txBox="1"/>
            <p:nvPr/>
          </p:nvSpPr>
          <p:spPr>
            <a:xfrm>
              <a:off x="1063747" y="1984980"/>
              <a:ext cx="4495800" cy="415474"/>
            </a:xfrm>
            <a:prstGeom prst="rect">
              <a:avLst/>
            </a:prstGeom>
            <a:noFill/>
          </p:spPr>
          <p:txBody>
            <a:bodyPr wrap="square" lIns="91417" tIns="45708" rIns="91417" bIns="45708" rtlCol="0">
              <a:spAutoFit/>
            </a:bodyPr>
            <a:lstStyle/>
            <a:p>
              <a:r>
                <a:rPr lang="zh-CN" altLang="en-US" sz="2100" spc="120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校园教育励志主题班会</a:t>
              </a:r>
              <a:endParaRPr lang="zh-CN" altLang="en-US" sz="2100" spc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1143000" y="2356386"/>
              <a:ext cx="4045945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/>
          <a:srcRect l="10374" t="17040" r="7228" b="34567"/>
          <a:stretch>
            <a:fillRect/>
          </a:stretch>
        </p:blipFill>
        <p:spPr>
          <a:xfrm>
            <a:off x="1143000" y="895350"/>
            <a:ext cx="4343400" cy="1066800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1171628" y="3638550"/>
            <a:ext cx="4771972" cy="878849"/>
            <a:chOff x="1171628" y="3548600"/>
            <a:chExt cx="4771972" cy="878849"/>
          </a:xfrm>
        </p:grpSpPr>
        <p:sp>
          <p:nvSpPr>
            <p:cNvPr id="14" name="文本框 10"/>
            <p:cNvSpPr txBox="1"/>
            <p:nvPr/>
          </p:nvSpPr>
          <p:spPr>
            <a:xfrm>
              <a:off x="1171628" y="3790950"/>
              <a:ext cx="4264147" cy="609373"/>
            </a:xfrm>
            <a:prstGeom prst="rect">
              <a:avLst/>
            </a:prstGeom>
            <a:noFill/>
          </p:spPr>
          <p:txBody>
            <a:bodyPr wrap="square" lIns="91417" tIns="45708" rIns="91417" bIns="45708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spc="1900" dirty="0">
                  <a:solidFill>
                    <a:schemeClr val="accent1"/>
                  </a:solidFill>
                  <a:latin typeface="+mn-ea"/>
                  <a:sym typeface="Arial" panose="020B0604020202020204" pitchFamily="34" charset="0"/>
                </a:rPr>
                <a:t>坚持梦想勇于拼搏</a:t>
              </a:r>
              <a:endParaRPr lang="en-US" altLang="zh-CN" sz="2000" spc="1900" dirty="0">
                <a:solidFill>
                  <a:schemeClr val="accent1"/>
                </a:solidFill>
                <a:latin typeface="+mn-ea"/>
                <a:sym typeface="Arial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750" dirty="0">
                  <a:solidFill>
                    <a:schemeClr val="accent1"/>
                  </a:solidFill>
                  <a:latin typeface="+mn-ea"/>
                  <a:sym typeface="Arial" panose="020B0604020202020204" pitchFamily="34" charset="0"/>
                </a:rPr>
                <a:t>INSIST ON DREAM AND FIGHT BRAVELY INSIST ON DREAM AND FIGHT BRAVELY</a:t>
              </a:r>
              <a:endParaRPr lang="zh-CN" altLang="en-US" sz="750" dirty="0">
                <a:solidFill>
                  <a:schemeClr val="accent1"/>
                </a:solidFill>
                <a:latin typeface="+mn-ea"/>
                <a:sym typeface="Arial" panose="020B0604020202020204" pitchFamily="34" charset="0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5170" y="3548600"/>
              <a:ext cx="998430" cy="878849"/>
            </a:xfrm>
            <a:prstGeom prst="rect">
              <a:avLst/>
            </a:prstGeom>
          </p:spPr>
        </p:pic>
      </p:grpSp>
      <p:pic>
        <p:nvPicPr>
          <p:cNvPr id="24" name="mp3-5ba07ef6d3dbd92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15687" y="561730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4337"/>
          <p:cNvSpPr txBox="1">
            <a:spLocks noChangeArrowheads="1"/>
          </p:cNvSpPr>
          <p:nvPr/>
        </p:nvSpPr>
        <p:spPr bwMode="auto">
          <a:xfrm>
            <a:off x="762000" y="1907099"/>
            <a:ext cx="7543800" cy="226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很久以前，乌龟与兔子之间发生了争论，它们都说自己跑得比对方快。于是它们决定通过比赛来一决雌雄。确定了路线之后它们就开始跑了起来。</a:t>
            </a:r>
            <a:endParaRPr lang="zh-CN" altLang="en-US" sz="16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兔子一个箭步冲到了前面，并且一路领先。看到乌龟被远远抛在了后面，兔子觉得，自己应该先在树下休息一会儿，然后再继续比赛。 </a:t>
            </a:r>
            <a:endParaRPr lang="zh-CN" altLang="en-US" sz="16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于是，它在树下坐了下来，并且很快睡着了。乌龟慢慢地超过了它，并且完成了整个赛程，无可争辩地当上了冠军。兔子醒了过来，发现自己输了。 </a:t>
            </a:r>
            <a:endParaRPr lang="zh-CN" altLang="en-US" sz="16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973711" y="1387185"/>
            <a:ext cx="7332089" cy="4225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稳步前进者往往能够获得最终的胜利。 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5361"/>
          <p:cNvSpPr txBox="1">
            <a:spLocks noChangeArrowheads="1"/>
          </p:cNvSpPr>
          <p:nvPr/>
        </p:nvSpPr>
        <p:spPr bwMode="auto">
          <a:xfrm>
            <a:off x="4409905" y="2114550"/>
            <a:ext cx="381969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1600" dirty="0">
                <a:solidFill>
                  <a:schemeClr val="tx2"/>
                </a:solidFill>
                <a:latin typeface="+mn-ea"/>
                <a:ea typeface="+mn-ea"/>
              </a:rPr>
              <a:t>勤奋、持之以恒。学习是一种艰苦的脑力劳动，不能象兔子那样干事稍微有点起色，就骄傲自满。你的强项很可能被你变成自己的绊脚石。</a:t>
            </a:r>
            <a:endParaRPr lang="zh-CN" altLang="en-US" sz="1600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33096" y="1506861"/>
            <a:ext cx="2730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600" dirty="0">
                <a:solidFill>
                  <a:schemeClr val="accent1"/>
                </a:solidFill>
                <a:latin typeface="+mn-ea"/>
              </a:rPr>
              <a:t>温 馨 提 示</a:t>
            </a:r>
            <a:endParaRPr lang="zh-CN" altLang="en-US" sz="3200" b="1" spc="600" dirty="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600" y="1123950"/>
            <a:ext cx="2969232" cy="32704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4337"/>
          <p:cNvSpPr txBox="1">
            <a:spLocks noChangeArrowheads="1"/>
          </p:cNvSpPr>
          <p:nvPr/>
        </p:nvSpPr>
        <p:spPr bwMode="auto">
          <a:xfrm>
            <a:off x="762000" y="1907099"/>
            <a:ext cx="7543800" cy="226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兔子因为输掉了比赛而感到失望，它做了一些失利原因的分析。兔子发现，自己失败只是因为过于自信而导致粗心大意、疏于防范。 </a:t>
            </a:r>
            <a:endParaRPr lang="zh-CN" altLang="en-US" sz="16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如果它不那么自以为是，乌龟根本没有获胜的可能。于是兔子向乌龟提出挑战：再比一次。乌龟同意了。 </a:t>
            </a:r>
            <a:endParaRPr lang="zh-CN" altLang="en-US" sz="16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于是在这一次比赛中，兔子全力以赴，毫不停歇地从起点跑到了终点。它把乌龟甩在几公里之后。 </a:t>
            </a:r>
            <a:endParaRPr lang="zh-CN" altLang="en-US" sz="16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973711" y="1387185"/>
            <a:ext cx="7332089" cy="4225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迅速并且坚持下去一定能打败又稳又慢的对手。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4337"/>
          <p:cNvSpPr txBox="1">
            <a:spLocks noChangeArrowheads="1"/>
          </p:cNvSpPr>
          <p:nvPr/>
        </p:nvSpPr>
        <p:spPr bwMode="auto">
          <a:xfrm>
            <a:off x="762000" y="1907099"/>
            <a:ext cx="7543800" cy="263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到这里故事还没有结束。这一次，乌龟又动了动脑筋，它意识到，以当前的比赛形式，它是不可能在比赛中胜过兔子的。 </a:t>
            </a:r>
            <a:endParaRPr lang="zh-CN" altLang="en-US" sz="14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它想了一阵子，然后向兔子发出了新的挑战，它要跟兔子再比一次，但是比赛路线会有所不同。 </a:t>
            </a:r>
            <a:endParaRPr lang="zh-CN" altLang="en-US" sz="14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兔子同意了。它们出发后，兔子遵循了原先的策略，坚持以最快的速度飞跑，直到面前出现了一条大河。终点位于河对岸两公里处。 </a:t>
            </a:r>
            <a:endParaRPr lang="zh-CN" altLang="en-US" sz="14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兔子坐了下来，思忖着下一步该怎么办。这时，乌龟赶了上来，它跳进了河里，游到了对岸，并继续向前迈进，最终达到了终点。 </a:t>
            </a:r>
            <a:endParaRPr lang="zh-CN" altLang="en-US" sz="14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762000" y="1387185"/>
            <a:ext cx="7713089" cy="4225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首先应该找出自己的核心竞争力，然后选择适合展现自己核心竞争力的比赛场地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4337"/>
          <p:cNvSpPr txBox="1">
            <a:spLocks noChangeArrowheads="1"/>
          </p:cNvSpPr>
          <p:nvPr/>
        </p:nvSpPr>
        <p:spPr bwMode="auto">
          <a:xfrm>
            <a:off x="762000" y="1971631"/>
            <a:ext cx="7543800" cy="189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故事还有更新的版本。兔子和乌龟成了很要好的朋友，它们决定再比试一次，但是这次，它们两个作为一个团队的成员出现。 </a:t>
            </a:r>
            <a:endParaRPr lang="zh-CN" altLang="en-US" sz="16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它们出发了，这一次兔子扛着乌龟跑到了岸边，然后，相互对调了一下，乌龟驮着兔子游到了对岸。到了对岸之后，兔子又把乌龟扛了起来，最后，两人一齐冲过了终点线。两人都感到了莫大的满足感，比独自获胜还高兴。 </a:t>
            </a:r>
            <a:endParaRPr lang="zh-CN" altLang="en-US" sz="16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973711" y="1387185"/>
            <a:ext cx="7332089" cy="4225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你常常会发现心有余而力不足，因为有些时候你的弱项正好是别人的强项。 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15" y="502274"/>
            <a:ext cx="8582458" cy="465086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42950"/>
            <a:ext cx="3554511" cy="2880646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2314628" y="3674101"/>
            <a:ext cx="4771972" cy="878849"/>
            <a:chOff x="1171628" y="3548600"/>
            <a:chExt cx="4771972" cy="878849"/>
          </a:xfrm>
        </p:grpSpPr>
        <p:sp>
          <p:nvSpPr>
            <p:cNvPr id="14" name="文本框 10"/>
            <p:cNvSpPr txBox="1"/>
            <p:nvPr/>
          </p:nvSpPr>
          <p:spPr>
            <a:xfrm>
              <a:off x="1171628" y="3790950"/>
              <a:ext cx="4264147" cy="609373"/>
            </a:xfrm>
            <a:prstGeom prst="rect">
              <a:avLst/>
            </a:prstGeom>
            <a:noFill/>
          </p:spPr>
          <p:txBody>
            <a:bodyPr wrap="square" lIns="91417" tIns="45708" rIns="91417" bIns="45708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spc="1900" dirty="0">
                  <a:solidFill>
                    <a:schemeClr val="accent1"/>
                  </a:solidFill>
                  <a:latin typeface="+mn-ea"/>
                  <a:sym typeface="Arial" panose="020B0604020202020204" pitchFamily="34" charset="0"/>
                </a:rPr>
                <a:t>坚持梦想勇于拼搏</a:t>
              </a:r>
              <a:endParaRPr lang="en-US" altLang="zh-CN" sz="2000" spc="1900" dirty="0">
                <a:solidFill>
                  <a:schemeClr val="accent1"/>
                </a:solidFill>
                <a:latin typeface="+mn-ea"/>
                <a:sym typeface="Arial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750" dirty="0">
                  <a:solidFill>
                    <a:schemeClr val="accent1"/>
                  </a:solidFill>
                  <a:latin typeface="+mn-ea"/>
                  <a:sym typeface="Arial" panose="020B0604020202020204" pitchFamily="34" charset="0"/>
                </a:rPr>
                <a:t>INSIST ON DREAM AND FIGHT BRAVELY INSIST ON DREAM AND FIGHT BRAVELY</a:t>
              </a:r>
              <a:endParaRPr lang="zh-CN" altLang="en-US" sz="750" dirty="0">
                <a:solidFill>
                  <a:schemeClr val="accent1"/>
                </a:solidFill>
                <a:latin typeface="+mn-ea"/>
                <a:sym typeface="Arial" panose="020B0604020202020204" pitchFamily="34" charset="0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5170" y="3548600"/>
              <a:ext cx="998430" cy="878849"/>
            </a:xfrm>
            <a:prstGeom prst="rect">
              <a:avLst/>
            </a:prstGeom>
          </p:spPr>
        </p:pic>
      </p:grp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4437187" y="1268991"/>
            <a:ext cx="184665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第三部分</a:t>
            </a:r>
            <a:endParaRPr lang="zh-CN" altLang="zh-CN" sz="3600" dirty="0">
              <a:solidFill>
                <a:schemeClr val="accent1">
                  <a:lumMod val="75000"/>
                </a:schemeClr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4419601" y="1872422"/>
            <a:ext cx="35989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 spc="600" dirty="0">
                <a:solidFill>
                  <a:schemeClr val="accent1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馒 头 理 论</a:t>
            </a:r>
            <a:endParaRPr lang="zh-CN" altLang="en-US" sz="4400" b="1" spc="600" dirty="0">
              <a:solidFill>
                <a:schemeClr val="accent1">
                  <a:lumMod val="7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343400" y="2571671"/>
            <a:ext cx="3390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00" dirty="0">
                <a:solidFill>
                  <a:schemeClr val="accent1">
                    <a:lumMod val="75000"/>
                  </a:schemeClr>
                </a:solidFill>
              </a:rPr>
              <a:t>campus education inspirational theme class meeting campus </a:t>
            </a:r>
            <a:endParaRPr lang="en-US" altLang="zh-CN" sz="9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CN" sz="900" dirty="0">
                <a:solidFill>
                  <a:schemeClr val="accent1">
                    <a:lumMod val="75000"/>
                  </a:schemeClr>
                </a:solidFill>
              </a:rPr>
              <a:t>education inspirational theme class meeting</a:t>
            </a:r>
            <a:endParaRPr lang="en-US" altLang="zh-CN" sz="9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4337"/>
          <p:cNvSpPr txBox="1">
            <a:spLocks noChangeArrowheads="1"/>
          </p:cNvSpPr>
          <p:nvPr/>
        </p:nvSpPr>
        <p:spPr bwMode="auto">
          <a:xfrm>
            <a:off x="685800" y="1463385"/>
            <a:ext cx="5720210" cy="155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3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吃了第一个馒头，没饱；</a:t>
            </a:r>
            <a:endParaRPr lang="zh-CN" altLang="en-US" sz="13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3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吃了第二个馒头，还没有饱；</a:t>
            </a:r>
            <a:endParaRPr lang="zh-CN" altLang="en-US" sz="13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3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吃了第三个馒头，饱了。</a:t>
            </a:r>
            <a:endParaRPr lang="zh-CN" altLang="en-US" sz="13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3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由此下结论，只要吃第三个馒头就可以了。</a:t>
            </a:r>
            <a:endParaRPr lang="zh-CN" altLang="en-US" sz="13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3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其实，没有第一、第二两个馒头的基础，哪有第三个馒头的效果？</a:t>
            </a:r>
            <a:endParaRPr lang="zh-CN" altLang="en-US" sz="13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685800" y="3215985"/>
            <a:ext cx="7995790" cy="1032165"/>
          </a:xfrm>
          <a:prstGeom prst="rect">
            <a:avLst/>
          </a:prstGeom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基础与发展息息相关。就像盖楼房一样，只打三层楼房的地基，是不能盖出四层楼的，要想盖四层，必须打下四层的地基。学习也是如此，基础扎实，终身受益；基础不牢，终生先天性不足。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   积累是一个逐渐的过程。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324" y="1463385"/>
            <a:ext cx="2800276" cy="1760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8193"/>
          <p:cNvSpPr txBox="1">
            <a:spLocks noChangeArrowheads="1"/>
          </p:cNvSpPr>
          <p:nvPr/>
        </p:nvSpPr>
        <p:spPr bwMode="auto">
          <a:xfrm>
            <a:off x="4038600" y="1596169"/>
            <a:ext cx="4724400" cy="234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3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在我们的一轮复习中，有些同学在那里感慨：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什么叫痛苦？   什么叫幸福？ 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不经历残酷的高考，你又如何去体会！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我们现在的欢乐比起中考、高考成功带来的幸福，那又算得了什么？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我们现在的痛苦比起高考失败后的痛苦，那算得了什么？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45" y="1123950"/>
            <a:ext cx="3202855" cy="32073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15" y="502274"/>
            <a:ext cx="8582458" cy="465086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42950"/>
            <a:ext cx="3554511" cy="2880646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2314628" y="3674101"/>
            <a:ext cx="4771972" cy="878849"/>
            <a:chOff x="1171628" y="3548600"/>
            <a:chExt cx="4771972" cy="878849"/>
          </a:xfrm>
        </p:grpSpPr>
        <p:sp>
          <p:nvSpPr>
            <p:cNvPr id="14" name="文本框 10"/>
            <p:cNvSpPr txBox="1"/>
            <p:nvPr/>
          </p:nvSpPr>
          <p:spPr>
            <a:xfrm>
              <a:off x="1171628" y="3790950"/>
              <a:ext cx="4264147" cy="609373"/>
            </a:xfrm>
            <a:prstGeom prst="rect">
              <a:avLst/>
            </a:prstGeom>
            <a:noFill/>
          </p:spPr>
          <p:txBody>
            <a:bodyPr wrap="square" lIns="91417" tIns="45708" rIns="91417" bIns="45708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spc="1900" dirty="0">
                  <a:solidFill>
                    <a:schemeClr val="accent1"/>
                  </a:solidFill>
                  <a:latin typeface="+mn-ea"/>
                  <a:sym typeface="Arial" panose="020B0604020202020204" pitchFamily="34" charset="0"/>
                </a:rPr>
                <a:t>坚持梦想勇于拼搏</a:t>
              </a:r>
              <a:endParaRPr lang="en-US" altLang="zh-CN" sz="2000" spc="1900" dirty="0">
                <a:solidFill>
                  <a:schemeClr val="accent1"/>
                </a:solidFill>
                <a:latin typeface="+mn-ea"/>
                <a:sym typeface="Arial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750" dirty="0">
                  <a:solidFill>
                    <a:schemeClr val="accent1"/>
                  </a:solidFill>
                  <a:latin typeface="+mn-ea"/>
                  <a:sym typeface="Arial" panose="020B0604020202020204" pitchFamily="34" charset="0"/>
                </a:rPr>
                <a:t>INSIST ON DREAM AND FIGHT BRAVELY INSIST ON DREAM AND FIGHT BRAVELY</a:t>
              </a:r>
              <a:endParaRPr lang="zh-CN" altLang="en-US" sz="750" dirty="0">
                <a:solidFill>
                  <a:schemeClr val="accent1"/>
                </a:solidFill>
                <a:latin typeface="+mn-ea"/>
                <a:sym typeface="Arial" panose="020B0604020202020204" pitchFamily="34" charset="0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5170" y="3548600"/>
              <a:ext cx="998430" cy="878849"/>
            </a:xfrm>
            <a:prstGeom prst="rect">
              <a:avLst/>
            </a:prstGeom>
          </p:spPr>
        </p:pic>
      </p:grp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4437187" y="1268991"/>
            <a:ext cx="184665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第四部分</a:t>
            </a:r>
            <a:endParaRPr lang="zh-CN" altLang="zh-CN" sz="3600" dirty="0">
              <a:solidFill>
                <a:schemeClr val="accent1">
                  <a:lumMod val="75000"/>
                </a:schemeClr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4419601" y="1872422"/>
            <a:ext cx="359898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快乐心情很重要</a:t>
            </a:r>
            <a:endParaRPr lang="zh-CN" altLang="en-US" sz="4000" b="1" dirty="0">
              <a:solidFill>
                <a:schemeClr val="accent1">
                  <a:lumMod val="7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343400" y="2583418"/>
            <a:ext cx="3390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00" dirty="0">
                <a:solidFill>
                  <a:schemeClr val="accent1">
                    <a:lumMod val="75000"/>
                  </a:schemeClr>
                </a:solidFill>
              </a:rPr>
              <a:t>campus education inspirational theme class meeting campus </a:t>
            </a:r>
            <a:endParaRPr lang="en-US" altLang="zh-CN" sz="9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CN" sz="900" dirty="0">
                <a:solidFill>
                  <a:schemeClr val="accent1">
                    <a:lumMod val="75000"/>
                  </a:schemeClr>
                </a:solidFill>
              </a:rPr>
              <a:t>education inspirational theme class meeting</a:t>
            </a:r>
            <a:endParaRPr lang="en-US" altLang="zh-CN" sz="9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14400" y="1951970"/>
            <a:ext cx="4076064" cy="547066"/>
            <a:chOff x="3021663" y="2462193"/>
            <a:chExt cx="4086839" cy="1765676"/>
          </a:xfrm>
        </p:grpSpPr>
        <p:sp>
          <p:nvSpPr>
            <p:cNvPr id="14" name="ï$ľíḑê"/>
            <p:cNvSpPr/>
            <p:nvPr/>
          </p:nvSpPr>
          <p:spPr>
            <a:xfrm>
              <a:off x="3021663" y="2462193"/>
              <a:ext cx="4086839" cy="176567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17" name="文本框 32"/>
            <p:cNvSpPr txBox="1"/>
            <p:nvPr/>
          </p:nvSpPr>
          <p:spPr>
            <a:xfrm>
              <a:off x="3468878" y="2784908"/>
              <a:ext cx="3562967" cy="12913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01  </a:t>
              </a:r>
              <a:r>
                <a:rPr lang="zh-CN" altLang="en-US" sz="2000" dirty="0">
                  <a:solidFill>
                    <a:schemeClr val="accent1"/>
                  </a:solidFill>
                  <a:latin typeface="+mn-ea"/>
                </a:rPr>
                <a:t>要有目标和追求</a:t>
              </a:r>
              <a:endParaRPr lang="zh-CN" altLang="en-US" sz="2000" dirty="0">
                <a:solidFill>
                  <a:schemeClr val="accent1"/>
                </a:solidFill>
                <a:latin typeface="+mn-ea"/>
              </a:endParaRPr>
            </a:p>
          </p:txBody>
        </p:sp>
      </p:grpSp>
      <p:sp>
        <p:nvSpPr>
          <p:cNvPr id="25" name="矩形 31747"/>
          <p:cNvSpPr>
            <a:spLocks noChangeArrowheads="1"/>
          </p:cNvSpPr>
          <p:nvPr/>
        </p:nvSpPr>
        <p:spPr bwMode="auto">
          <a:xfrm>
            <a:off x="838200" y="1200150"/>
            <a:ext cx="2339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快乐的技巧：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914400" y="2866370"/>
            <a:ext cx="4076064" cy="751851"/>
            <a:chOff x="-11245" y="4317964"/>
            <a:chExt cx="5599629" cy="2426627"/>
          </a:xfrm>
        </p:grpSpPr>
        <p:sp>
          <p:nvSpPr>
            <p:cNvPr id="9" name="işlïḋè"/>
            <p:cNvSpPr/>
            <p:nvPr/>
          </p:nvSpPr>
          <p:spPr>
            <a:xfrm>
              <a:off x="-11245" y="4317964"/>
              <a:ext cx="5599629" cy="176567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30" name="文本框 32770"/>
            <p:cNvSpPr txBox="1">
              <a:spLocks noChangeArrowheads="1"/>
            </p:cNvSpPr>
            <p:nvPr/>
          </p:nvSpPr>
          <p:spPr bwMode="auto">
            <a:xfrm>
              <a:off x="505506" y="4906873"/>
              <a:ext cx="4400550" cy="1837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dirty="0">
                  <a:solidFill>
                    <a:schemeClr val="accent1"/>
                  </a:solidFill>
                  <a:latin typeface="+mn-ea"/>
                  <a:ea typeface="+mn-ea"/>
                </a:rPr>
                <a:t>02  </a:t>
              </a:r>
              <a:r>
                <a:rPr lang="zh-CN" altLang="en-US" sz="2000" dirty="0">
                  <a:solidFill>
                    <a:schemeClr val="accent1"/>
                  </a:solidFill>
                  <a:latin typeface="+mn-ea"/>
                  <a:ea typeface="+mn-ea"/>
                </a:rPr>
                <a:t>经常保持微笑</a:t>
              </a:r>
              <a:endParaRPr lang="zh-CN" altLang="en-US" sz="2000" dirty="0">
                <a:solidFill>
                  <a:schemeClr val="accent1"/>
                </a:solidFill>
                <a:latin typeface="+mn-ea"/>
                <a:ea typeface="+mn-ea"/>
              </a:endParaRPr>
            </a:p>
            <a:p>
              <a:endParaRPr lang="zh-CN" altLang="en-US" sz="1100" dirty="0">
                <a:solidFill>
                  <a:schemeClr val="accent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14400" y="3780770"/>
            <a:ext cx="4076064" cy="793328"/>
            <a:chOff x="7195381" y="4317964"/>
            <a:chExt cx="4996621" cy="2560496"/>
          </a:xfrm>
        </p:grpSpPr>
        <p:sp>
          <p:nvSpPr>
            <p:cNvPr id="10" name="işḻïďé"/>
            <p:cNvSpPr/>
            <p:nvPr/>
          </p:nvSpPr>
          <p:spPr>
            <a:xfrm>
              <a:off x="7195381" y="4317964"/>
              <a:ext cx="4996621" cy="176567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31" name="文本框 33794"/>
            <p:cNvSpPr txBox="1">
              <a:spLocks noChangeArrowheads="1"/>
            </p:cNvSpPr>
            <p:nvPr/>
          </p:nvSpPr>
          <p:spPr bwMode="auto">
            <a:xfrm>
              <a:off x="7619417" y="4593731"/>
              <a:ext cx="4438830" cy="2284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dirty="0">
                  <a:solidFill>
                    <a:schemeClr val="accent1"/>
                  </a:solidFill>
                  <a:latin typeface="+mn-ea"/>
                  <a:ea typeface="+mn-ea"/>
                </a:rPr>
                <a:t>03  </a:t>
              </a:r>
              <a:r>
                <a:rPr lang="zh-CN" altLang="en-US" sz="2000" dirty="0">
                  <a:solidFill>
                    <a:schemeClr val="accent1"/>
                  </a:solidFill>
                  <a:latin typeface="+mn-ea"/>
                  <a:ea typeface="+mn-ea"/>
                </a:rPr>
                <a:t>学会和别人一块分享喜悦</a:t>
              </a:r>
              <a:endParaRPr lang="zh-CN" altLang="en-US" sz="2000" dirty="0">
                <a:solidFill>
                  <a:schemeClr val="accent1"/>
                </a:solidFill>
                <a:latin typeface="+mn-ea"/>
                <a:ea typeface="+mn-ea"/>
              </a:endParaRPr>
            </a:p>
            <a:p>
              <a:endParaRPr lang="zh-CN" altLang="en-US" sz="2000" dirty="0">
                <a:solidFill>
                  <a:schemeClr val="accent1"/>
                </a:solidFill>
                <a:latin typeface="+mn-ea"/>
                <a:ea typeface="+mn-ea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28750"/>
            <a:ext cx="2685958" cy="30915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15" y="502274"/>
            <a:ext cx="8582458" cy="465086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2"/>
          <a:stretch>
            <a:fillRect/>
          </a:stretch>
        </p:blipFill>
        <p:spPr>
          <a:xfrm>
            <a:off x="559094" y="819150"/>
            <a:ext cx="2898206" cy="4343399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3595903" y="3638550"/>
            <a:ext cx="4771972" cy="878849"/>
            <a:chOff x="1171628" y="3548600"/>
            <a:chExt cx="4771972" cy="878849"/>
          </a:xfrm>
        </p:grpSpPr>
        <p:sp>
          <p:nvSpPr>
            <p:cNvPr id="14" name="文本框 10"/>
            <p:cNvSpPr txBox="1"/>
            <p:nvPr/>
          </p:nvSpPr>
          <p:spPr>
            <a:xfrm>
              <a:off x="1171628" y="3790950"/>
              <a:ext cx="4264147" cy="609373"/>
            </a:xfrm>
            <a:prstGeom prst="rect">
              <a:avLst/>
            </a:prstGeom>
            <a:noFill/>
          </p:spPr>
          <p:txBody>
            <a:bodyPr wrap="square" lIns="91417" tIns="45708" rIns="91417" bIns="45708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spc="1900" dirty="0">
                  <a:solidFill>
                    <a:schemeClr val="accent1"/>
                  </a:solidFill>
                  <a:latin typeface="+mn-ea"/>
                  <a:sym typeface="Arial" panose="020B0604020202020204" pitchFamily="34" charset="0"/>
                </a:rPr>
                <a:t>坚持梦想勇于拼搏</a:t>
              </a:r>
              <a:endParaRPr lang="en-US" altLang="zh-CN" sz="2000" spc="1900" dirty="0">
                <a:solidFill>
                  <a:schemeClr val="accent1"/>
                </a:solidFill>
                <a:latin typeface="+mn-ea"/>
                <a:sym typeface="Arial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750" dirty="0">
                  <a:solidFill>
                    <a:schemeClr val="accent1"/>
                  </a:solidFill>
                  <a:latin typeface="+mn-ea"/>
                  <a:sym typeface="Arial" panose="020B0604020202020204" pitchFamily="34" charset="0"/>
                </a:rPr>
                <a:t>INSIST ON DREAM AND FIGHT BRAVELY INSIST ON DREAM AND FIGHT BRAVELY</a:t>
              </a:r>
              <a:endParaRPr lang="zh-CN" altLang="en-US" sz="750" dirty="0">
                <a:solidFill>
                  <a:schemeClr val="accent1"/>
                </a:solidFill>
                <a:latin typeface="+mn-ea"/>
                <a:sym typeface="Arial" panose="020B0604020202020204" pitchFamily="34" charset="0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5170" y="3548600"/>
              <a:ext cx="998430" cy="878849"/>
            </a:xfrm>
            <a:prstGeom prst="rect">
              <a:avLst/>
            </a:prstGeom>
          </p:spPr>
        </p:pic>
      </p:grp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3657600" y="1179552"/>
            <a:ext cx="92333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目录</a:t>
            </a:r>
            <a:endParaRPr lang="zh-CN" altLang="zh-CN" sz="3600" b="1" dirty="0">
              <a:solidFill>
                <a:schemeClr val="accent1">
                  <a:lumMod val="75000"/>
                </a:schemeClr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4648979" y="1352550"/>
            <a:ext cx="16927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CONTENTS</a:t>
            </a:r>
            <a:endParaRPr lang="zh-CN" altLang="zh-CN" sz="2400" dirty="0">
              <a:solidFill>
                <a:schemeClr val="accent1">
                  <a:lumMod val="75000"/>
                </a:schemeClr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657600" y="1857124"/>
            <a:ext cx="1949126" cy="469355"/>
            <a:chOff x="2843375" y="2316645"/>
            <a:chExt cx="1949126" cy="469355"/>
          </a:xfrm>
        </p:grpSpPr>
        <p:sp>
          <p:nvSpPr>
            <p:cNvPr id="23" name="Rectangle 4"/>
            <p:cNvSpPr>
              <a:spLocks noChangeArrowheads="1"/>
            </p:cNvSpPr>
            <p:nvPr/>
          </p:nvSpPr>
          <p:spPr bwMode="auto">
            <a:xfrm>
              <a:off x="3325912" y="2424622"/>
              <a:ext cx="146658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>
                  <a:solidFill>
                    <a:schemeClr val="accent1">
                      <a:lumMod val="75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狮子与羚羊</a:t>
              </a:r>
              <a:endParaRPr lang="zh-CN" altLang="en-US" sz="1400" dirty="0">
                <a:solidFill>
                  <a:schemeClr val="accent1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2843375" y="2316645"/>
              <a:ext cx="510388" cy="469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576" tIns="34288" rIns="68576" bIns="3428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2600" dirty="0">
                  <a:solidFill>
                    <a:schemeClr val="accent1">
                      <a:lumMod val="75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zh-CN" altLang="zh-CN" sz="2600" dirty="0">
                <a:solidFill>
                  <a:schemeClr val="accent1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095322" y="1873795"/>
            <a:ext cx="1949126" cy="469355"/>
            <a:chOff x="2843375" y="2316645"/>
            <a:chExt cx="1949126" cy="469355"/>
          </a:xfrm>
        </p:grpSpPr>
        <p:sp>
          <p:nvSpPr>
            <p:cNvPr id="26" name="Rectangle 4"/>
            <p:cNvSpPr>
              <a:spLocks noChangeArrowheads="1"/>
            </p:cNvSpPr>
            <p:nvPr/>
          </p:nvSpPr>
          <p:spPr bwMode="auto">
            <a:xfrm>
              <a:off x="3325912" y="2424622"/>
              <a:ext cx="146658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>
                  <a:solidFill>
                    <a:schemeClr val="accent1">
                      <a:lumMod val="75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龟兔赛跑</a:t>
              </a:r>
              <a:endParaRPr lang="zh-CN" altLang="en-US" dirty="0">
                <a:solidFill>
                  <a:schemeClr val="accent1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2843375" y="2316645"/>
              <a:ext cx="510388" cy="469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576" tIns="34288" rIns="68576" bIns="3428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600" dirty="0">
                  <a:solidFill>
                    <a:schemeClr val="accent1">
                      <a:lumMod val="75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zh-CN" altLang="zh-CN" sz="2600" dirty="0">
                <a:solidFill>
                  <a:schemeClr val="accent1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622439" y="2466724"/>
            <a:ext cx="1949126" cy="469355"/>
            <a:chOff x="2843375" y="2316645"/>
            <a:chExt cx="1949126" cy="469355"/>
          </a:xfrm>
        </p:grpSpPr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3325912" y="2424622"/>
              <a:ext cx="146658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>
                  <a:solidFill>
                    <a:schemeClr val="accent1">
                      <a:lumMod val="75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馒头理论</a:t>
              </a:r>
              <a:endParaRPr lang="zh-CN" altLang="en-US" dirty="0">
                <a:solidFill>
                  <a:schemeClr val="accent1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Text Box 24"/>
            <p:cNvSpPr txBox="1">
              <a:spLocks noChangeArrowheads="1"/>
            </p:cNvSpPr>
            <p:nvPr/>
          </p:nvSpPr>
          <p:spPr bwMode="auto">
            <a:xfrm>
              <a:off x="2843375" y="2316645"/>
              <a:ext cx="510388" cy="469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576" tIns="34288" rIns="68576" bIns="3428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600" dirty="0">
                  <a:solidFill>
                    <a:schemeClr val="accent1">
                      <a:lumMod val="75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zh-CN" altLang="zh-CN" sz="2600" dirty="0">
                <a:solidFill>
                  <a:schemeClr val="accent1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060161" y="2483395"/>
            <a:ext cx="2169439" cy="469355"/>
            <a:chOff x="2843375" y="2316645"/>
            <a:chExt cx="2169439" cy="469355"/>
          </a:xfrm>
        </p:grpSpPr>
        <p:sp>
          <p:nvSpPr>
            <p:cNvPr id="32" name="Rectangle 4"/>
            <p:cNvSpPr>
              <a:spLocks noChangeArrowheads="1"/>
            </p:cNvSpPr>
            <p:nvPr/>
          </p:nvSpPr>
          <p:spPr bwMode="auto">
            <a:xfrm>
              <a:off x="3325912" y="2424622"/>
              <a:ext cx="168690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>
                  <a:solidFill>
                    <a:schemeClr val="accent1">
                      <a:lumMod val="75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快乐心情很重要</a:t>
              </a:r>
              <a:endParaRPr lang="zh-CN" altLang="en-US" dirty="0">
                <a:solidFill>
                  <a:schemeClr val="accent1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Text Box 24"/>
            <p:cNvSpPr txBox="1">
              <a:spLocks noChangeArrowheads="1"/>
            </p:cNvSpPr>
            <p:nvPr/>
          </p:nvSpPr>
          <p:spPr bwMode="auto">
            <a:xfrm>
              <a:off x="2843375" y="2316645"/>
              <a:ext cx="510388" cy="469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576" tIns="34288" rIns="68576" bIns="3428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600" dirty="0">
                  <a:solidFill>
                    <a:schemeClr val="accent1">
                      <a:lumMod val="75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lang="zh-CN" altLang="zh-CN" sz="2600" dirty="0">
                <a:solidFill>
                  <a:schemeClr val="accent1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14400" y="1951970"/>
            <a:ext cx="4076064" cy="547066"/>
            <a:chOff x="3021663" y="2462193"/>
            <a:chExt cx="4086839" cy="1765676"/>
          </a:xfrm>
        </p:grpSpPr>
        <p:sp>
          <p:nvSpPr>
            <p:cNvPr id="14" name="ï$ľíḑê"/>
            <p:cNvSpPr/>
            <p:nvPr/>
          </p:nvSpPr>
          <p:spPr>
            <a:xfrm>
              <a:off x="3021663" y="2462193"/>
              <a:ext cx="4086839" cy="176567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17" name="文本框 32"/>
            <p:cNvSpPr txBox="1"/>
            <p:nvPr/>
          </p:nvSpPr>
          <p:spPr>
            <a:xfrm>
              <a:off x="3468878" y="2784908"/>
              <a:ext cx="3562967" cy="12913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04  </a:t>
              </a:r>
              <a:r>
                <a:rPr lang="zh-CN" altLang="en-US" sz="2000" dirty="0">
                  <a:solidFill>
                    <a:schemeClr val="accent1"/>
                  </a:solidFill>
                  <a:latin typeface="+mn-ea"/>
                </a:rPr>
                <a:t>保持高度的自信心</a:t>
              </a:r>
              <a:endParaRPr lang="zh-CN" altLang="en-US" sz="2000" dirty="0">
                <a:solidFill>
                  <a:schemeClr val="accent1"/>
                </a:solidFill>
                <a:latin typeface="+mn-ea"/>
              </a:endParaRPr>
            </a:p>
          </p:txBody>
        </p:sp>
      </p:grpSp>
      <p:sp>
        <p:nvSpPr>
          <p:cNvPr id="25" name="矩形 31747"/>
          <p:cNvSpPr>
            <a:spLocks noChangeArrowheads="1"/>
          </p:cNvSpPr>
          <p:nvPr/>
        </p:nvSpPr>
        <p:spPr bwMode="auto">
          <a:xfrm>
            <a:off x="838200" y="1200150"/>
            <a:ext cx="2339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快乐的技巧：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914400" y="2866370"/>
            <a:ext cx="4076064" cy="582574"/>
            <a:chOff x="-11245" y="4317964"/>
            <a:chExt cx="5599629" cy="1880279"/>
          </a:xfrm>
        </p:grpSpPr>
        <p:sp>
          <p:nvSpPr>
            <p:cNvPr id="9" name="işlïḋè"/>
            <p:cNvSpPr/>
            <p:nvPr/>
          </p:nvSpPr>
          <p:spPr>
            <a:xfrm>
              <a:off x="-11245" y="4317964"/>
              <a:ext cx="5599629" cy="176567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30" name="文本框 32770"/>
            <p:cNvSpPr txBox="1">
              <a:spLocks noChangeArrowheads="1"/>
            </p:cNvSpPr>
            <p:nvPr/>
          </p:nvSpPr>
          <p:spPr bwMode="auto">
            <a:xfrm>
              <a:off x="505506" y="4906873"/>
              <a:ext cx="4400550" cy="1291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dirty="0">
                  <a:solidFill>
                    <a:schemeClr val="accent1"/>
                  </a:solidFill>
                  <a:latin typeface="+mn-ea"/>
                  <a:ea typeface="+mn-ea"/>
                </a:rPr>
                <a:t>05  </a:t>
              </a:r>
              <a:r>
                <a:rPr lang="zh-CN" altLang="en-US" sz="2000" dirty="0">
                  <a:solidFill>
                    <a:schemeClr val="accent1"/>
                  </a:solidFill>
                  <a:latin typeface="+mn-ea"/>
                  <a:ea typeface="+mn-ea"/>
                </a:rPr>
                <a:t>学会宽恕他人</a:t>
              </a:r>
              <a:endParaRPr lang="zh-CN" altLang="en-US" sz="2000" dirty="0">
                <a:solidFill>
                  <a:schemeClr val="accent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14400" y="3780770"/>
            <a:ext cx="4076064" cy="547066"/>
            <a:chOff x="7195381" y="4317964"/>
            <a:chExt cx="4996621" cy="1765676"/>
          </a:xfrm>
        </p:grpSpPr>
        <p:sp>
          <p:nvSpPr>
            <p:cNvPr id="10" name="işḻïďé"/>
            <p:cNvSpPr/>
            <p:nvPr/>
          </p:nvSpPr>
          <p:spPr>
            <a:xfrm>
              <a:off x="7195381" y="4317964"/>
              <a:ext cx="4996621" cy="176567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31" name="文本框 33794"/>
            <p:cNvSpPr txBox="1">
              <a:spLocks noChangeArrowheads="1"/>
            </p:cNvSpPr>
            <p:nvPr/>
          </p:nvSpPr>
          <p:spPr bwMode="auto">
            <a:xfrm>
              <a:off x="7619417" y="4593731"/>
              <a:ext cx="4438830" cy="1291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dirty="0">
                  <a:solidFill>
                    <a:schemeClr val="accent1"/>
                  </a:solidFill>
                  <a:latin typeface="+mn-ea"/>
                  <a:ea typeface="+mn-ea"/>
                </a:rPr>
                <a:t>06  </a:t>
              </a:r>
              <a:r>
                <a:rPr lang="zh-CN" altLang="en-US" sz="2000" dirty="0">
                  <a:solidFill>
                    <a:schemeClr val="accent1"/>
                  </a:solidFill>
                  <a:latin typeface="+mn-ea"/>
                  <a:ea typeface="+mn-ea"/>
                </a:rPr>
                <a:t>有几个知心朋友</a:t>
              </a:r>
              <a:endParaRPr lang="zh-CN" altLang="en-US" sz="2000" dirty="0">
                <a:solidFill>
                  <a:schemeClr val="accent1"/>
                </a:solidFill>
                <a:latin typeface="+mn-ea"/>
                <a:ea typeface="+mn-ea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616" y="1428750"/>
            <a:ext cx="3167784" cy="29928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45057"/>
          <p:cNvSpPr>
            <a:spLocks noChangeArrowheads="1"/>
          </p:cNvSpPr>
          <p:nvPr/>
        </p:nvSpPr>
        <p:spPr bwMode="auto">
          <a:xfrm>
            <a:off x="3802226" y="1407465"/>
            <a:ext cx="3621828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 </a:t>
            </a:r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要经得起考试的考验。 </a:t>
            </a:r>
            <a:endParaRPr lang="zh-CN" altLang="en-US" sz="16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802226" y="192809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 </a:t>
            </a:r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题海无边，总结是岸。</a:t>
            </a:r>
            <a:endParaRPr lang="zh-CN" altLang="en-US" sz="16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802226" y="2969358"/>
            <a:ext cx="51131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 </a:t>
            </a:r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多学一点，多做一点，能力会更强一点。</a:t>
            </a:r>
            <a:endParaRPr lang="zh-CN" altLang="en-US" sz="16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802226" y="2448727"/>
            <a:ext cx="34195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 </a:t>
            </a:r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最淡的墨水也胜过最强的记忆。</a:t>
            </a:r>
            <a:endParaRPr lang="zh-CN" altLang="en-US" sz="16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802226" y="3489989"/>
            <a:ext cx="51893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  </a:t>
            </a:r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一本好书，胜过任何珍宝，一本坏书，比强盗还坏</a:t>
            </a:r>
            <a:endParaRPr lang="zh-CN" altLang="en-US" sz="16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802226" y="3985796"/>
            <a:ext cx="23936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  </a:t>
            </a:r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请不要随意说放弃。</a:t>
            </a:r>
            <a:endParaRPr lang="zh-CN" altLang="en-US" sz="16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45058"/>
          <p:cNvSpPr txBox="1"/>
          <p:nvPr/>
        </p:nvSpPr>
        <p:spPr>
          <a:xfrm>
            <a:off x="990600" y="1428750"/>
            <a:ext cx="2667000" cy="400110"/>
          </a:xfrm>
          <a:prstGeom prst="rect">
            <a:avLst/>
          </a:prstGeom>
          <a:noFill/>
          <a:ln w="9525">
            <a:noFill/>
          </a:ln>
        </p:spPr>
        <p:txBody>
          <a:bodyPr vert="horz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noProof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送给学子的十二句话：</a:t>
            </a:r>
            <a:endParaRPr lang="zh-CN" altLang="en-US" sz="2000" b="1" noProof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85950"/>
            <a:ext cx="2483734" cy="2505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46081"/>
          <p:cNvSpPr>
            <a:spLocks noChangeArrowheads="1"/>
          </p:cNvSpPr>
          <p:nvPr/>
        </p:nvSpPr>
        <p:spPr bwMode="auto">
          <a:xfrm>
            <a:off x="1066800" y="1349278"/>
            <a:ext cx="495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07  </a:t>
            </a:r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有信心未必会赢，没有信心一定会输。</a:t>
            </a:r>
            <a:endParaRPr lang="zh-CN" altLang="en-US" sz="16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66800" y="1876582"/>
            <a:ext cx="495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08  </a:t>
            </a:r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勤奋者天天都有希望，懒惰者除了失望还是失望。</a:t>
            </a:r>
            <a:endParaRPr lang="zh-CN" altLang="en-US" sz="16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66800" y="2403886"/>
            <a:ext cx="5247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09  </a:t>
            </a:r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坚定信心，多做实事，享受学习的乐趣。</a:t>
            </a:r>
            <a:endParaRPr lang="zh-CN" altLang="en-US" sz="16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66800" y="2931190"/>
            <a:ext cx="495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  </a:t>
            </a:r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一人为全班，全班为一人。</a:t>
            </a:r>
            <a:endParaRPr lang="zh-CN" altLang="en-US" sz="16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66800" y="3458494"/>
            <a:ext cx="495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  </a:t>
            </a:r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我们可以成为朋友。    </a:t>
            </a:r>
            <a:endParaRPr lang="zh-CN" altLang="en-US" sz="16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66800" y="3985796"/>
            <a:ext cx="46737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  </a:t>
            </a:r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愿每个同学都成为最好的自己</a:t>
            </a:r>
            <a:endParaRPr lang="zh-CN" altLang="en-US" sz="16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01257"/>
            <a:ext cx="3352800" cy="25984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  <p:bldP spid="20" grpId="0"/>
      <p:bldP spid="21" grpId="0"/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15" y="502274"/>
            <a:ext cx="8582458" cy="465086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586"/>
          <a:stretch>
            <a:fillRect/>
          </a:stretch>
        </p:blipFill>
        <p:spPr>
          <a:xfrm>
            <a:off x="5702155" y="666750"/>
            <a:ext cx="3289445" cy="44958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230719" y="2419350"/>
            <a:ext cx="42447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>
                <a:solidFill>
                  <a:schemeClr val="accent1"/>
                </a:solidFill>
              </a:rPr>
              <a:t>campus education inspirational theme class meeting campus education inspirational theme class meeting campus education</a:t>
            </a:r>
            <a:endParaRPr lang="zh-CN" altLang="en-US" sz="1000" dirty="0">
              <a:solidFill>
                <a:schemeClr val="accent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17842" y="2876550"/>
            <a:ext cx="27336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spc="300" dirty="0">
                <a:solidFill>
                  <a:schemeClr val="accent1"/>
                </a:solidFill>
                <a:latin typeface="+mn-ea"/>
              </a:rPr>
              <a:t>演示完毕感谢您的观看</a:t>
            </a:r>
            <a:endParaRPr lang="zh-CN" altLang="en-US" sz="1600" spc="300" dirty="0">
              <a:solidFill>
                <a:schemeClr val="accent1"/>
              </a:solidFill>
              <a:latin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241234" y="2003876"/>
            <a:ext cx="4495800" cy="415474"/>
            <a:chOff x="1063747" y="1984980"/>
            <a:chExt cx="4495800" cy="415474"/>
          </a:xfrm>
        </p:grpSpPr>
        <p:sp>
          <p:nvSpPr>
            <p:cNvPr id="15" name="文本框 10"/>
            <p:cNvSpPr txBox="1"/>
            <p:nvPr/>
          </p:nvSpPr>
          <p:spPr>
            <a:xfrm>
              <a:off x="1063747" y="1984980"/>
              <a:ext cx="4495800" cy="415474"/>
            </a:xfrm>
            <a:prstGeom prst="rect">
              <a:avLst/>
            </a:prstGeom>
            <a:noFill/>
          </p:spPr>
          <p:txBody>
            <a:bodyPr wrap="square" lIns="91417" tIns="45708" rIns="91417" bIns="45708" rtlCol="0">
              <a:spAutoFit/>
            </a:bodyPr>
            <a:lstStyle/>
            <a:p>
              <a:r>
                <a:rPr lang="zh-CN" altLang="en-US" sz="2100" spc="120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校园教育励志主题班会</a:t>
              </a:r>
              <a:endParaRPr lang="zh-CN" altLang="en-US" sz="2100" spc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1143000" y="2356386"/>
              <a:ext cx="4045945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/>
          <a:srcRect l="10374" t="17040" r="7228" b="34567"/>
          <a:stretch>
            <a:fillRect/>
          </a:stretch>
        </p:blipFill>
        <p:spPr>
          <a:xfrm>
            <a:off x="1143000" y="895350"/>
            <a:ext cx="4343400" cy="1066800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1171628" y="3638550"/>
            <a:ext cx="4771972" cy="878849"/>
            <a:chOff x="1171628" y="3548600"/>
            <a:chExt cx="4771972" cy="878849"/>
          </a:xfrm>
        </p:grpSpPr>
        <p:sp>
          <p:nvSpPr>
            <p:cNvPr id="14" name="文本框 10"/>
            <p:cNvSpPr txBox="1"/>
            <p:nvPr/>
          </p:nvSpPr>
          <p:spPr>
            <a:xfrm>
              <a:off x="1171628" y="3790950"/>
              <a:ext cx="4264147" cy="609373"/>
            </a:xfrm>
            <a:prstGeom prst="rect">
              <a:avLst/>
            </a:prstGeom>
            <a:noFill/>
          </p:spPr>
          <p:txBody>
            <a:bodyPr wrap="square" lIns="91417" tIns="45708" rIns="91417" bIns="45708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spc="1900" dirty="0">
                  <a:solidFill>
                    <a:schemeClr val="accent1"/>
                  </a:solidFill>
                  <a:latin typeface="+mn-ea"/>
                  <a:sym typeface="Arial" panose="020B0604020202020204" pitchFamily="34" charset="0"/>
                </a:rPr>
                <a:t>坚持梦想勇于拼搏</a:t>
              </a:r>
              <a:endParaRPr lang="en-US" altLang="zh-CN" sz="2000" spc="1900" dirty="0">
                <a:solidFill>
                  <a:schemeClr val="accent1"/>
                </a:solidFill>
                <a:latin typeface="+mn-ea"/>
                <a:sym typeface="Arial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750" dirty="0">
                  <a:solidFill>
                    <a:schemeClr val="accent1"/>
                  </a:solidFill>
                  <a:latin typeface="+mn-ea"/>
                  <a:sym typeface="Arial" panose="020B0604020202020204" pitchFamily="34" charset="0"/>
                </a:rPr>
                <a:t>INSIST ON DREAM AND FIGHT BRAVELY INSIST ON DREAM AND FIGHT BRAVELY</a:t>
              </a:r>
              <a:endParaRPr lang="zh-CN" altLang="en-US" sz="750" dirty="0">
                <a:solidFill>
                  <a:schemeClr val="accent1"/>
                </a:solidFill>
                <a:latin typeface="+mn-ea"/>
                <a:sym typeface="Arial" panose="020B0604020202020204" pitchFamily="34" charset="0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5170" y="3548600"/>
              <a:ext cx="998430" cy="87884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15" y="502274"/>
            <a:ext cx="8582458" cy="465086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42950"/>
            <a:ext cx="3554511" cy="2880646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2314628" y="3674101"/>
            <a:ext cx="4771972" cy="878849"/>
            <a:chOff x="1171628" y="3548600"/>
            <a:chExt cx="4771972" cy="878849"/>
          </a:xfrm>
        </p:grpSpPr>
        <p:sp>
          <p:nvSpPr>
            <p:cNvPr id="14" name="文本框 10"/>
            <p:cNvSpPr txBox="1"/>
            <p:nvPr/>
          </p:nvSpPr>
          <p:spPr>
            <a:xfrm>
              <a:off x="1171628" y="3790950"/>
              <a:ext cx="4264147" cy="609373"/>
            </a:xfrm>
            <a:prstGeom prst="rect">
              <a:avLst/>
            </a:prstGeom>
            <a:noFill/>
          </p:spPr>
          <p:txBody>
            <a:bodyPr wrap="square" lIns="91417" tIns="45708" rIns="91417" bIns="45708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spc="1900" dirty="0">
                  <a:solidFill>
                    <a:schemeClr val="accent1"/>
                  </a:solidFill>
                  <a:latin typeface="+mn-ea"/>
                  <a:sym typeface="Arial" panose="020B0604020202020204" pitchFamily="34" charset="0"/>
                </a:rPr>
                <a:t>坚持梦想勇于拼搏</a:t>
              </a:r>
              <a:endParaRPr lang="en-US" altLang="zh-CN" sz="2000" spc="1900" dirty="0">
                <a:solidFill>
                  <a:schemeClr val="accent1"/>
                </a:solidFill>
                <a:latin typeface="+mn-ea"/>
                <a:sym typeface="Arial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750" dirty="0">
                  <a:solidFill>
                    <a:schemeClr val="accent1"/>
                  </a:solidFill>
                  <a:latin typeface="+mn-ea"/>
                  <a:sym typeface="Arial" panose="020B0604020202020204" pitchFamily="34" charset="0"/>
                </a:rPr>
                <a:t>INSIST ON DREAM AND FIGHT BRAVELY INSIST ON DREAM AND FIGHT BRAVELY</a:t>
              </a:r>
              <a:endParaRPr lang="zh-CN" altLang="en-US" sz="750" dirty="0">
                <a:solidFill>
                  <a:schemeClr val="accent1"/>
                </a:solidFill>
                <a:latin typeface="+mn-ea"/>
                <a:sym typeface="Arial" panose="020B0604020202020204" pitchFamily="34" charset="0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5170" y="3548600"/>
              <a:ext cx="998430" cy="878849"/>
            </a:xfrm>
            <a:prstGeom prst="rect">
              <a:avLst/>
            </a:prstGeom>
          </p:spPr>
        </p:pic>
      </p:grp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4437187" y="1268991"/>
            <a:ext cx="184666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第一部分</a:t>
            </a:r>
            <a:endParaRPr lang="zh-CN" altLang="zh-CN" sz="3600" dirty="0">
              <a:solidFill>
                <a:schemeClr val="accent1">
                  <a:lumMod val="75000"/>
                </a:schemeClr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4419601" y="1872422"/>
            <a:ext cx="35989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 spc="600" dirty="0">
                <a:solidFill>
                  <a:schemeClr val="accent1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狮子与羚羊</a:t>
            </a:r>
            <a:endParaRPr lang="zh-CN" altLang="en-US" sz="3600" b="1" spc="600" dirty="0">
              <a:solidFill>
                <a:schemeClr val="accent1">
                  <a:lumMod val="7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343400" y="2571671"/>
            <a:ext cx="3390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00" dirty="0">
                <a:solidFill>
                  <a:schemeClr val="accent1">
                    <a:lumMod val="75000"/>
                  </a:schemeClr>
                </a:solidFill>
              </a:rPr>
              <a:t>campus education inspirational theme class meeting campus </a:t>
            </a:r>
            <a:endParaRPr lang="en-US" altLang="zh-CN" sz="9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CN" sz="900" dirty="0">
                <a:solidFill>
                  <a:schemeClr val="accent1">
                    <a:lumMod val="75000"/>
                  </a:schemeClr>
                </a:solidFill>
              </a:rPr>
              <a:t>education inspirational theme class meeting</a:t>
            </a:r>
            <a:endParaRPr lang="en-US" altLang="zh-CN" sz="9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2"/>
          <p:cNvSpPr txBox="1"/>
          <p:nvPr/>
        </p:nvSpPr>
        <p:spPr>
          <a:xfrm>
            <a:off x="914400" y="2114550"/>
            <a:ext cx="251212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2"/>
                </a:solidFill>
                <a:latin typeface="+mn-ea"/>
                <a:cs typeface="Lato Bold" panose="020F0502020204030203" pitchFamily="34" charset="0"/>
              </a:rPr>
              <a:t>奔跑是一种学习方式</a:t>
            </a:r>
            <a:endParaRPr lang="en-US" sz="1600" dirty="0">
              <a:solidFill>
                <a:schemeClr val="tx2"/>
              </a:solidFill>
              <a:latin typeface="+mn-ea"/>
              <a:cs typeface="Lato Bold" panose="020F0502020204030203" pitchFamily="34" charset="0"/>
            </a:endParaRP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 flipH="1">
            <a:off x="914400" y="2645065"/>
            <a:ext cx="2527041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chemeClr val="tx2"/>
                </a:solidFill>
                <a:latin typeface="+mn-ea"/>
                <a:cs typeface="Lato regular" panose="020F0502020204030203" pitchFamily="34" charset="0"/>
              </a:rPr>
              <a:t>集中精力，要事为先</a:t>
            </a:r>
            <a:endParaRPr lang="en-US" altLang="en-US" sz="1600" dirty="0">
              <a:solidFill>
                <a:schemeClr val="tx2"/>
              </a:solidFill>
              <a:latin typeface="+mn-ea"/>
              <a:cs typeface="Lato regular" panose="020F0502020204030203" pitchFamily="34" charset="0"/>
            </a:endParaRPr>
          </a:p>
        </p:txBody>
      </p:sp>
      <p:sp>
        <p:nvSpPr>
          <p:cNvPr id="32" name="TextBox 12"/>
          <p:cNvSpPr txBox="1"/>
          <p:nvPr/>
        </p:nvSpPr>
        <p:spPr>
          <a:xfrm>
            <a:off x="5626359" y="2120388"/>
            <a:ext cx="251212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2"/>
                </a:solidFill>
                <a:latin typeface="+mn-ea"/>
                <a:cs typeface="Lato Bold" panose="020F0502020204030203" pitchFamily="34" charset="0"/>
              </a:rPr>
              <a:t>奔跑是一种做事原则</a:t>
            </a:r>
            <a:endParaRPr lang="en-US" sz="1600" dirty="0">
              <a:solidFill>
                <a:schemeClr val="tx2"/>
              </a:solidFill>
              <a:latin typeface="+mn-ea"/>
              <a:cs typeface="Lato Bold" panose="020F0502020204030203" pitchFamily="34" charset="0"/>
            </a:endParaRPr>
          </a:p>
        </p:txBody>
      </p:sp>
      <p:sp>
        <p:nvSpPr>
          <p:cNvPr id="33" name="TextBox 7"/>
          <p:cNvSpPr txBox="1">
            <a:spLocks noChangeArrowheads="1"/>
          </p:cNvSpPr>
          <p:nvPr/>
        </p:nvSpPr>
        <p:spPr bwMode="auto">
          <a:xfrm flipH="1">
            <a:off x="5626359" y="2656526"/>
            <a:ext cx="2527041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chemeClr val="tx2"/>
                </a:solidFill>
                <a:latin typeface="+mn-ea"/>
                <a:cs typeface="Lato regular" panose="020F0502020204030203" pitchFamily="34" charset="0"/>
              </a:rPr>
              <a:t>脚踏实地，步步为营</a:t>
            </a:r>
            <a:endParaRPr lang="en-US" altLang="en-US" sz="1600" dirty="0">
              <a:solidFill>
                <a:schemeClr val="tx2"/>
              </a:solidFill>
              <a:latin typeface="+mn-ea"/>
              <a:cs typeface="Lato regular" panose="020F0502020204030203" pitchFamily="34" charset="0"/>
            </a:endParaRPr>
          </a:p>
        </p:txBody>
      </p:sp>
      <p:sp>
        <p:nvSpPr>
          <p:cNvPr id="36" name="TextBox 12"/>
          <p:cNvSpPr txBox="1"/>
          <p:nvPr/>
        </p:nvSpPr>
        <p:spPr>
          <a:xfrm>
            <a:off x="914400" y="3175580"/>
            <a:ext cx="251212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2"/>
                </a:solidFill>
                <a:latin typeface="+mn-ea"/>
                <a:cs typeface="Lato Bold" panose="020F0502020204030203" pitchFamily="34" charset="0"/>
              </a:rPr>
              <a:t>奔跑是一种精神追求</a:t>
            </a:r>
            <a:endParaRPr lang="en-US" sz="1600" dirty="0">
              <a:solidFill>
                <a:schemeClr val="tx2"/>
              </a:solidFill>
              <a:latin typeface="+mn-ea"/>
              <a:cs typeface="Lato Bold" panose="020F0502020204030203" pitchFamily="34" charset="0"/>
            </a:endParaRPr>
          </a:p>
        </p:txBody>
      </p:sp>
      <p:sp>
        <p:nvSpPr>
          <p:cNvPr id="37" name="TextBox 7"/>
          <p:cNvSpPr txBox="1">
            <a:spLocks noChangeArrowheads="1"/>
          </p:cNvSpPr>
          <p:nvPr/>
        </p:nvSpPr>
        <p:spPr bwMode="auto">
          <a:xfrm flipH="1">
            <a:off x="914400" y="3706095"/>
            <a:ext cx="2527041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chemeClr val="tx2"/>
                </a:solidFill>
                <a:latin typeface="+mn-ea"/>
                <a:cs typeface="Lato regular" panose="020F0502020204030203" pitchFamily="34" charset="0"/>
              </a:rPr>
              <a:t>挑战极限，勇创一流</a:t>
            </a:r>
            <a:endParaRPr lang="en-US" altLang="en-US" sz="1600" dirty="0">
              <a:solidFill>
                <a:schemeClr val="tx2"/>
              </a:solidFill>
              <a:latin typeface="+mn-ea"/>
              <a:cs typeface="Lato regular" panose="020F0502020204030203" pitchFamily="34" charset="0"/>
            </a:endParaRPr>
          </a:p>
        </p:txBody>
      </p:sp>
      <p:sp>
        <p:nvSpPr>
          <p:cNvPr id="40" name="TextBox 12"/>
          <p:cNvSpPr txBox="1"/>
          <p:nvPr/>
        </p:nvSpPr>
        <p:spPr>
          <a:xfrm>
            <a:off x="5626359" y="3192664"/>
            <a:ext cx="251212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2"/>
                </a:solidFill>
                <a:latin typeface="+mn-ea"/>
                <a:cs typeface="Lato Bold" panose="020F0502020204030203" pitchFamily="34" charset="0"/>
              </a:rPr>
              <a:t>奔跑是一种理想信念</a:t>
            </a:r>
            <a:endParaRPr lang="en-US" sz="1600" dirty="0">
              <a:solidFill>
                <a:schemeClr val="tx2"/>
              </a:solidFill>
              <a:latin typeface="+mn-ea"/>
              <a:cs typeface="Lato Bold" panose="020F0502020204030203" pitchFamily="34" charset="0"/>
            </a:endParaRPr>
          </a:p>
        </p:txBody>
      </p:sp>
      <p:sp>
        <p:nvSpPr>
          <p:cNvPr id="41" name="TextBox 7"/>
          <p:cNvSpPr txBox="1">
            <a:spLocks noChangeArrowheads="1"/>
          </p:cNvSpPr>
          <p:nvPr/>
        </p:nvSpPr>
        <p:spPr bwMode="auto">
          <a:xfrm flipH="1">
            <a:off x="5626359" y="3728802"/>
            <a:ext cx="2527041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chemeClr val="tx2"/>
                </a:solidFill>
                <a:latin typeface="+mn-ea"/>
                <a:cs typeface="Lato regular" panose="020F0502020204030203" pitchFamily="34" charset="0"/>
              </a:rPr>
              <a:t>相信自己，拼搏必胜</a:t>
            </a:r>
            <a:endParaRPr lang="en-US" altLang="en-US" sz="1600" dirty="0">
              <a:solidFill>
                <a:schemeClr val="tx2"/>
              </a:solidFill>
              <a:latin typeface="+mn-ea"/>
              <a:cs typeface="Lato regular" panose="020F0502020204030203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990601" y="1432724"/>
            <a:ext cx="7162799" cy="3770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000" spc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让我们朝着目标不懈奔跑</a:t>
            </a:r>
            <a:endParaRPr lang="zh-CN" altLang="en-US" sz="2000" spc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997" y="2067157"/>
            <a:ext cx="2170003" cy="21213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32" grpId="0" animBg="1"/>
      <p:bldP spid="33" grpId="0" animBg="1"/>
      <p:bldP spid="36" grpId="0" animBg="1"/>
      <p:bldP spid="37" grpId="0" animBg="1"/>
      <p:bldP spid="40" grpId="0" animBg="1"/>
      <p:bldP spid="41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8193"/>
          <p:cNvSpPr txBox="1">
            <a:spLocks noChangeArrowheads="1"/>
          </p:cNvSpPr>
          <p:nvPr/>
        </p:nvSpPr>
        <p:spPr bwMode="auto">
          <a:xfrm>
            <a:off x="3613664" y="1684781"/>
            <a:ext cx="514933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活又何尝不是这样呢？处处都是千帆竞渡，处处都是芸芸的众生。生活是公正的，又是极其残酷的，在人生的每一道驿站每一瞬，我们若消极懈怠，不思上进，必将被抛的老远，或是淘汰出局，或是被生活碾碎撕烂，体无完肤。因此，无论你是羚羊还是狮子，每当太阳升起的时候，就要毫不迟疑地向前奔跑。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面对学业，面对这个必将决定每个学生今后生活状况和人生轨迹的阶段，你也必须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奔跑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，而且必须跑得更快！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04950"/>
            <a:ext cx="2699264" cy="24453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7171"/>
          <p:cNvSpPr txBox="1">
            <a:spLocks noChangeArrowheads="1"/>
          </p:cNvSpPr>
          <p:nvPr/>
        </p:nvSpPr>
        <p:spPr bwMode="auto">
          <a:xfrm>
            <a:off x="4114800" y="1962150"/>
            <a:ext cx="402364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非洲，每天早晨羚羊睁开眼睛，所想的第一件事就是：我必须跑得更快。而在同一时刻，狮子从睡梦中醒来，首先闪现在脑海里的是，我必须跑得再快一些，以追上更多的羚羊。于是，几乎同时，羚羊和狮子一跃而起，迎着朝阳跑去。</a:t>
            </a:r>
            <a:endParaRPr lang="zh-CN" altLang="en-US" sz="14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114800" y="1581150"/>
            <a:ext cx="3947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一个拼命地跑，一个拼命地追，为什么？</a:t>
            </a:r>
            <a:endParaRPr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14400" y="1562100"/>
            <a:ext cx="2743200" cy="2627769"/>
            <a:chOff x="5410200" y="1352550"/>
            <a:chExt cx="2743200" cy="2627769"/>
          </a:xfrm>
        </p:grpSpPr>
        <p:sp>
          <p:nvSpPr>
            <p:cNvPr id="16" name="TextBox 15"/>
            <p:cNvSpPr txBox="1"/>
            <p:nvPr/>
          </p:nvSpPr>
          <p:spPr>
            <a:xfrm>
              <a:off x="5791200" y="1809750"/>
              <a:ext cx="2088283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保命就是它们</a:t>
              </a:r>
              <a:endPara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85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共同的目标</a:t>
              </a:r>
              <a:endParaRPr lang="zh-CN" altLang="en-US" sz="285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66768" y="3028950"/>
              <a:ext cx="2134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一个害怕被吃掉</a:t>
              </a:r>
              <a:endParaRPr lang="en-US" altLang="zh-CN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一个害怕被饿死</a:t>
              </a:r>
              <a:endPara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5410200" y="1352550"/>
              <a:ext cx="2743200" cy="262776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10241"/>
          <p:cNvSpPr txBox="1">
            <a:spLocks noChangeArrowheads="1"/>
          </p:cNvSpPr>
          <p:nvPr/>
        </p:nvSpPr>
        <p:spPr bwMode="auto">
          <a:xfrm>
            <a:off x="838200" y="1276350"/>
            <a:ext cx="7924800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3000"/>
              </a:lnSpc>
            </a:pPr>
            <a:r>
              <a: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实验人员用很多铁圈将一个小南瓜整个箍住，观察它逐渐长大时，能抗住多大由铁圈给予它的压力。当初实验员估计南瓜最多能够承受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磅的压力。在实验的第一个月，南瓜就承受了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磅的压力，第二个月，南瓜承受了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1500</a:t>
            </a:r>
            <a:r>
              <a: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磅的压力。当它承受到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r>
              <a: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磅的压力时，研究人员开始对铁圈进行加固，以免南瓜把铁圈撑开。当研究结束时，南瓜承受了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5000</a:t>
            </a:r>
            <a:r>
              <a: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磅的压力时，瓜皮才因为巨大的反作用力产生破裂。当他们取下铁圈，费很大力气打开南瓜时，它已无法食用。因为试图想突破重重铁圈的压迫，南瓜中间充满了坚韧牢固的层层纤维。为了吸取养分，以便于提供向外膨胀的力量，南瓜的根系总长甚至超过了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万英尺，所有的根都不屈地往各个方向伸展，几乎穿透了整个花园的每一寸土地。</a:t>
            </a:r>
            <a:endParaRPr lang="zh-CN" altLang="en-US" sz="14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00600" y="1462772"/>
            <a:ext cx="373380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spcBef>
                <a:spcPts val="900"/>
              </a:spcBef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不是因为有些事情难以做到我们才失去自信；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spcBef>
                <a:spcPts val="900"/>
              </a:spcBef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而是因为我们失去了自信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spcBef>
                <a:spcPts val="900"/>
              </a:spcBef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有些事情才显得难以做到。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33718" y="1492624"/>
            <a:ext cx="3590364" cy="2716305"/>
            <a:chOff x="833718" y="1492624"/>
            <a:chExt cx="3590364" cy="2716305"/>
          </a:xfrm>
        </p:grpSpPr>
        <p:sp>
          <p:nvSpPr>
            <p:cNvPr id="12" name="TextBox 11"/>
            <p:cNvSpPr txBox="1"/>
            <p:nvPr/>
          </p:nvSpPr>
          <p:spPr>
            <a:xfrm>
              <a:off x="1143000" y="1581150"/>
              <a:ext cx="3124200" cy="25853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4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通常我们很难想象一个南瓜能承受如此大压力。倘若南瓜能够承受如此大的压力，那么人也一定能够承受。一个人的潜力能有多大？我无法准确回答，但我相信生命的潜能永远大于我们对它的估价！只要我们相信。</a:t>
              </a:r>
              <a:endPara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833718" y="1492624"/>
              <a:ext cx="3590364" cy="271630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15" y="502274"/>
            <a:ext cx="8582458" cy="465086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42950"/>
            <a:ext cx="3554511" cy="2880646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2314628" y="3674101"/>
            <a:ext cx="4771972" cy="878849"/>
            <a:chOff x="1171628" y="3548600"/>
            <a:chExt cx="4771972" cy="878849"/>
          </a:xfrm>
        </p:grpSpPr>
        <p:sp>
          <p:nvSpPr>
            <p:cNvPr id="14" name="文本框 10"/>
            <p:cNvSpPr txBox="1"/>
            <p:nvPr/>
          </p:nvSpPr>
          <p:spPr>
            <a:xfrm>
              <a:off x="1171628" y="3790950"/>
              <a:ext cx="4264147" cy="609373"/>
            </a:xfrm>
            <a:prstGeom prst="rect">
              <a:avLst/>
            </a:prstGeom>
            <a:noFill/>
          </p:spPr>
          <p:txBody>
            <a:bodyPr wrap="square" lIns="91417" tIns="45708" rIns="91417" bIns="45708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spc="1900" dirty="0">
                  <a:solidFill>
                    <a:schemeClr val="accent1"/>
                  </a:solidFill>
                  <a:latin typeface="+mn-ea"/>
                  <a:sym typeface="Arial" panose="020B0604020202020204" pitchFamily="34" charset="0"/>
                </a:rPr>
                <a:t>坚持梦想勇于拼搏</a:t>
              </a:r>
              <a:endParaRPr lang="en-US" altLang="zh-CN" sz="2000" spc="1900" dirty="0">
                <a:solidFill>
                  <a:schemeClr val="accent1"/>
                </a:solidFill>
                <a:latin typeface="+mn-ea"/>
                <a:sym typeface="Arial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750" dirty="0">
                  <a:solidFill>
                    <a:schemeClr val="accent1"/>
                  </a:solidFill>
                  <a:latin typeface="+mn-ea"/>
                  <a:sym typeface="Arial" panose="020B0604020202020204" pitchFamily="34" charset="0"/>
                </a:rPr>
                <a:t>INSIST ON DREAM AND FIGHT BRAVELY INSIST ON DREAM AND FIGHT BRAVELY</a:t>
              </a:r>
              <a:endParaRPr lang="zh-CN" altLang="en-US" sz="750" dirty="0">
                <a:solidFill>
                  <a:schemeClr val="accent1"/>
                </a:solidFill>
                <a:latin typeface="+mn-ea"/>
                <a:sym typeface="Arial" panose="020B0604020202020204" pitchFamily="34" charset="0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5170" y="3548600"/>
              <a:ext cx="998430" cy="878849"/>
            </a:xfrm>
            <a:prstGeom prst="rect">
              <a:avLst/>
            </a:prstGeom>
          </p:spPr>
        </p:pic>
      </p:grp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4437187" y="1268991"/>
            <a:ext cx="184665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第二部分</a:t>
            </a:r>
            <a:endParaRPr lang="zh-CN" altLang="zh-CN" sz="3600" dirty="0">
              <a:solidFill>
                <a:schemeClr val="accent1">
                  <a:lumMod val="75000"/>
                </a:schemeClr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4419601" y="1872422"/>
            <a:ext cx="35989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 spc="600" dirty="0">
                <a:solidFill>
                  <a:schemeClr val="accent1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龟 兔 赛 跑</a:t>
            </a:r>
            <a:endParaRPr lang="zh-CN" altLang="en-US" sz="4400" b="1" spc="600" dirty="0">
              <a:solidFill>
                <a:schemeClr val="accent1">
                  <a:lumMod val="7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343400" y="2571671"/>
            <a:ext cx="3390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00" dirty="0">
                <a:solidFill>
                  <a:schemeClr val="accent1">
                    <a:lumMod val="75000"/>
                  </a:schemeClr>
                </a:solidFill>
              </a:rPr>
              <a:t>campus education inspirational theme class meeting campus </a:t>
            </a:r>
            <a:endParaRPr lang="en-US" altLang="zh-CN" sz="9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CN" sz="900" dirty="0">
                <a:solidFill>
                  <a:schemeClr val="accent1">
                    <a:lumMod val="75000"/>
                  </a:schemeClr>
                </a:solidFill>
              </a:rPr>
              <a:t>education inspirational theme class meeting</a:t>
            </a:r>
            <a:endParaRPr lang="en-US" altLang="zh-CN" sz="9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tags/tag1.xml><?xml version="1.0" encoding="utf-8"?>
<p:tagLst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PASSING_SCORE" val="100.000000"/>
  <p:tag name="ISPRING_FIRST_PUBLISH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我图VIP设计PPT上传\10月份上传文件\400"/>
  <p:tag name="commondata" val="eyJoZGlkIjoiMDMyNDgyNjJmMmQwNTVmMWNlNzQ2ZGFlM2QzMThhOTIifQ=="/>
</p:tagLst>
</file>

<file path=ppt/theme/theme1.xml><?xml version="1.0" encoding="utf-8"?>
<a:theme xmlns:a="http://schemas.openxmlformats.org/drawingml/2006/main" name="Office 主题">
  <a:themeElements>
    <a:clrScheme name="自定义 10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63300"/>
      </a:accent1>
      <a:accent2>
        <a:srgbClr val="FF9933"/>
      </a:accent2>
      <a:accent3>
        <a:srgbClr val="663300"/>
      </a:accent3>
      <a:accent4>
        <a:srgbClr val="FF9933"/>
      </a:accent4>
      <a:accent5>
        <a:srgbClr val="663300"/>
      </a:accent5>
      <a:accent6>
        <a:srgbClr val="FF9933"/>
      </a:accent6>
      <a:hlink>
        <a:srgbClr val="663300"/>
      </a:hlink>
      <a:folHlink>
        <a:srgbClr val="FF9933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3702</Words>
  <Application>WPS 演示</Application>
  <PresentationFormat>全屏显示(16:9)</PresentationFormat>
  <Paragraphs>206</Paragraphs>
  <Slides>23</Slides>
  <Notes>7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Lato Bold</vt:lpstr>
      <vt:lpstr>AiDeep</vt:lpstr>
      <vt:lpstr>Calibri</vt:lpstr>
      <vt:lpstr>Lato regular</vt:lpstr>
      <vt:lpstr>Arial Unicode MS</vt:lpstr>
      <vt:lpstr>Arial Black</vt:lpstr>
      <vt:lpstr>Arial Rounded MT Bold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龚飞飞</cp:lastModifiedBy>
  <cp:revision>2</cp:revision>
  <dcterms:created xsi:type="dcterms:W3CDTF">2019-04-24T22:39:00Z</dcterms:created>
  <dcterms:modified xsi:type="dcterms:W3CDTF">2024-10-28T08:11:09Z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AFA9FEA2BBF5453782EEF656687A20C7_12</vt:lpwstr>
  </property>
  <property fmtid="{D5CDD505-2E9C-101B-9397-08002B2CF9AE}" pid="3" name="KSOProductBuildVer">
    <vt:lpwstr>2052-12.1.0.18608</vt:lpwstr>
  </property>
</Properties>
</file>