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Java 23.3-->
<!--Generated by Spire.Presentation for .NET 9.2.0.0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r:id="rId1" id="2147483648"/>
  </p:sldMasterIdLst>
  <p:sldIdLst>
    <p:sldId r:id="rId2" id="256"/>
    <p:sldId r:id="rId3" id="257"/>
    <p:sldId r:id="rId4" id="258"/>
    <p:sldId r:id="rId5" id="259"/>
    <p:sldId r:id="rId6" id="260"/>
    <p:sldId r:id="rId7" id="261"/>
    <p:sldId r:id="rId8" id="262"/>
    <p:sldId r:id="rId9" id="263"/>
    <p:sldId r:id="rId10" id="264"/>
    <p:sldId r:id="rId11" id="265"/>
    <p:sldId r:id="rId12" id="266"/>
    <p:sldId r:id="rId13" id="267"/>
    <p:sldId r:id="rId14" id="268"/>
    <p:sldId r:id="rId15" id="269"/>
    <p:sldId r:id="rId16" id="270"/>
    <p:sldId r:id="rId17" id="271"/>
    <p:sldId r:id="rId18" id="272"/>
    <p:sldId r:id="rId19" id="273"/>
    <p:sldId r:id="rId20" id="274"/>
    <p:sldId r:id="rId21" id="275"/>
    <p:sldId r:id="rId22" id="276"/>
    <p:sldId r:id="rId23" id="277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tags" Target="tags/tag1.xml" /><Relationship Id="rId25" Type="http://schemas.openxmlformats.org/officeDocument/2006/relationships/presProps" Target="presProps.xml" /><Relationship Id="rId26" Type="http://schemas.openxmlformats.org/officeDocument/2006/relationships/viewProps" Target="viewProps.xml" /><Relationship Id="rId27" Type="http://schemas.openxmlformats.org/officeDocument/2006/relationships/theme" Target="theme/theme1.xml" /><Relationship Id="rId28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slideLayout" Target="../slideLayouts/slideLayout18.xml" /><Relationship Id="rId19" Type="http://schemas.openxmlformats.org/officeDocument/2006/relationships/slideLayout" Target="../slideLayouts/slideLayout19.xml" /><Relationship Id="rId2" Type="http://schemas.openxmlformats.org/officeDocument/2006/relationships/slideLayout" Target="../slideLayouts/slideLayout2.xml" /><Relationship Id="rId20" Type="http://schemas.openxmlformats.org/officeDocument/2006/relationships/slideLayout" Target="../slideLayouts/slideLayout20.xml" /><Relationship Id="rId21" Type="http://schemas.openxmlformats.org/officeDocument/2006/relationships/slideLayout" Target="../slideLayouts/slideLayout21.xml" /><Relationship Id="rId22" Type="http://schemas.openxmlformats.org/officeDocument/2006/relationships/slideLayout" Target="../slideLayouts/slideLayout22.xml" /><Relationship Id="rId25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73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 spd="fast"/>
  <p:timing>
    <p:tnLst>
      <p:par>
        <p:cTn id="1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Relationship Id="rId3" Type="http://schemas.openxmlformats.org/officeDocument/2006/relationships/image" Target="../media/image2.jpeg" /><Relationship Id="rId4" Type="http://schemas.openxmlformats.org/officeDocument/2006/relationships/image" Target="../media/image3.jpeg" /><Relationship Id="rId5" Type="http://schemas.openxmlformats.org/officeDocument/2006/relationships/image" Target="../media/image4.jpeg" /><Relationship Id="rId6" Type="http://schemas.openxmlformats.org/officeDocument/2006/relationships/image" Target="../media/image5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6.png" /><Relationship Id="rId3" Type="http://schemas.openxmlformats.org/officeDocument/2006/relationships/image" Target="../media/image7.png" /><Relationship Id="rId4" Type="http://schemas.openxmlformats.org/officeDocument/2006/relationships/image" Target="../media/image8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image" Target="../media/image9.png" /><Relationship Id="rId3" Type="http://schemas.openxmlformats.org/officeDocument/2006/relationships/image" Target="../media/image10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11.png" /><Relationship Id="rId3" Type="http://schemas.openxmlformats.org/officeDocument/2006/relationships/image" Target="../media/image12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13.png" /><Relationship Id="rId3" Type="http://schemas.openxmlformats.org/officeDocument/2006/relationships/image" Target="../media/image14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image" Target="../media/image15.png" /><Relationship Id="rId3" Type="http://schemas.openxmlformats.org/officeDocument/2006/relationships/image" Target="../media/image16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image" Target="../media/image17.png" /><Relationship Id="rId3" Type="http://schemas.openxmlformats.org/officeDocument/2006/relationships/image" Target="../media/image18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 /><Relationship Id="rId2" Type="http://schemas.openxmlformats.org/officeDocument/2006/relationships/image" Target="../media/image19.png" /><Relationship Id="rId3" Type="http://schemas.openxmlformats.org/officeDocument/2006/relationships/image" Target="../media/image20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Relationship Id="rId2" Type="http://schemas.openxmlformats.org/officeDocument/2006/relationships/image" Target="../media/image21.png" /><Relationship Id="rId4" Type="http://schemas.openxmlformats.org/officeDocument/2006/relationships/image" Target="../media/image22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image" Target="../media/image23.png" /><Relationship Id="rId3" Type="http://schemas.openxmlformats.org/officeDocument/2006/relationships/image" Target="../media/image24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image" Target="../media/image25.png" /><Relationship Id="rId3" Type="http://schemas.openxmlformats.org/officeDocument/2006/relationships/image" Target="../media/image26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7.png" /><Relationship Id="rId3" Type="http://schemas.openxmlformats.org/officeDocument/2006/relationships/image" Target="../media/image28.png" /><Relationship Id="rId4" Type="http://schemas.openxmlformats.org/officeDocument/2006/relationships/image" Target="../media/image29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 /><Relationship Id="rId2" Type="http://schemas.openxmlformats.org/officeDocument/2006/relationships/image" Target="../media/image30.png" /><Relationship Id="rId3" Type="http://schemas.openxmlformats.org/officeDocument/2006/relationships/image" Target="../media/image31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Relationship Id="rId2" Type="http://schemas.openxmlformats.org/officeDocument/2006/relationships/image" Target="../media/image32.png" /><Relationship Id="rId3" Type="http://schemas.openxmlformats.org/officeDocument/2006/relationships/image" Target="../media/image33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 /><Relationship Id="rId2" Type="http://schemas.openxmlformats.org/officeDocument/2006/relationships/image" Target="../media/image34.png" /><Relationship Id="rId3" Type="http://schemas.openxmlformats.org/officeDocument/2006/relationships/image" Target="../media/image35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6.png" /><Relationship Id="rId3" Type="http://schemas.openxmlformats.org/officeDocument/2006/relationships/image" Target="../media/image37.png" /><Relationship Id="rId4" Type="http://schemas.openxmlformats.org/officeDocument/2006/relationships/image" Target="../media/image38.png" /><Relationship Id="rId5" Type="http://schemas.openxmlformats.org/officeDocument/2006/relationships/image" Target="../media/image39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40.png" /><Relationship Id="rId3" Type="http://schemas.openxmlformats.org/officeDocument/2006/relationships/image" Target="../media/image41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42.png" /><Relationship Id="rId3" Type="http://schemas.openxmlformats.org/officeDocument/2006/relationships/image" Target="../media/image43.jpeg" /><Relationship Id="rId4" Type="http://schemas.openxmlformats.org/officeDocument/2006/relationships/image" Target="../media/image44.png" /><Relationship Id="rId5" Type="http://schemas.openxmlformats.org/officeDocument/2006/relationships/image" Target="../media/image45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4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7.png" /><Relationship Id="rId3" Type="http://schemas.openxmlformats.org/officeDocument/2006/relationships/image" Target="../media/image48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10" Type="http://schemas.openxmlformats.org/officeDocument/2006/relationships/image" Target="../media/image49.png" /><Relationship Id="rId11" Type="http://schemas.openxmlformats.org/officeDocument/2006/relationships/image" Target="../media/image50.png" /><Relationship Id="rId12" Type="http://schemas.openxmlformats.org/officeDocument/2006/relationships/image" Target="../media/image51.png" /><Relationship Id="rId13" Type="http://schemas.openxmlformats.org/officeDocument/2006/relationships/image" Target="../media/image52.png" /><Relationship Id="rId14" Type="http://schemas.openxmlformats.org/officeDocument/2006/relationships/image" Target="../media/image53.png" /><Relationship Id="rId15" Type="http://schemas.openxmlformats.org/officeDocument/2006/relationships/image" Target="../media/image54.png" /><Relationship Id="rId16" Type="http://schemas.openxmlformats.org/officeDocument/2006/relationships/image" Target="../media/image55.png" /><Relationship Id="rId2" Type="http://schemas.openxmlformats.org/officeDocument/2006/relationships/image" Target="../media/image56.png" /><Relationship Id="rId3" Type="http://schemas.openxmlformats.org/officeDocument/2006/relationships/image" Target="../media/image57.png" /><Relationship Id="rId4" Type="http://schemas.openxmlformats.org/officeDocument/2006/relationships/image" Target="../media/image58.png" /><Relationship Id="rId5" Type="http://schemas.openxmlformats.org/officeDocument/2006/relationships/image" Target="../media/image59.png" /><Relationship Id="rId6" Type="http://schemas.openxmlformats.org/officeDocument/2006/relationships/image" Target="../media/image60.png" /><Relationship Id="rId7" Type="http://schemas.openxmlformats.org/officeDocument/2006/relationships/image" Target="../media/image61.png" /><Relationship Id="rId8" Type="http://schemas.openxmlformats.org/officeDocument/2006/relationships/image" Target="../media/image62.png" /><Relationship Id="rId9" Type="http://schemas.openxmlformats.org/officeDocument/2006/relationships/image" Target="../media/image63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image" Target="../media/image64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xmlns:r="http://schemas.openxmlformats.org/officeDocument/2006/relationships" r:embed="rId6"/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0" y="0"/>
            <a:ext cx="27164" cy="23283"/>
          </a:xfrm>
          <a:prstGeom prst="rect"/>
          <a:solidFill>
            <a:srgbClr val="387DD0">
              <a:alpha val="100000"/>
            </a:srgbClr>
          </a:solidFill>
          <a:ln w="17462">
            <a:solidFill>
              <a:srgbClr val="265A98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  <a:r>
              <a:rPr lang="zh-CN" altLang="en-US" sz="1800" b="0" i="0" dirty="1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</a:rPr>
              <a:t> </a:t>
            </a:r>
          </a:p>
        </p:txBody>
      </p:sp>
      <p:sp>
        <p:nvSpPr>
          <p:cNvPr id="3" name="形状2"/>
          <p:cNvSpPr txBox="1"/>
          <p:nvPr/>
        </p:nvSpPr>
        <p:spPr>
          <a:xfrm>
            <a:off x="1302706" y="1015222"/>
            <a:ext cx="9883816" cy="1676410"/>
          </a:xfrm>
          <a:prstGeom prst="rect"/>
          <a:solidFill>
            <a:srgbClr val="FFFFFF">
              <a:alpha val="0"/>
            </a:srgbClr>
          </a:solidFill>
          <a:ln w="7937">
            <a:solidFill>
              <a:srgbClr val="FFFFFF">
                <a:alpha val="0"/>
              </a:srgbClr>
            </a:solidFill>
            <a:prstDash val="dash"/>
          </a:ln>
        </p:spPr>
        <p:txBody>
          <a:bodyPr anchor="b"/>
          <a:lstStyle/>
          <a:p>
            <a:pPr marL="0" algn="l">
              <a:lnSpc>
                <a:spcPts val="4900"/>
              </a:lnSpc>
            </a:pPr>
            <a:r>
              <a:rPr lang="zh-CN" altLang="en-US" sz="2533" b="0" i="0" dirty="1">
                <a:solidFill>
                  <a:srgbClr val="3F3F3F">
                    <a:alpha val="100000"/>
                  </a:srgbClr>
                </a:solidFill>
                <a:latin typeface="黑体"/>
                <a:ea typeface="黑体"/>
              </a:rPr>
              <a:t>    当你在电影院听到别人高谈阔论的时候;当你在校园听到同学污言秽语的时候;当你在公交车上看到有人对需要帮助的老弱病残不理不睬的时候......你的心里首先冒的念头是什么?</a:t>
            </a:r>
          </a:p>
        </p:txBody>
      </p:sp>
      <p:pic>
        <p:nvPicPr>
          <p:cNvPr id="4" name="图片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>
          <a:xfrm>
            <a:off x="10966685" y="5563724"/>
            <a:ext cx="1305525" cy="1303868"/>
          </a:xfrm>
          <a:prstGeom prst="rect"/>
        </p:spPr>
      </p:pic>
      <p:pic>
        <p:nvPicPr>
          <p:cNvPr id="5" name="图片2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>
          <a:xfrm>
            <a:off x="8516931" y="4505925"/>
            <a:ext cx="3282563" cy="2028368"/>
          </a:xfrm>
          <a:prstGeom prst="rect"/>
        </p:spPr>
      </p:pic>
      <p:pic>
        <p:nvPicPr>
          <p:cNvPr id="6" name="图片3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>
          <a:xfrm>
            <a:off x="4253436" y="3437344"/>
            <a:ext cx="3983164" cy="2126351"/>
          </a:xfrm>
          <a:prstGeom prst="rect"/>
        </p:spPr>
      </p:pic>
      <p:pic>
        <p:nvPicPr>
          <p:cNvPr id="7" name="图片4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rcRect/>
          <a:stretch>
            <a:fillRect/>
          </a:stretch>
        </p:blipFill>
        <p:spPr>
          <a:xfrm>
            <a:off x="401888" y="3948770"/>
            <a:ext cx="3570218" cy="2415149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2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24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0" advAuto="indefinite" build="whole"/>
      <p:bldP spid="6" grpId="1" uiExpand="0" advAuto="indefinite" build="whole"/>
      <p:bldP spid="5" grpId="2" uiExpand="0" advAuto="indefinite" build="whole"/>
      <p:bldP spid="3" grpId="3" uiExpand="0" advAuto="indefinite" build="whol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xmlns:r="http://schemas.openxmlformats.org/officeDocument/2006/relationships" r:embed="rId4"/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0" y="0"/>
            <a:ext cx="27164" cy="23283"/>
          </a:xfrm>
          <a:prstGeom prst="rect"/>
          <a:solidFill>
            <a:srgbClr val="387DD0">
              <a:alpha val="100000"/>
            </a:srgbClr>
          </a:solidFill>
          <a:ln w="17462">
            <a:solidFill>
              <a:srgbClr val="265A98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  <a:r>
              <a:rPr lang="zh-CN" altLang="en-US" sz="1800" b="0" i="0" dirty="1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</a:rPr>
              <a:t> </a:t>
            </a:r>
          </a:p>
        </p:txBody>
      </p:sp>
      <p:pic>
        <p:nvPicPr>
          <p:cNvPr id="3" name="图片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>
          <a:xfrm>
            <a:off x="11012453" y="5554304"/>
            <a:ext cx="1305525" cy="1303868"/>
          </a:xfrm>
          <a:prstGeom prst="rect"/>
        </p:spPr>
      </p:pic>
      <p:sp>
        <p:nvSpPr>
          <p:cNvPr id="4" name="文本1"/>
          <p:cNvSpPr txBox="1"/>
          <p:nvPr/>
        </p:nvSpPr>
        <p:spPr>
          <a:xfrm>
            <a:off x="870880" y="781240"/>
            <a:ext cx="10639425" cy="1471025"/>
          </a:xfrm>
          <a:prstGeom prst="rect"/>
          <a:noFill/>
        </p:spPr>
        <p:txBody>
          <a:bodyPr anchor="t"/>
          <a:lstStyle/>
          <a:p>
            <a:pPr marL="0" algn="l">
              <a:lnSpc>
                <a:spcPts val="5000"/>
              </a:lnSpc>
            </a:pPr>
            <a:r>
              <a:rPr lang="zh-CN" altLang="en-US" sz="2599" b="0" i="0" dirty="1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</a:rPr>
              <a:t>3.作者是怎样一步步对论题进行论证的?你认为本文的中心论点是什么?划分文章结构层次，并概括层意。</a:t>
            </a:r>
          </a:p>
        </p:txBody>
      </p:sp>
      <p:sp>
        <p:nvSpPr>
          <p:cNvPr id="5" name="文本2"/>
          <p:cNvSpPr txBox="1"/>
          <p:nvPr/>
        </p:nvSpPr>
        <p:spPr>
          <a:xfrm>
            <a:off x="655825" y="2708529"/>
            <a:ext cx="10051380" cy="4463788"/>
          </a:xfrm>
          <a:prstGeom prst="rect"/>
          <a:noFill/>
        </p:spPr>
        <p:txBody>
          <a:bodyPr anchor="t"/>
          <a:lstStyle/>
          <a:p>
            <a:pPr marL="0" algn="l">
              <a:lnSpc>
                <a:spcPts val="4800"/>
              </a:lnSpc>
            </a:pPr>
            <a:r>
              <a:rPr lang="zh-CN" altLang="en-US" sz="2499" b="0" i="0" dirty="1">
                <a:solidFill>
                  <a:srgbClr val="3B00FF">
                    <a:alpha val="100000"/>
                  </a:srgbClr>
                </a:solidFill>
                <a:latin typeface="黑体"/>
                <a:ea typeface="黑体"/>
              </a:rPr>
              <a:t>第一部分</a:t>
            </a:r>
            <a:r>
              <a:rPr lang="zh-CN" altLang="en-US" sz="2499" b="0" i="0" dirty="1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</a:rPr>
              <a:t>：开门见山，引入论题（1-2）</a:t>
            </a:r>
          </a:p>
          <a:p>
            <a:pPr marL="0" algn="l"/>
            <a:endParaRPr lang="zh-CN" altLang="en-US" sz="2499" b="0" i="0">
              <a:solidFill>
                <a:srgbClr val="000000">
                  <a:alpha val="100000"/>
                </a:srgbClr>
              </a:solidFill>
              <a:latin typeface="黑体"/>
              <a:ea typeface="黑体"/>
            </a:endParaRPr>
          </a:p>
          <a:p>
            <a:pPr marL="0" algn="l">
              <a:lnSpc>
                <a:spcPts val="4800"/>
              </a:lnSpc>
            </a:pPr>
            <a:r>
              <a:rPr lang="zh-CN" altLang="en-US" sz="2499" b="0" i="0" dirty="1">
                <a:solidFill>
                  <a:srgbClr val="3B00FF">
                    <a:alpha val="100000"/>
                  </a:srgbClr>
                </a:solidFill>
                <a:latin typeface="黑体"/>
                <a:ea typeface="黑体"/>
              </a:rPr>
              <a:t>第二部分</a:t>
            </a:r>
            <a:r>
              <a:rPr lang="zh-CN" altLang="en-US" sz="2499" b="0" i="0" dirty="1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</a:rPr>
              <a:t>：正反两方面对比论证</a:t>
            </a:r>
          </a:p>
          <a:p>
            <a:pPr marL="0" algn="l"/>
            <a:r>
              <a:rPr lang="zh-CN" altLang="en-US" sz="2499" b="0" i="0" dirty="1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</a:rPr>
              <a:t>（3-12）</a:t>
            </a:r>
          </a:p>
          <a:p>
            <a:pPr marL="0" algn="l"/>
            <a:endParaRPr lang="zh-CN" altLang="en-US" sz="2499" b="0" i="0">
              <a:solidFill>
                <a:srgbClr val="000000">
                  <a:alpha val="100000"/>
                </a:srgbClr>
              </a:solidFill>
              <a:latin typeface="黑体"/>
              <a:ea typeface="黑体"/>
            </a:endParaRPr>
          </a:p>
          <a:p>
            <a:pPr marL="0" algn="l">
              <a:lnSpc>
                <a:spcPts val="4800"/>
              </a:lnSpc>
            </a:pPr>
            <a:r>
              <a:rPr lang="zh-CN" altLang="en-US" sz="2499" b="0" i="0" dirty="1">
                <a:solidFill>
                  <a:srgbClr val="3B00FF">
                    <a:alpha val="100000"/>
                  </a:srgbClr>
                </a:solidFill>
                <a:latin typeface="黑体"/>
                <a:ea typeface="黑体"/>
              </a:rPr>
              <a:t>第三部分</a:t>
            </a:r>
            <a:r>
              <a:rPr lang="zh-CN" altLang="en-US" sz="2499" b="0" i="0" dirty="1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</a:rPr>
              <a:t>：论证什么是“优雅风度”以及和“教养”的关系（13-18）</a:t>
            </a:r>
          </a:p>
          <a:p>
            <a:pPr marL="0" algn="l"/>
            <a:endParaRPr lang="zh-CN" altLang="en-US" sz="2499" b="0" i="0">
              <a:solidFill>
                <a:srgbClr val="000000">
                  <a:alpha val="100000"/>
                </a:srgbClr>
              </a:solidFill>
              <a:latin typeface="黑体"/>
              <a:ea typeface="黑体"/>
            </a:endParaRPr>
          </a:p>
          <a:p>
            <a:pPr marL="0" algn="l"/>
            <a:endParaRPr lang="zh-CN" altLang="en-US" sz="2499" b="0" i="0">
              <a:solidFill>
                <a:srgbClr val="000000">
                  <a:alpha val="100000"/>
                </a:srgbClr>
              </a:solidFill>
              <a:latin typeface="黑体"/>
              <a:ea typeface="黑体"/>
            </a:endParaRPr>
          </a:p>
        </p:txBody>
      </p:sp>
      <p:sp>
        <p:nvSpPr>
          <p:cNvPr id="6" name="文本3"/>
          <p:cNvSpPr txBox="1"/>
          <p:nvPr/>
        </p:nvSpPr>
        <p:spPr>
          <a:xfrm>
            <a:off x="5530434" y="3711283"/>
            <a:ext cx="5718279" cy="2192881"/>
          </a:xfrm>
          <a:prstGeom prst="rect"/>
          <a:noFill/>
        </p:spPr>
        <p:txBody>
          <a:bodyPr anchor="t"/>
          <a:lstStyle/>
          <a:p>
            <a:pPr marL="0" algn="l">
              <a:lnSpc>
                <a:spcPts val="4800"/>
              </a:lnSpc>
            </a:pPr>
            <a:r>
              <a:rPr lang="zh-CN" altLang="en-US" sz="2499" b="0" i="0" dirty="1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</a:rPr>
              <a:t>列举“无教养”的表现（3-10）</a:t>
            </a:r>
          </a:p>
          <a:p>
            <a:pPr marL="0" algn="l">
              <a:lnSpc>
                <a:spcPts val="4800"/>
              </a:lnSpc>
            </a:pPr>
            <a:r>
              <a:rPr lang="zh-CN" altLang="en-US" sz="2499" b="0" i="0" dirty="1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</a:rPr>
              <a:t>阐释“有教养”的表现（11-12）</a:t>
            </a:r>
          </a:p>
        </p:txBody>
      </p:sp>
      <p:sp>
        <p:nvSpPr>
          <p:cNvPr id="7" name="形状2"/>
          <p:cNvSpPr txBox="1"/>
          <p:nvPr/>
        </p:nvSpPr>
        <p:spPr>
          <a:xfrm rot="5400000">
            <a:off x="2622880" y="3511591"/>
            <a:ext cx="686086" cy="738407"/>
          </a:xfrm>
          <a:custGeom>
            <a:gdLst>
              <a:gd name="connsiteX0" fmla="*/ 441702 w 686086"/>
              <a:gd name="connsiteY0" fmla="*/ 0 h 738407"/>
              <a:gd name="connsiteX1" fmla="*/ 686086 w 686086"/>
              <a:gd name="connsiteY1" fmla="*/ 369203 h 738407"/>
              <a:gd name="connsiteX2" fmla="*/ 441702 w 686086"/>
              <a:gd name="connsiteY2" fmla="*/ 738407 h 738407"/>
              <a:gd name="connsiteX3" fmla="*/ 441702 w 686086"/>
              <a:gd name="connsiteY3" fmla="*/ 541371 h 738407"/>
              <a:gd name="connsiteX4" fmla="*/ 0 w 686086"/>
              <a:gd name="connsiteY4" fmla="*/ 541371 h 738407"/>
              <a:gd name="connsiteX5" fmla="*/ 0 w 686086"/>
              <a:gd name="connsiteY5" fmla="*/ 197035 h 738407"/>
              <a:gd name="connsiteX6" fmla="*/ 441702 w 686086"/>
              <a:gd name="connsiteY6" fmla="*/ 197035 h 738407"/>
              <a:gd name="connsiteX7" fmla="*/ 441702 w 686086"/>
              <a:gd name="connsiteY7" fmla="*/ 0 h 73840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086" h="738407">
                <a:moveTo>
                  <a:pt x="441702" y="0"/>
                </a:moveTo>
                <a:lnTo>
                  <a:pt x="686086" y="369203"/>
                </a:lnTo>
                <a:lnTo>
                  <a:pt x="441702" y="738407"/>
                </a:lnTo>
                <a:lnTo>
                  <a:pt x="441702" y="541371"/>
                </a:lnTo>
                <a:lnTo>
                  <a:pt x="0" y="541371"/>
                </a:lnTo>
                <a:lnTo>
                  <a:pt x="0" y="197035"/>
                </a:lnTo>
                <a:lnTo>
                  <a:pt x="441702" y="197035"/>
                </a:lnTo>
                <a:lnTo>
                  <a:pt x="441702" y="0"/>
                </a:lnTo>
                <a:close/>
              </a:path>
            </a:pathLst>
          </a:custGeom>
          <a:solidFill>
            <a:srgbClr val="FF7E00">
              <a:alpha val="100000"/>
            </a:srgbClr>
          </a:solidFill>
          <a:ln w="9525">
            <a:solidFill>
              <a:srgbClr val="3B00FF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pic>
        <p:nvPicPr>
          <p:cNvPr id="8" name="形状3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>
          <a:xfrm>
            <a:off x="5247342" y="4049963"/>
            <a:ext cx="178222" cy="786917"/>
          </a:xfrm>
          <a:prstGeom prst="rect"/>
        </p:spPr>
      </p:pic>
      <p:sp>
        <p:nvSpPr>
          <p:cNvPr id="9" name="形状4"/>
          <p:cNvSpPr txBox="1"/>
          <p:nvPr/>
        </p:nvSpPr>
        <p:spPr>
          <a:xfrm>
            <a:off x="9947205" y="3735200"/>
            <a:ext cx="738397" cy="1180338"/>
          </a:xfrm>
          <a:custGeom>
            <a:gdLst>
              <a:gd name="connsiteX0" fmla="*/ 479443 w 738397"/>
              <a:gd name="connsiteY0" fmla="*/ 0 h 1180338"/>
              <a:gd name="connsiteX1" fmla="*/ 738397 w 738397"/>
              <a:gd name="connsiteY1" fmla="*/ 590169 h 1180338"/>
              <a:gd name="connsiteX2" fmla="*/ 479443 w 738397"/>
              <a:gd name="connsiteY2" fmla="*/ 1180338 h 1180338"/>
              <a:gd name="connsiteX3" fmla="*/ 479443 w 738397"/>
              <a:gd name="connsiteY3" fmla="*/ 868401 h 1180338"/>
              <a:gd name="connsiteX4" fmla="*/ 0 w 738397"/>
              <a:gd name="connsiteY4" fmla="*/ 868401 h 1180338"/>
              <a:gd name="connsiteX5" fmla="*/ 0 w 738397"/>
              <a:gd name="connsiteY5" fmla="*/ 311937 h 1180338"/>
              <a:gd name="connsiteX6" fmla="*/ 479443 w 738397"/>
              <a:gd name="connsiteY6" fmla="*/ 311937 h 1180338"/>
              <a:gd name="connsiteX7" fmla="*/ 479443 w 738397"/>
              <a:gd name="connsiteY7" fmla="*/ 0 h 118033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8397" h="1180338">
                <a:moveTo>
                  <a:pt x="479443" y="0"/>
                </a:moveTo>
                <a:lnTo>
                  <a:pt x="738397" y="590169"/>
                </a:lnTo>
                <a:lnTo>
                  <a:pt x="479443" y="1180338"/>
                </a:lnTo>
                <a:lnTo>
                  <a:pt x="479443" y="868401"/>
                </a:lnTo>
                <a:lnTo>
                  <a:pt x="0" y="868401"/>
                </a:lnTo>
                <a:lnTo>
                  <a:pt x="0" y="311937"/>
                </a:lnTo>
                <a:lnTo>
                  <a:pt x="479443" y="311937"/>
                </a:lnTo>
                <a:lnTo>
                  <a:pt x="479443" y="0"/>
                </a:lnTo>
                <a:close/>
              </a:path>
            </a:pathLst>
          </a:custGeom>
          <a:solidFill>
            <a:srgbClr val="166EE1">
              <a:alpha val="100000"/>
            </a:srgbClr>
          </a:solidFill>
          <a:ln w="47625">
            <a:solidFill>
              <a:srgbClr val="166EE1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  <a:r>
              <a:rPr lang="zh-CN" altLang="en-US" sz="1999" b="1" i="0" dirty="1">
                <a:solidFill>
                  <a:srgbClr val="FF7E00">
                    <a:alpha val="100000"/>
                  </a:srgbClr>
                </a:solidFill>
                <a:latin typeface="黑体"/>
                <a:ea typeface="黑体"/>
              </a:rPr>
              <a:t>中心论点</a:t>
            </a:r>
          </a:p>
        </p:txBody>
      </p:sp>
      <p:sp>
        <p:nvSpPr>
          <p:cNvPr id="10" name="形状5"/>
          <p:cNvSpPr txBox="1"/>
          <p:nvPr/>
        </p:nvSpPr>
        <p:spPr>
          <a:xfrm>
            <a:off x="10604945" y="2732037"/>
            <a:ext cx="1305801" cy="3187113"/>
          </a:xfrm>
          <a:custGeom>
            <a:gdLst>
              <a:gd name="connsiteX0" fmla="*/ 104464 w 1305801"/>
              <a:gd name="connsiteY0" fmla="*/ 2978184 h 3187113"/>
              <a:gd name="connsiteX1" fmla="*/ 133280 w 1305801"/>
              <a:gd name="connsiteY1" fmla="*/ 2978229 h 3187113"/>
              <a:gd name="connsiteX2" fmla="*/ 156615 w 1305801"/>
              <a:gd name="connsiteY2" fmla="*/ 3059232 h 3187113"/>
              <a:gd name="connsiteX3" fmla="*/ 208928 w 1305801"/>
              <a:gd name="connsiteY3" fmla="*/ 3082648 h 3187113"/>
              <a:gd name="connsiteX4" fmla="*/ 208928 w 1305801"/>
              <a:gd name="connsiteY4" fmla="*/ 3124900 h 3187113"/>
              <a:gd name="connsiteX5" fmla="*/ 105405 w 1305801"/>
              <a:gd name="connsiteY5" fmla="*/ 3195330 h 3187113"/>
              <a:gd name="connsiteX6" fmla="*/ 720 w 1305801"/>
              <a:gd name="connsiteY6" fmla="*/ 3126639 h 3187113"/>
              <a:gd name="connsiteX7" fmla="*/ 24121 w 1305801"/>
              <a:gd name="connsiteY7" fmla="*/ 3003636 h 3187113"/>
              <a:gd name="connsiteX8" fmla="*/ 385200 w 1305801"/>
              <a:gd name="connsiteY8" fmla="*/ 19911 h 3187113"/>
              <a:gd name="connsiteX9" fmla="*/ 104464 w 1305801"/>
              <a:gd name="connsiteY9" fmla="*/ 3187113 h 3187113"/>
              <a:gd name="connsiteX10" fmla="*/ 46770 w 1305801"/>
              <a:gd name="connsiteY10" fmla="*/ 3187112 h 3187113"/>
              <a:gd name="connsiteX11" fmla="*/ 0 w 1305801"/>
              <a:gd name="connsiteY11" fmla="*/ 3024955 h 3187113"/>
              <a:gd name="connsiteX12" fmla="*/ 208928 w 1305801"/>
              <a:gd name="connsiteY12" fmla="*/ 2978184 h 3187113"/>
              <a:gd name="connsiteX13" fmla="*/ 208928 w 1305801"/>
              <a:gd name="connsiteY13" fmla="*/ 104464 h 3187113"/>
              <a:gd name="connsiteX14" fmla="*/ 208928 w 1305801"/>
              <a:gd name="connsiteY14" fmla="*/ 76758 h 3187113"/>
              <a:gd name="connsiteX15" fmla="*/ 259116 w 1305801"/>
              <a:gd name="connsiteY15" fmla="*/ 11006 h 318711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5804" h="3187116">
                <a:moveTo>
                  <a:pt x="313392" y="0"/>
                </a:moveTo>
                <a:lnTo>
                  <a:pt x="1201337" y="0"/>
                </a:lnTo>
                <a:cubicBezTo>
                  <a:pt x="1238659" y="0"/>
                  <a:pt x="1273145" y="19911"/>
                  <a:pt x="1291806" y="52232"/>
                </a:cubicBezTo>
                <a:cubicBezTo>
                  <a:pt x="1310467" y="84553"/>
                  <a:pt x="1310467" y="124375"/>
                  <a:pt x="1291806" y="156696"/>
                </a:cubicBezTo>
                <a:cubicBezTo>
                  <a:pt x="1273145" y="189017"/>
                  <a:pt x="1238659" y="208928"/>
                  <a:pt x="1201337" y="208928"/>
                </a:cubicBezTo>
                <a:lnTo>
                  <a:pt x="1096873" y="208928"/>
                </a:lnTo>
                <a:lnTo>
                  <a:pt x="1096873" y="3082648"/>
                </a:lnTo>
                <a:cubicBezTo>
                  <a:pt x="1096873" y="3110354"/>
                  <a:pt x="1085867" y="3136925"/>
                  <a:pt x="1066276" y="3156516"/>
                </a:cubicBezTo>
                <a:cubicBezTo>
                  <a:pt x="1046685" y="3176107"/>
                  <a:pt x="1020115" y="3187113"/>
                  <a:pt x="992409" y="3187113"/>
                </a:cubicBezTo>
                <a:lnTo>
                  <a:pt x="104464" y="3187113"/>
                </a:lnTo>
                <a:cubicBezTo>
                  <a:pt x="46770" y="3187112"/>
                  <a:pt x="0" y="3140342"/>
                  <a:pt x="0" y="3082648"/>
                </a:cubicBezTo>
                <a:cubicBezTo>
                  <a:pt x="0" y="3024955"/>
                  <a:pt x="46770" y="2978184"/>
                  <a:pt x="104464" y="2978184"/>
                </a:cubicBezTo>
                <a:lnTo>
                  <a:pt x="208928" y="2978184"/>
                </a:lnTo>
                <a:lnTo>
                  <a:pt x="208928" y="104464"/>
                </a:lnTo>
                <a:cubicBezTo>
                  <a:pt x="208928" y="76758"/>
                  <a:pt x="219934" y="50188"/>
                  <a:pt x="239525" y="30597"/>
                </a:cubicBezTo>
                <a:cubicBezTo>
                  <a:pt x="259116" y="11006"/>
                  <a:pt x="285687" y="0"/>
                  <a:pt x="313392" y="0"/>
                </a:cubicBezTo>
                <a:close/>
              </a:path>
              <a:path w="1305804" h="3187116">
                <a:moveTo>
                  <a:pt x="313392" y="0"/>
                </a:moveTo>
                <a:lnTo>
                  <a:pt x="1201337" y="0"/>
                </a:lnTo>
                <a:cubicBezTo>
                  <a:pt x="1238659" y="0"/>
                  <a:pt x="1273145" y="19911"/>
                  <a:pt x="1291806" y="52232"/>
                </a:cubicBezTo>
                <a:cubicBezTo>
                  <a:pt x="1310467" y="84553"/>
                  <a:pt x="1310467" y="124375"/>
                  <a:pt x="1291806" y="156696"/>
                </a:cubicBezTo>
                <a:cubicBezTo>
                  <a:pt x="1273145" y="189017"/>
                  <a:pt x="1238659" y="208928"/>
                  <a:pt x="1201337" y="208928"/>
                </a:cubicBezTo>
                <a:lnTo>
                  <a:pt x="313392" y="208928"/>
                </a:lnTo>
                <a:cubicBezTo>
                  <a:pt x="350714" y="208928"/>
                  <a:pt x="385200" y="189017"/>
                  <a:pt x="403861" y="156696"/>
                </a:cubicBezTo>
                <a:cubicBezTo>
                  <a:pt x="422522" y="124375"/>
                  <a:pt x="422522" y="84553"/>
                  <a:pt x="403861" y="52232"/>
                </a:cubicBezTo>
                <a:cubicBezTo>
                  <a:pt x="385200" y="19911"/>
                  <a:pt x="350714" y="0"/>
                  <a:pt x="313392" y="0"/>
                </a:cubicBezTo>
                <a:close/>
              </a:path>
              <a:path w="1305804" h="3187116">
                <a:moveTo>
                  <a:pt x="313392" y="104464"/>
                </a:moveTo>
                <a:lnTo>
                  <a:pt x="417856" y="104464"/>
                </a:lnTo>
                <a:cubicBezTo>
                  <a:pt x="417856" y="162158"/>
                  <a:pt x="371086" y="208928"/>
                  <a:pt x="313392" y="208928"/>
                </a:cubicBezTo>
                <a:cubicBezTo>
                  <a:pt x="284545" y="208928"/>
                  <a:pt x="261160" y="185543"/>
                  <a:pt x="261160" y="156696"/>
                </a:cubicBezTo>
                <a:cubicBezTo>
                  <a:pt x="261160" y="127849"/>
                  <a:pt x="284545" y="104464"/>
                  <a:pt x="313392" y="104464"/>
                </a:cubicBezTo>
                <a:close/>
              </a:path>
              <a:path w="1305804" h="3187116">
                <a:moveTo>
                  <a:pt x="104464" y="2978184"/>
                </a:moveTo>
                <a:lnTo>
                  <a:pt x="208928" y="2978184"/>
                </a:lnTo>
                <a:lnTo>
                  <a:pt x="208928" y="3082648"/>
                </a:lnTo>
                <a:cubicBezTo>
                  <a:pt x="208928" y="3124900"/>
                  <a:pt x="183476" y="3162992"/>
                  <a:pt x="144441" y="3179161"/>
                </a:cubicBezTo>
                <a:cubicBezTo>
                  <a:pt x="105405" y="3195330"/>
                  <a:pt x="60473" y="3186392"/>
                  <a:pt x="30597" y="3156516"/>
                </a:cubicBezTo>
                <a:cubicBezTo>
                  <a:pt x="720" y="3126639"/>
                  <a:pt x="-8217" y="3081707"/>
                  <a:pt x="7952" y="3042672"/>
                </a:cubicBezTo>
                <a:cubicBezTo>
                  <a:pt x="24121" y="3003636"/>
                  <a:pt x="62212" y="2978184"/>
                  <a:pt x="104464" y="2978184"/>
                </a:cubicBezTo>
                <a:close/>
              </a:path>
              <a:path w="1305804" h="3187116">
                <a:moveTo>
                  <a:pt x="104464" y="2978184"/>
                </a:moveTo>
                <a:cubicBezTo>
                  <a:pt x="133280" y="2978229"/>
                  <a:pt x="156615" y="3001601"/>
                  <a:pt x="156615" y="3030416"/>
                </a:cubicBezTo>
                <a:cubicBezTo>
                  <a:pt x="156615" y="3059232"/>
                  <a:pt x="133280" y="3082604"/>
                  <a:pt x="104464" y="3082648"/>
                </a:cubicBezTo>
                <a:lnTo>
                  <a:pt x="208928" y="3082648"/>
                </a:lnTo>
                <a:cubicBezTo>
                  <a:pt x="208928" y="3124900"/>
                  <a:pt x="183476" y="3162992"/>
                  <a:pt x="144441" y="3179161"/>
                </a:cubicBezTo>
                <a:cubicBezTo>
                  <a:pt x="105405" y="3195330"/>
                  <a:pt x="60473" y="3186392"/>
                  <a:pt x="30597" y="3156516"/>
                </a:cubicBezTo>
                <a:cubicBezTo>
                  <a:pt x="720" y="3126639"/>
                  <a:pt x="-8217" y="3081707"/>
                  <a:pt x="7952" y="3042672"/>
                </a:cubicBezTo>
                <a:cubicBezTo>
                  <a:pt x="24121" y="3003636"/>
                  <a:pt x="62212" y="2978184"/>
                  <a:pt x="104464" y="2978184"/>
                </a:cubicBezTo>
                <a:close/>
              </a:path>
            </a:pathLst>
          </a:custGeom>
          <a:solidFill>
            <a:srgbClr val="166EE1">
              <a:alpha val="100000"/>
            </a:srgbClr>
          </a:solidFill>
          <a:ln w="47625">
            <a:solidFill>
              <a:srgbClr val="166EE1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  <a:r>
              <a:rPr lang="zh-CN" altLang="en-US" sz="2199" b="1" i="0" dirty="1">
                <a:solidFill>
                  <a:srgbClr val="FF0000">
                    <a:alpha val="100000"/>
                  </a:srgbClr>
                </a:solidFill>
                <a:latin typeface="黑体"/>
                <a:ea typeface="黑体"/>
              </a:rPr>
              <a:t>有教养</a:t>
            </a:r>
          </a:p>
          <a:p>
            <a:pPr marL="0" algn="ctr"/>
            <a:endParaRPr lang="zh-CN" altLang="en-US" sz="2199" b="1" i="0">
              <a:solidFill>
                <a:srgbClr val="FF0000">
                  <a:alpha val="100000"/>
                </a:srgbClr>
              </a:solidFill>
              <a:latin typeface="黑体"/>
              <a:ea typeface="黑体"/>
            </a:endParaRPr>
          </a:p>
          <a:p>
            <a:pPr marL="0" algn="ctr"/>
            <a:r>
              <a:rPr lang="zh-CN" altLang="en-US" sz="2199" b="1" i="0" dirty="1">
                <a:solidFill>
                  <a:srgbClr val="FF0000">
                    <a:alpha val="100000"/>
                  </a:srgbClr>
                </a:solidFill>
                <a:latin typeface="黑体"/>
                <a:ea typeface="黑体"/>
              </a:rPr>
              <a:t>的人</a:t>
            </a:r>
          </a:p>
          <a:p>
            <a:pPr marL="0" algn="ctr"/>
            <a:endParaRPr lang="zh-CN" altLang="en-US" sz="2199" b="1" i="0">
              <a:solidFill>
                <a:srgbClr val="FF0000">
                  <a:alpha val="100000"/>
                </a:srgbClr>
              </a:solidFill>
              <a:latin typeface="黑体"/>
              <a:ea typeface="黑体"/>
            </a:endParaRPr>
          </a:p>
          <a:p>
            <a:pPr marL="0" algn="ctr"/>
            <a:r>
              <a:rPr lang="zh-CN" altLang="en-US" sz="2199" b="1" i="0" dirty="1">
                <a:solidFill>
                  <a:srgbClr val="FF0000">
                    <a:alpha val="100000"/>
                  </a:srgbClr>
                </a:solidFill>
                <a:latin typeface="黑体"/>
                <a:ea typeface="黑体"/>
              </a:rPr>
              <a:t>尊重</a:t>
            </a:r>
          </a:p>
          <a:p>
            <a:pPr marL="0" algn="ctr"/>
            <a:endParaRPr lang="zh-CN" altLang="en-US" sz="2199" b="1" i="0">
              <a:solidFill>
                <a:srgbClr val="FF0000">
                  <a:alpha val="100000"/>
                </a:srgbClr>
              </a:solidFill>
              <a:latin typeface="黑体"/>
              <a:ea typeface="黑体"/>
            </a:endParaRPr>
          </a:p>
          <a:p>
            <a:pPr marL="0" algn="ctr"/>
            <a:r>
              <a:rPr lang="zh-CN" altLang="en-US" sz="2199" b="1" i="0" dirty="1">
                <a:solidFill>
                  <a:srgbClr val="FF0000">
                    <a:alpha val="100000"/>
                  </a:srgbClr>
                </a:solidFill>
                <a:latin typeface="黑体"/>
                <a:ea typeface="黑体"/>
              </a:rPr>
              <a:t>别人</a:t>
            </a:r>
          </a:p>
        </p:txBody>
      </p:sp>
      <p:sp>
        <p:nvSpPr>
          <p:cNvPr id="11" name="形状6"/>
          <p:cNvSpPr txBox="1"/>
          <p:nvPr/>
        </p:nvSpPr>
        <p:spPr>
          <a:xfrm rot="5400000">
            <a:off x="2622814" y="4754604"/>
            <a:ext cx="686086" cy="738407"/>
          </a:xfrm>
          <a:custGeom>
            <a:gdLst>
              <a:gd name="connsiteX0" fmla="*/ 441702 w 686086"/>
              <a:gd name="connsiteY0" fmla="*/ 0 h 738407"/>
              <a:gd name="connsiteX1" fmla="*/ 686086 w 686086"/>
              <a:gd name="connsiteY1" fmla="*/ 369203 h 738407"/>
              <a:gd name="connsiteX2" fmla="*/ 441702 w 686086"/>
              <a:gd name="connsiteY2" fmla="*/ 738407 h 738407"/>
              <a:gd name="connsiteX3" fmla="*/ 441702 w 686086"/>
              <a:gd name="connsiteY3" fmla="*/ 541371 h 738407"/>
              <a:gd name="connsiteX4" fmla="*/ 0 w 686086"/>
              <a:gd name="connsiteY4" fmla="*/ 541371 h 738407"/>
              <a:gd name="connsiteX5" fmla="*/ 0 w 686086"/>
              <a:gd name="connsiteY5" fmla="*/ 197035 h 738407"/>
              <a:gd name="connsiteX6" fmla="*/ 441702 w 686086"/>
              <a:gd name="connsiteY6" fmla="*/ 197035 h 738407"/>
              <a:gd name="connsiteX7" fmla="*/ 441702 w 686086"/>
              <a:gd name="connsiteY7" fmla="*/ 0 h 73840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086" h="738407">
                <a:moveTo>
                  <a:pt x="441702" y="0"/>
                </a:moveTo>
                <a:lnTo>
                  <a:pt x="686086" y="369203"/>
                </a:lnTo>
                <a:lnTo>
                  <a:pt x="441702" y="738407"/>
                </a:lnTo>
                <a:lnTo>
                  <a:pt x="441702" y="541371"/>
                </a:lnTo>
                <a:lnTo>
                  <a:pt x="0" y="541371"/>
                </a:lnTo>
                <a:lnTo>
                  <a:pt x="0" y="197035"/>
                </a:lnTo>
                <a:lnTo>
                  <a:pt x="441702" y="197035"/>
                </a:lnTo>
                <a:lnTo>
                  <a:pt x="441702" y="0"/>
                </a:lnTo>
                <a:close/>
              </a:path>
            </a:pathLst>
          </a:custGeom>
          <a:solidFill>
            <a:srgbClr val="FF7E00">
              <a:alpha val="100000"/>
            </a:srgbClr>
          </a:solidFill>
          <a:ln w="9525">
            <a:solidFill>
              <a:srgbClr val="3B00FF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2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7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2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32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3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0" advAuto="indefinite" build="whole"/>
      <p:bldP spid="7" grpId="1" uiExpand="0" advAuto="indefinite" build="whole"/>
      <p:bldP spid="11" grpId="2" uiExpand="0" advAuto="indefinite" build="whole"/>
      <p:bldP spid="8" grpId="3" uiExpand="0" advAuto="indefinite" build="whole"/>
      <p:bldP spid="6" grpId="4" uiExpand="0" advAuto="indefinite" build="whole"/>
      <p:bldP spid="9" grpId="5" uiExpand="0" advAuto="indefinite" build="whole"/>
      <p:bldP spid="10" grpId="6" uiExpand="0" advAuto="indefinite" build="whol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xmlns:r="http://schemas.openxmlformats.org/officeDocument/2006/relationships" r:embed="rId3"/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0" y="0"/>
            <a:ext cx="27164" cy="23283"/>
          </a:xfrm>
          <a:prstGeom prst="rect"/>
          <a:solidFill>
            <a:srgbClr val="387DD0">
              <a:alpha val="100000"/>
            </a:srgbClr>
          </a:solidFill>
          <a:ln w="17462">
            <a:solidFill>
              <a:srgbClr val="265A98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  <a:r>
              <a:rPr lang="zh-CN" altLang="en-US" sz="1800" b="0" i="0" dirty="1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</a:rPr>
              <a:t> </a:t>
            </a:r>
          </a:p>
        </p:txBody>
      </p:sp>
      <p:sp>
        <p:nvSpPr>
          <p:cNvPr id="3" name="形状2"/>
          <p:cNvSpPr txBox="1"/>
          <p:nvPr/>
        </p:nvSpPr>
        <p:spPr>
          <a:xfrm>
            <a:off x="625726" y="1607601"/>
            <a:ext cx="10940415" cy="4761231"/>
          </a:xfrm>
          <a:custGeom>
            <a:gdLst>
              <a:gd name="connsiteX0" fmla="*/ 314289 w 10940415"/>
              <a:gd name="connsiteY0" fmla="*/ 0 h 4761231"/>
              <a:gd name="connsiteX1" fmla="*/ 10626126 w 10940415"/>
              <a:gd name="connsiteY1" fmla="*/ 0 h 4761231"/>
              <a:gd name="connsiteX2" fmla="*/ 10709480 w 10940415"/>
              <a:gd name="connsiteY2" fmla="*/ 0 h 4761231"/>
              <a:gd name="connsiteX3" fmla="*/ 10907302 w 10940415"/>
              <a:gd name="connsiteY3" fmla="*/ 150994 h 4761231"/>
              <a:gd name="connsiteX4" fmla="*/ 10940415 w 10940415"/>
              <a:gd name="connsiteY4" fmla="*/ 4446942 h 4761231"/>
              <a:gd name="connsiteX5" fmla="*/ 10940415 w 10940415"/>
              <a:gd name="connsiteY5" fmla="*/ 4620519 h 4761231"/>
              <a:gd name="connsiteX6" fmla="*/ 314289 w 10940415"/>
              <a:gd name="connsiteY6" fmla="*/ 4761231 h 4761231"/>
              <a:gd name="connsiteX7" fmla="*/ 140712 w 10940415"/>
              <a:gd name="connsiteY7" fmla="*/ 4761231 h 4761231"/>
              <a:gd name="connsiteX8" fmla="*/ 0 w 10940415"/>
              <a:gd name="connsiteY8" fmla="*/ 314289 h 4761231"/>
              <a:gd name="connsiteX9" fmla="*/ 0 w 10940415"/>
              <a:gd name="connsiteY9" fmla="*/ 140712 h 476123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40415" h="4761231">
                <a:moveTo>
                  <a:pt x="314289" y="0"/>
                </a:moveTo>
                <a:lnTo>
                  <a:pt x="10626126" y="0"/>
                </a:lnTo>
                <a:cubicBezTo>
                  <a:pt x="10709480" y="0"/>
                  <a:pt x="10789420" y="33112"/>
                  <a:pt x="10848361" y="92053"/>
                </a:cubicBezTo>
                <a:cubicBezTo>
                  <a:pt x="10907302" y="150994"/>
                  <a:pt x="10940415" y="230934"/>
                  <a:pt x="10940415" y="314289"/>
                </a:cubicBezTo>
                <a:lnTo>
                  <a:pt x="10940415" y="4446942"/>
                </a:lnTo>
                <a:cubicBezTo>
                  <a:pt x="10940415" y="4620519"/>
                  <a:pt x="10799702" y="4761231"/>
                  <a:pt x="10626126" y="4761231"/>
                </a:cubicBezTo>
                <a:lnTo>
                  <a:pt x="314289" y="4761231"/>
                </a:lnTo>
                <a:cubicBezTo>
                  <a:pt x="140712" y="4761231"/>
                  <a:pt x="0" y="4620519"/>
                  <a:pt x="0" y="4446942"/>
                </a:cubicBezTo>
                <a:lnTo>
                  <a:pt x="0" y="314289"/>
                </a:lnTo>
                <a:cubicBezTo>
                  <a:pt x="0" y="140712"/>
                  <a:pt x="140712" y="0"/>
                  <a:pt x="314289" y="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28575">
            <a:solidFill>
              <a:srgbClr val="000000">
                <a:alpha val="100000"/>
              </a:srgbClr>
            </a:solidFill>
            <a:prstDash val="solid"/>
          </a:ln>
          <a:effectLst>
            <a:outerShdw blurRad="215900" dir="10800000" dist="38100" rotWithShape="0">
              <a:srgbClr val="0C0C0C">
                <a:alpha val="20000"/>
              </a:srgbClr>
            </a:outerShdw>
          </a:effectLst>
        </p:spPr>
        <p:txBody>
          <a:bodyPr anchor="ctr"/>
          <a:lstStyle/>
          <a:p>
            <a:pPr marL="0" algn="ctr">
              <a:lnSpc>
                <a:spcPts val="2400"/>
              </a:lnSpc>
            </a:pPr>
            <a:r>
              <a:rPr lang="zh-CN" altLang="en-US" sz="1800" b="0" i="0" dirty="1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</a:rPr>
              <a:t> </a:t>
            </a:r>
          </a:p>
        </p:txBody>
      </p:sp>
      <p:sp>
        <p:nvSpPr>
          <p:cNvPr id="4" name="文本1"/>
          <p:cNvSpPr txBox="1"/>
          <p:nvPr/>
        </p:nvSpPr>
        <p:spPr>
          <a:xfrm>
            <a:off x="617039" y="156839"/>
            <a:ext cx="8995410" cy="1091807"/>
          </a:xfrm>
          <a:prstGeom prst="rect"/>
          <a:noFill/>
        </p:spPr>
        <p:txBody>
          <a:bodyPr anchor="ctr"/>
          <a:lstStyle/>
          <a:p>
            <a:pPr marL="0" algn="l">
              <a:lnSpc>
                <a:spcPts val="7000"/>
              </a:lnSpc>
            </a:pPr>
            <a:r>
              <a:rPr lang="zh-CN" altLang="en-US" sz="6099" b="1" i="0" dirty="1">
                <a:solidFill>
                  <a:srgbClr val="333333">
                    <a:alpha val="100000"/>
                  </a:srgbClr>
                </a:solidFill>
                <a:effectLst>
                  <a:outerShdw blurRad="28575" dir="2700000" dist="57150" rotWithShape="0">
                    <a:srgbClr val="333333">
                      <a:alpha val="40000"/>
                    </a:srgbClr>
                  </a:outerShdw>
                </a:effectLst>
                <a:latin typeface="隶书"/>
                <a:ea typeface="隶书"/>
              </a:rPr>
              <a:t>研读课文 深层探究</a:t>
            </a:r>
          </a:p>
        </p:txBody>
      </p:sp>
      <p:sp>
        <p:nvSpPr>
          <p:cNvPr id="5" name="文本2"/>
          <p:cNvSpPr txBox="1"/>
          <p:nvPr/>
        </p:nvSpPr>
        <p:spPr>
          <a:xfrm>
            <a:off x="1321422" y="2010099"/>
            <a:ext cx="8658225" cy="593362"/>
          </a:xfrm>
          <a:prstGeom prst="rect"/>
          <a:noFill/>
        </p:spPr>
        <p:txBody>
          <a:bodyPr anchor="t"/>
          <a:lstStyle/>
          <a:p>
            <a:pPr marL="0" algn="l">
              <a:lnSpc>
                <a:spcPts val="3100"/>
              </a:lnSpc>
              <a:buFont typeface="Arial"/>
              <a:buChar char=" "/>
            </a:pPr>
            <a:r>
              <a:rPr lang="zh-CN" altLang="en-US" sz="2699" b="1" i="0" dirty="1">
                <a:solidFill>
                  <a:srgbClr val="262626">
                    <a:alpha val="100000"/>
                  </a:srgbClr>
                </a:solidFill>
                <a:latin typeface="黑体"/>
                <a:ea typeface="黑体"/>
              </a:rPr>
              <a:t>一.作者认为教养首先体现在家里,对此你怎么看？</a:t>
            </a:r>
          </a:p>
        </p:txBody>
      </p:sp>
      <p:sp>
        <p:nvSpPr>
          <p:cNvPr id="6" name="文本3"/>
          <p:cNvSpPr txBox="1"/>
          <p:nvPr/>
        </p:nvSpPr>
        <p:spPr>
          <a:xfrm>
            <a:off x="1321032" y="2746248"/>
            <a:ext cx="8882062" cy="2671425"/>
          </a:xfrm>
          <a:prstGeom prst="rect"/>
          <a:noFill/>
        </p:spPr>
        <p:txBody>
          <a:bodyPr anchor="t"/>
          <a:lstStyle/>
          <a:p>
            <a:pPr marL="0" algn="l">
              <a:lnSpc>
                <a:spcPts val="3700"/>
              </a:lnSpc>
              <a:buFont typeface="Arial"/>
              <a:buChar char=" "/>
            </a:pPr>
            <a:r>
              <a:rPr lang="zh-CN" altLang="en-US" sz="2499" b="0" i="0" dirty="1">
                <a:solidFill>
                  <a:srgbClr val="262626">
                    <a:alpha val="100000"/>
                  </a:srgbClr>
                </a:solidFill>
                <a:latin typeface="黑体"/>
                <a:ea typeface="黑体"/>
              </a:rPr>
              <a:t>  一个人是不是真正有教养，首先要看他在自己家里，在自己亲属之间的表现，看他和亲人们的关系究竟怎么样，</a:t>
            </a:r>
          </a:p>
          <a:p>
            <a:pPr marL="0" algn="l">
              <a:lnSpc>
                <a:spcPts val="3700"/>
              </a:lnSpc>
              <a:buFont typeface="Arial"/>
              <a:buChar char=" "/>
            </a:pPr>
            <a:r>
              <a:rPr lang="zh-CN" altLang="en-US" sz="2499" b="0" i="0" dirty="1">
                <a:solidFill>
                  <a:srgbClr val="262626">
                    <a:alpha val="100000"/>
                  </a:srgbClr>
                </a:solidFill>
                <a:latin typeface="黑体"/>
                <a:ea typeface="黑体"/>
              </a:rPr>
              <a:t>  人往往注重外在的形象，在家里却不拘小节，表现更真实，从家庭入手就能看出一个人是否真正做到了有教养，而不仅仅是表象。</a:t>
            </a:r>
          </a:p>
        </p:txBody>
      </p:sp>
      <p:pic>
        <p:nvPicPr>
          <p:cNvPr id="7" name="图片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>
          <a:xfrm>
            <a:off x="11022082" y="5554656"/>
            <a:ext cx="1305525" cy="1303868"/>
          </a:xfrm>
          <a:prstGeom prst="rect"/>
        </p:spPr>
      </p:pic>
      <p:sp>
        <p:nvSpPr>
          <p:cNvPr id="8" name="文本4"/>
          <p:cNvSpPr txBox="1"/>
          <p:nvPr/>
        </p:nvSpPr>
        <p:spPr>
          <a:xfrm>
            <a:off x="7695905" y="575043"/>
            <a:ext cx="4135669" cy="625062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2999" b="1" i="0" dirty="1">
                <a:solidFill>
                  <a:srgbClr val="FF0000">
                    <a:alpha val="100000"/>
                  </a:srgbClr>
                </a:solidFill>
                <a:latin typeface="黑体"/>
                <a:ea typeface="黑体"/>
              </a:rPr>
              <a:t>【第二部分</a:t>
            </a:r>
            <a:r>
              <a:rPr lang="zh-CN" altLang="en-US" sz="2699" b="1" i="0" dirty="1">
                <a:solidFill>
                  <a:srgbClr val="FF0000">
                    <a:alpha val="100000"/>
                  </a:srgbClr>
                </a:solidFill>
                <a:latin typeface="黑体"/>
                <a:ea typeface="黑体"/>
              </a:rPr>
              <a:t>(3-12)</a:t>
            </a:r>
            <a:r>
              <a:rPr lang="zh-CN" altLang="en-US" sz="2999" b="1" i="0" dirty="1">
                <a:solidFill>
                  <a:srgbClr val="FF0000">
                    <a:alpha val="100000"/>
                  </a:srgbClr>
                </a:solidFill>
                <a:latin typeface="黑体"/>
                <a:ea typeface="黑体"/>
              </a:rPr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1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0" advAuto="indefinite" build="whole"/>
      <p:bldP spid="6" grpId="1" uiExpand="0" advAuto="indefinite" build="whol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xmlns:r="http://schemas.openxmlformats.org/officeDocument/2006/relationships" r:embed="rId3"/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420995" y="392059"/>
            <a:ext cx="11254740" cy="6075683"/>
          </a:xfrm>
          <a:custGeom>
            <a:gdLst>
              <a:gd name="connsiteX0" fmla="*/ 401056 w 11254740"/>
              <a:gd name="connsiteY0" fmla="*/ 0 h 6075683"/>
              <a:gd name="connsiteX1" fmla="*/ 10853684 w 11254740"/>
              <a:gd name="connsiteY1" fmla="*/ 0 h 6075683"/>
              <a:gd name="connsiteX2" fmla="*/ 11075180 w 11254740"/>
              <a:gd name="connsiteY2" fmla="*/ 0 h 6075683"/>
              <a:gd name="connsiteX3" fmla="*/ 11254740 w 11254740"/>
              <a:gd name="connsiteY3" fmla="*/ 5674627 h 6075683"/>
              <a:gd name="connsiteX4" fmla="*/ 11254739 w 11254740"/>
              <a:gd name="connsiteY4" fmla="*/ 5896124 h 6075683"/>
              <a:gd name="connsiteX5" fmla="*/ 401056 w 11254740"/>
              <a:gd name="connsiteY5" fmla="*/ 6075683 h 6075683"/>
              <a:gd name="connsiteX6" fmla="*/ 179559 w 11254740"/>
              <a:gd name="connsiteY6" fmla="*/ 6075683 h 6075683"/>
              <a:gd name="connsiteX7" fmla="*/ 0 w 11254740"/>
              <a:gd name="connsiteY7" fmla="*/ 401056 h 6075683"/>
              <a:gd name="connsiteX8" fmla="*/ 0 w 11254740"/>
              <a:gd name="connsiteY8" fmla="*/ 179559 h 607568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54740" h="6075683">
                <a:moveTo>
                  <a:pt x="401056" y="0"/>
                </a:moveTo>
                <a:lnTo>
                  <a:pt x="10853684" y="0"/>
                </a:lnTo>
                <a:cubicBezTo>
                  <a:pt x="11075180" y="0"/>
                  <a:pt x="11254739" y="179559"/>
                  <a:pt x="11254740" y="401056"/>
                </a:cubicBezTo>
                <a:lnTo>
                  <a:pt x="11254740" y="5674627"/>
                </a:lnTo>
                <a:cubicBezTo>
                  <a:pt x="11254739" y="5896124"/>
                  <a:pt x="11075180" y="6075683"/>
                  <a:pt x="10853684" y="6075683"/>
                </a:cubicBezTo>
                <a:lnTo>
                  <a:pt x="401056" y="6075683"/>
                </a:lnTo>
                <a:cubicBezTo>
                  <a:pt x="179559" y="6075683"/>
                  <a:pt x="0" y="5896124"/>
                  <a:pt x="0" y="5674627"/>
                </a:cubicBezTo>
                <a:lnTo>
                  <a:pt x="0" y="401056"/>
                </a:lnTo>
                <a:cubicBezTo>
                  <a:pt x="0" y="179559"/>
                  <a:pt x="179559" y="0"/>
                  <a:pt x="401056" y="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28575">
            <a:solidFill>
              <a:srgbClr val="000000">
                <a:alpha val="100000"/>
              </a:srgbClr>
            </a:solidFill>
            <a:prstDash val="solid"/>
          </a:ln>
          <a:effectLst>
            <a:outerShdw blurRad="215900" dir="10800000" dist="38100" rotWithShape="0">
              <a:srgbClr val="0C0C0C">
                <a:alpha val="20000"/>
              </a:srgbClr>
            </a:outerShdw>
          </a:effectLst>
        </p:spPr>
        <p:txBody>
          <a:bodyPr anchor="ctr"/>
          <a:lstStyle/>
          <a:p>
            <a:pPr marL="0" algn="ctr">
              <a:lnSpc>
                <a:spcPts val="2400"/>
              </a:lnSpc>
            </a:pPr>
            <a:r>
              <a:rPr lang="zh-CN" altLang="en-US" sz="1800" b="0" i="0" dirty="1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</a:rPr>
              <a:t> </a:t>
            </a:r>
          </a:p>
        </p:txBody>
      </p:sp>
      <p:sp>
        <p:nvSpPr>
          <p:cNvPr id="3" name="形状2"/>
          <p:cNvSpPr txBox="1"/>
          <p:nvPr/>
        </p:nvSpPr>
        <p:spPr>
          <a:xfrm>
            <a:off x="0" y="0"/>
            <a:ext cx="27164" cy="23283"/>
          </a:xfrm>
          <a:prstGeom prst="rect"/>
          <a:solidFill>
            <a:srgbClr val="387DD0">
              <a:alpha val="100000"/>
            </a:srgbClr>
          </a:solidFill>
          <a:ln w="17462">
            <a:solidFill>
              <a:srgbClr val="265A98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  <a:r>
              <a:rPr lang="zh-CN" altLang="en-US" sz="1800" b="0" i="0" dirty="1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</a:rPr>
              <a:t> </a:t>
            </a:r>
          </a:p>
        </p:txBody>
      </p:sp>
      <p:sp>
        <p:nvSpPr>
          <p:cNvPr id="4" name="文本1"/>
          <p:cNvSpPr txBox="1"/>
          <p:nvPr/>
        </p:nvSpPr>
        <p:spPr>
          <a:xfrm>
            <a:off x="559137" y="688067"/>
            <a:ext cx="8658225" cy="593362"/>
          </a:xfrm>
          <a:prstGeom prst="rect"/>
          <a:noFill/>
        </p:spPr>
        <p:txBody>
          <a:bodyPr anchor="t"/>
          <a:lstStyle/>
          <a:p>
            <a:pPr marL="0" algn="l">
              <a:lnSpc>
                <a:spcPts val="3100"/>
              </a:lnSpc>
              <a:buFont typeface="Arial"/>
              <a:buChar char=" "/>
            </a:pPr>
            <a:r>
              <a:rPr lang="zh-CN" altLang="en-US" sz="2699" b="1" i="0" dirty="1">
                <a:solidFill>
                  <a:srgbClr val="262626">
                    <a:alpha val="100000"/>
                  </a:srgbClr>
                </a:solidFill>
                <a:latin typeface="黑体"/>
                <a:ea typeface="黑体"/>
              </a:rPr>
              <a:t>二.读课文5-10段，说说没有教养的表现有哪些？</a:t>
            </a:r>
          </a:p>
        </p:txBody>
      </p:sp>
      <p:sp>
        <p:nvSpPr>
          <p:cNvPr id="5" name="文本2"/>
          <p:cNvSpPr txBox="1"/>
          <p:nvPr/>
        </p:nvSpPr>
        <p:spPr>
          <a:xfrm>
            <a:off x="702602" y="1280741"/>
            <a:ext cx="10691222" cy="4591780"/>
          </a:xfrm>
          <a:prstGeom prst="rect"/>
          <a:noFill/>
        </p:spPr>
        <p:txBody>
          <a:bodyPr anchor="t"/>
          <a:lstStyle/>
          <a:p>
            <a:pPr marL="0" algn="l">
              <a:lnSpc>
                <a:spcPts val="3700"/>
              </a:lnSpc>
              <a:buFont typeface="Arial"/>
              <a:buChar char=" "/>
            </a:pPr>
            <a:r>
              <a:rPr lang="zh-CN" altLang="en-US" sz="2499" b="0" i="0" dirty="1">
                <a:solidFill>
                  <a:srgbClr val="262626">
                    <a:alpha val="100000"/>
                  </a:srgbClr>
                </a:solidFill>
                <a:latin typeface="黑体"/>
                <a:ea typeface="黑体"/>
              </a:rPr>
              <a:t>1.在家里懒得帮助疲惫不堪的妻子刷洗餐具;</a:t>
            </a:r>
          </a:p>
          <a:p>
            <a:pPr marL="0" algn="l">
              <a:lnSpc>
                <a:spcPts val="3700"/>
              </a:lnSpc>
              <a:buFont typeface="Arial"/>
              <a:buChar char=" "/>
            </a:pPr>
            <a:r>
              <a:rPr lang="zh-CN" altLang="en-US" sz="2499" b="0" i="0" dirty="1">
                <a:solidFill>
                  <a:srgbClr val="262626">
                    <a:alpha val="100000"/>
                  </a:srgbClr>
                </a:solidFill>
                <a:latin typeface="黑体"/>
                <a:ea typeface="黑体"/>
              </a:rPr>
              <a:t>2.在家里动不动就对妻子儿女大发雷霆;</a:t>
            </a:r>
          </a:p>
          <a:p>
            <a:pPr marL="0" algn="l">
              <a:lnSpc>
                <a:spcPts val="3700"/>
              </a:lnSpc>
              <a:buFont typeface="Arial"/>
              <a:buChar char=" "/>
            </a:pPr>
            <a:r>
              <a:rPr lang="zh-CN" altLang="en-US" sz="2499" b="0" i="0" dirty="1">
                <a:solidFill>
                  <a:srgbClr val="262626">
                    <a:alpha val="100000"/>
                  </a:srgbClr>
                </a:solidFill>
                <a:latin typeface="黑体"/>
                <a:ea typeface="黑体"/>
              </a:rPr>
              <a:t>3.对自己亲人的性格、心理缺乏了解,对他们的习惯和愿望总是漠不关心;</a:t>
            </a:r>
          </a:p>
          <a:p>
            <a:pPr marL="0" algn="l">
              <a:lnSpc>
                <a:spcPts val="3700"/>
              </a:lnSpc>
              <a:buFont typeface="Arial"/>
              <a:buChar char=" "/>
            </a:pPr>
            <a:r>
              <a:rPr lang="zh-CN" altLang="en-US" sz="2499" b="0" i="0" dirty="1">
                <a:solidFill>
                  <a:srgbClr val="262626">
                    <a:alpha val="100000"/>
                  </a:srgbClr>
                </a:solidFill>
                <a:latin typeface="黑体"/>
                <a:ea typeface="黑体"/>
              </a:rPr>
              <a:t>4.把接受父母的关爱看作理所当然的事情，与此同时却看不到父母也需要关爱和帮助;</a:t>
            </a:r>
          </a:p>
          <a:p>
            <a:pPr marL="0" algn="l">
              <a:lnSpc>
                <a:spcPts val="3700"/>
              </a:lnSpc>
              <a:buFont typeface="Arial"/>
              <a:buChar char=" "/>
            </a:pPr>
            <a:r>
              <a:rPr lang="zh-CN" altLang="en-US" sz="2499" b="0" i="0" dirty="1">
                <a:solidFill>
                  <a:srgbClr val="262626">
                    <a:alpha val="100000"/>
                  </a:srgbClr>
                </a:solidFill>
                <a:latin typeface="黑体"/>
                <a:ea typeface="黑体"/>
              </a:rPr>
              <a:t>5.不管是不是有人在看书或做功课，都不管不顾地打开收音机 或者电视机并把音量放得很大，或者随心所欲地高声说话；</a:t>
            </a:r>
          </a:p>
          <a:p>
            <a:pPr marL="0" algn="l">
              <a:lnSpc>
                <a:spcPts val="3700"/>
              </a:lnSpc>
              <a:buFont typeface="Arial"/>
              <a:buChar char=" "/>
            </a:pPr>
            <a:r>
              <a:rPr lang="zh-CN" altLang="en-US" sz="2499" b="0" i="0" dirty="1">
                <a:solidFill>
                  <a:srgbClr val="262626">
                    <a:alpha val="100000"/>
                  </a:srgbClr>
                </a:solidFill>
                <a:latin typeface="黑体"/>
                <a:ea typeface="黑体"/>
              </a:rPr>
              <a:t>6.当着外人的面，跟妻子或孩子们开玩笑，不顾及他们的自尊心。</a:t>
            </a:r>
          </a:p>
        </p:txBody>
      </p:sp>
      <p:pic>
        <p:nvPicPr>
          <p:cNvPr id="6" name="图片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>
          <a:xfrm>
            <a:off x="11022082" y="5554656"/>
            <a:ext cx="1305525" cy="1303868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1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0" advAuto="indefinite" build="whole"/>
      <p:bldP spid="5" grpId="1" uiExpand="0" advAuto="indefinite" build="whol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xmlns:r="http://schemas.openxmlformats.org/officeDocument/2006/relationships" r:embed="rId3"/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0" y="0"/>
            <a:ext cx="27164" cy="23283"/>
          </a:xfrm>
          <a:prstGeom prst="rect"/>
          <a:solidFill>
            <a:srgbClr val="387DD0">
              <a:alpha val="100000"/>
            </a:srgbClr>
          </a:solidFill>
          <a:ln w="17462">
            <a:solidFill>
              <a:srgbClr val="265A98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  <a:r>
              <a:rPr lang="zh-CN" altLang="en-US" sz="1800" b="0" i="0" dirty="1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</a:rPr>
              <a:t> </a:t>
            </a:r>
          </a:p>
        </p:txBody>
      </p:sp>
      <p:sp>
        <p:nvSpPr>
          <p:cNvPr id="3" name="形状2"/>
          <p:cNvSpPr txBox="1"/>
          <p:nvPr/>
        </p:nvSpPr>
        <p:spPr>
          <a:xfrm>
            <a:off x="607343" y="1114473"/>
            <a:ext cx="10978515" cy="5018408"/>
          </a:xfrm>
          <a:custGeom>
            <a:gdLst>
              <a:gd name="connsiteX0" fmla="*/ 331265 w 10978515"/>
              <a:gd name="connsiteY0" fmla="*/ 0 h 5018408"/>
              <a:gd name="connsiteX1" fmla="*/ 10647250 w 10978515"/>
              <a:gd name="connsiteY1" fmla="*/ 0 h 5018408"/>
              <a:gd name="connsiteX2" fmla="*/ 10830202 w 10978515"/>
              <a:gd name="connsiteY2" fmla="*/ 0 h 5018408"/>
              <a:gd name="connsiteX3" fmla="*/ 10978515 w 10978515"/>
              <a:gd name="connsiteY3" fmla="*/ 4687143 h 5018408"/>
              <a:gd name="connsiteX4" fmla="*/ 10978514 w 10978515"/>
              <a:gd name="connsiteY4" fmla="*/ 4870095 h 5018408"/>
              <a:gd name="connsiteX5" fmla="*/ 331265 w 10978515"/>
              <a:gd name="connsiteY5" fmla="*/ 5018408 h 5018408"/>
              <a:gd name="connsiteX6" fmla="*/ 243408 w 10978515"/>
              <a:gd name="connsiteY6" fmla="*/ 5018408 h 5018408"/>
              <a:gd name="connsiteX7" fmla="*/ 34901 w 10978515"/>
              <a:gd name="connsiteY7" fmla="*/ 4859258 h 5018408"/>
              <a:gd name="connsiteX8" fmla="*/ 0 w 10978515"/>
              <a:gd name="connsiteY8" fmla="*/ 331265 h 5018408"/>
              <a:gd name="connsiteX9" fmla="*/ 0 w 10978515"/>
              <a:gd name="connsiteY9" fmla="*/ 148312 h 501840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78515" h="5018408">
                <a:moveTo>
                  <a:pt x="331265" y="0"/>
                </a:moveTo>
                <a:lnTo>
                  <a:pt x="10647250" y="0"/>
                </a:lnTo>
                <a:cubicBezTo>
                  <a:pt x="10830202" y="0"/>
                  <a:pt x="10978514" y="148313"/>
                  <a:pt x="10978515" y="331265"/>
                </a:cubicBezTo>
                <a:lnTo>
                  <a:pt x="10978515" y="4687143"/>
                </a:lnTo>
                <a:cubicBezTo>
                  <a:pt x="10978514" y="4870095"/>
                  <a:pt x="10830202" y="5018408"/>
                  <a:pt x="10647250" y="5018408"/>
                </a:cubicBezTo>
                <a:lnTo>
                  <a:pt x="331265" y="5018408"/>
                </a:lnTo>
                <a:cubicBezTo>
                  <a:pt x="243408" y="5018408"/>
                  <a:pt x="159149" y="4983507"/>
                  <a:pt x="97025" y="4921383"/>
                </a:cubicBezTo>
                <a:cubicBezTo>
                  <a:pt x="34901" y="4859258"/>
                  <a:pt x="0" y="4775000"/>
                  <a:pt x="0" y="4687143"/>
                </a:cubicBezTo>
                <a:lnTo>
                  <a:pt x="0" y="331265"/>
                </a:lnTo>
                <a:cubicBezTo>
                  <a:pt x="0" y="148312"/>
                  <a:pt x="148312" y="0"/>
                  <a:pt x="331265" y="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28575">
            <a:solidFill>
              <a:srgbClr val="000000">
                <a:alpha val="100000"/>
              </a:srgbClr>
            </a:solidFill>
            <a:prstDash val="solid"/>
          </a:ln>
          <a:effectLst>
            <a:outerShdw blurRad="215900" dir="10800000" dist="38100" rotWithShape="0">
              <a:srgbClr val="0C0C0C">
                <a:alpha val="20000"/>
              </a:srgbClr>
            </a:outerShdw>
          </a:effectLst>
        </p:spPr>
        <p:txBody>
          <a:bodyPr anchor="ctr"/>
          <a:lstStyle/>
          <a:p>
            <a:pPr marL="0" algn="ctr">
              <a:lnSpc>
                <a:spcPts val="2400"/>
              </a:lnSpc>
            </a:pPr>
            <a:r>
              <a:rPr lang="zh-CN" altLang="en-US" sz="1800" b="0" i="0" dirty="1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</a:rPr>
              <a:t> </a:t>
            </a:r>
          </a:p>
        </p:txBody>
      </p:sp>
      <p:sp>
        <p:nvSpPr>
          <p:cNvPr id="4" name="文本1"/>
          <p:cNvSpPr txBox="1"/>
          <p:nvPr/>
        </p:nvSpPr>
        <p:spPr>
          <a:xfrm>
            <a:off x="1009707" y="1443514"/>
            <a:ext cx="10172700" cy="593362"/>
          </a:xfrm>
          <a:prstGeom prst="rect"/>
          <a:noFill/>
        </p:spPr>
        <p:txBody>
          <a:bodyPr anchor="t"/>
          <a:lstStyle/>
          <a:p>
            <a:pPr marL="0" algn="l">
              <a:lnSpc>
                <a:spcPts val="3100"/>
              </a:lnSpc>
            </a:pPr>
            <a:r>
              <a:rPr lang="zh-CN" altLang="en-US" sz="2699" b="1" i="0" dirty="1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</a:rPr>
              <a:t>三.读课文第11、12段，说说有教养的表现有哪些，并列举出来。</a:t>
            </a:r>
          </a:p>
        </p:txBody>
      </p:sp>
      <p:sp>
        <p:nvSpPr>
          <p:cNvPr id="5" name="文本2"/>
          <p:cNvSpPr txBox="1"/>
          <p:nvPr/>
        </p:nvSpPr>
        <p:spPr>
          <a:xfrm>
            <a:off x="1276455" y="2036054"/>
            <a:ext cx="8882062" cy="3650210"/>
          </a:xfrm>
          <a:prstGeom prst="rect"/>
          <a:noFill/>
        </p:spPr>
        <p:txBody>
          <a:bodyPr anchor="t"/>
          <a:lstStyle/>
          <a:p>
            <a:pPr marL="0" algn="l">
              <a:lnSpc>
                <a:spcPts val="3700"/>
              </a:lnSpc>
              <a:buFont typeface="Arial"/>
              <a:buChar char=" "/>
            </a:pPr>
            <a:r>
              <a:rPr lang="zh-CN" altLang="en-US" sz="2499" b="0" i="0" dirty="1">
                <a:solidFill>
                  <a:srgbClr val="262626">
                    <a:alpha val="100000"/>
                  </a:srgbClr>
                </a:solidFill>
                <a:latin typeface="黑体"/>
                <a:ea typeface="黑体"/>
              </a:rPr>
              <a:t>1.从心里愿意尊重别人，也善于尊重别人;</a:t>
            </a:r>
          </a:p>
          <a:p>
            <a:pPr marL="0" algn="l">
              <a:lnSpc>
                <a:spcPts val="3700"/>
              </a:lnSpc>
              <a:buFont typeface="Arial"/>
              <a:buChar char=" "/>
            </a:pPr>
            <a:r>
              <a:rPr lang="zh-CN" altLang="en-US" sz="2499" b="0" i="0" dirty="1">
                <a:solidFill>
                  <a:srgbClr val="262626">
                    <a:alpha val="100000"/>
                  </a:srgbClr>
                </a:solidFill>
                <a:latin typeface="黑体"/>
                <a:ea typeface="黑体"/>
              </a:rPr>
              <a:t>2.对别人一律谦让和礼让;</a:t>
            </a:r>
          </a:p>
          <a:p>
            <a:pPr marL="0" algn="l">
              <a:lnSpc>
                <a:spcPts val="3700"/>
              </a:lnSpc>
              <a:buFont typeface="Arial"/>
              <a:buChar char=" "/>
            </a:pPr>
            <a:r>
              <a:rPr lang="zh-CN" altLang="en-US" sz="2499" b="0" i="0" dirty="1">
                <a:solidFill>
                  <a:srgbClr val="262626">
                    <a:alpha val="100000"/>
                  </a:srgbClr>
                </a:solidFill>
                <a:latin typeface="黑体"/>
                <a:ea typeface="黑体"/>
              </a:rPr>
              <a:t>3.待人处事绝不会自吹自擂;</a:t>
            </a:r>
          </a:p>
          <a:p>
            <a:pPr marL="0" algn="l">
              <a:lnSpc>
                <a:spcPts val="3700"/>
              </a:lnSpc>
              <a:buFont typeface="Arial"/>
              <a:buChar char=" "/>
            </a:pPr>
            <a:r>
              <a:rPr lang="zh-CN" altLang="en-US" sz="2499" b="0" i="0" dirty="1">
                <a:solidFill>
                  <a:srgbClr val="262626">
                    <a:alpha val="100000"/>
                  </a:srgbClr>
                </a:solidFill>
                <a:latin typeface="黑体"/>
                <a:ea typeface="黑体"/>
              </a:rPr>
              <a:t>4.懂得珍惜别人的时间;</a:t>
            </a:r>
          </a:p>
          <a:p>
            <a:pPr marL="0" algn="l">
              <a:lnSpc>
                <a:spcPts val="3700"/>
              </a:lnSpc>
              <a:buFont typeface="Arial"/>
              <a:buChar char=" "/>
            </a:pPr>
            <a:r>
              <a:rPr lang="zh-CN" altLang="en-US" sz="2499" b="0" i="0" dirty="1">
                <a:solidFill>
                  <a:srgbClr val="262626">
                    <a:alpha val="100000"/>
                  </a:srgbClr>
                </a:solidFill>
                <a:latin typeface="黑体"/>
                <a:ea typeface="黑体"/>
              </a:rPr>
              <a:t>5.允诺别人的事一定尽力去做，不会摆架子、翘鼻子;</a:t>
            </a:r>
          </a:p>
          <a:p>
            <a:pPr marL="0" algn="l">
              <a:lnSpc>
                <a:spcPts val="3700"/>
              </a:lnSpc>
              <a:buFont typeface="Arial"/>
              <a:buChar char=" "/>
            </a:pPr>
            <a:r>
              <a:rPr lang="zh-CN" altLang="en-US" sz="2499" b="0" i="0" dirty="1">
                <a:solidFill>
                  <a:srgbClr val="262626">
                    <a:alpha val="100000"/>
                  </a:srgbClr>
                </a:solidFill>
                <a:latin typeface="黑体"/>
                <a:ea typeface="黑体"/>
              </a:rPr>
              <a:t>6.无论何时何地，言行举止都始终如一，稳重随和。</a:t>
            </a:r>
          </a:p>
        </p:txBody>
      </p:sp>
      <p:pic>
        <p:nvPicPr>
          <p:cNvPr id="6" name="图片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>
          <a:xfrm>
            <a:off x="11022082" y="5554656"/>
            <a:ext cx="1305525" cy="1303868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1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0" advAuto="indefinite" build="whole"/>
      <p:bldP spid="5" grpId="1" uiExpand="0" advAuto="indefinite" build="whol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xmlns:r="http://schemas.openxmlformats.org/officeDocument/2006/relationships" r:embed="rId3"/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0" y="0"/>
            <a:ext cx="27164" cy="23283"/>
          </a:xfrm>
          <a:prstGeom prst="rect"/>
          <a:solidFill>
            <a:srgbClr val="387DD0">
              <a:alpha val="100000"/>
            </a:srgbClr>
          </a:solidFill>
          <a:ln w="17462">
            <a:solidFill>
              <a:srgbClr val="265A98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  <a:r>
              <a:rPr lang="zh-CN" altLang="en-US" sz="1800" b="0" i="0" dirty="1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</a:rPr>
              <a:t> </a:t>
            </a:r>
          </a:p>
        </p:txBody>
      </p:sp>
      <p:sp>
        <p:nvSpPr>
          <p:cNvPr id="3" name="形状2"/>
          <p:cNvSpPr txBox="1"/>
          <p:nvPr/>
        </p:nvSpPr>
        <p:spPr>
          <a:xfrm>
            <a:off x="1009688" y="1685068"/>
            <a:ext cx="10226040" cy="3932558"/>
          </a:xfrm>
          <a:custGeom>
            <a:gdLst>
              <a:gd name="connsiteX0" fmla="*/ 259588 w 10226040"/>
              <a:gd name="connsiteY0" fmla="*/ 0 h 3932558"/>
              <a:gd name="connsiteX1" fmla="*/ 9966452 w 10226040"/>
              <a:gd name="connsiteY1" fmla="*/ 0 h 3932558"/>
              <a:gd name="connsiteX2" fmla="*/ 10109819 w 10226040"/>
              <a:gd name="connsiteY2" fmla="*/ 0 h 3932558"/>
              <a:gd name="connsiteX3" fmla="*/ 10226040 w 10226040"/>
              <a:gd name="connsiteY3" fmla="*/ 3672970 h 3932558"/>
              <a:gd name="connsiteX4" fmla="*/ 10226040 w 10226040"/>
              <a:gd name="connsiteY4" fmla="*/ 3816336 h 3932558"/>
              <a:gd name="connsiteX5" fmla="*/ 259588 w 10226040"/>
              <a:gd name="connsiteY5" fmla="*/ 3932558 h 3932558"/>
              <a:gd name="connsiteX6" fmla="*/ 190741 w 10226040"/>
              <a:gd name="connsiteY6" fmla="*/ 3932558 h 3932558"/>
              <a:gd name="connsiteX7" fmla="*/ 27349 w 10226040"/>
              <a:gd name="connsiteY7" fmla="*/ 3807844 h 3932558"/>
              <a:gd name="connsiteX8" fmla="*/ 0 w 10226040"/>
              <a:gd name="connsiteY8" fmla="*/ 259588 h 3932558"/>
              <a:gd name="connsiteX9" fmla="*/ 0 w 10226040"/>
              <a:gd name="connsiteY9" fmla="*/ 116222 h 393255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26040" h="3932558">
                <a:moveTo>
                  <a:pt x="259588" y="0"/>
                </a:moveTo>
                <a:lnTo>
                  <a:pt x="9966452" y="0"/>
                </a:lnTo>
                <a:cubicBezTo>
                  <a:pt x="10109819" y="0"/>
                  <a:pt x="10226040" y="116222"/>
                  <a:pt x="10226040" y="259588"/>
                </a:cubicBezTo>
                <a:lnTo>
                  <a:pt x="10226040" y="3672970"/>
                </a:lnTo>
                <a:cubicBezTo>
                  <a:pt x="10226040" y="3816336"/>
                  <a:pt x="10109819" y="3932558"/>
                  <a:pt x="9966452" y="3932558"/>
                </a:cubicBezTo>
                <a:lnTo>
                  <a:pt x="259588" y="3932558"/>
                </a:lnTo>
                <a:cubicBezTo>
                  <a:pt x="190741" y="3932558"/>
                  <a:pt x="124714" y="3905209"/>
                  <a:pt x="76032" y="3856527"/>
                </a:cubicBezTo>
                <a:cubicBezTo>
                  <a:pt x="27349" y="3807844"/>
                  <a:pt x="0" y="3741817"/>
                  <a:pt x="0" y="3672970"/>
                </a:cubicBezTo>
                <a:lnTo>
                  <a:pt x="0" y="259588"/>
                </a:lnTo>
                <a:cubicBezTo>
                  <a:pt x="0" y="116222"/>
                  <a:pt x="116222" y="0"/>
                  <a:pt x="259588" y="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28575">
            <a:solidFill>
              <a:srgbClr val="000000">
                <a:alpha val="100000"/>
              </a:srgbClr>
            </a:solidFill>
            <a:prstDash val="solid"/>
          </a:ln>
          <a:effectLst>
            <a:outerShdw blurRad="215900" dir="10800000" dist="38100" rotWithShape="0">
              <a:srgbClr val="0C0C0C">
                <a:alpha val="20000"/>
              </a:srgbClr>
            </a:outerShdw>
          </a:effectLst>
        </p:spPr>
        <p:txBody>
          <a:bodyPr anchor="ctr"/>
          <a:lstStyle/>
          <a:p>
            <a:pPr marL="0" algn="ctr">
              <a:lnSpc>
                <a:spcPts val="2400"/>
              </a:lnSpc>
            </a:pPr>
            <a:r>
              <a:rPr lang="zh-CN" altLang="en-US" sz="1800" b="0" i="0" dirty="1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</a:rPr>
              <a:t> </a:t>
            </a:r>
          </a:p>
        </p:txBody>
      </p:sp>
      <p:sp>
        <p:nvSpPr>
          <p:cNvPr id="4" name="文本1"/>
          <p:cNvSpPr txBox="1"/>
          <p:nvPr/>
        </p:nvSpPr>
        <p:spPr>
          <a:xfrm>
            <a:off x="1598390" y="2209448"/>
            <a:ext cx="8658225" cy="593362"/>
          </a:xfrm>
          <a:prstGeom prst="rect"/>
          <a:noFill/>
        </p:spPr>
        <p:txBody>
          <a:bodyPr anchor="t"/>
          <a:lstStyle/>
          <a:p>
            <a:pPr marL="0" algn="l">
              <a:lnSpc>
                <a:spcPts val="3100"/>
              </a:lnSpc>
            </a:pPr>
            <a:r>
              <a:rPr lang="zh-CN" altLang="en-US" sz="2699" b="1" i="0" dirty="1">
                <a:solidFill>
                  <a:srgbClr val="262626">
                    <a:alpha val="100000"/>
                  </a:srgbClr>
                </a:solidFill>
                <a:latin typeface="黑体"/>
                <a:ea typeface="黑体"/>
              </a:rPr>
              <a:t>四.你认为有无教养的本质是什么？</a:t>
            </a:r>
          </a:p>
        </p:txBody>
      </p:sp>
      <p:sp>
        <p:nvSpPr>
          <p:cNvPr id="5" name="文本2"/>
          <p:cNvSpPr txBox="1"/>
          <p:nvPr/>
        </p:nvSpPr>
        <p:spPr>
          <a:xfrm>
            <a:off x="1597914" y="3320729"/>
            <a:ext cx="9048750" cy="661285"/>
          </a:xfrm>
          <a:prstGeom prst="rect"/>
          <a:noFill/>
        </p:spPr>
        <p:txBody>
          <a:bodyPr anchor="t"/>
          <a:lstStyle/>
          <a:p>
            <a:pPr marL="0" algn="l">
              <a:lnSpc>
                <a:spcPts val="3700"/>
              </a:lnSpc>
            </a:pPr>
            <a:r>
              <a:rPr lang="zh-CN" altLang="en-US" sz="2499" b="0" i="0" dirty="1">
                <a:solidFill>
                  <a:srgbClr val="262626">
                    <a:alpha val="100000"/>
                  </a:srgbClr>
                </a:solidFill>
                <a:latin typeface="黑体"/>
                <a:ea typeface="黑体"/>
              </a:rPr>
              <a:t>是否从心里愿意尊重别人，也善于尊重别人。</a:t>
            </a:r>
            <a:r>
              <a:rPr lang="zh-CN" altLang="en-US" sz="2499" b="0" i="0" dirty="1">
                <a:solidFill>
                  <a:srgbClr val="FF0000">
                    <a:alpha val="100000"/>
                  </a:srgbClr>
                </a:solidFill>
                <a:latin typeface="黑体"/>
                <a:ea typeface="黑体"/>
              </a:rPr>
              <a:t>（中心论点）</a:t>
            </a:r>
          </a:p>
        </p:txBody>
      </p:sp>
      <p:pic>
        <p:nvPicPr>
          <p:cNvPr id="6" name="图片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>
          <a:xfrm>
            <a:off x="11022082" y="5554656"/>
            <a:ext cx="1305525" cy="1303868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1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0" advAuto="indefinite" build="whole"/>
      <p:bldP spid="5" grpId="1" uiExpand="0" advAuto="indefinite" build="whol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xmlns:r="http://schemas.openxmlformats.org/officeDocument/2006/relationships" r:embed="rId3"/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0" y="0"/>
            <a:ext cx="27164" cy="23283"/>
          </a:xfrm>
          <a:prstGeom prst="rect"/>
          <a:solidFill>
            <a:srgbClr val="387DD0">
              <a:alpha val="100000"/>
            </a:srgbClr>
          </a:solidFill>
          <a:ln w="17462">
            <a:solidFill>
              <a:srgbClr val="265A98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  <a:r>
              <a:rPr lang="zh-CN" altLang="en-US" sz="1800" b="0" i="0" dirty="1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</a:rPr>
              <a:t> </a:t>
            </a:r>
          </a:p>
        </p:txBody>
      </p:sp>
      <p:sp>
        <p:nvSpPr>
          <p:cNvPr id="3" name="形状2"/>
          <p:cNvSpPr txBox="1"/>
          <p:nvPr/>
        </p:nvSpPr>
        <p:spPr>
          <a:xfrm>
            <a:off x="626545" y="1313821"/>
            <a:ext cx="10940415" cy="4761231"/>
          </a:xfrm>
          <a:custGeom>
            <a:gdLst>
              <a:gd name="connsiteX0" fmla="*/ 314289 w 10940415"/>
              <a:gd name="connsiteY0" fmla="*/ 0 h 4761231"/>
              <a:gd name="connsiteX1" fmla="*/ 10626126 w 10940415"/>
              <a:gd name="connsiteY1" fmla="*/ 0 h 4761231"/>
              <a:gd name="connsiteX2" fmla="*/ 10709480 w 10940415"/>
              <a:gd name="connsiteY2" fmla="*/ 0 h 4761231"/>
              <a:gd name="connsiteX3" fmla="*/ 10907302 w 10940415"/>
              <a:gd name="connsiteY3" fmla="*/ 150994 h 4761231"/>
              <a:gd name="connsiteX4" fmla="*/ 10940415 w 10940415"/>
              <a:gd name="connsiteY4" fmla="*/ 4446942 h 4761231"/>
              <a:gd name="connsiteX5" fmla="*/ 10940415 w 10940415"/>
              <a:gd name="connsiteY5" fmla="*/ 4620519 h 4761231"/>
              <a:gd name="connsiteX6" fmla="*/ 314289 w 10940415"/>
              <a:gd name="connsiteY6" fmla="*/ 4761231 h 4761231"/>
              <a:gd name="connsiteX7" fmla="*/ 140712 w 10940415"/>
              <a:gd name="connsiteY7" fmla="*/ 4761231 h 4761231"/>
              <a:gd name="connsiteX8" fmla="*/ 0 w 10940415"/>
              <a:gd name="connsiteY8" fmla="*/ 314289 h 4761231"/>
              <a:gd name="connsiteX9" fmla="*/ 0 w 10940415"/>
              <a:gd name="connsiteY9" fmla="*/ 140712 h 476123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40415" h="4761231">
                <a:moveTo>
                  <a:pt x="314289" y="0"/>
                </a:moveTo>
                <a:lnTo>
                  <a:pt x="10626126" y="0"/>
                </a:lnTo>
                <a:cubicBezTo>
                  <a:pt x="10709480" y="0"/>
                  <a:pt x="10789420" y="33112"/>
                  <a:pt x="10848361" y="92053"/>
                </a:cubicBezTo>
                <a:cubicBezTo>
                  <a:pt x="10907302" y="150994"/>
                  <a:pt x="10940415" y="230934"/>
                  <a:pt x="10940415" y="314289"/>
                </a:cubicBezTo>
                <a:lnTo>
                  <a:pt x="10940415" y="4446942"/>
                </a:lnTo>
                <a:cubicBezTo>
                  <a:pt x="10940415" y="4620519"/>
                  <a:pt x="10799702" y="4761231"/>
                  <a:pt x="10626126" y="4761231"/>
                </a:cubicBezTo>
                <a:lnTo>
                  <a:pt x="314289" y="4761231"/>
                </a:lnTo>
                <a:cubicBezTo>
                  <a:pt x="140712" y="4761231"/>
                  <a:pt x="0" y="4620519"/>
                  <a:pt x="0" y="4446942"/>
                </a:cubicBezTo>
                <a:lnTo>
                  <a:pt x="0" y="314289"/>
                </a:lnTo>
                <a:cubicBezTo>
                  <a:pt x="0" y="140712"/>
                  <a:pt x="140712" y="0"/>
                  <a:pt x="314289" y="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28575">
            <a:solidFill>
              <a:srgbClr val="000000">
                <a:alpha val="100000"/>
              </a:srgbClr>
            </a:solidFill>
            <a:prstDash val="solid"/>
          </a:ln>
          <a:effectLst>
            <a:outerShdw blurRad="215900" dir="10800000" dist="38100" rotWithShape="0">
              <a:srgbClr val="0C0C0C">
                <a:alpha val="20000"/>
              </a:srgbClr>
            </a:outerShdw>
          </a:effectLst>
        </p:spPr>
        <p:txBody>
          <a:bodyPr anchor="ctr"/>
          <a:lstStyle/>
          <a:p>
            <a:pPr marL="0" algn="ctr">
              <a:lnSpc>
                <a:spcPts val="2400"/>
              </a:lnSpc>
            </a:pPr>
            <a:r>
              <a:rPr lang="zh-CN" altLang="en-US" sz="1800" b="0" i="0" dirty="1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</a:rPr>
              <a:t> </a:t>
            </a:r>
          </a:p>
        </p:txBody>
      </p:sp>
      <p:sp>
        <p:nvSpPr>
          <p:cNvPr id="4" name="文本1"/>
          <p:cNvSpPr txBox="1"/>
          <p:nvPr/>
        </p:nvSpPr>
        <p:spPr>
          <a:xfrm>
            <a:off x="1044673" y="1642862"/>
            <a:ext cx="9861947" cy="996224"/>
          </a:xfrm>
          <a:prstGeom prst="rect"/>
          <a:noFill/>
        </p:spPr>
        <p:txBody>
          <a:bodyPr anchor="t"/>
          <a:lstStyle/>
          <a:p>
            <a:pPr marL="0" algn="l">
              <a:lnSpc>
                <a:spcPts val="3100"/>
              </a:lnSpc>
              <a:buFont typeface="Arial"/>
              <a:buChar char=" "/>
            </a:pPr>
            <a:r>
              <a:rPr lang="zh-CN" altLang="en-US" sz="2699" b="1" i="0" dirty="1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</a:rPr>
              <a:t>  五.作者先谈“无教养”的例子，再谈“有教养”的表现，这样写有什么好处？</a:t>
            </a:r>
          </a:p>
        </p:txBody>
      </p:sp>
      <p:sp>
        <p:nvSpPr>
          <p:cNvPr id="5" name="文本2"/>
          <p:cNvSpPr txBox="1"/>
          <p:nvPr/>
        </p:nvSpPr>
        <p:spPr>
          <a:xfrm>
            <a:off x="1010650" y="2638711"/>
            <a:ext cx="9929812" cy="2544425"/>
          </a:xfrm>
          <a:prstGeom prst="rect"/>
          <a:noFill/>
        </p:spPr>
        <p:txBody>
          <a:bodyPr anchor="t"/>
          <a:lstStyle/>
          <a:p>
            <a:pPr marL="0" algn="l">
              <a:lnSpc>
                <a:spcPts val="3700"/>
              </a:lnSpc>
              <a:buFont typeface="Arial"/>
              <a:buChar char=" "/>
            </a:pPr>
            <a:r>
              <a:rPr lang="zh-CN" altLang="en-US" sz="2499" b="0" i="0" dirty="1">
                <a:solidFill>
                  <a:srgbClr val="262626">
                    <a:alpha val="100000"/>
                  </a:srgbClr>
                </a:solidFill>
                <a:latin typeface="黑体"/>
                <a:ea typeface="黑体"/>
              </a:rPr>
              <a:t>  </a:t>
            </a:r>
            <a:r>
              <a:rPr lang="zh-CN" altLang="en-US" sz="2499" b="0" i="0" dirty="1">
                <a:solidFill>
                  <a:srgbClr val="3F3F3F">
                    <a:alpha val="100000"/>
                  </a:srgbClr>
                </a:solidFill>
                <a:latin typeface="黑体"/>
                <a:ea typeface="黑体"/>
              </a:rPr>
              <a:t>运用</a:t>
            </a:r>
            <a:r>
              <a:rPr lang="zh-CN" altLang="en-US" sz="2499" b="0" i="0" dirty="1">
                <a:solidFill>
                  <a:srgbClr val="FF0000">
                    <a:alpha val="100000"/>
                  </a:srgbClr>
                </a:solidFill>
                <a:latin typeface="黑体"/>
                <a:ea typeface="黑体"/>
              </a:rPr>
              <a:t>对比论证</a:t>
            </a:r>
            <a:r>
              <a:rPr lang="zh-CN" altLang="en-US" sz="2499" b="0" i="0" dirty="1">
                <a:solidFill>
                  <a:srgbClr val="3F3F3F">
                    <a:alpha val="100000"/>
                  </a:srgbClr>
                </a:solidFill>
                <a:latin typeface="黑体"/>
                <a:ea typeface="黑体"/>
              </a:rPr>
              <a:t>，在生活中“无教养”的例子司空见惯，很多就发生在我们身边，甚至是自己身上。作者直接将“</a:t>
            </a:r>
            <a:r>
              <a:rPr lang="zh-CN" altLang="en-US" sz="2499" b="0" i="0" dirty="1">
                <a:solidFill>
                  <a:srgbClr val="FF0000">
                    <a:alpha val="100000"/>
                  </a:srgbClr>
                </a:solidFill>
                <a:latin typeface="黑体"/>
                <a:ea typeface="黑体"/>
              </a:rPr>
              <a:t>无教养</a:t>
            </a:r>
            <a:r>
              <a:rPr lang="zh-CN" altLang="en-US" sz="2499" b="0" i="0" dirty="1">
                <a:solidFill>
                  <a:srgbClr val="3F3F3F">
                    <a:alpha val="100000"/>
                  </a:srgbClr>
                </a:solidFill>
                <a:latin typeface="黑体"/>
                <a:ea typeface="黑体"/>
              </a:rPr>
              <a:t>”的例子列举出来，可以给读者一个</a:t>
            </a:r>
            <a:r>
              <a:rPr lang="zh-CN" altLang="en-US" sz="2499" b="0" i="0" dirty="1">
                <a:solidFill>
                  <a:srgbClr val="FF0000">
                    <a:alpha val="100000"/>
                  </a:srgbClr>
                </a:solidFill>
                <a:latin typeface="黑体"/>
                <a:ea typeface="黑体"/>
              </a:rPr>
              <a:t>对照</a:t>
            </a:r>
            <a:r>
              <a:rPr lang="zh-CN" altLang="en-US" sz="2499" b="0" i="0" dirty="1">
                <a:solidFill>
                  <a:srgbClr val="3F3F3F">
                    <a:alpha val="100000"/>
                  </a:srgbClr>
                </a:solidFill>
                <a:latin typeface="黑体"/>
                <a:ea typeface="黑体"/>
              </a:rPr>
              <a:t>，明白这些现象就是“无教养”的表现，让读者对“教养”有更明确的认识。然后再谈“</a:t>
            </a:r>
            <a:r>
              <a:rPr lang="zh-CN" altLang="en-US" sz="2499" b="0" i="0" dirty="1">
                <a:solidFill>
                  <a:srgbClr val="FF0000">
                    <a:alpha val="100000"/>
                  </a:srgbClr>
                </a:solidFill>
                <a:latin typeface="黑体"/>
                <a:ea typeface="黑体"/>
              </a:rPr>
              <a:t>有教养</a:t>
            </a:r>
            <a:r>
              <a:rPr lang="zh-CN" altLang="en-US" sz="2499" b="0" i="0" dirty="1">
                <a:solidFill>
                  <a:srgbClr val="3F3F3F">
                    <a:alpha val="100000"/>
                  </a:srgbClr>
                </a:solidFill>
                <a:latin typeface="黑体"/>
                <a:ea typeface="黑体"/>
              </a:rPr>
              <a:t>”就显得顺理成章，不管是从认知规律还是情理上也容易让读者接受。</a:t>
            </a:r>
          </a:p>
        </p:txBody>
      </p:sp>
      <p:pic>
        <p:nvPicPr>
          <p:cNvPr id="6" name="图片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>
          <a:xfrm>
            <a:off x="11022082" y="5554656"/>
            <a:ext cx="1305525" cy="1303868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1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0" advAuto="indefinite" build="whole"/>
      <p:bldP spid="5" grpId="1" uiExpand="0" advAuto="indefinite" build="whol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xmlns:r="http://schemas.openxmlformats.org/officeDocument/2006/relationships" r:embed="rId3"/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0" y="0"/>
            <a:ext cx="27164" cy="23283"/>
          </a:xfrm>
          <a:prstGeom prst="rect"/>
          <a:solidFill>
            <a:srgbClr val="387DD0">
              <a:alpha val="100000"/>
            </a:srgbClr>
          </a:solidFill>
          <a:ln w="17462">
            <a:solidFill>
              <a:srgbClr val="265A98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  <a:r>
              <a:rPr lang="zh-CN" altLang="en-US" sz="1800" b="0" i="0" dirty="1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</a:rPr>
              <a:t> </a:t>
            </a:r>
          </a:p>
        </p:txBody>
      </p:sp>
      <p:sp>
        <p:nvSpPr>
          <p:cNvPr id="3" name="形状2"/>
          <p:cNvSpPr txBox="1"/>
          <p:nvPr/>
        </p:nvSpPr>
        <p:spPr>
          <a:xfrm>
            <a:off x="418471" y="1325728"/>
            <a:ext cx="11188656" cy="5161283"/>
          </a:xfrm>
          <a:custGeom>
            <a:gdLst>
              <a:gd name="connsiteX0" fmla="*/ 340696 w 11188656"/>
              <a:gd name="connsiteY0" fmla="*/ 0 h 5161283"/>
              <a:gd name="connsiteX1" fmla="*/ 10847959 w 11188656"/>
              <a:gd name="connsiteY1" fmla="*/ 0 h 5161283"/>
              <a:gd name="connsiteX2" fmla="*/ 10938317 w 11188656"/>
              <a:gd name="connsiteY2" fmla="*/ 0 h 5161283"/>
              <a:gd name="connsiteX3" fmla="*/ 11152760 w 11188656"/>
              <a:gd name="connsiteY3" fmla="*/ 163681 h 5161283"/>
              <a:gd name="connsiteX4" fmla="*/ 11188655 w 11188656"/>
              <a:gd name="connsiteY4" fmla="*/ 4820587 h 5161283"/>
              <a:gd name="connsiteX5" fmla="*/ 11188655 w 11188656"/>
              <a:gd name="connsiteY5" fmla="*/ 4910945 h 5161283"/>
              <a:gd name="connsiteX6" fmla="*/ 11024975 w 11188656"/>
              <a:gd name="connsiteY6" fmla="*/ 5125389 h 5161283"/>
              <a:gd name="connsiteX7" fmla="*/ 340696 w 11188656"/>
              <a:gd name="connsiteY7" fmla="*/ 5161283 h 5161283"/>
              <a:gd name="connsiteX8" fmla="*/ 250338 w 11188656"/>
              <a:gd name="connsiteY8" fmla="*/ 5161283 h 5161283"/>
              <a:gd name="connsiteX9" fmla="*/ 35895 w 11188656"/>
              <a:gd name="connsiteY9" fmla="*/ 4997603 h 5161283"/>
              <a:gd name="connsiteX10" fmla="*/ 0 w 11188656"/>
              <a:gd name="connsiteY10" fmla="*/ 340696 h 5161283"/>
              <a:gd name="connsiteX11" fmla="*/ 0 w 11188656"/>
              <a:gd name="connsiteY11" fmla="*/ 152535 h 516128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88655" h="5161283">
                <a:moveTo>
                  <a:pt x="340696" y="0"/>
                </a:moveTo>
                <a:lnTo>
                  <a:pt x="10847959" y="0"/>
                </a:lnTo>
                <a:cubicBezTo>
                  <a:pt x="10938317" y="0"/>
                  <a:pt x="11024975" y="35895"/>
                  <a:pt x="11088867" y="99788"/>
                </a:cubicBezTo>
                <a:cubicBezTo>
                  <a:pt x="11152760" y="163681"/>
                  <a:pt x="11188655" y="250338"/>
                  <a:pt x="11188655" y="340696"/>
                </a:cubicBezTo>
                <a:lnTo>
                  <a:pt x="11188655" y="4820587"/>
                </a:lnTo>
                <a:cubicBezTo>
                  <a:pt x="11188655" y="4910945"/>
                  <a:pt x="11152760" y="4997603"/>
                  <a:pt x="11088867" y="5061496"/>
                </a:cubicBezTo>
                <a:cubicBezTo>
                  <a:pt x="11024975" y="5125389"/>
                  <a:pt x="10938317" y="5161283"/>
                  <a:pt x="10847959" y="5161283"/>
                </a:cubicBezTo>
                <a:lnTo>
                  <a:pt x="340696" y="5161283"/>
                </a:lnTo>
                <a:cubicBezTo>
                  <a:pt x="250338" y="5161283"/>
                  <a:pt x="163681" y="5125388"/>
                  <a:pt x="99788" y="5061496"/>
                </a:cubicBezTo>
                <a:cubicBezTo>
                  <a:pt x="35895" y="4997603"/>
                  <a:pt x="0" y="4910945"/>
                  <a:pt x="0" y="4820587"/>
                </a:cubicBezTo>
                <a:lnTo>
                  <a:pt x="0" y="340696"/>
                </a:lnTo>
                <a:cubicBezTo>
                  <a:pt x="0" y="152535"/>
                  <a:pt x="152535" y="0"/>
                  <a:pt x="340696" y="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28575">
            <a:solidFill>
              <a:srgbClr val="000000">
                <a:alpha val="100000"/>
              </a:srgbClr>
            </a:solidFill>
            <a:prstDash val="solid"/>
          </a:ln>
          <a:effectLst>
            <a:outerShdw blurRad="215900" dir="10800000" dist="38100" rotWithShape="0">
              <a:srgbClr val="0C0C0C">
                <a:alpha val="20000"/>
              </a:srgbClr>
            </a:outerShdw>
          </a:effectLst>
        </p:spPr>
        <p:txBody>
          <a:bodyPr anchor="ctr"/>
          <a:lstStyle/>
          <a:p>
            <a:pPr marL="0" algn="ctr">
              <a:lnSpc>
                <a:spcPts val="2400"/>
              </a:lnSpc>
            </a:pPr>
            <a:r>
              <a:rPr lang="zh-CN" altLang="en-US" sz="1800" b="0" i="0" dirty="1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</a:rPr>
              <a:t> </a:t>
            </a:r>
          </a:p>
        </p:txBody>
      </p:sp>
      <p:sp>
        <p:nvSpPr>
          <p:cNvPr id="4" name="文本1"/>
          <p:cNvSpPr txBox="1"/>
          <p:nvPr/>
        </p:nvSpPr>
        <p:spPr>
          <a:xfrm>
            <a:off x="533105" y="135855"/>
            <a:ext cx="8995410" cy="1091807"/>
          </a:xfrm>
          <a:prstGeom prst="rect"/>
          <a:noFill/>
        </p:spPr>
        <p:txBody>
          <a:bodyPr anchor="ctr"/>
          <a:lstStyle/>
          <a:p>
            <a:pPr marL="0" algn="l">
              <a:lnSpc>
                <a:spcPts val="7000"/>
              </a:lnSpc>
            </a:pPr>
            <a:r>
              <a:rPr lang="zh-CN" altLang="en-US" sz="6099" b="1" i="0" dirty="1">
                <a:solidFill>
                  <a:srgbClr val="333333">
                    <a:alpha val="100000"/>
                  </a:srgbClr>
                </a:solidFill>
                <a:effectLst>
                  <a:outerShdw blurRad="28575" dir="2700000" dist="57150" rotWithShape="0">
                    <a:srgbClr val="333333">
                      <a:alpha val="40000"/>
                    </a:srgbClr>
                  </a:outerShdw>
                </a:effectLst>
                <a:latin typeface="隶书"/>
                <a:ea typeface="隶书"/>
              </a:rPr>
              <a:t>研读课文 深层探究</a:t>
            </a:r>
          </a:p>
        </p:txBody>
      </p:sp>
      <p:sp>
        <p:nvSpPr>
          <p:cNvPr id="5" name="文本2"/>
          <p:cNvSpPr txBox="1"/>
          <p:nvPr/>
        </p:nvSpPr>
        <p:spPr>
          <a:xfrm>
            <a:off x="1030091" y="1611020"/>
            <a:ext cx="10409682" cy="1363885"/>
          </a:xfrm>
          <a:prstGeom prst="rect"/>
          <a:noFill/>
        </p:spPr>
        <p:txBody>
          <a:bodyPr anchor="t"/>
          <a:lstStyle/>
          <a:p>
            <a:pPr marL="0" algn="l">
              <a:buFont typeface="Arial"/>
              <a:buChar char=" "/>
            </a:pPr>
            <a:r>
              <a:rPr lang="zh-CN" altLang="en-US" sz="2699" b="1" i="0" dirty="1">
                <a:solidFill>
                  <a:srgbClr val="262626">
                    <a:alpha val="100000"/>
                  </a:srgbClr>
                </a:solidFill>
                <a:latin typeface="黑体"/>
                <a:ea typeface="黑体"/>
              </a:rPr>
              <a:t>  一.在谈完“教养”后，作者的笔尖并没有戛然而止，而是由“教养”转向“风度”，速读这一部分内容，思考作者论述“风度”的思路是怎样的？与“论教养”的论证方式一样吗？</a:t>
            </a:r>
          </a:p>
        </p:txBody>
      </p:sp>
      <p:sp>
        <p:nvSpPr>
          <p:cNvPr id="6" name="文本3"/>
          <p:cNvSpPr txBox="1"/>
          <p:nvPr/>
        </p:nvSpPr>
        <p:spPr>
          <a:xfrm>
            <a:off x="1030472" y="3062649"/>
            <a:ext cx="10367962" cy="2798425"/>
          </a:xfrm>
          <a:prstGeom prst="rect"/>
          <a:noFill/>
        </p:spPr>
        <p:txBody>
          <a:bodyPr anchor="t"/>
          <a:lstStyle/>
          <a:p>
            <a:pPr marL="0" algn="l">
              <a:lnSpc>
                <a:spcPts val="3700"/>
              </a:lnSpc>
              <a:buFont typeface="Arial"/>
              <a:buChar char=" "/>
            </a:pPr>
            <a:r>
              <a:rPr lang="zh-CN" altLang="en-US" sz="2499" b="0" i="0" dirty="1">
                <a:solidFill>
                  <a:srgbClr val="262626">
                    <a:alpha val="100000"/>
                  </a:srgbClr>
                </a:solidFill>
                <a:latin typeface="黑体"/>
                <a:ea typeface="黑体"/>
              </a:rPr>
              <a:t>  不一样。</a:t>
            </a:r>
          </a:p>
          <a:p>
            <a:pPr marL="0" algn="l">
              <a:lnSpc>
                <a:spcPts val="3700"/>
              </a:lnSpc>
              <a:buFont typeface="Arial"/>
              <a:buChar char=" "/>
            </a:pPr>
            <a:r>
              <a:rPr lang="zh-CN" altLang="en-US" sz="2499" b="0" i="0" dirty="1">
                <a:solidFill>
                  <a:srgbClr val="262626">
                    <a:alpha val="100000"/>
                  </a:srgbClr>
                </a:solidFill>
                <a:latin typeface="黑体"/>
                <a:ea typeface="黑体"/>
              </a:rPr>
              <a:t>“论教养”是</a:t>
            </a:r>
            <a:r>
              <a:rPr lang="zh-CN" altLang="en-US" sz="2499" b="0" i="0" dirty="1">
                <a:solidFill>
                  <a:srgbClr val="FF0000">
                    <a:alpha val="100000"/>
                  </a:srgbClr>
                </a:solidFill>
                <a:latin typeface="黑体"/>
                <a:ea typeface="黑体"/>
              </a:rPr>
              <a:t>先</a:t>
            </a:r>
            <a:r>
              <a:rPr lang="zh-CN" altLang="en-US" sz="2499" b="0" i="0" dirty="1">
                <a:solidFill>
                  <a:srgbClr val="262626">
                    <a:alpha val="100000"/>
                  </a:srgbClr>
                </a:solidFill>
                <a:latin typeface="黑体"/>
                <a:ea typeface="黑体"/>
              </a:rPr>
              <a:t>提出论题，</a:t>
            </a:r>
            <a:r>
              <a:rPr lang="zh-CN" altLang="en-US" sz="2499" b="0" i="0" dirty="1">
                <a:solidFill>
                  <a:srgbClr val="FF0000">
                    <a:alpha val="100000"/>
                  </a:srgbClr>
                </a:solidFill>
                <a:latin typeface="黑体"/>
                <a:ea typeface="黑体"/>
              </a:rPr>
              <a:t>然后再</a:t>
            </a:r>
            <a:r>
              <a:rPr lang="zh-CN" altLang="en-US" sz="2499" b="0" i="0" dirty="1">
                <a:solidFill>
                  <a:srgbClr val="262626">
                    <a:alpha val="100000"/>
                  </a:srgbClr>
                </a:solidFill>
                <a:latin typeface="黑体"/>
                <a:ea typeface="黑体"/>
              </a:rPr>
              <a:t>围绕这个论题从正反两面进行论证，</a:t>
            </a:r>
            <a:r>
              <a:rPr lang="zh-CN" altLang="en-US" sz="2499" b="0" i="0" dirty="1">
                <a:solidFill>
                  <a:srgbClr val="FF0000">
                    <a:alpha val="100000"/>
                  </a:srgbClr>
                </a:solidFill>
                <a:latin typeface="黑体"/>
                <a:ea typeface="黑体"/>
              </a:rPr>
              <a:t>最后</a:t>
            </a:r>
            <a:r>
              <a:rPr lang="zh-CN" altLang="en-US" sz="2499" b="0" i="0" dirty="1">
                <a:solidFill>
                  <a:srgbClr val="262626">
                    <a:alpha val="100000"/>
                  </a:srgbClr>
                </a:solidFill>
                <a:latin typeface="黑体"/>
                <a:ea typeface="黑体"/>
              </a:rPr>
              <a:t>得出结论。</a:t>
            </a:r>
          </a:p>
          <a:p>
            <a:pPr marL="0" algn="l">
              <a:lnSpc>
                <a:spcPts val="3700"/>
              </a:lnSpc>
              <a:buFont typeface="Arial"/>
              <a:buChar char=" "/>
            </a:pPr>
            <a:r>
              <a:rPr lang="zh-CN" altLang="en-US" sz="2499" b="0" i="0" dirty="1">
                <a:solidFill>
                  <a:srgbClr val="262626">
                    <a:alpha val="100000"/>
                  </a:srgbClr>
                </a:solidFill>
                <a:latin typeface="黑体"/>
                <a:ea typeface="黑体"/>
              </a:rPr>
              <a:t>“论风度”则是</a:t>
            </a:r>
            <a:r>
              <a:rPr lang="zh-CN" altLang="en-US" sz="2499" b="0" i="0" dirty="1">
                <a:solidFill>
                  <a:srgbClr val="FF0000">
                    <a:alpha val="100000"/>
                  </a:srgbClr>
                </a:solidFill>
                <a:latin typeface="黑体"/>
                <a:ea typeface="黑体"/>
              </a:rPr>
              <a:t>先</a:t>
            </a:r>
            <a:r>
              <a:rPr lang="zh-CN" altLang="en-US" sz="2499" b="0" i="0" dirty="1">
                <a:solidFill>
                  <a:srgbClr val="262626">
                    <a:alpha val="100000"/>
                  </a:srgbClr>
                </a:solidFill>
                <a:latin typeface="黑体"/>
                <a:ea typeface="黑体"/>
              </a:rPr>
              <a:t>由谈论“风度”的书籍谈起，</a:t>
            </a:r>
            <a:r>
              <a:rPr lang="zh-CN" altLang="en-US" sz="2499" b="0" i="0" dirty="1">
                <a:solidFill>
                  <a:srgbClr val="FF0000">
                    <a:alpha val="100000"/>
                  </a:srgbClr>
                </a:solidFill>
                <a:latin typeface="黑体"/>
                <a:ea typeface="黑体"/>
              </a:rPr>
              <a:t>提出</a:t>
            </a:r>
            <a:r>
              <a:rPr lang="zh-CN" altLang="en-US" sz="2499" b="0" i="0" dirty="1">
                <a:solidFill>
                  <a:srgbClr val="262626">
                    <a:alpha val="100000"/>
                  </a:srgbClr>
                </a:solidFill>
                <a:latin typeface="黑体"/>
                <a:ea typeface="黑体"/>
              </a:rPr>
              <a:t>待人接物的问题，</a:t>
            </a:r>
            <a:r>
              <a:rPr lang="zh-CN" altLang="en-US" sz="2499" b="0" i="0" dirty="1">
                <a:solidFill>
                  <a:srgbClr val="FF0000">
                    <a:alpha val="100000"/>
                  </a:srgbClr>
                </a:solidFill>
                <a:latin typeface="黑体"/>
                <a:ea typeface="黑体"/>
              </a:rPr>
              <a:t>引出</a:t>
            </a:r>
            <a:r>
              <a:rPr lang="zh-CN" altLang="en-US" sz="2499" b="0" i="0" dirty="1">
                <a:solidFill>
                  <a:srgbClr val="262626">
                    <a:alpha val="100000"/>
                  </a:srgbClr>
                </a:solidFill>
                <a:latin typeface="黑体"/>
                <a:ea typeface="黑体"/>
              </a:rPr>
              <a:t>一个错误观点，</a:t>
            </a:r>
            <a:r>
              <a:rPr lang="zh-CN" altLang="en-US" sz="2499" b="0" i="0" dirty="1">
                <a:solidFill>
                  <a:srgbClr val="FF0000">
                    <a:alpha val="100000"/>
                  </a:srgbClr>
                </a:solidFill>
                <a:latin typeface="黑体"/>
                <a:ea typeface="黑体"/>
              </a:rPr>
              <a:t>然后再</a:t>
            </a:r>
            <a:r>
              <a:rPr lang="zh-CN" altLang="en-US" sz="2499" b="0" i="0" dirty="1">
                <a:solidFill>
                  <a:srgbClr val="262626">
                    <a:alpha val="100000"/>
                  </a:srgbClr>
                </a:solidFill>
                <a:latin typeface="黑体"/>
                <a:ea typeface="黑体"/>
              </a:rPr>
              <a:t>批驳这个错误的观点，</a:t>
            </a:r>
            <a:r>
              <a:rPr lang="zh-CN" altLang="en-US" sz="2499" b="0" i="0" dirty="1">
                <a:solidFill>
                  <a:srgbClr val="FF0000">
                    <a:alpha val="100000"/>
                  </a:srgbClr>
                </a:solidFill>
                <a:latin typeface="黑体"/>
                <a:ea typeface="黑体"/>
              </a:rPr>
              <a:t>最后</a:t>
            </a:r>
            <a:r>
              <a:rPr lang="zh-CN" altLang="en-US" sz="2499" b="0" i="0" dirty="1">
                <a:solidFill>
                  <a:srgbClr val="262626">
                    <a:alpha val="100000"/>
                  </a:srgbClr>
                </a:solidFill>
                <a:latin typeface="黑体"/>
                <a:ea typeface="黑体"/>
              </a:rPr>
              <a:t>得出结论。</a:t>
            </a:r>
          </a:p>
        </p:txBody>
      </p:sp>
      <p:pic>
        <p:nvPicPr>
          <p:cNvPr id="7" name="图片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>
          <a:xfrm>
            <a:off x="11022082" y="5554656"/>
            <a:ext cx="1305525" cy="1303868"/>
          </a:xfrm>
          <a:prstGeom prst="rect"/>
        </p:spPr>
      </p:pic>
      <p:sp>
        <p:nvSpPr>
          <p:cNvPr id="8" name="文本4"/>
          <p:cNvSpPr txBox="1"/>
          <p:nvPr/>
        </p:nvSpPr>
        <p:spPr>
          <a:xfrm>
            <a:off x="7559507" y="318164"/>
            <a:ext cx="4154719" cy="625062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2999" b="1" i="0" dirty="1">
                <a:solidFill>
                  <a:srgbClr val="FF0000">
                    <a:alpha val="100000"/>
                  </a:srgbClr>
                </a:solidFill>
                <a:latin typeface="黑体"/>
                <a:ea typeface="黑体"/>
              </a:rPr>
              <a:t>【第三部分</a:t>
            </a:r>
            <a:r>
              <a:rPr lang="zh-CN" altLang="en-US" sz="2699" b="1" i="0" dirty="1">
                <a:solidFill>
                  <a:srgbClr val="FF0000">
                    <a:alpha val="100000"/>
                  </a:srgbClr>
                </a:solidFill>
                <a:latin typeface="黑体"/>
                <a:ea typeface="黑体"/>
              </a:rPr>
              <a:t>(13-18)</a:t>
            </a:r>
            <a:r>
              <a:rPr lang="zh-CN" altLang="en-US" sz="2999" b="1" i="0" dirty="1">
                <a:solidFill>
                  <a:srgbClr val="FF0000">
                    <a:alpha val="100000"/>
                  </a:srgbClr>
                </a:solidFill>
                <a:latin typeface="黑体"/>
                <a:ea typeface="黑体"/>
              </a:rPr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1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0" advAuto="indefinite" build="whole"/>
      <p:bldP spid="6" grpId="1" uiExpand="0" advAuto="indefinite" build="whol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xmlns:r="http://schemas.openxmlformats.org/officeDocument/2006/relationships" r:embed="rId4"/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0" y="0"/>
            <a:ext cx="27164" cy="23283"/>
          </a:xfrm>
          <a:prstGeom prst="rect"/>
          <a:solidFill>
            <a:srgbClr val="387DD0">
              <a:alpha val="100000"/>
            </a:srgbClr>
          </a:solidFill>
          <a:ln w="17462">
            <a:solidFill>
              <a:srgbClr val="265A98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  <a:r>
              <a:rPr lang="zh-CN" altLang="en-US" sz="1800" b="0" i="0" dirty="1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</a:rPr>
              <a:t> </a:t>
            </a:r>
          </a:p>
        </p:txBody>
      </p:sp>
      <p:sp>
        <p:nvSpPr>
          <p:cNvPr id="3" name="形状2"/>
          <p:cNvSpPr txBox="1"/>
          <p:nvPr/>
        </p:nvSpPr>
        <p:spPr>
          <a:xfrm>
            <a:off x="658311" y="1084402"/>
            <a:ext cx="10912431" cy="4894583"/>
          </a:xfrm>
          <a:custGeom>
            <a:gdLst>
              <a:gd name="connsiteX0" fmla="*/ 323091 w 10912431"/>
              <a:gd name="connsiteY0" fmla="*/ 0 h 4894583"/>
              <a:gd name="connsiteX1" fmla="*/ 10589340 w 10912431"/>
              <a:gd name="connsiteY1" fmla="*/ 0 h 4894583"/>
              <a:gd name="connsiteX2" fmla="*/ 10767779 w 10912431"/>
              <a:gd name="connsiteY2" fmla="*/ 0 h 4894583"/>
              <a:gd name="connsiteX3" fmla="*/ 10912430 w 10912431"/>
              <a:gd name="connsiteY3" fmla="*/ 4571492 h 4894583"/>
              <a:gd name="connsiteX4" fmla="*/ 10912432 w 10912431"/>
              <a:gd name="connsiteY4" fmla="*/ 4749930 h 4894583"/>
              <a:gd name="connsiteX5" fmla="*/ 323091 w 10912431"/>
              <a:gd name="connsiteY5" fmla="*/ 4894583 h 4894583"/>
              <a:gd name="connsiteX6" fmla="*/ 237402 w 10912431"/>
              <a:gd name="connsiteY6" fmla="*/ 4894583 h 4894583"/>
              <a:gd name="connsiteX7" fmla="*/ 34040 w 10912431"/>
              <a:gd name="connsiteY7" fmla="*/ 4739360 h 4894583"/>
              <a:gd name="connsiteX8" fmla="*/ 0 w 10912431"/>
              <a:gd name="connsiteY8" fmla="*/ 323091 h 4894583"/>
              <a:gd name="connsiteX9" fmla="*/ 0 w 10912431"/>
              <a:gd name="connsiteY9" fmla="*/ 144653 h 489458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12430" h="4894583">
                <a:moveTo>
                  <a:pt x="323091" y="0"/>
                </a:moveTo>
                <a:lnTo>
                  <a:pt x="10589340" y="0"/>
                </a:lnTo>
                <a:cubicBezTo>
                  <a:pt x="10767779" y="0"/>
                  <a:pt x="10912432" y="144653"/>
                  <a:pt x="10912430" y="323091"/>
                </a:cubicBezTo>
                <a:lnTo>
                  <a:pt x="10912430" y="4571492"/>
                </a:lnTo>
                <a:cubicBezTo>
                  <a:pt x="10912432" y="4749930"/>
                  <a:pt x="10767779" y="4894583"/>
                  <a:pt x="10589340" y="4894583"/>
                </a:cubicBezTo>
                <a:lnTo>
                  <a:pt x="323091" y="4894583"/>
                </a:lnTo>
                <a:cubicBezTo>
                  <a:pt x="237402" y="4894583"/>
                  <a:pt x="155223" y="4860543"/>
                  <a:pt x="94631" y="4799952"/>
                </a:cubicBezTo>
                <a:cubicBezTo>
                  <a:pt x="34040" y="4739360"/>
                  <a:pt x="0" y="4657181"/>
                  <a:pt x="0" y="4571492"/>
                </a:cubicBezTo>
                <a:lnTo>
                  <a:pt x="0" y="323091"/>
                </a:lnTo>
                <a:cubicBezTo>
                  <a:pt x="0" y="144653"/>
                  <a:pt x="144653" y="0"/>
                  <a:pt x="323091" y="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28575">
            <a:solidFill>
              <a:srgbClr val="000000">
                <a:alpha val="100000"/>
              </a:srgbClr>
            </a:solidFill>
            <a:prstDash val="solid"/>
          </a:ln>
          <a:effectLst>
            <a:outerShdw blurRad="215900" dir="10800000" dist="38100" rotWithShape="0">
              <a:srgbClr val="0C0C0C">
                <a:alpha val="20000"/>
              </a:srgbClr>
            </a:outerShdw>
          </a:effectLst>
        </p:spPr>
        <p:txBody>
          <a:bodyPr anchor="ctr"/>
          <a:lstStyle/>
          <a:p>
            <a:pPr marL="0" algn="ctr">
              <a:lnSpc>
                <a:spcPts val="2400"/>
              </a:lnSpc>
            </a:pPr>
            <a:r>
              <a:rPr lang="zh-CN" altLang="en-US" sz="1800" b="0" i="0" dirty="1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</a:rPr>
              <a:t> </a:t>
            </a:r>
          </a:p>
        </p:txBody>
      </p:sp>
      <p:sp>
        <p:nvSpPr>
          <p:cNvPr id="4" name="文本1"/>
          <p:cNvSpPr txBox="1"/>
          <p:nvPr/>
        </p:nvSpPr>
        <p:spPr>
          <a:xfrm>
            <a:off x="1195445" y="1600533"/>
            <a:ext cx="10114407" cy="996224"/>
          </a:xfrm>
          <a:prstGeom prst="rect"/>
          <a:noFill/>
        </p:spPr>
        <p:txBody>
          <a:bodyPr anchor="t"/>
          <a:lstStyle/>
          <a:p>
            <a:pPr marL="0" algn="l">
              <a:lnSpc>
                <a:spcPts val="3100"/>
              </a:lnSpc>
              <a:buFont typeface="Arial"/>
              <a:buChar char=" "/>
            </a:pPr>
            <a:r>
              <a:rPr lang="zh-CN" altLang="en-US" sz="2699" b="1" i="0" dirty="1">
                <a:solidFill>
                  <a:srgbClr val="262626">
                    <a:alpha val="100000"/>
                  </a:srgbClr>
                </a:solidFill>
                <a:latin typeface="黑体"/>
                <a:ea typeface="黑体"/>
              </a:rPr>
              <a:t>  二.第13段作者批驳的错误观点是什么?作者认为为什么会出现这种状况?（用原文回答）</a:t>
            </a:r>
          </a:p>
        </p:txBody>
      </p:sp>
      <p:sp>
        <p:nvSpPr>
          <p:cNvPr id="5" name="文本2"/>
          <p:cNvSpPr txBox="1"/>
          <p:nvPr/>
        </p:nvSpPr>
        <p:spPr>
          <a:xfrm>
            <a:off x="1069162" y="2775795"/>
            <a:ext cx="10367962" cy="2200640"/>
          </a:xfrm>
          <a:prstGeom prst="rect"/>
          <a:noFill/>
        </p:spPr>
        <p:txBody>
          <a:bodyPr anchor="t"/>
          <a:lstStyle/>
          <a:p>
            <a:pPr marL="0" algn="l">
              <a:lnSpc>
                <a:spcPts val="3700"/>
              </a:lnSpc>
            </a:pPr>
            <a:r>
              <a:rPr lang="zh-CN" altLang="en-US" sz="2499" b="0" i="0" dirty="1">
                <a:solidFill>
                  <a:srgbClr val="262626">
                    <a:alpha val="100000"/>
                  </a:srgbClr>
                </a:solidFill>
                <a:latin typeface="黑体"/>
                <a:ea typeface="黑体"/>
              </a:rPr>
              <a:t>    </a:t>
            </a:r>
            <a:r>
              <a:rPr lang="zh-CN" altLang="en-US" sz="2499" b="0" i="0" dirty="1">
                <a:solidFill>
                  <a:srgbClr val="FF0000">
                    <a:alpha val="100000"/>
                  </a:srgbClr>
                </a:solidFill>
                <a:latin typeface="黑体"/>
                <a:ea typeface="黑体"/>
              </a:rPr>
              <a:t>观点：</a:t>
            </a:r>
            <a:r>
              <a:rPr lang="zh-CN" altLang="en-US" sz="2499" b="0" i="0" dirty="1">
                <a:solidFill>
                  <a:srgbClr val="262626">
                    <a:alpha val="100000"/>
                  </a:srgbClr>
                </a:solidFill>
                <a:latin typeface="黑体"/>
                <a:ea typeface="黑体"/>
              </a:rPr>
              <a:t>“优雅风度就是矫揉造作，是出于无聊，是附庸风雅，是毫无意义的扭捏作态。”</a:t>
            </a:r>
          </a:p>
          <a:p>
            <a:pPr marL="0" algn="l">
              <a:lnSpc>
                <a:spcPts val="3700"/>
              </a:lnSpc>
              <a:buFont typeface="Arial"/>
              <a:buChar char=" "/>
            </a:pPr>
            <a:r>
              <a:rPr lang="zh-CN" altLang="en-US" sz="2499" b="0" i="0" dirty="1">
                <a:solidFill>
                  <a:srgbClr val="FF0000">
                    <a:alpha val="100000"/>
                  </a:srgbClr>
                </a:solidFill>
                <a:latin typeface="黑体"/>
                <a:ea typeface="黑体"/>
              </a:rPr>
              <a:t>  原因：</a:t>
            </a:r>
            <a:r>
              <a:rPr lang="zh-CN" altLang="en-US" sz="2499" b="0" i="0" dirty="1">
                <a:solidFill>
                  <a:srgbClr val="262626">
                    <a:alpha val="100000"/>
                  </a:srgbClr>
                </a:solidFill>
                <a:latin typeface="黑体"/>
                <a:ea typeface="黑体"/>
              </a:rPr>
              <a:t>“我认为原因在于这些讲解优雅风度的著作有个缺陷，就是很少解释人们为什么需要优雅风度，其必要性究竟何在?”</a:t>
            </a:r>
          </a:p>
        </p:txBody>
      </p:sp>
      <p:pic>
        <p:nvPicPr>
          <p:cNvPr id="6" name="图片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>
          <a:xfrm>
            <a:off x="11022082" y="5554656"/>
            <a:ext cx="1305525" cy="1303868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1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0" advAuto="indefinite" build="whole"/>
      <p:bldP spid="5" grpId="1" uiExpand="0" advAuto="indefinite" build="whol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xmlns:r="http://schemas.openxmlformats.org/officeDocument/2006/relationships" r:embed="rId3"/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146199" y="130188"/>
            <a:ext cx="11931606" cy="6599558"/>
          </a:xfrm>
          <a:custGeom>
            <a:gdLst>
              <a:gd name="connsiteX0" fmla="*/ 435637 w 11931606"/>
              <a:gd name="connsiteY0" fmla="*/ 0 h 6599558"/>
              <a:gd name="connsiteX1" fmla="*/ 11495969 w 11931606"/>
              <a:gd name="connsiteY1" fmla="*/ 0 h 6599558"/>
              <a:gd name="connsiteX2" fmla="*/ 11736564 w 11931606"/>
              <a:gd name="connsiteY2" fmla="*/ 0 h 6599558"/>
              <a:gd name="connsiteX3" fmla="*/ 11931605 w 11931606"/>
              <a:gd name="connsiteY3" fmla="*/ 6163921 h 6599558"/>
              <a:gd name="connsiteX4" fmla="*/ 11931605 w 11931606"/>
              <a:gd name="connsiteY4" fmla="*/ 6404516 h 6599558"/>
              <a:gd name="connsiteX5" fmla="*/ 435637 w 11931606"/>
              <a:gd name="connsiteY5" fmla="*/ 6599558 h 6599558"/>
              <a:gd name="connsiteX6" fmla="*/ 195041 w 11931606"/>
              <a:gd name="connsiteY6" fmla="*/ 6599558 h 6599558"/>
              <a:gd name="connsiteX7" fmla="*/ 0 w 11931606"/>
              <a:gd name="connsiteY7" fmla="*/ 435637 h 6599558"/>
              <a:gd name="connsiteX8" fmla="*/ 0 w 11931606"/>
              <a:gd name="connsiteY8" fmla="*/ 195041 h 659955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31605" h="6599558">
                <a:moveTo>
                  <a:pt x="435637" y="0"/>
                </a:moveTo>
                <a:lnTo>
                  <a:pt x="11495969" y="0"/>
                </a:lnTo>
                <a:cubicBezTo>
                  <a:pt x="11736564" y="0"/>
                  <a:pt x="11931604" y="195041"/>
                  <a:pt x="11931605" y="435637"/>
                </a:cubicBezTo>
                <a:lnTo>
                  <a:pt x="11931605" y="6163921"/>
                </a:lnTo>
                <a:cubicBezTo>
                  <a:pt x="11931605" y="6404516"/>
                  <a:pt x="11736564" y="6599557"/>
                  <a:pt x="11495969" y="6599558"/>
                </a:cubicBezTo>
                <a:lnTo>
                  <a:pt x="435637" y="6599558"/>
                </a:lnTo>
                <a:cubicBezTo>
                  <a:pt x="195041" y="6599558"/>
                  <a:pt x="0" y="6404517"/>
                  <a:pt x="0" y="6163921"/>
                </a:cubicBezTo>
                <a:lnTo>
                  <a:pt x="0" y="435637"/>
                </a:lnTo>
                <a:cubicBezTo>
                  <a:pt x="0" y="195041"/>
                  <a:pt x="195041" y="0"/>
                  <a:pt x="435637" y="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28575">
            <a:solidFill>
              <a:srgbClr val="000000">
                <a:alpha val="100000"/>
              </a:srgbClr>
            </a:solidFill>
            <a:prstDash val="solid"/>
          </a:ln>
          <a:effectLst>
            <a:outerShdw blurRad="215900" dir="10800000" dist="38100" rotWithShape="0">
              <a:srgbClr val="0C0C0C">
                <a:alpha val="20000"/>
              </a:srgbClr>
            </a:outerShdw>
          </a:effectLst>
        </p:spPr>
        <p:txBody>
          <a:bodyPr anchor="ctr"/>
          <a:lstStyle/>
          <a:p>
            <a:pPr marL="0" algn="ctr">
              <a:lnSpc>
                <a:spcPts val="2400"/>
              </a:lnSpc>
            </a:pPr>
            <a:r>
              <a:rPr lang="zh-CN" altLang="en-US" sz="1800" b="0" i="0" dirty="1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</a:rPr>
              <a:t> </a:t>
            </a:r>
          </a:p>
        </p:txBody>
      </p:sp>
      <p:pic>
        <p:nvPicPr>
          <p:cNvPr id="3" name="图片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>
          <a:xfrm>
            <a:off x="11022082" y="5554656"/>
            <a:ext cx="1305525" cy="1303868"/>
          </a:xfrm>
          <a:prstGeom prst="rect"/>
        </p:spPr>
      </p:pic>
      <p:sp>
        <p:nvSpPr>
          <p:cNvPr id="4" name="文本1"/>
          <p:cNvSpPr txBox="1"/>
          <p:nvPr/>
        </p:nvSpPr>
        <p:spPr>
          <a:xfrm>
            <a:off x="393411" y="807853"/>
            <a:ext cx="11934234" cy="5750135"/>
          </a:xfrm>
          <a:prstGeom prst="rect"/>
          <a:noFill/>
        </p:spPr>
        <p:txBody>
          <a:bodyPr anchor="t"/>
          <a:lstStyle/>
          <a:p>
            <a:pPr marL="0" algn="l">
              <a:lnSpc>
                <a:spcPts val="3700"/>
              </a:lnSpc>
            </a:pPr>
            <a:r>
              <a:rPr lang="zh-CN" altLang="en-US" sz="2499" b="0" i="0" dirty="1">
                <a:solidFill>
                  <a:srgbClr val="262626">
                    <a:alpha val="100000"/>
                  </a:srgbClr>
                </a:solidFill>
                <a:latin typeface="黑体"/>
                <a:ea typeface="黑体"/>
              </a:rPr>
              <a:t>    1.</a:t>
            </a:r>
            <a:r>
              <a:rPr lang="zh-CN" altLang="en-US" sz="2499" b="0" i="0" dirty="1">
                <a:solidFill>
                  <a:srgbClr val="FF0000">
                    <a:alpha val="100000"/>
                  </a:srgbClr>
                </a:solidFill>
                <a:latin typeface="黑体"/>
                <a:ea typeface="黑体"/>
              </a:rPr>
              <a:t>首先</a:t>
            </a:r>
            <a:r>
              <a:rPr lang="zh-CN" altLang="en-US" sz="2499" b="0" i="0" dirty="1">
                <a:solidFill>
                  <a:srgbClr val="262626">
                    <a:alpha val="100000"/>
                  </a:srgbClr>
                </a:solidFill>
                <a:latin typeface="黑体"/>
                <a:ea typeface="黑体"/>
              </a:rPr>
              <a:t>作者提出了一个正确的观点:“一切优雅风度的基础其实是一种关照态度——时时刻刻都要记住：一个人不应该妨碍他人的生活，要让大家都有良好的自我感觉。”</a:t>
            </a:r>
          </a:p>
          <a:p>
            <a:pPr marL="0" algn="l">
              <a:lnSpc>
                <a:spcPts val="3700"/>
              </a:lnSpc>
            </a:pPr>
            <a:r>
              <a:rPr lang="zh-CN" altLang="en-US" sz="2499" b="0" i="0" dirty="1">
                <a:solidFill>
                  <a:srgbClr val="262626">
                    <a:alpha val="100000"/>
                  </a:srgbClr>
                </a:solidFill>
                <a:latin typeface="黑体"/>
                <a:ea typeface="黑体"/>
              </a:rPr>
              <a:t>   2.</a:t>
            </a:r>
            <a:r>
              <a:rPr lang="zh-CN" altLang="en-US" sz="2499" b="0" i="0" dirty="1">
                <a:solidFill>
                  <a:srgbClr val="FF0000">
                    <a:alpha val="100000"/>
                  </a:srgbClr>
                </a:solidFill>
                <a:latin typeface="黑体"/>
                <a:ea typeface="黑体"/>
              </a:rPr>
              <a:t>接着</a:t>
            </a:r>
            <a:r>
              <a:rPr lang="zh-CN" altLang="en-US" sz="2499" b="0" i="0" dirty="1">
                <a:solidFill>
                  <a:srgbClr val="262626">
                    <a:alpha val="100000"/>
                  </a:srgbClr>
                </a:solidFill>
                <a:latin typeface="黑体"/>
                <a:ea typeface="黑体"/>
              </a:rPr>
              <a:t>以日常生活中的小细节加以阐释，如吃饭穿衣等。论述如何关照他人一切，要有分寸，力求优雅。</a:t>
            </a:r>
          </a:p>
          <a:p>
            <a:pPr marL="0" algn="l">
              <a:lnSpc>
                <a:spcPts val="3700"/>
              </a:lnSpc>
            </a:pPr>
            <a:r>
              <a:rPr lang="zh-CN" altLang="en-US" sz="2499" b="0" i="0" dirty="1">
                <a:solidFill>
                  <a:srgbClr val="262626">
                    <a:alpha val="100000"/>
                  </a:srgbClr>
                </a:solidFill>
                <a:latin typeface="黑体"/>
                <a:ea typeface="黑体"/>
              </a:rPr>
              <a:t>   3.</a:t>
            </a:r>
            <a:r>
              <a:rPr lang="zh-CN" altLang="en-US" sz="2499" b="0" i="0" dirty="1">
                <a:solidFill>
                  <a:srgbClr val="FF0000">
                    <a:alpha val="100000"/>
                  </a:srgbClr>
                </a:solidFill>
                <a:latin typeface="黑体"/>
                <a:ea typeface="黑体"/>
              </a:rPr>
              <a:t>再进一步</a:t>
            </a:r>
            <a:r>
              <a:rPr lang="zh-CN" altLang="en-US" sz="2499" b="0" i="0" dirty="1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</a:rPr>
              <a:t>指出</a:t>
            </a:r>
            <a:r>
              <a:rPr lang="zh-CN" altLang="en-US" sz="2499" b="0" i="0" dirty="1">
                <a:solidFill>
                  <a:srgbClr val="262626">
                    <a:alpha val="100000"/>
                  </a:srgbClr>
                </a:solidFill>
                <a:latin typeface="黑体"/>
                <a:ea typeface="黑体"/>
              </a:rPr>
              <a:t>:“自我修养，与其说是注重行为举止，莫如说是重视行为举止的内涵，是以慎重的态度对待世界:敬重社会...”自此，作者不仅将“风度”与“教养”联系起来，而且将自己的论述深化，从对与人相处的态度、行为的论述提升到对整个世界。</a:t>
            </a:r>
          </a:p>
          <a:p>
            <a:pPr marL="0" algn="l">
              <a:lnSpc>
                <a:spcPts val="3700"/>
              </a:lnSpc>
            </a:pPr>
            <a:r>
              <a:rPr lang="zh-CN" altLang="en-US" sz="2499" b="0" i="0" dirty="1">
                <a:solidFill>
                  <a:srgbClr val="262626">
                    <a:alpha val="100000"/>
                  </a:srgbClr>
                </a:solidFill>
                <a:latin typeface="黑体"/>
                <a:ea typeface="黑体"/>
              </a:rPr>
              <a:t>   4.</a:t>
            </a:r>
            <a:r>
              <a:rPr lang="zh-CN" altLang="en-US" sz="2499" b="0" i="0" dirty="1">
                <a:solidFill>
                  <a:srgbClr val="FF0000">
                    <a:alpha val="100000"/>
                  </a:srgbClr>
                </a:solidFill>
                <a:latin typeface="黑体"/>
                <a:ea typeface="黑体"/>
              </a:rPr>
              <a:t>最后</a:t>
            </a:r>
            <a:r>
              <a:rPr lang="zh-CN" altLang="en-US" sz="2499" b="0" i="0" dirty="1">
                <a:solidFill>
                  <a:srgbClr val="262626">
                    <a:alpha val="100000"/>
                  </a:srgbClr>
                </a:solidFill>
                <a:latin typeface="黑体"/>
                <a:ea typeface="黑体"/>
              </a:rPr>
              <a:t>一段水到渠成，重申中心论点:“必须以尊重的态度对待别人”。并进一步指出:“尊重+智慧=风度”(外在表现)</a:t>
            </a:r>
          </a:p>
        </p:txBody>
      </p:sp>
      <p:sp>
        <p:nvSpPr>
          <p:cNvPr id="5" name="形状2"/>
          <p:cNvSpPr txBox="1"/>
          <p:nvPr/>
        </p:nvSpPr>
        <p:spPr>
          <a:xfrm>
            <a:off x="0" y="0"/>
            <a:ext cx="27164" cy="23283"/>
          </a:xfrm>
          <a:prstGeom prst="rect"/>
          <a:solidFill>
            <a:srgbClr val="387DD0">
              <a:alpha val="100000"/>
            </a:srgbClr>
          </a:solidFill>
          <a:ln w="17462">
            <a:solidFill>
              <a:srgbClr val="265A98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  <a:r>
              <a:rPr lang="zh-CN" altLang="en-US" sz="1800" b="0" i="0" dirty="1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</a:rPr>
              <a:t> </a:t>
            </a:r>
          </a:p>
        </p:txBody>
      </p:sp>
      <p:sp>
        <p:nvSpPr>
          <p:cNvPr id="6" name="文本2"/>
          <p:cNvSpPr txBox="1"/>
          <p:nvPr/>
        </p:nvSpPr>
        <p:spPr>
          <a:xfrm>
            <a:off x="131788" y="309382"/>
            <a:ext cx="10114407" cy="593362"/>
          </a:xfrm>
          <a:prstGeom prst="rect"/>
          <a:noFill/>
        </p:spPr>
        <p:txBody>
          <a:bodyPr anchor="t"/>
          <a:lstStyle/>
          <a:p>
            <a:pPr marL="0" algn="l">
              <a:lnSpc>
                <a:spcPts val="3100"/>
              </a:lnSpc>
              <a:buFont typeface="Arial"/>
              <a:buChar char=" "/>
            </a:pPr>
            <a:r>
              <a:rPr lang="zh-CN" altLang="en-US" sz="2699" b="1" i="0" dirty="1">
                <a:solidFill>
                  <a:srgbClr val="262626">
                    <a:alpha val="100000"/>
                  </a:srgbClr>
                </a:solidFill>
                <a:latin typeface="黑体"/>
                <a:ea typeface="黑体"/>
              </a:rPr>
              <a:t>  三.作者是如何批驳这一错误观点的?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14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0" advAuto="indefinite" build="whole"/>
      <p:bldP spid="4" grpId="1" uiExpand="0" advAuto="indefinite" build="whol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xmlns:r="http://schemas.openxmlformats.org/officeDocument/2006/relationships" r:embed="rId3"/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0" y="0"/>
            <a:ext cx="27164" cy="23283"/>
          </a:xfrm>
          <a:prstGeom prst="rect"/>
          <a:solidFill>
            <a:srgbClr val="387DD0">
              <a:alpha val="100000"/>
            </a:srgbClr>
          </a:solidFill>
          <a:ln w="17462">
            <a:solidFill>
              <a:srgbClr val="265A98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  <a:r>
              <a:rPr lang="zh-CN" altLang="en-US" sz="1800" b="0" i="0" dirty="1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</a:rPr>
              <a:t> </a:t>
            </a:r>
          </a:p>
        </p:txBody>
      </p:sp>
      <p:sp>
        <p:nvSpPr>
          <p:cNvPr id="3" name="形状2"/>
          <p:cNvSpPr txBox="1"/>
          <p:nvPr/>
        </p:nvSpPr>
        <p:spPr>
          <a:xfrm>
            <a:off x="658311" y="1084402"/>
            <a:ext cx="10912431" cy="4894583"/>
          </a:xfrm>
          <a:custGeom>
            <a:gdLst>
              <a:gd name="connsiteX0" fmla="*/ 323091 w 10912431"/>
              <a:gd name="connsiteY0" fmla="*/ 0 h 4894583"/>
              <a:gd name="connsiteX1" fmla="*/ 10589340 w 10912431"/>
              <a:gd name="connsiteY1" fmla="*/ 0 h 4894583"/>
              <a:gd name="connsiteX2" fmla="*/ 10767779 w 10912431"/>
              <a:gd name="connsiteY2" fmla="*/ 0 h 4894583"/>
              <a:gd name="connsiteX3" fmla="*/ 10912430 w 10912431"/>
              <a:gd name="connsiteY3" fmla="*/ 4571492 h 4894583"/>
              <a:gd name="connsiteX4" fmla="*/ 10912432 w 10912431"/>
              <a:gd name="connsiteY4" fmla="*/ 4749930 h 4894583"/>
              <a:gd name="connsiteX5" fmla="*/ 323091 w 10912431"/>
              <a:gd name="connsiteY5" fmla="*/ 4894583 h 4894583"/>
              <a:gd name="connsiteX6" fmla="*/ 237402 w 10912431"/>
              <a:gd name="connsiteY6" fmla="*/ 4894583 h 4894583"/>
              <a:gd name="connsiteX7" fmla="*/ 34040 w 10912431"/>
              <a:gd name="connsiteY7" fmla="*/ 4739360 h 4894583"/>
              <a:gd name="connsiteX8" fmla="*/ 0 w 10912431"/>
              <a:gd name="connsiteY8" fmla="*/ 323091 h 4894583"/>
              <a:gd name="connsiteX9" fmla="*/ 0 w 10912431"/>
              <a:gd name="connsiteY9" fmla="*/ 144653 h 489458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12430" h="4894583">
                <a:moveTo>
                  <a:pt x="323091" y="0"/>
                </a:moveTo>
                <a:lnTo>
                  <a:pt x="10589340" y="0"/>
                </a:lnTo>
                <a:cubicBezTo>
                  <a:pt x="10767779" y="0"/>
                  <a:pt x="10912432" y="144653"/>
                  <a:pt x="10912430" y="323091"/>
                </a:cubicBezTo>
                <a:lnTo>
                  <a:pt x="10912430" y="4571492"/>
                </a:lnTo>
                <a:cubicBezTo>
                  <a:pt x="10912432" y="4749930"/>
                  <a:pt x="10767779" y="4894583"/>
                  <a:pt x="10589340" y="4894583"/>
                </a:cubicBezTo>
                <a:lnTo>
                  <a:pt x="323091" y="4894583"/>
                </a:lnTo>
                <a:cubicBezTo>
                  <a:pt x="237402" y="4894583"/>
                  <a:pt x="155223" y="4860543"/>
                  <a:pt x="94631" y="4799952"/>
                </a:cubicBezTo>
                <a:cubicBezTo>
                  <a:pt x="34040" y="4739360"/>
                  <a:pt x="0" y="4657181"/>
                  <a:pt x="0" y="4571492"/>
                </a:cubicBezTo>
                <a:lnTo>
                  <a:pt x="0" y="323091"/>
                </a:lnTo>
                <a:cubicBezTo>
                  <a:pt x="0" y="144653"/>
                  <a:pt x="144653" y="0"/>
                  <a:pt x="323091" y="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28575">
            <a:solidFill>
              <a:srgbClr val="000000">
                <a:alpha val="100000"/>
              </a:srgbClr>
            </a:solidFill>
            <a:prstDash val="solid"/>
          </a:ln>
          <a:effectLst>
            <a:outerShdw blurRad="215900" dir="10800000" dist="38100" rotWithShape="0">
              <a:srgbClr val="0C0C0C">
                <a:alpha val="20000"/>
              </a:srgbClr>
            </a:outerShdw>
          </a:effectLst>
        </p:spPr>
        <p:txBody>
          <a:bodyPr anchor="ctr"/>
          <a:lstStyle/>
          <a:p>
            <a:pPr marL="0" algn="ctr">
              <a:lnSpc>
                <a:spcPts val="2400"/>
              </a:lnSpc>
            </a:pPr>
            <a:r>
              <a:rPr lang="zh-CN" altLang="en-US" sz="1800" b="0" i="0" dirty="1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</a:rPr>
              <a:t> </a:t>
            </a:r>
          </a:p>
        </p:txBody>
      </p:sp>
      <p:sp>
        <p:nvSpPr>
          <p:cNvPr id="4" name="文本1"/>
          <p:cNvSpPr txBox="1"/>
          <p:nvPr/>
        </p:nvSpPr>
        <p:spPr>
          <a:xfrm>
            <a:off x="1195597" y="1600752"/>
            <a:ext cx="10114407" cy="996224"/>
          </a:xfrm>
          <a:prstGeom prst="rect"/>
          <a:noFill/>
        </p:spPr>
        <p:txBody>
          <a:bodyPr anchor="t"/>
          <a:lstStyle/>
          <a:p>
            <a:pPr marL="0" algn="l">
              <a:lnSpc>
                <a:spcPts val="3100"/>
              </a:lnSpc>
              <a:buFont typeface="Arial"/>
              <a:buChar char=" "/>
            </a:pPr>
            <a:r>
              <a:rPr lang="zh-CN" altLang="en-US" sz="2699" b="1" i="0" dirty="1">
                <a:solidFill>
                  <a:srgbClr val="262626">
                    <a:alpha val="100000"/>
                  </a:srgbClr>
                </a:solidFill>
                <a:latin typeface="黑体"/>
                <a:ea typeface="黑体"/>
              </a:rPr>
              <a:t>  四.作者由“论教养”过渡到谈论“优雅风度”偏离主题了吗？你能说说“风度”和“有教养”之间是怎样的关系吗?</a:t>
            </a:r>
          </a:p>
        </p:txBody>
      </p:sp>
      <p:sp>
        <p:nvSpPr>
          <p:cNvPr id="5" name="文本2"/>
          <p:cNvSpPr txBox="1"/>
          <p:nvPr/>
        </p:nvSpPr>
        <p:spPr>
          <a:xfrm>
            <a:off x="1069162" y="2756430"/>
            <a:ext cx="10367962" cy="2798425"/>
          </a:xfrm>
          <a:prstGeom prst="rect"/>
          <a:noFill/>
        </p:spPr>
        <p:txBody>
          <a:bodyPr anchor="t"/>
          <a:lstStyle/>
          <a:p>
            <a:pPr marL="0" algn="l">
              <a:lnSpc>
                <a:spcPts val="3700"/>
              </a:lnSpc>
            </a:pPr>
            <a:r>
              <a:rPr lang="zh-CN" altLang="en-US" sz="2499" b="0" i="0" dirty="1">
                <a:solidFill>
                  <a:srgbClr val="262626">
                    <a:alpha val="100000"/>
                  </a:srgbClr>
                </a:solidFill>
                <a:latin typeface="黑体"/>
                <a:ea typeface="黑体"/>
              </a:rPr>
              <a:t>    二者的本质是相同的。</a:t>
            </a:r>
          </a:p>
          <a:p>
            <a:pPr marL="0" algn="l">
              <a:lnSpc>
                <a:spcPts val="3700"/>
              </a:lnSpc>
            </a:pPr>
            <a:r>
              <a:rPr lang="zh-CN" altLang="en-US" sz="2499" b="0" i="0" dirty="1">
                <a:solidFill>
                  <a:srgbClr val="262626">
                    <a:alpha val="100000"/>
                  </a:srgbClr>
                </a:solidFill>
                <a:latin typeface="黑体"/>
                <a:ea typeface="黑体"/>
              </a:rPr>
              <a:t>   “教养”是从内心“尊重别人”，“优雅风度”是“关照的态度”，其实都是“尊重”。</a:t>
            </a:r>
          </a:p>
          <a:p>
            <a:pPr marL="0" algn="l">
              <a:lnSpc>
                <a:spcPts val="3700"/>
              </a:lnSpc>
            </a:pPr>
            <a:r>
              <a:rPr lang="zh-CN" altLang="en-US" sz="2499" b="0" i="0" dirty="1">
                <a:solidFill>
                  <a:srgbClr val="262626">
                    <a:alpha val="100000"/>
                  </a:srgbClr>
                </a:solidFill>
                <a:latin typeface="黑体"/>
                <a:ea typeface="黑体"/>
              </a:rPr>
              <a:t>    有教养是风度的</a:t>
            </a:r>
            <a:r>
              <a:rPr lang="zh-CN" altLang="en-US" sz="2499" b="0" i="0" dirty="1">
                <a:solidFill>
                  <a:srgbClr val="FF0000">
                    <a:alpha val="100000"/>
                  </a:srgbClr>
                </a:solidFill>
                <a:latin typeface="黑体"/>
                <a:ea typeface="黑体"/>
              </a:rPr>
              <a:t>基础</a:t>
            </a:r>
            <a:r>
              <a:rPr lang="zh-CN" altLang="en-US" sz="2499" b="0" i="0" dirty="1">
                <a:solidFill>
                  <a:srgbClr val="262626">
                    <a:alpha val="100000"/>
                  </a:srgbClr>
                </a:solidFill>
                <a:latin typeface="黑体"/>
                <a:ea typeface="黑体"/>
              </a:rPr>
              <a:t>，风度是教养的</a:t>
            </a:r>
            <a:r>
              <a:rPr lang="zh-CN" altLang="en-US" sz="2499" b="0" i="0" dirty="1">
                <a:solidFill>
                  <a:srgbClr val="FF0000">
                    <a:alpha val="100000"/>
                  </a:srgbClr>
                </a:solidFill>
                <a:latin typeface="黑体"/>
                <a:ea typeface="黑体"/>
              </a:rPr>
              <a:t>外在表现</a:t>
            </a:r>
            <a:r>
              <a:rPr lang="zh-CN" altLang="en-US" sz="2499" b="0" i="0" dirty="1">
                <a:solidFill>
                  <a:srgbClr val="262626">
                    <a:alpha val="100000"/>
                  </a:srgbClr>
                </a:solidFill>
                <a:latin typeface="黑体"/>
                <a:ea typeface="黑体"/>
              </a:rPr>
              <a:t>，一个人处处时时有教养，就会形成优雅的风度。</a:t>
            </a:r>
          </a:p>
        </p:txBody>
      </p:sp>
      <p:pic>
        <p:nvPicPr>
          <p:cNvPr id="6" name="图片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>
          <a:xfrm>
            <a:off x="11022082" y="5554656"/>
            <a:ext cx="1305525" cy="1303868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1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0" advAuto="indefinite" build="whole"/>
      <p:bldP spid="5" grpId="1" uiExpand="0" advAuto="indefinite" build="whol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xmlns:r="http://schemas.openxmlformats.org/officeDocument/2006/relationships" r:embed="rId4"/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0" y="0"/>
            <a:ext cx="27164" cy="23283"/>
          </a:xfrm>
          <a:prstGeom prst="rect"/>
          <a:solidFill>
            <a:srgbClr val="387DD0">
              <a:alpha val="100000"/>
            </a:srgbClr>
          </a:solidFill>
          <a:ln w="17462">
            <a:solidFill>
              <a:srgbClr val="265A98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  <a:r>
              <a:rPr lang="zh-CN" altLang="en-US" sz="1800" b="0" i="0" dirty="1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</a:rPr>
              <a:t> </a:t>
            </a:r>
          </a:p>
        </p:txBody>
      </p:sp>
      <p:pic>
        <p:nvPicPr>
          <p:cNvPr id="3" name="图片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 l="16333" t="1000" r="16666" b="30666"/>
          <a:stretch>
            <a:fillRect/>
          </a:stretch>
        </p:blipFill>
        <p:spPr>
          <a:xfrm>
            <a:off x="1307468" y="1232516"/>
            <a:ext cx="3871055" cy="4810287"/>
          </a:xfrm>
          <a:prstGeom prst="rect"/>
        </p:spPr>
      </p:pic>
      <p:sp>
        <p:nvSpPr>
          <p:cNvPr id="4" name="形状2"/>
          <p:cNvSpPr txBox="1"/>
          <p:nvPr/>
        </p:nvSpPr>
        <p:spPr>
          <a:xfrm>
            <a:off x="5606948" y="1957083"/>
            <a:ext cx="6066072" cy="3639188"/>
          </a:xfrm>
          <a:prstGeom prst="rect"/>
          <a:solidFill>
            <a:srgbClr val="FFFFFF">
              <a:alpha val="0"/>
            </a:srgbClr>
          </a:solidFill>
          <a:ln w="7937">
            <a:solidFill>
              <a:srgbClr val="FFFFFF">
                <a:alpha val="0"/>
              </a:srgbClr>
            </a:solidFill>
            <a:prstDash val="dash"/>
          </a:ln>
        </p:spPr>
        <p:txBody>
          <a:bodyPr anchor="ctr"/>
          <a:lstStyle/>
          <a:p>
            <a:pPr marL="0" algn="l">
              <a:lnSpc>
                <a:spcPts val="4000"/>
              </a:lnSpc>
            </a:pPr>
            <a:r>
              <a:rPr lang="zh-CN" altLang="en-US" sz="2699" b="0" i="0" dirty="1">
                <a:solidFill>
                  <a:srgbClr val="3F3F3F">
                    <a:alpha val="100000"/>
                  </a:srgbClr>
                </a:solidFill>
                <a:latin typeface="黑体"/>
                <a:ea typeface="黑体"/>
              </a:rPr>
              <a:t>    我们来听听被俄罗斯前总统称为是“唯一没有教养污点的人”——</a:t>
            </a:r>
            <a:r>
              <a:rPr lang="zh-CN" altLang="en-US" sz="2699" b="0" i="0" dirty="1">
                <a:solidFill>
                  <a:srgbClr val="FF0000">
                    <a:alpha val="100000"/>
                  </a:srgbClr>
                </a:solidFill>
                <a:latin typeface="黑体"/>
                <a:ea typeface="黑体"/>
              </a:rPr>
              <a:t>利哈乔夫</a:t>
            </a:r>
            <a:r>
              <a:rPr lang="zh-CN" altLang="en-US" sz="2699" b="0" i="0" dirty="1">
                <a:solidFill>
                  <a:srgbClr val="3F3F3F">
                    <a:alpha val="100000"/>
                  </a:srgbClr>
                </a:solidFill>
                <a:latin typeface="黑体"/>
                <a:ea typeface="黑体"/>
              </a:rPr>
              <a:t>是怎么回答这个问题的！</a:t>
            </a:r>
          </a:p>
        </p:txBody>
      </p:sp>
      <p:pic>
        <p:nvPicPr>
          <p:cNvPr id="5" name="图片2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>
          <a:xfrm>
            <a:off x="11032531" y="5600081"/>
            <a:ext cx="1305525" cy="1303868"/>
          </a:xfrm>
          <a:prstGeom prst="rect"/>
        </p:spPr>
      </p:pic>
      <p:sp>
        <p:nvSpPr>
          <p:cNvPr id="6" name="文本1"/>
          <p:cNvSpPr txBox="1"/>
          <p:nvPr/>
        </p:nvSpPr>
        <p:spPr>
          <a:xfrm>
            <a:off x="6090066" y="1547089"/>
            <a:ext cx="6692522" cy="793115"/>
          </a:xfrm>
          <a:prstGeom prst="rect"/>
          <a:noFill/>
        </p:spPr>
        <p:txBody>
          <a:bodyPr anchor="t"/>
          <a:lstStyle/>
          <a:p>
            <a:pPr marL="0" algn="l">
              <a:lnSpc>
                <a:spcPts val="4700"/>
              </a:lnSpc>
            </a:pPr>
            <a:r>
              <a:rPr lang="zh-CN" altLang="en-US" sz="3199" b="1" i="0" dirty="1">
                <a:solidFill>
                  <a:srgbClr val="3F3F3F">
                    <a:alpha val="100000"/>
                  </a:srgbClr>
                </a:solidFill>
                <a:latin typeface="黑体"/>
                <a:ea typeface="黑体"/>
              </a:rPr>
              <a:t>那么到底什么才是“有教养” ？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2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0" advAuto="indefinite" build="whole"/>
      <p:bldP spid="4" grpId="1" uiExpand="0" advAuto="indefinite" build="whol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xmlns:r="http://schemas.openxmlformats.org/officeDocument/2006/relationships" r:embed="rId3"/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0" y="0"/>
            <a:ext cx="27164" cy="23283"/>
          </a:xfrm>
          <a:prstGeom prst="rect"/>
          <a:solidFill>
            <a:srgbClr val="387DD0">
              <a:alpha val="100000"/>
            </a:srgbClr>
          </a:solidFill>
          <a:ln w="17462">
            <a:solidFill>
              <a:srgbClr val="265A98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  <a:r>
              <a:rPr lang="zh-CN" altLang="en-US" sz="1800" b="0" i="0" dirty="1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</a:rPr>
              <a:t> </a:t>
            </a:r>
          </a:p>
        </p:txBody>
      </p:sp>
      <p:sp>
        <p:nvSpPr>
          <p:cNvPr id="3" name="文本1"/>
          <p:cNvSpPr txBox="1"/>
          <p:nvPr/>
        </p:nvSpPr>
        <p:spPr>
          <a:xfrm>
            <a:off x="1114806" y="290074"/>
            <a:ext cx="3924300" cy="1715138"/>
          </a:xfrm>
          <a:prstGeom prst="rect"/>
          <a:noFill/>
        </p:spPr>
        <p:txBody>
          <a:bodyPr anchor="ctr"/>
          <a:lstStyle/>
          <a:p>
            <a:pPr marL="0" algn="ctr"/>
            <a:r>
              <a:rPr lang="zh-CN" altLang="en-US" sz="6099" b="1" i="0" dirty="1">
                <a:solidFill>
                  <a:srgbClr val="333333">
                    <a:alpha val="100000"/>
                  </a:srgbClr>
                </a:solidFill>
                <a:effectLst>
                  <a:outerShdw blurRad="28575" dir="2700000" dist="57150" rotWithShape="0">
                    <a:srgbClr val="333333">
                      <a:alpha val="40000"/>
                    </a:srgbClr>
                  </a:outerShdw>
                </a:effectLst>
                <a:latin typeface="隶书"/>
                <a:ea typeface="隶书"/>
              </a:rPr>
              <a:t>论证方法</a:t>
            </a:r>
          </a:p>
        </p:txBody>
      </p:sp>
      <p:pic>
        <p:nvPicPr>
          <p:cNvPr id="4" name="图片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>
          <a:xfrm>
            <a:off x="11052610" y="5631713"/>
            <a:ext cx="1305525" cy="1303868"/>
          </a:xfrm>
          <a:prstGeom prst="rect"/>
        </p:spPr>
      </p:pic>
      <p:sp>
        <p:nvSpPr>
          <p:cNvPr id="5" name="文本2"/>
          <p:cNvSpPr txBox="1"/>
          <p:nvPr/>
        </p:nvSpPr>
        <p:spPr>
          <a:xfrm>
            <a:off x="1115006" y="2005098"/>
            <a:ext cx="8482298" cy="2111288"/>
          </a:xfrm>
          <a:prstGeom prst="rect"/>
          <a:noFill/>
        </p:spPr>
        <p:txBody>
          <a:bodyPr anchor="t"/>
          <a:lstStyle/>
          <a:p>
            <a:pPr marL="0" algn="l">
              <a:lnSpc>
                <a:spcPts val="5000"/>
              </a:lnSpc>
            </a:pPr>
            <a:r>
              <a:rPr lang="zh-CN" altLang="en-US" sz="2599" b="0" i="0" dirty="1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</a:rPr>
              <a:t>1.举例论证</a:t>
            </a:r>
          </a:p>
          <a:p>
            <a:pPr marL="0" algn="l">
              <a:lnSpc>
                <a:spcPts val="5000"/>
              </a:lnSpc>
            </a:pPr>
            <a:r>
              <a:rPr lang="zh-CN" altLang="en-US" sz="2599" b="0" i="0" dirty="1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</a:rPr>
              <a:t>  第5-10段例举“无教养”的例子</a:t>
            </a:r>
          </a:p>
          <a:p>
            <a:pPr marL="0" algn="l">
              <a:lnSpc>
                <a:spcPts val="5000"/>
              </a:lnSpc>
            </a:pPr>
            <a:r>
              <a:rPr lang="zh-CN" altLang="en-US" sz="2599" b="0" i="0" dirty="1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</a:rPr>
              <a:t>  第17段集中例举了“优雅风度”的具体表现</a:t>
            </a:r>
          </a:p>
        </p:txBody>
      </p:sp>
      <p:sp>
        <p:nvSpPr>
          <p:cNvPr id="6" name="文本3"/>
          <p:cNvSpPr txBox="1"/>
          <p:nvPr/>
        </p:nvSpPr>
        <p:spPr>
          <a:xfrm>
            <a:off x="1114854" y="4299099"/>
            <a:ext cx="11568398" cy="1626298"/>
          </a:xfrm>
          <a:prstGeom prst="rect"/>
          <a:noFill/>
        </p:spPr>
        <p:txBody>
          <a:bodyPr anchor="t"/>
          <a:lstStyle/>
          <a:p>
            <a:pPr marL="0" algn="l">
              <a:lnSpc>
                <a:spcPts val="5000"/>
              </a:lnSpc>
            </a:pPr>
            <a:r>
              <a:rPr lang="zh-CN" altLang="en-US" sz="2599" b="0" i="0" dirty="1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</a:rPr>
              <a:t>2.对比论证</a:t>
            </a:r>
          </a:p>
          <a:p>
            <a:pPr marL="0" algn="l">
              <a:lnSpc>
                <a:spcPts val="5000"/>
              </a:lnSpc>
            </a:pPr>
            <a:r>
              <a:rPr lang="zh-CN" altLang="en-US" sz="2599" b="0" i="0" dirty="1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</a:rPr>
              <a:t>  第5-10段每一段都是通过假设对比，例举“无教养’的表现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2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0" advAuto="indefinite" build="whole"/>
      <p:bldP spid="6" grpId="1" uiExpand="0" advAuto="indefinite" build="whol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xmlns:r="http://schemas.openxmlformats.org/officeDocument/2006/relationships" r:embed="rId3"/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0" y="0"/>
            <a:ext cx="27164" cy="23283"/>
          </a:xfrm>
          <a:prstGeom prst="rect"/>
          <a:solidFill>
            <a:srgbClr val="387DD0">
              <a:alpha val="100000"/>
            </a:srgbClr>
          </a:solidFill>
          <a:ln w="17462">
            <a:solidFill>
              <a:srgbClr val="265A98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  <a:r>
              <a:rPr lang="zh-CN" altLang="en-US" sz="1800" b="0" i="0" dirty="1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</a:rPr>
              <a:t> </a:t>
            </a:r>
          </a:p>
        </p:txBody>
      </p:sp>
      <p:sp>
        <p:nvSpPr>
          <p:cNvPr id="3" name="文本1"/>
          <p:cNvSpPr txBox="1"/>
          <p:nvPr/>
        </p:nvSpPr>
        <p:spPr>
          <a:xfrm>
            <a:off x="1114958" y="290151"/>
            <a:ext cx="3924300" cy="1715138"/>
          </a:xfrm>
          <a:prstGeom prst="rect"/>
          <a:noFill/>
        </p:spPr>
        <p:txBody>
          <a:bodyPr anchor="ctr"/>
          <a:lstStyle/>
          <a:p>
            <a:pPr marL="0" algn="ctr"/>
            <a:r>
              <a:rPr lang="zh-CN" altLang="en-US" sz="6099" b="1" i="0" dirty="1">
                <a:solidFill>
                  <a:srgbClr val="333333">
                    <a:alpha val="100000"/>
                  </a:srgbClr>
                </a:solidFill>
                <a:effectLst>
                  <a:outerShdw blurRad="28575" dir="2700000" dist="57150" rotWithShape="0">
                    <a:srgbClr val="333333">
                      <a:alpha val="40000"/>
                    </a:srgbClr>
                  </a:outerShdw>
                </a:effectLst>
                <a:latin typeface="隶书"/>
                <a:ea typeface="隶书"/>
              </a:rPr>
              <a:t>拓展延伸</a:t>
            </a:r>
          </a:p>
        </p:txBody>
      </p:sp>
      <p:pic>
        <p:nvPicPr>
          <p:cNvPr id="4" name="图片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>
          <a:xfrm>
            <a:off x="11052610" y="5631713"/>
            <a:ext cx="1305525" cy="1303868"/>
          </a:xfrm>
          <a:prstGeom prst="rect"/>
        </p:spPr>
      </p:pic>
      <p:sp>
        <p:nvSpPr>
          <p:cNvPr id="5" name="文本2"/>
          <p:cNvSpPr txBox="1"/>
          <p:nvPr/>
        </p:nvSpPr>
        <p:spPr>
          <a:xfrm>
            <a:off x="998106" y="2246424"/>
            <a:ext cx="10196798" cy="2751550"/>
          </a:xfrm>
          <a:prstGeom prst="rect"/>
          <a:noFill/>
        </p:spPr>
        <p:txBody>
          <a:bodyPr anchor="t"/>
          <a:lstStyle/>
          <a:p>
            <a:pPr marL="0" algn="l">
              <a:lnSpc>
                <a:spcPts val="5000"/>
              </a:lnSpc>
            </a:pPr>
            <a:r>
              <a:rPr lang="zh-CN" altLang="en-US" sz="2599" b="0" i="0" dirty="1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</a:rPr>
              <a:t>    要使人成为真正有教养的人，必须具备三个品质:</a:t>
            </a:r>
            <a:r>
              <a:rPr lang="zh-CN" altLang="en-US" sz="2599" b="0" i="0" dirty="1">
                <a:solidFill>
                  <a:srgbClr val="FF0000">
                    <a:alpha val="100000"/>
                  </a:srgbClr>
                </a:solidFill>
                <a:latin typeface="黑体"/>
                <a:ea typeface="黑体"/>
              </a:rPr>
              <a:t>渊博的知识、思维的习惯和高尚的情操</a:t>
            </a:r>
            <a:r>
              <a:rPr lang="zh-CN" altLang="en-US" sz="2599" b="0" i="0" dirty="1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</a:rPr>
              <a:t>，知识不多，就是愚昧;不习惯思维，就是粗鲁和蠢笨;没有高尚的情操，就是卑俗。</a:t>
            </a:r>
          </a:p>
          <a:p>
            <a:pPr marL="0" algn="l">
              <a:lnSpc>
                <a:spcPts val="5000"/>
              </a:lnSpc>
            </a:pPr>
            <a:r>
              <a:rPr lang="zh-CN" altLang="en-US" sz="2599" b="0" i="0" dirty="1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</a:rPr>
              <a:t>                                  ——[俄]车尔尼雪夫斯基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xmlns:r="http://schemas.openxmlformats.org/officeDocument/2006/relationships" r:embed="rId3"/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0" y="0"/>
            <a:ext cx="27164" cy="23283"/>
          </a:xfrm>
          <a:prstGeom prst="rect"/>
          <a:solidFill>
            <a:srgbClr val="387DD0">
              <a:alpha val="100000"/>
            </a:srgbClr>
          </a:solidFill>
          <a:ln w="17462">
            <a:solidFill>
              <a:srgbClr val="265A98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  <a:r>
              <a:rPr lang="zh-CN" altLang="en-US" sz="1800" b="0" i="0" dirty="1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</a:rPr>
              <a:t> </a:t>
            </a:r>
          </a:p>
        </p:txBody>
      </p:sp>
      <p:sp>
        <p:nvSpPr>
          <p:cNvPr id="3" name="文本1"/>
          <p:cNvSpPr txBox="1"/>
          <p:nvPr/>
        </p:nvSpPr>
        <p:spPr>
          <a:xfrm>
            <a:off x="1198740" y="332042"/>
            <a:ext cx="3924300" cy="1715138"/>
          </a:xfrm>
          <a:prstGeom prst="rect"/>
          <a:noFill/>
        </p:spPr>
        <p:txBody>
          <a:bodyPr anchor="ctr"/>
          <a:lstStyle/>
          <a:p>
            <a:pPr marL="0" algn="ctr"/>
            <a:r>
              <a:rPr lang="zh-CN" altLang="en-US" sz="6099" b="1" i="0" dirty="1">
                <a:solidFill>
                  <a:srgbClr val="333333">
                    <a:alpha val="100000"/>
                  </a:srgbClr>
                </a:solidFill>
                <a:effectLst>
                  <a:outerShdw blurRad="28575" dir="2700000" dist="57150" rotWithShape="0">
                    <a:srgbClr val="333333">
                      <a:alpha val="40000"/>
                    </a:srgbClr>
                  </a:outerShdw>
                </a:effectLst>
                <a:latin typeface="隶书"/>
                <a:ea typeface="隶书"/>
              </a:rPr>
              <a:t>课堂小结</a:t>
            </a:r>
          </a:p>
        </p:txBody>
      </p:sp>
      <p:pic>
        <p:nvPicPr>
          <p:cNvPr id="4" name="图片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>
          <a:xfrm>
            <a:off x="11052610" y="5631713"/>
            <a:ext cx="1305525" cy="1303868"/>
          </a:xfrm>
          <a:prstGeom prst="rect"/>
        </p:spPr>
      </p:pic>
      <p:sp>
        <p:nvSpPr>
          <p:cNvPr id="5" name="文本2"/>
          <p:cNvSpPr txBox="1"/>
          <p:nvPr/>
        </p:nvSpPr>
        <p:spPr>
          <a:xfrm>
            <a:off x="741007" y="2159879"/>
            <a:ext cx="10711148" cy="3572789"/>
          </a:xfrm>
          <a:prstGeom prst="rect"/>
          <a:noFill/>
        </p:spPr>
        <p:txBody>
          <a:bodyPr anchor="t"/>
          <a:lstStyle/>
          <a:p>
            <a:pPr marL="0" algn="l">
              <a:lnSpc>
                <a:spcPts val="5000"/>
              </a:lnSpc>
            </a:pPr>
            <a:r>
              <a:rPr lang="zh-CN" altLang="en-US" sz="2599" b="0" i="0" dirty="1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</a:rPr>
              <a:t>    本文透过众多“有教养”及“无教养”的现象，探究“真正的教养”和“优雅风度”的本质，深入浅出，富有现实意义。</a:t>
            </a:r>
          </a:p>
          <a:p>
            <a:pPr marL="0" algn="l">
              <a:lnSpc>
                <a:spcPts val="5000"/>
              </a:lnSpc>
            </a:pPr>
            <a:r>
              <a:rPr lang="zh-CN" altLang="en-US" sz="2599" b="0" i="0" dirty="1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</a:rPr>
              <a:t>    同学们，我们生活在文明社会，已经步入智能时代，在物质生活不断提高的今天，对文明的表现和“有教养”的要求会更高，希望我们从作者的作品中受到启发，学会做一个“有教养”的现代人。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xmlns:r="http://schemas.openxmlformats.org/officeDocument/2006/relationships" r:embed="rId5"/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0" y="0"/>
            <a:ext cx="27164" cy="23283"/>
          </a:xfrm>
          <a:prstGeom prst="rect"/>
          <a:solidFill>
            <a:srgbClr val="696565">
              <a:alpha val="100000"/>
            </a:srgbClr>
          </a:solidFill>
          <a:ln w="17462">
            <a:solidFill>
              <a:srgbClr val="4B4848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  <a:r>
              <a:rPr lang="zh-CN" altLang="en-US" sz="1800" b="0" i="0" dirty="1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</a:rPr>
              <a:t> </a:t>
            </a:r>
          </a:p>
        </p:txBody>
      </p:sp>
      <p:pic>
        <p:nvPicPr>
          <p:cNvPr id="3" name="图片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 l="23040"/>
          <a:stretch>
            <a:fillRect/>
          </a:stretch>
        </p:blipFill>
        <p:spPr>
          <a:xfrm>
            <a:off x="-8630" y="1260605"/>
            <a:ext cx="3078000" cy="4064000"/>
          </a:xfrm>
          <a:prstGeom prst="rect"/>
        </p:spPr>
      </p:pic>
      <p:pic>
        <p:nvPicPr>
          <p:cNvPr id="4" name="图片2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rcRect r="23040"/>
          <a:stretch>
            <a:fillRect/>
          </a:stretch>
        </p:blipFill>
        <p:spPr>
          <a:xfrm>
            <a:off x="9114003" y="1397000"/>
            <a:ext cx="3077999" cy="4064000"/>
          </a:xfrm>
          <a:prstGeom prst="rect"/>
        </p:spPr>
      </p:pic>
      <p:sp>
        <p:nvSpPr>
          <p:cNvPr id="5" name="文本1"/>
          <p:cNvSpPr txBox="1"/>
          <p:nvPr/>
        </p:nvSpPr>
        <p:spPr>
          <a:xfrm>
            <a:off x="2349227" y="1585646"/>
            <a:ext cx="7712078" cy="4286364"/>
          </a:xfrm>
          <a:prstGeom prst="rect"/>
          <a:noFill/>
        </p:spPr>
        <p:txBody>
          <a:bodyPr anchor="ctr"/>
          <a:lstStyle/>
          <a:p>
            <a:pPr marL="0" algn="ctr"/>
            <a:r>
              <a:rPr lang="zh-CN" altLang="en-US" sz="7399" b="0" i="0" dirty="1">
                <a:solidFill>
                  <a:srgbClr val="262626">
                    <a:alpha val="100000"/>
                  </a:srgbClr>
                </a:solidFill>
                <a:latin typeface="隶书"/>
                <a:ea typeface="隶书"/>
              </a:rPr>
              <a:t>9</a:t>
            </a:r>
            <a:r>
              <a:rPr lang="zh-CN" altLang="en-US" sz="7399" b="0" i="0" baseline="30000" dirty="1">
                <a:solidFill>
                  <a:srgbClr val="262626">
                    <a:alpha val="100000"/>
                  </a:srgbClr>
                </a:solidFill>
                <a:latin typeface="隶书"/>
                <a:ea typeface="隶书"/>
              </a:rPr>
              <a:t>*</a:t>
            </a:r>
            <a:r>
              <a:rPr lang="zh-CN" altLang="en-US" sz="7399" b="0" i="0" dirty="1">
                <a:solidFill>
                  <a:srgbClr val="262626">
                    <a:alpha val="100000"/>
                  </a:srgbClr>
                </a:solidFill>
                <a:latin typeface="隶书"/>
                <a:ea typeface="隶书"/>
              </a:rPr>
              <a:t> 论教养</a:t>
            </a:r>
          </a:p>
          <a:p>
            <a:pPr marL="0" algn="ctr"/>
            <a:endParaRPr lang="zh-CN" altLang="en-US" sz="7399" b="0" i="0">
              <a:solidFill>
                <a:srgbClr val="262626">
                  <a:alpha val="100000"/>
                </a:srgbClr>
              </a:solidFill>
              <a:latin typeface="隶书"/>
              <a:ea typeface="隶书"/>
            </a:endParaRPr>
          </a:p>
          <a:p>
            <a:pPr marL="0" algn="ctr"/>
            <a:r>
              <a:rPr lang="zh-CN" altLang="en-US" sz="4199" b="0" i="0" dirty="1">
                <a:solidFill>
                  <a:srgbClr val="262626">
                    <a:alpha val="100000"/>
                  </a:srgbClr>
                </a:solidFill>
                <a:latin typeface="隶书"/>
                <a:ea typeface="隶书"/>
              </a:rPr>
              <a:t>          利哈乔夫</a:t>
            </a:r>
          </a:p>
        </p:txBody>
      </p:sp>
      <p:pic>
        <p:nvPicPr>
          <p:cNvPr id="6" name="图片3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>
          <a:xfrm>
            <a:off x="10886389" y="5554799"/>
            <a:ext cx="1305525" cy="1303868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0" advAuto="indefinite" build="whole"/>
      <p:bldP spid="4" grpId="1" uiExpand="0" advAuto="indefinite" build="whole"/>
      <p:bldP spid="5" grpId="2" uiExpand="0" advAuto="indefinite" build="whol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xmlns:r="http://schemas.openxmlformats.org/officeDocument/2006/relationships" r:embed="rId3"/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0" y="0"/>
            <a:ext cx="27164" cy="23283"/>
          </a:xfrm>
          <a:prstGeom prst="rect"/>
          <a:solidFill>
            <a:srgbClr val="387DD0">
              <a:alpha val="100000"/>
            </a:srgbClr>
          </a:solidFill>
          <a:ln w="17462">
            <a:solidFill>
              <a:srgbClr val="265A98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  <a:r>
              <a:rPr lang="zh-CN" altLang="en-US" sz="1800" b="0" i="0" dirty="1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</a:rPr>
              <a:t> </a:t>
            </a:r>
          </a:p>
        </p:txBody>
      </p:sp>
      <p:sp>
        <p:nvSpPr>
          <p:cNvPr id="3" name="文本1"/>
          <p:cNvSpPr txBox="1"/>
          <p:nvPr/>
        </p:nvSpPr>
        <p:spPr>
          <a:xfrm>
            <a:off x="559384" y="300276"/>
            <a:ext cx="3924300" cy="1715138"/>
          </a:xfrm>
          <a:prstGeom prst="rect"/>
          <a:noFill/>
        </p:spPr>
        <p:txBody>
          <a:bodyPr anchor="ctr"/>
          <a:lstStyle/>
          <a:p>
            <a:pPr marL="0" algn="ctr"/>
            <a:r>
              <a:rPr lang="zh-CN" altLang="en-US" sz="6099" b="1" i="0" dirty="1">
                <a:solidFill>
                  <a:srgbClr val="333333">
                    <a:alpha val="100000"/>
                  </a:srgbClr>
                </a:solidFill>
                <a:effectLst>
                  <a:outerShdw blurRad="28575" dir="2700000" dist="57150" rotWithShape="0">
                    <a:srgbClr val="333333">
                      <a:alpha val="40000"/>
                    </a:srgbClr>
                  </a:outerShdw>
                </a:effectLst>
                <a:latin typeface="隶书"/>
                <a:ea typeface="隶书"/>
              </a:rPr>
              <a:t>学习目标</a:t>
            </a:r>
          </a:p>
        </p:txBody>
      </p:sp>
      <p:sp>
        <p:nvSpPr>
          <p:cNvPr id="4" name="形状2"/>
          <p:cNvSpPr txBox="1"/>
          <p:nvPr/>
        </p:nvSpPr>
        <p:spPr>
          <a:xfrm>
            <a:off x="563337" y="1872634"/>
            <a:ext cx="12053735" cy="4141460"/>
          </a:xfrm>
          <a:prstGeom prst="rect"/>
          <a:solidFill>
            <a:srgbClr val="FFFFFF">
              <a:alpha val="0"/>
            </a:srgbClr>
          </a:solidFill>
          <a:ln w="7937">
            <a:solidFill>
              <a:srgbClr val="FFFFFF">
                <a:alpha val="0"/>
              </a:srgbClr>
            </a:solidFill>
            <a:prstDash val="dash"/>
          </a:ln>
        </p:spPr>
        <p:txBody>
          <a:bodyPr anchor="ctr"/>
          <a:lstStyle/>
          <a:p>
            <a:pPr marL="0" algn="l">
              <a:buFont typeface="Arial"/>
              <a:buAutoNum type="ea1JpnKorPeriod" startAt="1"/>
            </a:pPr>
            <a:r>
              <a:rPr lang="zh-CN" altLang="en-US" sz="2699" b="0" i="0" dirty="1">
                <a:solidFill>
                  <a:srgbClr val="3F3F3F">
                    <a:alpha val="100000"/>
                  </a:srgbClr>
                </a:solidFill>
                <a:latin typeface="黑体"/>
                <a:ea typeface="黑体"/>
              </a:rPr>
              <a:t>整体感知课文，梳理作者的论证思路。</a:t>
            </a:r>
            <a:r>
              <a:rPr lang="zh-CN" altLang="en-US" sz="2699" b="0" i="0" dirty="1">
                <a:solidFill>
                  <a:srgbClr val="FF0000">
                    <a:alpha val="100000"/>
                  </a:srgbClr>
                </a:solidFill>
                <a:latin typeface="黑体"/>
                <a:ea typeface="黑体"/>
              </a:rPr>
              <a:t>（重点）</a:t>
            </a:r>
          </a:p>
          <a:p>
            <a:pPr marL="0" algn="l"/>
            <a:endParaRPr lang="zh-CN" altLang="en-US" sz="2699" b="0" i="0">
              <a:solidFill>
                <a:srgbClr val="FF0000">
                  <a:alpha val="100000"/>
                </a:srgbClr>
              </a:solidFill>
              <a:latin typeface="黑体"/>
              <a:ea typeface="黑体"/>
            </a:endParaRPr>
          </a:p>
          <a:p>
            <a:pPr marL="0" algn="l"/>
            <a:endParaRPr lang="zh-CN" altLang="en-US" sz="2699" b="0" i="0">
              <a:solidFill>
                <a:srgbClr val="FF0000">
                  <a:alpha val="100000"/>
                </a:srgbClr>
              </a:solidFill>
              <a:latin typeface="黑体"/>
              <a:ea typeface="黑体"/>
            </a:endParaRPr>
          </a:p>
          <a:p>
            <a:pPr marL="0" algn="l">
              <a:buFont typeface="Arial"/>
              <a:buAutoNum type="ea1JpnKorPeriod" startAt="1"/>
            </a:pPr>
            <a:r>
              <a:rPr lang="zh-CN" altLang="en-US" sz="2699" b="0" i="0" dirty="1">
                <a:solidFill>
                  <a:srgbClr val="3F3F3F">
                    <a:alpha val="100000"/>
                  </a:srgbClr>
                </a:solidFill>
                <a:latin typeface="黑体"/>
                <a:ea typeface="黑体"/>
              </a:rPr>
              <a:t>把握作者的观点，分析教养和风度之间的关系，学习本文的写作方法。</a:t>
            </a:r>
          </a:p>
          <a:p>
            <a:pPr marL="0" algn="l"/>
            <a:r>
              <a:rPr lang="zh-CN" altLang="en-US" sz="2699" b="0" i="0" dirty="1">
                <a:solidFill>
                  <a:srgbClr val="3F3F3F">
                    <a:alpha val="100000"/>
                  </a:srgbClr>
                </a:solidFill>
                <a:latin typeface="黑体"/>
                <a:ea typeface="黑体"/>
              </a:rPr>
              <a:t>                                                        </a:t>
            </a:r>
            <a:r>
              <a:rPr lang="zh-CN" altLang="en-US" sz="2699" b="0" i="0" dirty="1">
                <a:solidFill>
                  <a:srgbClr val="FF0000">
                    <a:alpha val="100000"/>
                  </a:srgbClr>
                </a:solidFill>
                <a:latin typeface="黑体"/>
                <a:ea typeface="黑体"/>
              </a:rPr>
              <a:t>（难点）</a:t>
            </a:r>
            <a:endParaRPr lang="zh-CN" altLang="en-US" sz="2699" b="0" i="0">
              <a:solidFill>
                <a:srgbClr val="3F3F3F">
                  <a:alpha val="100000"/>
                </a:srgbClr>
              </a:solidFill>
              <a:latin typeface="黑体"/>
              <a:ea typeface="黑体"/>
            </a:endParaRPr>
          </a:p>
          <a:p>
            <a:pPr marL="0" algn="l"/>
            <a:endParaRPr lang="zh-CN" altLang="en-US" sz="2699" b="0" i="0">
              <a:solidFill>
                <a:srgbClr val="3F3F3F">
                  <a:alpha val="100000"/>
                </a:srgbClr>
              </a:solidFill>
              <a:latin typeface="黑体"/>
              <a:ea typeface="黑体"/>
            </a:endParaRPr>
          </a:p>
          <a:p>
            <a:pPr marL="0" algn="l">
              <a:buFont typeface="Arial"/>
              <a:buAutoNum type="ea1JpnKorPeriod" startAt="1"/>
            </a:pPr>
            <a:r>
              <a:rPr lang="zh-CN" altLang="en-US" sz="2699" b="0" i="0" dirty="1">
                <a:solidFill>
                  <a:srgbClr val="3F3F3F">
                    <a:alpha val="100000"/>
                  </a:srgbClr>
                </a:solidFill>
                <a:latin typeface="黑体"/>
                <a:ea typeface="黑体"/>
              </a:rPr>
              <a:t>了解良好的教养对于个人的重要意义，做一个有教养的人。</a:t>
            </a:r>
            <a:r>
              <a:rPr lang="zh-CN" altLang="en-US" sz="2699" b="0" i="0" dirty="1">
                <a:solidFill>
                  <a:srgbClr val="FF0000">
                    <a:alpha val="100000"/>
                  </a:srgbClr>
                </a:solidFill>
                <a:latin typeface="黑体"/>
                <a:ea typeface="黑体"/>
              </a:rPr>
              <a:t>（重点）</a:t>
            </a:r>
          </a:p>
        </p:txBody>
      </p:sp>
      <p:pic>
        <p:nvPicPr>
          <p:cNvPr id="5" name="图片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>
          <a:xfrm>
            <a:off x="11052610" y="5631713"/>
            <a:ext cx="1305525" cy="1303868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xmlns:r="http://schemas.openxmlformats.org/officeDocument/2006/relationships" r:embed="rId5"/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0" y="0"/>
            <a:ext cx="27164" cy="23283"/>
          </a:xfrm>
          <a:prstGeom prst="rect"/>
          <a:solidFill>
            <a:srgbClr val="387DD0">
              <a:alpha val="100000"/>
            </a:srgbClr>
          </a:solidFill>
          <a:ln w="17462">
            <a:solidFill>
              <a:srgbClr val="265A98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  <a:r>
              <a:rPr lang="zh-CN" altLang="en-US" sz="1800" b="0" i="0" dirty="1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</a:rPr>
              <a:t> </a:t>
            </a:r>
          </a:p>
        </p:txBody>
      </p:sp>
      <p:pic>
        <p:nvPicPr>
          <p:cNvPr id="3" name="图片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>
          <a:xfrm rot="10800000">
            <a:off x="10558851" y="762587"/>
            <a:ext cx="869951" cy="746935"/>
          </a:xfrm>
          <a:prstGeom prst="rect"/>
        </p:spPr>
      </p:pic>
      <p:sp>
        <p:nvSpPr>
          <p:cNvPr id="4" name="形状2"/>
          <p:cNvSpPr txBox="1"/>
          <p:nvPr/>
        </p:nvSpPr>
        <p:spPr>
          <a:xfrm>
            <a:off x="928907" y="483899"/>
            <a:ext cx="3912194" cy="1303744"/>
          </a:xfrm>
          <a:prstGeom prst="rect"/>
          <a:solidFill>
            <a:srgbClr val="FFFFFF">
              <a:alpha val="0"/>
            </a:srgbClr>
          </a:solidFill>
          <a:ln w="7937">
            <a:solidFill>
              <a:srgbClr val="FFFFFF">
                <a:alpha val="0"/>
              </a:srgbClr>
            </a:solidFill>
            <a:prstDash val="dash"/>
          </a:ln>
        </p:spPr>
        <p:txBody>
          <a:bodyPr anchor="t"/>
          <a:lstStyle/>
          <a:p>
            <a:pPr marL="0" algn="l">
              <a:lnSpc>
                <a:spcPts val="7000"/>
              </a:lnSpc>
            </a:pPr>
            <a:r>
              <a:rPr lang="zh-CN" altLang="en-US" sz="6099" b="1" i="0" dirty="1">
                <a:solidFill>
                  <a:srgbClr val="333333">
                    <a:alpha val="100000"/>
                  </a:srgbClr>
                </a:solidFill>
                <a:effectLst>
                  <a:outerShdw blurRad="28575" dir="2700000" dist="57150" rotWithShape="0">
                    <a:srgbClr val="333333">
                      <a:alpha val="40000"/>
                    </a:srgbClr>
                  </a:outerShdw>
                </a:effectLst>
                <a:latin typeface="隶书"/>
                <a:ea typeface="隶书"/>
              </a:rPr>
              <a:t>作者简介</a:t>
            </a:r>
          </a:p>
        </p:txBody>
      </p:sp>
      <p:sp>
        <p:nvSpPr>
          <p:cNvPr id="5" name="形状3"/>
          <p:cNvSpPr txBox="1"/>
          <p:nvPr/>
        </p:nvSpPr>
        <p:spPr>
          <a:xfrm>
            <a:off x="4872199" y="1932061"/>
            <a:ext cx="7140578" cy="3848129"/>
          </a:xfrm>
          <a:prstGeom prst="rect"/>
          <a:solidFill>
            <a:srgbClr val="FFFFFF">
              <a:alpha val="0"/>
            </a:srgbClr>
          </a:solidFill>
          <a:ln w="7937">
            <a:solidFill>
              <a:srgbClr val="FFFFFF">
                <a:alpha val="0"/>
              </a:srgbClr>
            </a:solidFill>
            <a:prstDash val="dash"/>
          </a:ln>
        </p:spPr>
        <p:txBody>
          <a:bodyPr anchor="ctr"/>
          <a:lstStyle/>
          <a:p>
            <a:pPr marL="0" algn="l">
              <a:lnSpc>
                <a:spcPts val="4800"/>
              </a:lnSpc>
            </a:pPr>
            <a:r>
              <a:rPr lang="zh-CN" altLang="en-US" sz="2499" b="0" i="0" u="sng" dirty="1">
                <a:solidFill>
                  <a:srgbClr val="3F3F3F">
                    <a:alpha val="100000"/>
                  </a:srgbClr>
                </a:solidFill>
                <a:latin typeface="黑体"/>
                <a:ea typeface="黑体"/>
              </a:rPr>
              <a:t>    利哈乔夫(1906—1999)，苏联学者、作家。其地位相当于托尔斯泰，是具有国际影响的文化大师，被誉为 “俄罗斯知识分子的良心”。 </a:t>
            </a:r>
            <a:r>
              <a:rPr lang="zh-CN" altLang="en-US" sz="2499" b="0" i="0" u="sng" dirty="1">
                <a:solidFill>
                  <a:srgbClr val="FF0000">
                    <a:alpha val="100000"/>
                  </a:srgbClr>
                </a:solidFill>
                <a:latin typeface="黑体"/>
                <a:ea typeface="黑体"/>
              </a:rPr>
              <a:t>俄罗斯的20世纪，被称为利哈乔夫的世纪，足于说明他的“教养”对俄罗斯的影响。</a:t>
            </a:r>
            <a:r>
              <a:rPr lang="zh-CN" altLang="en-US" sz="2499" b="0" i="0" u="sng" dirty="1">
                <a:solidFill>
                  <a:srgbClr val="3F3F3F">
                    <a:alpha val="100000"/>
                  </a:srgbClr>
                </a:solidFill>
                <a:latin typeface="黑体"/>
                <a:ea typeface="黑体"/>
              </a:rPr>
              <a:t>著作有《善与美书简》《思考俄罗斯》《俄罗斯文化》等。</a:t>
            </a:r>
          </a:p>
        </p:txBody>
      </p:sp>
      <p:pic>
        <p:nvPicPr>
          <p:cNvPr id="6" name="图片2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>
          <a:xfrm>
            <a:off x="924878" y="1928031"/>
            <a:ext cx="2984097" cy="4367051"/>
          </a:xfrm>
          <a:prstGeom prst="rect"/>
        </p:spPr>
      </p:pic>
      <p:pic>
        <p:nvPicPr>
          <p:cNvPr id="7" name="图片3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>
          <a:xfrm>
            <a:off x="10711291" y="5493296"/>
            <a:ext cx="1305525" cy="1303868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0" advAuto="indefinite" build="whol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xmlns:r="http://schemas.openxmlformats.org/officeDocument/2006/relationships" r:embed="rId2"/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0" y="0"/>
            <a:ext cx="27164" cy="23283"/>
          </a:xfrm>
          <a:prstGeom prst="rect"/>
          <a:solidFill>
            <a:srgbClr val="387DD0">
              <a:alpha val="100000"/>
            </a:srgbClr>
          </a:solidFill>
          <a:ln w="17462">
            <a:solidFill>
              <a:srgbClr val="265A98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  <a:r>
              <a:rPr lang="zh-CN" altLang="en-US" sz="1800" b="0" i="0" dirty="1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</a:rPr>
              <a:t> </a:t>
            </a:r>
          </a:p>
        </p:txBody>
      </p:sp>
      <p:sp>
        <p:nvSpPr>
          <p:cNvPr id="3" name="形状2"/>
          <p:cNvSpPr txBox="1"/>
          <p:nvPr/>
        </p:nvSpPr>
        <p:spPr>
          <a:xfrm>
            <a:off x="914400" y="786536"/>
            <a:ext cx="4521239" cy="1828813"/>
          </a:xfrm>
          <a:prstGeom prst="rect"/>
          <a:solidFill>
            <a:srgbClr val="FFFFFF">
              <a:alpha val="0"/>
            </a:srgbClr>
          </a:solidFill>
          <a:ln w="7937">
            <a:solidFill>
              <a:srgbClr val="FFFFFF">
                <a:alpha val="0"/>
              </a:srgbClr>
            </a:solidFill>
            <a:prstDash val="dash"/>
          </a:ln>
        </p:spPr>
        <p:txBody>
          <a:bodyPr anchor="t"/>
          <a:lstStyle/>
          <a:p>
            <a:pPr marL="0" algn="l">
              <a:lnSpc>
                <a:spcPts val="7100"/>
              </a:lnSpc>
            </a:pPr>
            <a:r>
              <a:rPr lang="zh-CN" altLang="en-US" sz="6099" b="1" i="0" dirty="1">
                <a:solidFill>
                  <a:srgbClr val="333333">
                    <a:alpha val="100000"/>
                  </a:srgbClr>
                </a:solidFill>
                <a:effectLst>
                  <a:outerShdw blurRad="28575" dir="2700000" dist="57150" rotWithShape="0">
                    <a:srgbClr val="333333">
                      <a:alpha val="40000"/>
                    </a:srgbClr>
                  </a:outerShdw>
                </a:effectLst>
                <a:latin typeface="隶书"/>
                <a:ea typeface="隶书"/>
              </a:rPr>
              <a:t>背景资料</a:t>
            </a:r>
          </a:p>
        </p:txBody>
      </p:sp>
      <p:sp>
        <p:nvSpPr>
          <p:cNvPr id="4" name="形状3"/>
          <p:cNvSpPr txBox="1"/>
          <p:nvPr/>
        </p:nvSpPr>
        <p:spPr>
          <a:xfrm>
            <a:off x="1136666" y="2275999"/>
            <a:ext cx="10217201" cy="3298660"/>
          </a:xfrm>
          <a:prstGeom prst="rect"/>
          <a:solidFill>
            <a:srgbClr val="FFFFFF">
              <a:alpha val="0"/>
            </a:srgbClr>
          </a:solidFill>
          <a:ln w="7937">
            <a:solidFill>
              <a:srgbClr val="FFFFFF">
                <a:alpha val="0"/>
              </a:srgbClr>
            </a:solidFill>
            <a:prstDash val="dash"/>
          </a:ln>
        </p:spPr>
        <p:txBody>
          <a:bodyPr anchor="ctr"/>
          <a:lstStyle/>
          <a:p>
            <a:pPr marL="0" algn="l">
              <a:lnSpc>
                <a:spcPts val="4800"/>
              </a:lnSpc>
            </a:pPr>
            <a:r>
              <a:rPr lang="zh-CN" altLang="en-US" sz="2499" b="0" i="0" dirty="1">
                <a:solidFill>
                  <a:srgbClr val="3F3F3F">
                    <a:alpha val="100000"/>
                  </a:srgbClr>
                </a:solidFill>
                <a:latin typeface="黑体"/>
                <a:ea typeface="黑体"/>
              </a:rPr>
              <a:t>     《论教养》选自《世界文学》2007年第3期。谷羽译。有删改。这篇文章收录在利哈乔夫为青少年写的 《善与美书简》中，这些“书简”论述的都是道德情操的修养，文笔亲切、平易、生动。在书中，利哈乔夫和年轻人谈了怎样学习、怎样生活，深入浅出，联系生活阐述哲理，告诫年轻人要走的道路相当复杂。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0" advAuto="indefinite" build="whol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xmlns:r="http://schemas.openxmlformats.org/officeDocument/2006/relationships" r:embed="rId3"/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>
          <a:xfrm>
            <a:off x="10703984" y="5194300"/>
            <a:ext cx="1665816" cy="1663700"/>
          </a:xfrm>
          <a:prstGeom prst="rect"/>
        </p:spPr>
      </p:pic>
      <p:sp>
        <p:nvSpPr>
          <p:cNvPr id="3" name="文本1"/>
          <p:cNvSpPr txBox="1"/>
          <p:nvPr/>
        </p:nvSpPr>
        <p:spPr>
          <a:xfrm>
            <a:off x="2636737" y="1613535"/>
            <a:ext cx="995896" cy="592772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2399" b="0" i="0" u="sng" dirty="1">
                <a:solidFill>
                  <a:srgbClr val="FF0000">
                    <a:alpha val="100000"/>
                  </a:srgbClr>
                </a:solidFill>
                <a:latin typeface="微软雅黑"/>
                <a:ea typeface="微软雅黑"/>
              </a:rPr>
              <a:t>涵 </a:t>
            </a:r>
            <a:r>
              <a:rPr lang="zh-CN" altLang="en-US" sz="2399" b="0" i="0" dirty="1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养</a:t>
            </a:r>
          </a:p>
        </p:txBody>
      </p:sp>
      <p:sp>
        <p:nvSpPr>
          <p:cNvPr id="4" name="文本2"/>
          <p:cNvSpPr txBox="1"/>
          <p:nvPr/>
        </p:nvSpPr>
        <p:spPr>
          <a:xfrm>
            <a:off x="4363711" y="1613535"/>
            <a:ext cx="995896" cy="592772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2399" b="0" i="0" u="sng" dirty="1">
                <a:solidFill>
                  <a:srgbClr val="FF0000">
                    <a:alpha val="100000"/>
                  </a:srgbClr>
                </a:solidFill>
                <a:latin typeface="微软雅黑"/>
                <a:ea typeface="微软雅黑"/>
              </a:rPr>
              <a:t>恪 </a:t>
            </a:r>
            <a:r>
              <a:rPr lang="zh-CN" altLang="en-US" sz="2399" b="0" i="0" dirty="1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守</a:t>
            </a:r>
          </a:p>
        </p:txBody>
      </p:sp>
      <p:sp>
        <p:nvSpPr>
          <p:cNvPr id="5" name="文本3"/>
          <p:cNvSpPr txBox="1"/>
          <p:nvPr/>
        </p:nvSpPr>
        <p:spPr>
          <a:xfrm>
            <a:off x="7817659" y="1613535"/>
            <a:ext cx="925249" cy="592772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2399" b="0" i="0" u="sng" dirty="1">
                <a:solidFill>
                  <a:srgbClr val="FF0000">
                    <a:alpha val="100000"/>
                  </a:srgbClr>
                </a:solidFill>
                <a:latin typeface="微软雅黑"/>
                <a:ea typeface="微软雅黑"/>
              </a:rPr>
              <a:t>尴 尬</a:t>
            </a:r>
          </a:p>
        </p:txBody>
      </p:sp>
      <p:sp>
        <p:nvSpPr>
          <p:cNvPr id="6" name="文本4"/>
          <p:cNvSpPr txBox="1"/>
          <p:nvPr/>
        </p:nvSpPr>
        <p:spPr>
          <a:xfrm>
            <a:off x="2636834" y="2959779"/>
            <a:ext cx="995896" cy="592772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2399" b="0" i="0" u="sng" dirty="1">
                <a:solidFill>
                  <a:srgbClr val="FF0000">
                    <a:alpha val="100000"/>
                  </a:srgbClr>
                </a:solidFill>
                <a:latin typeface="微软雅黑"/>
                <a:ea typeface="微软雅黑"/>
              </a:rPr>
              <a:t>汲</a:t>
            </a:r>
            <a:r>
              <a:rPr lang="zh-CN" altLang="en-US" sz="2399" b="0" i="0" dirty="1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取</a:t>
            </a:r>
          </a:p>
        </p:txBody>
      </p:sp>
      <p:sp>
        <p:nvSpPr>
          <p:cNvPr id="7" name="文本5"/>
          <p:cNvSpPr txBox="1"/>
          <p:nvPr/>
        </p:nvSpPr>
        <p:spPr>
          <a:xfrm>
            <a:off x="910981" y="2959170"/>
            <a:ext cx="993772" cy="592772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2399" b="0" i="0" dirty="1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妨 </a:t>
            </a:r>
            <a:r>
              <a:rPr lang="zh-CN" altLang="en-US" sz="2399" b="0" i="0" u="sng" dirty="1">
                <a:solidFill>
                  <a:srgbClr val="FF0000">
                    <a:alpha val="100000"/>
                  </a:srgbClr>
                </a:solidFill>
                <a:latin typeface="微软雅黑"/>
                <a:ea typeface="微软雅黑"/>
              </a:rPr>
              <a:t>碍</a:t>
            </a:r>
          </a:p>
        </p:txBody>
      </p:sp>
      <p:sp>
        <p:nvSpPr>
          <p:cNvPr id="8" name="文本6"/>
          <p:cNvSpPr txBox="1"/>
          <p:nvPr/>
        </p:nvSpPr>
        <p:spPr>
          <a:xfrm>
            <a:off x="8135979" y="2959313"/>
            <a:ext cx="1711328" cy="592772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2399" b="0" i="0" dirty="1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疲 </a:t>
            </a:r>
            <a:r>
              <a:rPr lang="zh-CN" altLang="en-US" sz="2399" b="0" i="0" u="sng" dirty="1">
                <a:solidFill>
                  <a:srgbClr val="FF0000">
                    <a:alpha val="100000"/>
                  </a:srgbClr>
                </a:solidFill>
                <a:latin typeface="微软雅黑"/>
                <a:ea typeface="微软雅黑"/>
              </a:rPr>
              <a:t>惫 </a:t>
            </a:r>
            <a:r>
              <a:rPr lang="zh-CN" altLang="en-US" sz="2399" b="0" i="0" dirty="1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不 堪</a:t>
            </a:r>
          </a:p>
        </p:txBody>
      </p:sp>
      <p:sp>
        <p:nvSpPr>
          <p:cNvPr id="9" name="文本7"/>
          <p:cNvSpPr txBox="1"/>
          <p:nvPr/>
        </p:nvSpPr>
        <p:spPr>
          <a:xfrm>
            <a:off x="7607522" y="1274902"/>
            <a:ext cx="1346197" cy="592772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2399" b="0" i="0" dirty="1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gān gà </a:t>
            </a:r>
          </a:p>
        </p:txBody>
      </p:sp>
      <p:grpSp>
        <p:nvGrpSpPr>
          <p:cNvPr id="10" name="组合1"/>
          <p:cNvGrpSpPr/>
          <p:nvPr/>
        </p:nvGrpSpPr>
        <p:grpSpPr>
          <a:xfrm>
            <a:off x="45196" y="52653"/>
            <a:ext cx="6804285" cy="1289031"/>
            <a:chOff x="0" y="0"/>
            <a:chExt cx="6804285" cy="1289031"/>
          </a:xfrm>
        </p:grpSpPr>
        <p:sp>
          <p:nvSpPr>
            <p:cNvPr id="11" name="形状1"/>
            <p:cNvSpPr txBox="1"/>
            <p:nvPr/>
          </p:nvSpPr>
          <p:spPr>
            <a:xfrm rot="20830984">
              <a:off x="1263650" y="0"/>
              <a:ext cx="590551" cy="685800"/>
            </a:xfrm>
            <a:custGeom>
              <a:gdLst>
                <a:gd name="connsiteX0" fmla="*/ 98425 w 590551"/>
                <a:gd name="connsiteY0" fmla="*/ 0 h 685800"/>
                <a:gd name="connsiteX1" fmla="*/ 492126 w 590551"/>
                <a:gd name="connsiteY1" fmla="*/ 0 h 685800"/>
                <a:gd name="connsiteX2" fmla="*/ 546484 w 590551"/>
                <a:gd name="connsiteY2" fmla="*/ 0 h 685800"/>
                <a:gd name="connsiteX3" fmla="*/ 590551 w 590551"/>
                <a:gd name="connsiteY3" fmla="*/ 587375 h 685800"/>
                <a:gd name="connsiteX4" fmla="*/ 590551 w 590551"/>
                <a:gd name="connsiteY4" fmla="*/ 641733 h 685800"/>
                <a:gd name="connsiteX5" fmla="*/ 98425 w 590551"/>
                <a:gd name="connsiteY5" fmla="*/ 685800 h 685800"/>
                <a:gd name="connsiteX6" fmla="*/ 44066 w 590551"/>
                <a:gd name="connsiteY6" fmla="*/ 685800 h 685800"/>
                <a:gd name="connsiteX7" fmla="*/ 0 w 590551"/>
                <a:gd name="connsiteY7" fmla="*/ 98425 h 685800"/>
                <a:gd name="connsiteX8" fmla="*/ 0 w 590551"/>
                <a:gd name="connsiteY8" fmla="*/ 44066 h 6858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0551" h="685800">
                  <a:moveTo>
                    <a:pt x="98425" y="0"/>
                  </a:moveTo>
                  <a:lnTo>
                    <a:pt x="492126" y="0"/>
                  </a:lnTo>
                  <a:cubicBezTo>
                    <a:pt x="546484" y="0"/>
                    <a:pt x="590551" y="44066"/>
                    <a:pt x="590551" y="98425"/>
                  </a:cubicBezTo>
                  <a:lnTo>
                    <a:pt x="590551" y="587375"/>
                  </a:lnTo>
                  <a:cubicBezTo>
                    <a:pt x="590551" y="641733"/>
                    <a:pt x="546484" y="685800"/>
                    <a:pt x="492126" y="685800"/>
                  </a:cubicBezTo>
                  <a:lnTo>
                    <a:pt x="98425" y="685800"/>
                  </a:lnTo>
                  <a:cubicBezTo>
                    <a:pt x="44066" y="685800"/>
                    <a:pt x="0" y="641733"/>
                    <a:pt x="0" y="587375"/>
                  </a:cubicBezTo>
                  <a:lnTo>
                    <a:pt x="0" y="98425"/>
                  </a:lnTo>
                  <a:cubicBezTo>
                    <a:pt x="0" y="44066"/>
                    <a:pt x="44066" y="0"/>
                    <a:pt x="98425" y="0"/>
                  </a:cubicBezTo>
                  <a:close/>
                </a:path>
              </a:pathLst>
            </a:custGeom>
            <a:solidFill>
              <a:srgbClr val="A86A00">
                <a:alpha val="100000"/>
              </a:srgbClr>
            </a:solidFill>
            <a:ln w="30163">
              <a:solidFill>
                <a:srgbClr val="FFFFFF">
                  <a:alpha val="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  <a:r>
                <a:rPr lang="zh-CN" altLang="en-US" sz="2400" b="0" i="0" dirty="1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</a:rPr>
                <a:t> </a:t>
              </a:r>
            </a:p>
          </p:txBody>
        </p:sp>
        <p:sp>
          <p:nvSpPr>
            <p:cNvPr id="12" name="形状2"/>
            <p:cNvSpPr txBox="1"/>
            <p:nvPr/>
          </p:nvSpPr>
          <p:spPr>
            <a:xfrm rot="319204">
              <a:off x="592667" y="23283"/>
              <a:ext cx="588433" cy="685800"/>
            </a:xfrm>
            <a:custGeom>
              <a:gdLst>
                <a:gd name="connsiteX0" fmla="*/ 98072 w 588433"/>
                <a:gd name="connsiteY0" fmla="*/ 0 h 685800"/>
                <a:gd name="connsiteX1" fmla="*/ 490361 w 588433"/>
                <a:gd name="connsiteY1" fmla="*/ 0 h 685800"/>
                <a:gd name="connsiteX2" fmla="*/ 516371 w 588433"/>
                <a:gd name="connsiteY2" fmla="*/ 0 h 685800"/>
                <a:gd name="connsiteX3" fmla="*/ 578101 w 588433"/>
                <a:gd name="connsiteY3" fmla="*/ 47117 h 685800"/>
                <a:gd name="connsiteX4" fmla="*/ 588433 w 588433"/>
                <a:gd name="connsiteY4" fmla="*/ 587728 h 685800"/>
                <a:gd name="connsiteX5" fmla="*/ 588433 w 588433"/>
                <a:gd name="connsiteY5" fmla="*/ 613738 h 685800"/>
                <a:gd name="connsiteX6" fmla="*/ 541317 w 588433"/>
                <a:gd name="connsiteY6" fmla="*/ 675467 h 685800"/>
                <a:gd name="connsiteX7" fmla="*/ 98072 w 588433"/>
                <a:gd name="connsiteY7" fmla="*/ 685800 h 685800"/>
                <a:gd name="connsiteX8" fmla="*/ 43908 w 588433"/>
                <a:gd name="connsiteY8" fmla="*/ 685800 h 685800"/>
                <a:gd name="connsiteX9" fmla="*/ 0 w 588433"/>
                <a:gd name="connsiteY9" fmla="*/ 98072 h 685800"/>
                <a:gd name="connsiteX10" fmla="*/ 0 w 588433"/>
                <a:gd name="connsiteY10" fmla="*/ 43908 h 6858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8433" h="685800">
                  <a:moveTo>
                    <a:pt x="98072" y="0"/>
                  </a:moveTo>
                  <a:lnTo>
                    <a:pt x="490361" y="0"/>
                  </a:lnTo>
                  <a:cubicBezTo>
                    <a:pt x="516371" y="0"/>
                    <a:pt x="541317" y="10333"/>
                    <a:pt x="559709" y="28725"/>
                  </a:cubicBezTo>
                  <a:cubicBezTo>
                    <a:pt x="578101" y="47117"/>
                    <a:pt x="588433" y="72062"/>
                    <a:pt x="588433" y="98072"/>
                  </a:cubicBezTo>
                  <a:lnTo>
                    <a:pt x="588433" y="587728"/>
                  </a:lnTo>
                  <a:cubicBezTo>
                    <a:pt x="588433" y="613738"/>
                    <a:pt x="578101" y="638683"/>
                    <a:pt x="559709" y="657075"/>
                  </a:cubicBezTo>
                  <a:cubicBezTo>
                    <a:pt x="541317" y="675467"/>
                    <a:pt x="516371" y="685800"/>
                    <a:pt x="490361" y="685800"/>
                  </a:cubicBezTo>
                  <a:lnTo>
                    <a:pt x="98072" y="685800"/>
                  </a:lnTo>
                  <a:cubicBezTo>
                    <a:pt x="43908" y="685800"/>
                    <a:pt x="0" y="641891"/>
                    <a:pt x="0" y="587728"/>
                  </a:cubicBezTo>
                  <a:lnTo>
                    <a:pt x="0" y="98072"/>
                  </a:lnTo>
                  <a:cubicBezTo>
                    <a:pt x="0" y="43908"/>
                    <a:pt x="43908" y="0"/>
                    <a:pt x="98072" y="0"/>
                  </a:cubicBezTo>
                  <a:close/>
                </a:path>
              </a:pathLst>
            </a:custGeom>
            <a:solidFill>
              <a:srgbClr val="018693">
                <a:alpha val="100000"/>
              </a:srgbClr>
            </a:solidFill>
            <a:ln w="30163">
              <a:solidFill>
                <a:srgbClr val="FFFFFF">
                  <a:alpha val="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  <a:r>
                <a:rPr lang="zh-CN" altLang="en-US" sz="2400" b="0" i="0" dirty="1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</a:rPr>
                <a:t> </a:t>
              </a:r>
            </a:p>
          </p:txBody>
        </p:sp>
        <p:sp>
          <p:nvSpPr>
            <p:cNvPr id="13" name="形状3"/>
            <p:cNvSpPr txBox="1"/>
            <p:nvPr/>
          </p:nvSpPr>
          <p:spPr>
            <a:xfrm rot="21148332">
              <a:off x="0" y="27516"/>
              <a:ext cx="588433" cy="685800"/>
            </a:xfrm>
            <a:custGeom>
              <a:gdLst>
                <a:gd name="connsiteX0" fmla="*/ 98072 w 588433"/>
                <a:gd name="connsiteY0" fmla="*/ 0 h 685800"/>
                <a:gd name="connsiteX1" fmla="*/ 490361 w 588433"/>
                <a:gd name="connsiteY1" fmla="*/ 0 h 685800"/>
                <a:gd name="connsiteX2" fmla="*/ 516371 w 588433"/>
                <a:gd name="connsiteY2" fmla="*/ 0 h 685800"/>
                <a:gd name="connsiteX3" fmla="*/ 578101 w 588433"/>
                <a:gd name="connsiteY3" fmla="*/ 47117 h 685800"/>
                <a:gd name="connsiteX4" fmla="*/ 588433 w 588433"/>
                <a:gd name="connsiteY4" fmla="*/ 587728 h 685800"/>
                <a:gd name="connsiteX5" fmla="*/ 588433 w 588433"/>
                <a:gd name="connsiteY5" fmla="*/ 613738 h 685800"/>
                <a:gd name="connsiteX6" fmla="*/ 541317 w 588433"/>
                <a:gd name="connsiteY6" fmla="*/ 675467 h 685800"/>
                <a:gd name="connsiteX7" fmla="*/ 98072 w 588433"/>
                <a:gd name="connsiteY7" fmla="*/ 685800 h 685800"/>
                <a:gd name="connsiteX8" fmla="*/ 43908 w 588433"/>
                <a:gd name="connsiteY8" fmla="*/ 685800 h 685800"/>
                <a:gd name="connsiteX9" fmla="*/ 0 w 588433"/>
                <a:gd name="connsiteY9" fmla="*/ 98072 h 685800"/>
                <a:gd name="connsiteX10" fmla="*/ 0 w 588433"/>
                <a:gd name="connsiteY10" fmla="*/ 43908 h 6858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8433" h="685800">
                  <a:moveTo>
                    <a:pt x="98072" y="0"/>
                  </a:moveTo>
                  <a:lnTo>
                    <a:pt x="490361" y="0"/>
                  </a:lnTo>
                  <a:cubicBezTo>
                    <a:pt x="516371" y="0"/>
                    <a:pt x="541317" y="10333"/>
                    <a:pt x="559709" y="28725"/>
                  </a:cubicBezTo>
                  <a:cubicBezTo>
                    <a:pt x="578101" y="47117"/>
                    <a:pt x="588433" y="72062"/>
                    <a:pt x="588433" y="98072"/>
                  </a:cubicBezTo>
                  <a:lnTo>
                    <a:pt x="588433" y="587728"/>
                  </a:lnTo>
                  <a:cubicBezTo>
                    <a:pt x="588433" y="613738"/>
                    <a:pt x="578101" y="638683"/>
                    <a:pt x="559709" y="657075"/>
                  </a:cubicBezTo>
                  <a:cubicBezTo>
                    <a:pt x="541317" y="675467"/>
                    <a:pt x="516371" y="685800"/>
                    <a:pt x="490361" y="685800"/>
                  </a:cubicBezTo>
                  <a:lnTo>
                    <a:pt x="98072" y="685800"/>
                  </a:lnTo>
                  <a:cubicBezTo>
                    <a:pt x="43908" y="685800"/>
                    <a:pt x="0" y="641891"/>
                    <a:pt x="0" y="587728"/>
                  </a:cubicBezTo>
                  <a:lnTo>
                    <a:pt x="0" y="98072"/>
                  </a:lnTo>
                  <a:cubicBezTo>
                    <a:pt x="0" y="43908"/>
                    <a:pt x="43908" y="0"/>
                    <a:pt x="98072" y="0"/>
                  </a:cubicBezTo>
                  <a:close/>
                </a:path>
              </a:pathLst>
            </a:custGeom>
            <a:solidFill>
              <a:srgbClr val="F07474">
                <a:alpha val="100000"/>
              </a:srgbClr>
            </a:solidFill>
            <a:ln w="30163">
              <a:solidFill>
                <a:srgbClr val="FFFFFF">
                  <a:alpha val="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  <a:r>
                <a:rPr lang="zh-CN" altLang="en-US" sz="2400" b="0" i="0" dirty="1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</a:rPr>
                <a:t> </a:t>
              </a:r>
            </a:p>
          </p:txBody>
        </p:sp>
        <p:sp>
          <p:nvSpPr>
            <p:cNvPr id="14" name="文本36"/>
            <p:cNvSpPr txBox="1"/>
            <p:nvPr/>
          </p:nvSpPr>
          <p:spPr>
            <a:xfrm>
              <a:off x="4608243" y="239164"/>
              <a:ext cx="2196042" cy="1049867"/>
            </a:xfrm>
            <a:prstGeom prst="rect"/>
            <a:noFill/>
          </p:spPr>
          <p:txBody>
            <a:bodyPr anchor="t"/>
            <a:lstStyle/>
            <a:p>
              <a:pPr marL="0" algn="l">
                <a:lnSpc>
                  <a:spcPts val="4200"/>
                </a:lnSpc>
              </a:pPr>
              <a:r>
                <a:rPr lang="zh-CN" altLang="en-US" sz="3733" b="1" i="0" dirty="1">
                  <a:solidFill>
                    <a:srgbClr val="FFFFFF">
                      <a:alpha val="100000"/>
                    </a:srgbClr>
                  </a:solidFill>
                  <a:latin typeface="楷体"/>
                  <a:ea typeface="楷体"/>
                </a:rPr>
                <a:t>读 一 读</a:t>
              </a:r>
            </a:p>
          </p:txBody>
        </p:sp>
      </p:grpSp>
      <p:sp>
        <p:nvSpPr>
          <p:cNvPr id="15" name="文本8"/>
          <p:cNvSpPr txBox="1"/>
          <p:nvPr/>
        </p:nvSpPr>
        <p:spPr>
          <a:xfrm>
            <a:off x="909763" y="1613535"/>
            <a:ext cx="995896" cy="592772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2399" b="0" i="0" u="sng" dirty="1">
                <a:solidFill>
                  <a:srgbClr val="FF0000">
                    <a:alpha val="100000"/>
                  </a:srgbClr>
                </a:solidFill>
                <a:latin typeface="微软雅黑"/>
                <a:ea typeface="微软雅黑"/>
              </a:rPr>
              <a:t>贸 </a:t>
            </a:r>
            <a:r>
              <a:rPr lang="zh-CN" altLang="en-US" sz="2399" b="0" i="0" dirty="1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然</a:t>
            </a:r>
          </a:p>
        </p:txBody>
      </p:sp>
      <p:sp>
        <p:nvSpPr>
          <p:cNvPr id="16" name="文本9"/>
          <p:cNvSpPr txBox="1"/>
          <p:nvPr/>
        </p:nvSpPr>
        <p:spPr>
          <a:xfrm>
            <a:off x="6090685" y="1613535"/>
            <a:ext cx="995896" cy="592772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2399" b="0" i="0" dirty="1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允 </a:t>
            </a:r>
            <a:r>
              <a:rPr lang="zh-CN" altLang="en-US" sz="2399" b="0" i="0" u="sng" dirty="1">
                <a:solidFill>
                  <a:srgbClr val="FF0000">
                    <a:alpha val="100000"/>
                  </a:srgbClr>
                </a:solidFill>
                <a:latin typeface="微软雅黑"/>
                <a:ea typeface="微软雅黑"/>
              </a:rPr>
              <a:t>诺</a:t>
            </a:r>
          </a:p>
        </p:txBody>
      </p:sp>
      <p:sp>
        <p:nvSpPr>
          <p:cNvPr id="17" name="文本10"/>
          <p:cNvSpPr txBox="1"/>
          <p:nvPr/>
        </p:nvSpPr>
        <p:spPr>
          <a:xfrm>
            <a:off x="4363869" y="2959503"/>
            <a:ext cx="995896" cy="592772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2399" b="0" i="0" dirty="1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汤 </a:t>
            </a:r>
            <a:r>
              <a:rPr lang="zh-CN" altLang="en-US" sz="2399" b="0" i="0" u="sng" dirty="1">
                <a:solidFill>
                  <a:srgbClr val="FF0000">
                    <a:alpha val="100000"/>
                  </a:srgbClr>
                </a:solidFill>
                <a:latin typeface="微软雅黑"/>
                <a:ea typeface="微软雅黑"/>
              </a:rPr>
              <a:t>匙</a:t>
            </a:r>
          </a:p>
        </p:txBody>
      </p:sp>
      <p:sp>
        <p:nvSpPr>
          <p:cNvPr id="18" name="文本11"/>
          <p:cNvSpPr txBox="1"/>
          <p:nvPr/>
        </p:nvSpPr>
        <p:spPr>
          <a:xfrm>
            <a:off x="5887374" y="2960018"/>
            <a:ext cx="1720853" cy="592772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2399" b="0" i="0" dirty="1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附 </a:t>
            </a:r>
            <a:r>
              <a:rPr lang="zh-CN" altLang="en-US" sz="2399" b="0" i="0" u="sng" dirty="1">
                <a:solidFill>
                  <a:srgbClr val="FF0000">
                    <a:alpha val="100000"/>
                  </a:srgbClr>
                </a:solidFill>
                <a:latin typeface="微软雅黑"/>
                <a:ea typeface="微软雅黑"/>
              </a:rPr>
              <a:t>庸 </a:t>
            </a:r>
            <a:r>
              <a:rPr lang="zh-CN" altLang="en-US" sz="2399" b="0" i="0" dirty="1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风 雅</a:t>
            </a:r>
          </a:p>
        </p:txBody>
      </p:sp>
      <p:sp>
        <p:nvSpPr>
          <p:cNvPr id="19" name="文本12"/>
          <p:cNvSpPr txBox="1"/>
          <p:nvPr/>
        </p:nvSpPr>
        <p:spPr>
          <a:xfrm>
            <a:off x="908142" y="4142727"/>
            <a:ext cx="1728921" cy="592772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2399" b="0" i="0" dirty="1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大 发 雷 </a:t>
            </a:r>
            <a:r>
              <a:rPr lang="zh-CN" altLang="en-US" sz="2399" b="0" i="0" u="sng" dirty="1">
                <a:solidFill>
                  <a:srgbClr val="FF0000">
                    <a:alpha val="100000"/>
                  </a:srgbClr>
                </a:solidFill>
                <a:latin typeface="微软雅黑"/>
                <a:ea typeface="微软雅黑"/>
              </a:rPr>
              <a:t>霆</a:t>
            </a:r>
          </a:p>
        </p:txBody>
      </p:sp>
      <p:sp>
        <p:nvSpPr>
          <p:cNvPr id="20" name="文本13"/>
          <p:cNvSpPr txBox="1"/>
          <p:nvPr/>
        </p:nvSpPr>
        <p:spPr>
          <a:xfrm>
            <a:off x="3433753" y="4142804"/>
            <a:ext cx="1784347" cy="592772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2399" b="0" i="0" u="sng" dirty="1">
                <a:solidFill>
                  <a:srgbClr val="FF0000">
                    <a:alpha val="100000"/>
                  </a:srgbClr>
                </a:solidFill>
                <a:latin typeface="微软雅黑"/>
                <a:ea typeface="微软雅黑"/>
              </a:rPr>
              <a:t>矫 揉 </a:t>
            </a:r>
            <a:r>
              <a:rPr lang="zh-CN" altLang="en-US" sz="2399" b="0" i="0" dirty="1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造 作</a:t>
            </a:r>
          </a:p>
        </p:txBody>
      </p:sp>
      <p:sp>
        <p:nvSpPr>
          <p:cNvPr id="21" name="文本14"/>
          <p:cNvSpPr txBox="1"/>
          <p:nvPr/>
        </p:nvSpPr>
        <p:spPr>
          <a:xfrm>
            <a:off x="5871010" y="4142727"/>
            <a:ext cx="1753657" cy="592772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2399" b="0" i="0" u="sng" dirty="1">
                <a:solidFill>
                  <a:srgbClr val="FF0000">
                    <a:alpha val="100000"/>
                  </a:srgbClr>
                </a:solidFill>
                <a:latin typeface="微软雅黑"/>
                <a:ea typeface="微软雅黑"/>
              </a:rPr>
              <a:t>扭 捏 </a:t>
            </a:r>
            <a:r>
              <a:rPr lang="zh-CN" altLang="en-US" sz="2399" b="0" i="0" dirty="1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作 态</a:t>
            </a:r>
          </a:p>
        </p:txBody>
      </p:sp>
      <p:sp>
        <p:nvSpPr>
          <p:cNvPr id="22" name="文本15"/>
          <p:cNvSpPr txBox="1"/>
          <p:nvPr/>
        </p:nvSpPr>
        <p:spPr>
          <a:xfrm>
            <a:off x="8300780" y="4142642"/>
            <a:ext cx="1772774" cy="592772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2399" b="0" i="0" u="sng" dirty="1">
                <a:solidFill>
                  <a:srgbClr val="FF0000">
                    <a:alpha val="100000"/>
                  </a:srgbClr>
                </a:solidFill>
                <a:latin typeface="微软雅黑"/>
                <a:ea typeface="微软雅黑"/>
              </a:rPr>
              <a:t>絮 </a:t>
            </a:r>
            <a:r>
              <a:rPr lang="zh-CN" altLang="en-US" sz="2399" b="0" i="0" dirty="1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絮 叨 叨</a:t>
            </a:r>
          </a:p>
        </p:txBody>
      </p:sp>
      <p:sp>
        <p:nvSpPr>
          <p:cNvPr id="23" name="文本16"/>
          <p:cNvSpPr txBox="1"/>
          <p:nvPr/>
        </p:nvSpPr>
        <p:spPr>
          <a:xfrm>
            <a:off x="917362" y="5356498"/>
            <a:ext cx="1710271" cy="592772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2399" b="0" i="0" u="sng" dirty="1">
                <a:solidFill>
                  <a:srgbClr val="FF0000">
                    <a:alpha val="100000"/>
                  </a:srgbClr>
                </a:solidFill>
                <a:latin typeface="微软雅黑"/>
                <a:ea typeface="微软雅黑"/>
              </a:rPr>
              <a:t>彬 </a:t>
            </a:r>
            <a:r>
              <a:rPr lang="zh-CN" altLang="en-US" sz="2399" b="0" i="0" dirty="1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彬 有 礼</a:t>
            </a:r>
          </a:p>
        </p:txBody>
      </p:sp>
      <p:sp>
        <p:nvSpPr>
          <p:cNvPr id="24" name="文本17"/>
          <p:cNvSpPr txBox="1"/>
          <p:nvPr/>
        </p:nvSpPr>
        <p:spPr>
          <a:xfrm>
            <a:off x="3387947" y="5489353"/>
            <a:ext cx="1875368" cy="592772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2399" b="0" i="0" dirty="1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持 续 不 </a:t>
            </a:r>
            <a:r>
              <a:rPr lang="zh-CN" altLang="en-US" sz="2399" b="0" i="0" u="sng" dirty="1">
                <a:solidFill>
                  <a:srgbClr val="FF0000">
                    <a:alpha val="100000"/>
                  </a:srgbClr>
                </a:solidFill>
                <a:latin typeface="微软雅黑"/>
                <a:ea typeface="微软雅黑"/>
              </a:rPr>
              <a:t>懈</a:t>
            </a:r>
          </a:p>
        </p:txBody>
      </p:sp>
      <p:sp>
        <p:nvSpPr>
          <p:cNvPr id="25" name="文本18"/>
          <p:cNvSpPr txBox="1"/>
          <p:nvPr/>
        </p:nvSpPr>
        <p:spPr>
          <a:xfrm>
            <a:off x="1370105" y="2596505"/>
            <a:ext cx="621506" cy="592772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2399" b="0" i="0" dirty="1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ài </a:t>
            </a:r>
          </a:p>
        </p:txBody>
      </p:sp>
      <p:sp>
        <p:nvSpPr>
          <p:cNvPr id="26" name="文本19"/>
          <p:cNvSpPr txBox="1"/>
          <p:nvPr/>
        </p:nvSpPr>
        <p:spPr>
          <a:xfrm>
            <a:off x="4363688" y="1275036"/>
            <a:ext cx="685533" cy="592772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2399" b="0" i="0" dirty="1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kè</a:t>
            </a:r>
          </a:p>
        </p:txBody>
      </p:sp>
      <p:sp>
        <p:nvSpPr>
          <p:cNvPr id="27" name="文本20"/>
          <p:cNvSpPr txBox="1"/>
          <p:nvPr/>
        </p:nvSpPr>
        <p:spPr>
          <a:xfrm>
            <a:off x="9551803" y="1274864"/>
            <a:ext cx="992391" cy="592772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2399" b="0" i="0" dirty="1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zhēn</a:t>
            </a:r>
          </a:p>
        </p:txBody>
      </p:sp>
      <p:sp>
        <p:nvSpPr>
          <p:cNvPr id="28" name="文本21"/>
          <p:cNvSpPr txBox="1"/>
          <p:nvPr/>
        </p:nvSpPr>
        <p:spPr>
          <a:xfrm>
            <a:off x="6318609" y="1274997"/>
            <a:ext cx="788460" cy="592772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2399" b="0" i="0" dirty="1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nuò</a:t>
            </a:r>
          </a:p>
        </p:txBody>
      </p:sp>
      <p:sp>
        <p:nvSpPr>
          <p:cNvPr id="29" name="文本22"/>
          <p:cNvSpPr txBox="1"/>
          <p:nvPr/>
        </p:nvSpPr>
        <p:spPr>
          <a:xfrm>
            <a:off x="2557577" y="1275169"/>
            <a:ext cx="961834" cy="592772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2399" b="0" i="0" dirty="1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hán </a:t>
            </a:r>
          </a:p>
        </p:txBody>
      </p:sp>
      <p:sp>
        <p:nvSpPr>
          <p:cNvPr id="30" name="文本23"/>
          <p:cNvSpPr txBox="1"/>
          <p:nvPr/>
        </p:nvSpPr>
        <p:spPr>
          <a:xfrm>
            <a:off x="886035" y="1275226"/>
            <a:ext cx="1043845" cy="592772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2399" b="0" i="0" dirty="1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mào </a:t>
            </a:r>
          </a:p>
        </p:txBody>
      </p:sp>
      <p:sp>
        <p:nvSpPr>
          <p:cNvPr id="31" name="文本24"/>
          <p:cNvSpPr txBox="1"/>
          <p:nvPr/>
        </p:nvSpPr>
        <p:spPr>
          <a:xfrm>
            <a:off x="8267272" y="3806080"/>
            <a:ext cx="749303" cy="592772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2399" b="0" i="0" dirty="1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xù  </a:t>
            </a:r>
          </a:p>
        </p:txBody>
      </p:sp>
      <p:sp>
        <p:nvSpPr>
          <p:cNvPr id="32" name="文本25"/>
          <p:cNvSpPr txBox="1"/>
          <p:nvPr/>
        </p:nvSpPr>
        <p:spPr>
          <a:xfrm>
            <a:off x="5887917" y="3789321"/>
            <a:ext cx="1401366" cy="592772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2399" b="0" i="0" dirty="1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niǔ  niē </a:t>
            </a:r>
          </a:p>
        </p:txBody>
      </p:sp>
      <p:sp>
        <p:nvSpPr>
          <p:cNvPr id="33" name="文本26"/>
          <p:cNvSpPr txBox="1"/>
          <p:nvPr/>
        </p:nvSpPr>
        <p:spPr>
          <a:xfrm>
            <a:off x="3313157" y="3789093"/>
            <a:ext cx="1486957" cy="592772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2399" b="0" i="0" dirty="1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jiǎo róu </a:t>
            </a:r>
          </a:p>
        </p:txBody>
      </p:sp>
      <p:sp>
        <p:nvSpPr>
          <p:cNvPr id="34" name="文本27"/>
          <p:cNvSpPr txBox="1"/>
          <p:nvPr/>
        </p:nvSpPr>
        <p:spPr>
          <a:xfrm>
            <a:off x="1991658" y="3789256"/>
            <a:ext cx="890054" cy="592772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2399" b="0" i="0" dirty="1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tíng </a:t>
            </a:r>
          </a:p>
        </p:txBody>
      </p:sp>
      <p:sp>
        <p:nvSpPr>
          <p:cNvPr id="35" name="文本28"/>
          <p:cNvSpPr txBox="1"/>
          <p:nvPr/>
        </p:nvSpPr>
        <p:spPr>
          <a:xfrm>
            <a:off x="8408260" y="2596553"/>
            <a:ext cx="900646" cy="592772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2399" b="0" i="0" dirty="1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bèi </a:t>
            </a:r>
          </a:p>
        </p:txBody>
      </p:sp>
      <p:sp>
        <p:nvSpPr>
          <p:cNvPr id="36" name="文本29"/>
          <p:cNvSpPr txBox="1"/>
          <p:nvPr/>
        </p:nvSpPr>
        <p:spPr>
          <a:xfrm>
            <a:off x="6124966" y="2596915"/>
            <a:ext cx="1041397" cy="592772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2399" b="0" i="0" dirty="1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yōng </a:t>
            </a:r>
          </a:p>
        </p:txBody>
      </p:sp>
      <p:sp>
        <p:nvSpPr>
          <p:cNvPr id="37" name="文本30"/>
          <p:cNvSpPr txBox="1"/>
          <p:nvPr/>
        </p:nvSpPr>
        <p:spPr>
          <a:xfrm>
            <a:off x="4653553" y="2596915"/>
            <a:ext cx="705907" cy="592772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2399" b="0" i="0" dirty="1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chí </a:t>
            </a:r>
          </a:p>
        </p:txBody>
      </p:sp>
      <p:sp>
        <p:nvSpPr>
          <p:cNvPr id="38" name="文本31"/>
          <p:cNvSpPr txBox="1"/>
          <p:nvPr/>
        </p:nvSpPr>
        <p:spPr>
          <a:xfrm>
            <a:off x="2705443" y="2596515"/>
            <a:ext cx="509321" cy="592772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2399" b="0" i="0" dirty="1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jí </a:t>
            </a:r>
          </a:p>
        </p:txBody>
      </p:sp>
      <p:sp>
        <p:nvSpPr>
          <p:cNvPr id="39" name="文本32"/>
          <p:cNvSpPr txBox="1"/>
          <p:nvPr/>
        </p:nvSpPr>
        <p:spPr>
          <a:xfrm>
            <a:off x="917562" y="5007073"/>
            <a:ext cx="838600" cy="592772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2399" b="0" i="0" dirty="1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bīn </a:t>
            </a:r>
          </a:p>
        </p:txBody>
      </p:sp>
      <p:sp>
        <p:nvSpPr>
          <p:cNvPr id="40" name="文本33"/>
          <p:cNvSpPr txBox="1"/>
          <p:nvPr/>
        </p:nvSpPr>
        <p:spPr>
          <a:xfrm>
            <a:off x="4496343" y="5006835"/>
            <a:ext cx="731310" cy="592772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2399" b="0" i="0" dirty="1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xiè </a:t>
            </a:r>
          </a:p>
        </p:txBody>
      </p:sp>
      <p:sp>
        <p:nvSpPr>
          <p:cNvPr id="41" name="文本34"/>
          <p:cNvSpPr txBox="1"/>
          <p:nvPr/>
        </p:nvSpPr>
        <p:spPr>
          <a:xfrm>
            <a:off x="691201" y="201092"/>
            <a:ext cx="4538539" cy="1074134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6099" b="1" i="0" dirty="1">
                <a:solidFill>
                  <a:srgbClr val="333333">
                    <a:alpha val="100000"/>
                  </a:srgbClr>
                </a:solidFill>
                <a:effectLst>
                  <a:outerShdw blurRad="28575" dir="2700000" dist="57150" rotWithShape="0">
                    <a:srgbClr val="333333">
                      <a:alpha val="40000"/>
                    </a:srgbClr>
                  </a:outerShdw>
                </a:effectLst>
                <a:latin typeface="隶书"/>
                <a:ea typeface="隶书"/>
              </a:rPr>
              <a:t>预习检查</a:t>
            </a:r>
          </a:p>
        </p:txBody>
      </p:sp>
      <p:sp>
        <p:nvSpPr>
          <p:cNvPr id="42" name="文本35"/>
          <p:cNvSpPr txBox="1"/>
          <p:nvPr/>
        </p:nvSpPr>
        <p:spPr>
          <a:xfrm>
            <a:off x="9474424" y="1561319"/>
            <a:ext cx="1147477" cy="698490"/>
          </a:xfrm>
          <a:prstGeom prst="rect"/>
          <a:noFill/>
        </p:spPr>
        <p:txBody>
          <a:bodyPr anchor="t"/>
          <a:lstStyle/>
          <a:p>
            <a:pPr marL="0" algn="l">
              <a:lnSpc>
                <a:spcPts val="3900"/>
              </a:lnSpc>
              <a:buFont typeface="Arial"/>
              <a:buChar char=" "/>
            </a:pPr>
            <a:r>
              <a:rPr lang="zh-CN" altLang="en-US" sz="2399" b="0" i="0" u="sng" dirty="1">
                <a:solidFill>
                  <a:srgbClr val="FF0000">
                    <a:alpha val="100000"/>
                  </a:srgbClr>
                </a:solidFill>
                <a:latin typeface="微软雅黑"/>
                <a:ea typeface="微软雅黑"/>
              </a:rPr>
              <a:t>箴 </a:t>
            </a:r>
            <a:r>
              <a:rPr lang="zh-CN" altLang="en-US" sz="2399" b="0" i="0" dirty="1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言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E4E4E6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容器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>
          <a:xfrm>
            <a:off x="9226099" y="1176331"/>
            <a:ext cx="2486025" cy="704850"/>
          </a:xfrm>
          <a:prstGeom prst="rect"/>
        </p:spPr>
      </p:pic>
      <p:pic>
        <p:nvPicPr>
          <p:cNvPr id="3" name="容器2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>
          <a:xfrm>
            <a:off x="9226319" y="1848062"/>
            <a:ext cx="2486025" cy="704850"/>
          </a:xfrm>
          <a:prstGeom prst="rect"/>
        </p:spPr>
      </p:pic>
      <p:pic>
        <p:nvPicPr>
          <p:cNvPr id="4" name="容器3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>
          <a:xfrm>
            <a:off x="9226319" y="2518746"/>
            <a:ext cx="2486025" cy="704850"/>
          </a:xfrm>
          <a:prstGeom prst="rect"/>
        </p:spPr>
      </p:pic>
      <p:pic>
        <p:nvPicPr>
          <p:cNvPr id="5" name="容器4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rcRect/>
          <a:stretch>
            <a:fillRect/>
          </a:stretch>
        </p:blipFill>
        <p:spPr>
          <a:xfrm>
            <a:off x="9226467" y="3147311"/>
            <a:ext cx="2486025" cy="704850"/>
          </a:xfrm>
          <a:prstGeom prst="rect"/>
        </p:spPr>
      </p:pic>
      <p:pic>
        <p:nvPicPr>
          <p:cNvPr id="6" name="容器5"/>
          <p:cNvPicPr>
            <a:picLocks noChangeAspect="1"/>
          </p:cNvPicPr>
          <p:nvPr/>
        </p:nvPicPr>
        <p:blipFill>
          <a:blip xmlns:r="http://schemas.openxmlformats.org/officeDocument/2006/relationships" r:embed="rId6"/>
          <a:srcRect/>
          <a:stretch>
            <a:fillRect/>
          </a:stretch>
        </p:blipFill>
        <p:spPr>
          <a:xfrm>
            <a:off x="9226467" y="3823427"/>
            <a:ext cx="2486025" cy="704850"/>
          </a:xfrm>
          <a:prstGeom prst="rect"/>
        </p:spPr>
      </p:pic>
      <p:pic>
        <p:nvPicPr>
          <p:cNvPr id="7" name="容器6"/>
          <p:cNvPicPr>
            <a:picLocks noChangeAspect="1"/>
          </p:cNvPicPr>
          <p:nvPr/>
        </p:nvPicPr>
        <p:blipFill>
          <a:blip xmlns:r="http://schemas.openxmlformats.org/officeDocument/2006/relationships" r:embed="rId7"/>
          <a:srcRect/>
          <a:stretch>
            <a:fillRect/>
          </a:stretch>
        </p:blipFill>
        <p:spPr>
          <a:xfrm>
            <a:off x="9226467" y="4499543"/>
            <a:ext cx="2486025" cy="704850"/>
          </a:xfrm>
          <a:prstGeom prst="rect"/>
        </p:spPr>
      </p:pic>
      <p:pic>
        <p:nvPicPr>
          <p:cNvPr id="8" name="容器7"/>
          <p:cNvPicPr>
            <a:picLocks noChangeAspect="1"/>
          </p:cNvPicPr>
          <p:nvPr/>
        </p:nvPicPr>
        <p:blipFill>
          <a:blip xmlns:r="http://schemas.openxmlformats.org/officeDocument/2006/relationships" r:embed="rId8"/>
          <a:srcRect/>
          <a:stretch>
            <a:fillRect/>
          </a:stretch>
        </p:blipFill>
        <p:spPr>
          <a:xfrm>
            <a:off x="9226092" y="5204155"/>
            <a:ext cx="2486025" cy="704850"/>
          </a:xfrm>
          <a:prstGeom prst="rect"/>
        </p:spPr>
      </p:pic>
      <p:pic>
        <p:nvPicPr>
          <p:cNvPr id="9" name="素材1"/>
          <p:cNvPicPr>
            <a:picLocks noChangeAspect="1"/>
          </p:cNvPicPr>
          <p:nvPr/>
        </p:nvPicPr>
        <p:blipFill>
          <a:blip xmlns:r="http://schemas.openxmlformats.org/officeDocument/2006/relationships" r:embed="rId9"/>
          <a:srcRect/>
          <a:stretch>
            <a:fillRect/>
          </a:stretch>
        </p:blipFill>
        <p:spPr>
          <a:xfrm>
            <a:off x="157964" y="1236818"/>
            <a:ext cx="5683253" cy="641347"/>
          </a:xfrm>
          <a:prstGeom prst="rect"/>
        </p:spPr>
      </p:pic>
      <p:pic>
        <p:nvPicPr>
          <p:cNvPr id="10" name="素材2"/>
          <p:cNvPicPr>
            <a:picLocks noChangeAspect="1"/>
          </p:cNvPicPr>
          <p:nvPr/>
        </p:nvPicPr>
        <p:blipFill>
          <a:blip xmlns:r="http://schemas.openxmlformats.org/officeDocument/2006/relationships" r:embed="rId10"/>
          <a:srcRect/>
          <a:stretch>
            <a:fillRect/>
          </a:stretch>
        </p:blipFill>
        <p:spPr>
          <a:xfrm>
            <a:off x="157964" y="1907784"/>
            <a:ext cx="5683253" cy="641347"/>
          </a:xfrm>
          <a:prstGeom prst="rect"/>
        </p:spPr>
      </p:pic>
      <p:pic>
        <p:nvPicPr>
          <p:cNvPr id="11" name="素材3"/>
          <p:cNvPicPr>
            <a:picLocks noChangeAspect="1"/>
          </p:cNvPicPr>
          <p:nvPr/>
        </p:nvPicPr>
        <p:blipFill>
          <a:blip xmlns:r="http://schemas.openxmlformats.org/officeDocument/2006/relationships" r:embed="rId11"/>
          <a:srcRect/>
          <a:stretch>
            <a:fillRect/>
          </a:stretch>
        </p:blipFill>
        <p:spPr>
          <a:xfrm>
            <a:off x="157964" y="2578751"/>
            <a:ext cx="5683253" cy="641347"/>
          </a:xfrm>
          <a:prstGeom prst="rect"/>
        </p:spPr>
      </p:pic>
      <p:pic>
        <p:nvPicPr>
          <p:cNvPr id="12" name="素材4"/>
          <p:cNvPicPr>
            <a:picLocks noChangeAspect="1"/>
          </p:cNvPicPr>
          <p:nvPr/>
        </p:nvPicPr>
        <p:blipFill>
          <a:blip xmlns:r="http://schemas.openxmlformats.org/officeDocument/2006/relationships" r:embed="rId12"/>
          <a:srcRect/>
          <a:stretch>
            <a:fillRect/>
          </a:stretch>
        </p:blipFill>
        <p:spPr>
          <a:xfrm>
            <a:off x="157964" y="3249717"/>
            <a:ext cx="5683253" cy="641347"/>
          </a:xfrm>
          <a:prstGeom prst="rect"/>
        </p:spPr>
      </p:pic>
      <p:pic>
        <p:nvPicPr>
          <p:cNvPr id="13" name="素材5"/>
          <p:cNvPicPr>
            <a:picLocks noChangeAspect="1"/>
          </p:cNvPicPr>
          <p:nvPr/>
        </p:nvPicPr>
        <p:blipFill>
          <a:blip xmlns:r="http://schemas.openxmlformats.org/officeDocument/2006/relationships" r:embed="rId13"/>
          <a:srcRect/>
          <a:stretch>
            <a:fillRect/>
          </a:stretch>
        </p:blipFill>
        <p:spPr>
          <a:xfrm>
            <a:off x="157964" y="3920684"/>
            <a:ext cx="5683253" cy="641347"/>
          </a:xfrm>
          <a:prstGeom prst="rect"/>
        </p:spPr>
      </p:pic>
      <p:pic>
        <p:nvPicPr>
          <p:cNvPr id="14" name="素材6"/>
          <p:cNvPicPr>
            <a:picLocks noChangeAspect="1"/>
          </p:cNvPicPr>
          <p:nvPr/>
        </p:nvPicPr>
        <p:blipFill>
          <a:blip xmlns:r="http://schemas.openxmlformats.org/officeDocument/2006/relationships" r:embed="rId14"/>
          <a:srcRect/>
          <a:stretch>
            <a:fillRect/>
          </a:stretch>
        </p:blipFill>
        <p:spPr>
          <a:xfrm>
            <a:off x="158098" y="4591650"/>
            <a:ext cx="5683253" cy="641347"/>
          </a:xfrm>
          <a:prstGeom prst="rect"/>
        </p:spPr>
      </p:pic>
      <p:pic>
        <p:nvPicPr>
          <p:cNvPr id="15" name="素材7"/>
          <p:cNvPicPr>
            <a:picLocks noChangeAspect="1"/>
          </p:cNvPicPr>
          <p:nvPr/>
        </p:nvPicPr>
        <p:blipFill>
          <a:blip xmlns:r="http://schemas.openxmlformats.org/officeDocument/2006/relationships" r:embed="rId15"/>
          <a:srcRect/>
          <a:stretch>
            <a:fillRect/>
          </a:stretch>
        </p:blipFill>
        <p:spPr>
          <a:xfrm>
            <a:off x="158193" y="5278228"/>
            <a:ext cx="5683253" cy="641347"/>
          </a:xfrm>
          <a:prstGeom prst="rect"/>
        </p:spPr>
      </p:pic>
      <p:pic>
        <p:nvPicPr>
          <p:cNvPr id="16" name="图片1"/>
          <p:cNvPicPr>
            <a:picLocks noChangeAspect="1"/>
          </p:cNvPicPr>
          <p:nvPr/>
        </p:nvPicPr>
        <p:blipFill>
          <a:blip xmlns:r="http://schemas.openxmlformats.org/officeDocument/2006/relationships" r:embed="rId16"/>
          <a:srcRect/>
          <a:stretch>
            <a:fillRect/>
          </a:stretch>
        </p:blipFill>
        <p:spPr>
          <a:xfrm>
            <a:off x="10571893" y="5270678"/>
            <a:ext cx="1665816" cy="1663700"/>
          </a:xfrm>
          <a:prstGeom prst="rect"/>
        </p:spPr>
      </p:pic>
      <p:grpSp>
        <p:nvGrpSpPr>
          <p:cNvPr id="17" name="组合1"/>
          <p:cNvGrpSpPr/>
          <p:nvPr/>
        </p:nvGrpSpPr>
        <p:grpSpPr>
          <a:xfrm>
            <a:off x="1804025" y="205950"/>
            <a:ext cx="2876550" cy="736589"/>
            <a:chOff x="0" y="0"/>
            <a:chExt cx="2876550" cy="736589"/>
          </a:xfrm>
        </p:grpSpPr>
        <p:sp>
          <p:nvSpPr>
            <p:cNvPr id="18" name="形状1"/>
            <p:cNvSpPr txBox="1"/>
            <p:nvPr/>
          </p:nvSpPr>
          <p:spPr>
            <a:xfrm rot="555799">
              <a:off x="1916572" y="104101"/>
              <a:ext cx="590549" cy="558800"/>
            </a:xfrm>
            <a:custGeom>
              <a:gdLst>
                <a:gd name="connsiteX0" fmla="*/ 93133 w 590549"/>
                <a:gd name="connsiteY0" fmla="*/ 0 h 558800"/>
                <a:gd name="connsiteX1" fmla="*/ 497416 w 590549"/>
                <a:gd name="connsiteY1" fmla="*/ 0 h 558800"/>
                <a:gd name="connsiteX2" fmla="*/ 522116 w 590549"/>
                <a:gd name="connsiteY2" fmla="*/ 0 h 558800"/>
                <a:gd name="connsiteX3" fmla="*/ 580737 w 590549"/>
                <a:gd name="connsiteY3" fmla="*/ 44744 h 558800"/>
                <a:gd name="connsiteX4" fmla="*/ 590549 w 590549"/>
                <a:gd name="connsiteY4" fmla="*/ 465667 h 558800"/>
                <a:gd name="connsiteX5" fmla="*/ 590549 w 590549"/>
                <a:gd name="connsiteY5" fmla="*/ 490367 h 558800"/>
                <a:gd name="connsiteX6" fmla="*/ 545805 w 590549"/>
                <a:gd name="connsiteY6" fmla="*/ 548988 h 558800"/>
                <a:gd name="connsiteX7" fmla="*/ 93133 w 590549"/>
                <a:gd name="connsiteY7" fmla="*/ 558800 h 558800"/>
                <a:gd name="connsiteX8" fmla="*/ 68433 w 590549"/>
                <a:gd name="connsiteY8" fmla="*/ 558800 h 558800"/>
                <a:gd name="connsiteX9" fmla="*/ 9812 w 590549"/>
                <a:gd name="connsiteY9" fmla="*/ 514056 h 558800"/>
                <a:gd name="connsiteX10" fmla="*/ 0 w 590549"/>
                <a:gd name="connsiteY10" fmla="*/ 93133 h 558800"/>
                <a:gd name="connsiteX11" fmla="*/ 0 w 590549"/>
                <a:gd name="connsiteY11" fmla="*/ 41697 h 5588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0549" h="558800">
                  <a:moveTo>
                    <a:pt x="93133" y="0"/>
                  </a:moveTo>
                  <a:lnTo>
                    <a:pt x="497416" y="0"/>
                  </a:lnTo>
                  <a:cubicBezTo>
                    <a:pt x="522116" y="0"/>
                    <a:pt x="545805" y="9812"/>
                    <a:pt x="563271" y="27278"/>
                  </a:cubicBezTo>
                  <a:cubicBezTo>
                    <a:pt x="580737" y="44744"/>
                    <a:pt x="590549" y="68433"/>
                    <a:pt x="590549" y="93133"/>
                  </a:cubicBezTo>
                  <a:lnTo>
                    <a:pt x="590549" y="465667"/>
                  </a:lnTo>
                  <a:cubicBezTo>
                    <a:pt x="590549" y="490367"/>
                    <a:pt x="580737" y="514056"/>
                    <a:pt x="563271" y="531522"/>
                  </a:cubicBezTo>
                  <a:cubicBezTo>
                    <a:pt x="545805" y="548988"/>
                    <a:pt x="522116" y="558800"/>
                    <a:pt x="497416" y="558800"/>
                  </a:cubicBezTo>
                  <a:lnTo>
                    <a:pt x="93133" y="558800"/>
                  </a:lnTo>
                  <a:cubicBezTo>
                    <a:pt x="68433" y="558800"/>
                    <a:pt x="44744" y="548988"/>
                    <a:pt x="27278" y="531522"/>
                  </a:cubicBezTo>
                  <a:cubicBezTo>
                    <a:pt x="9812" y="514056"/>
                    <a:pt x="0" y="490367"/>
                    <a:pt x="0" y="465667"/>
                  </a:cubicBezTo>
                  <a:lnTo>
                    <a:pt x="0" y="93133"/>
                  </a:lnTo>
                  <a:cubicBezTo>
                    <a:pt x="0" y="41697"/>
                    <a:pt x="41697" y="0"/>
                    <a:pt x="93133" y="0"/>
                  </a:cubicBezTo>
                  <a:close/>
                </a:path>
              </a:pathLst>
            </a:custGeom>
            <a:solidFill>
              <a:srgbClr val="909D26">
                <a:alpha val="100000"/>
              </a:srgbClr>
            </a:solidFill>
            <a:ln w="30163">
              <a:solidFill>
                <a:srgbClr val="FFFFFF">
                  <a:alpha val="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  <a:r>
                <a:rPr lang="zh-CN" altLang="en-US" sz="2400" b="0" i="0" dirty="1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</a:rPr>
                <a:t> </a:t>
              </a:r>
            </a:p>
          </p:txBody>
        </p:sp>
        <p:sp>
          <p:nvSpPr>
            <p:cNvPr id="19" name="形状2"/>
            <p:cNvSpPr txBox="1"/>
            <p:nvPr/>
          </p:nvSpPr>
          <p:spPr>
            <a:xfrm rot="20470820">
              <a:off x="1293027" y="112568"/>
              <a:ext cx="590551" cy="560916"/>
            </a:xfrm>
            <a:custGeom>
              <a:gdLst>
                <a:gd name="connsiteX0" fmla="*/ 93486 w 590551"/>
                <a:gd name="connsiteY0" fmla="*/ 0 h 560916"/>
                <a:gd name="connsiteX1" fmla="*/ 497065 w 590551"/>
                <a:gd name="connsiteY1" fmla="*/ 0 h 560916"/>
                <a:gd name="connsiteX2" fmla="*/ 548696 w 590551"/>
                <a:gd name="connsiteY2" fmla="*/ 0 h 560916"/>
                <a:gd name="connsiteX3" fmla="*/ 590551 w 590551"/>
                <a:gd name="connsiteY3" fmla="*/ 467430 h 560916"/>
                <a:gd name="connsiteX4" fmla="*/ 590551 w 590551"/>
                <a:gd name="connsiteY4" fmla="*/ 519061 h 560916"/>
                <a:gd name="connsiteX5" fmla="*/ 93486 w 590551"/>
                <a:gd name="connsiteY5" fmla="*/ 560916 h 560916"/>
                <a:gd name="connsiteX6" fmla="*/ 68692 w 590551"/>
                <a:gd name="connsiteY6" fmla="*/ 560916 h 560916"/>
                <a:gd name="connsiteX7" fmla="*/ 9849 w 590551"/>
                <a:gd name="connsiteY7" fmla="*/ 516003 h 560916"/>
                <a:gd name="connsiteX8" fmla="*/ 0 w 590551"/>
                <a:gd name="connsiteY8" fmla="*/ 93486 h 560916"/>
                <a:gd name="connsiteX9" fmla="*/ 0 w 590551"/>
                <a:gd name="connsiteY9" fmla="*/ 41855 h 56091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0551" h="560916">
                  <a:moveTo>
                    <a:pt x="93486" y="0"/>
                  </a:moveTo>
                  <a:lnTo>
                    <a:pt x="497065" y="0"/>
                  </a:lnTo>
                  <a:cubicBezTo>
                    <a:pt x="548696" y="0"/>
                    <a:pt x="590551" y="41855"/>
                    <a:pt x="590551" y="93486"/>
                  </a:cubicBezTo>
                  <a:lnTo>
                    <a:pt x="590551" y="467430"/>
                  </a:lnTo>
                  <a:cubicBezTo>
                    <a:pt x="590551" y="519061"/>
                    <a:pt x="548696" y="560916"/>
                    <a:pt x="497065" y="560916"/>
                  </a:cubicBezTo>
                  <a:lnTo>
                    <a:pt x="93486" y="560916"/>
                  </a:lnTo>
                  <a:cubicBezTo>
                    <a:pt x="68692" y="560916"/>
                    <a:pt x="44913" y="551067"/>
                    <a:pt x="27381" y="533535"/>
                  </a:cubicBezTo>
                  <a:cubicBezTo>
                    <a:pt x="9849" y="516003"/>
                    <a:pt x="0" y="492224"/>
                    <a:pt x="0" y="467430"/>
                  </a:cubicBezTo>
                  <a:lnTo>
                    <a:pt x="0" y="93486"/>
                  </a:lnTo>
                  <a:cubicBezTo>
                    <a:pt x="0" y="41855"/>
                    <a:pt x="41855" y="0"/>
                    <a:pt x="93486" y="0"/>
                  </a:cubicBezTo>
                  <a:close/>
                </a:path>
              </a:pathLst>
            </a:custGeom>
            <a:solidFill>
              <a:srgbClr val="A86A00">
                <a:alpha val="100000"/>
              </a:srgbClr>
            </a:solidFill>
            <a:ln w="30163">
              <a:solidFill>
                <a:srgbClr val="FFFFFF">
                  <a:alpha val="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  <a:r>
                <a:rPr lang="zh-CN" altLang="en-US" sz="2400" b="0" i="0" dirty="1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</a:rPr>
                <a:t> </a:t>
              </a:r>
            </a:p>
          </p:txBody>
        </p:sp>
        <p:sp>
          <p:nvSpPr>
            <p:cNvPr id="20" name="形状3"/>
            <p:cNvSpPr txBox="1"/>
            <p:nvPr/>
          </p:nvSpPr>
          <p:spPr>
            <a:xfrm rot="319204">
              <a:off x="734224" y="123558"/>
              <a:ext cx="588433" cy="560916"/>
            </a:xfrm>
            <a:custGeom>
              <a:gdLst>
                <a:gd name="connsiteX0" fmla="*/ 93486 w 588433"/>
                <a:gd name="connsiteY0" fmla="*/ 0 h 560916"/>
                <a:gd name="connsiteX1" fmla="*/ 494947 w 588433"/>
                <a:gd name="connsiteY1" fmla="*/ 0 h 560916"/>
                <a:gd name="connsiteX2" fmla="*/ 519741 w 588433"/>
                <a:gd name="connsiteY2" fmla="*/ 0 h 560916"/>
                <a:gd name="connsiteX3" fmla="*/ 578584 w 588433"/>
                <a:gd name="connsiteY3" fmla="*/ 44913 h 560916"/>
                <a:gd name="connsiteX4" fmla="*/ 588433 w 588433"/>
                <a:gd name="connsiteY4" fmla="*/ 467430 h 560916"/>
                <a:gd name="connsiteX5" fmla="*/ 588433 w 588433"/>
                <a:gd name="connsiteY5" fmla="*/ 492224 h 560916"/>
                <a:gd name="connsiteX6" fmla="*/ 543520 w 588433"/>
                <a:gd name="connsiteY6" fmla="*/ 551067 h 560916"/>
                <a:gd name="connsiteX7" fmla="*/ 93486 w 588433"/>
                <a:gd name="connsiteY7" fmla="*/ 560916 h 560916"/>
                <a:gd name="connsiteX8" fmla="*/ 68692 w 588433"/>
                <a:gd name="connsiteY8" fmla="*/ 560916 h 560916"/>
                <a:gd name="connsiteX9" fmla="*/ 9849 w 588433"/>
                <a:gd name="connsiteY9" fmla="*/ 516003 h 560916"/>
                <a:gd name="connsiteX10" fmla="*/ 0 w 588433"/>
                <a:gd name="connsiteY10" fmla="*/ 93486 h 560916"/>
                <a:gd name="connsiteX11" fmla="*/ 0 w 588433"/>
                <a:gd name="connsiteY11" fmla="*/ 41855 h 56091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8433" h="560916">
                  <a:moveTo>
                    <a:pt x="93486" y="0"/>
                  </a:moveTo>
                  <a:lnTo>
                    <a:pt x="494947" y="0"/>
                  </a:lnTo>
                  <a:cubicBezTo>
                    <a:pt x="519741" y="0"/>
                    <a:pt x="543520" y="9849"/>
                    <a:pt x="561052" y="27381"/>
                  </a:cubicBezTo>
                  <a:cubicBezTo>
                    <a:pt x="578584" y="44913"/>
                    <a:pt x="588433" y="68692"/>
                    <a:pt x="588433" y="93486"/>
                  </a:cubicBezTo>
                  <a:lnTo>
                    <a:pt x="588433" y="467430"/>
                  </a:lnTo>
                  <a:cubicBezTo>
                    <a:pt x="588433" y="492224"/>
                    <a:pt x="578584" y="516003"/>
                    <a:pt x="561052" y="533535"/>
                  </a:cubicBezTo>
                  <a:cubicBezTo>
                    <a:pt x="543520" y="551067"/>
                    <a:pt x="519741" y="560916"/>
                    <a:pt x="494947" y="560916"/>
                  </a:cubicBezTo>
                  <a:lnTo>
                    <a:pt x="93486" y="560916"/>
                  </a:lnTo>
                  <a:cubicBezTo>
                    <a:pt x="68692" y="560916"/>
                    <a:pt x="44913" y="551067"/>
                    <a:pt x="27381" y="533535"/>
                  </a:cubicBezTo>
                  <a:cubicBezTo>
                    <a:pt x="9849" y="516003"/>
                    <a:pt x="0" y="492224"/>
                    <a:pt x="0" y="467430"/>
                  </a:cubicBezTo>
                  <a:lnTo>
                    <a:pt x="0" y="93486"/>
                  </a:lnTo>
                  <a:cubicBezTo>
                    <a:pt x="0" y="41855"/>
                    <a:pt x="41855" y="0"/>
                    <a:pt x="93486" y="0"/>
                  </a:cubicBezTo>
                  <a:close/>
                </a:path>
              </a:pathLst>
            </a:custGeom>
            <a:solidFill>
              <a:srgbClr val="018693">
                <a:alpha val="100000"/>
              </a:srgbClr>
            </a:solidFill>
            <a:ln w="30163">
              <a:solidFill>
                <a:srgbClr val="FFFFFF">
                  <a:alpha val="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  <a:r>
                <a:rPr lang="zh-CN" altLang="en-US" sz="2400" b="0" i="0" dirty="1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</a:rPr>
                <a:t> </a:t>
              </a:r>
            </a:p>
          </p:txBody>
        </p:sp>
        <p:sp>
          <p:nvSpPr>
            <p:cNvPr id="21" name="形状4"/>
            <p:cNvSpPr txBox="1"/>
            <p:nvPr/>
          </p:nvSpPr>
          <p:spPr>
            <a:xfrm rot="21148332">
              <a:off x="129471" y="123150"/>
              <a:ext cx="588433" cy="560917"/>
            </a:xfrm>
            <a:custGeom>
              <a:gdLst>
                <a:gd name="connsiteX0" fmla="*/ 93486 w 588433"/>
                <a:gd name="connsiteY0" fmla="*/ 0 h 560917"/>
                <a:gd name="connsiteX1" fmla="*/ 494947 w 588433"/>
                <a:gd name="connsiteY1" fmla="*/ 0 h 560917"/>
                <a:gd name="connsiteX2" fmla="*/ 519741 w 588433"/>
                <a:gd name="connsiteY2" fmla="*/ 0 h 560917"/>
                <a:gd name="connsiteX3" fmla="*/ 578584 w 588433"/>
                <a:gd name="connsiteY3" fmla="*/ 44914 h 560917"/>
                <a:gd name="connsiteX4" fmla="*/ 588433 w 588433"/>
                <a:gd name="connsiteY4" fmla="*/ 467431 h 560917"/>
                <a:gd name="connsiteX5" fmla="*/ 588433 w 588433"/>
                <a:gd name="connsiteY5" fmla="*/ 492225 h 560917"/>
                <a:gd name="connsiteX6" fmla="*/ 543520 w 588433"/>
                <a:gd name="connsiteY6" fmla="*/ 551068 h 560917"/>
                <a:gd name="connsiteX7" fmla="*/ 93486 w 588433"/>
                <a:gd name="connsiteY7" fmla="*/ 560917 h 560917"/>
                <a:gd name="connsiteX8" fmla="*/ 68692 w 588433"/>
                <a:gd name="connsiteY8" fmla="*/ 560917 h 560917"/>
                <a:gd name="connsiteX9" fmla="*/ 9849 w 588433"/>
                <a:gd name="connsiteY9" fmla="*/ 516004 h 560917"/>
                <a:gd name="connsiteX10" fmla="*/ 0 w 588433"/>
                <a:gd name="connsiteY10" fmla="*/ 93486 h 560917"/>
                <a:gd name="connsiteX11" fmla="*/ 0 w 588433"/>
                <a:gd name="connsiteY11" fmla="*/ 41855 h 56091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8433" h="560917">
                  <a:moveTo>
                    <a:pt x="93486" y="0"/>
                  </a:moveTo>
                  <a:lnTo>
                    <a:pt x="494947" y="0"/>
                  </a:lnTo>
                  <a:cubicBezTo>
                    <a:pt x="519741" y="0"/>
                    <a:pt x="543520" y="9849"/>
                    <a:pt x="561052" y="27381"/>
                  </a:cubicBezTo>
                  <a:cubicBezTo>
                    <a:pt x="578584" y="44914"/>
                    <a:pt x="588433" y="68692"/>
                    <a:pt x="588433" y="93486"/>
                  </a:cubicBezTo>
                  <a:lnTo>
                    <a:pt x="588433" y="467431"/>
                  </a:lnTo>
                  <a:cubicBezTo>
                    <a:pt x="588433" y="492225"/>
                    <a:pt x="578584" y="516004"/>
                    <a:pt x="561052" y="533536"/>
                  </a:cubicBezTo>
                  <a:cubicBezTo>
                    <a:pt x="543520" y="551068"/>
                    <a:pt x="519741" y="560917"/>
                    <a:pt x="494947" y="560917"/>
                  </a:cubicBezTo>
                  <a:lnTo>
                    <a:pt x="93486" y="560917"/>
                  </a:lnTo>
                  <a:cubicBezTo>
                    <a:pt x="68692" y="560917"/>
                    <a:pt x="44914" y="551068"/>
                    <a:pt x="27381" y="533536"/>
                  </a:cubicBezTo>
                  <a:cubicBezTo>
                    <a:pt x="9849" y="516004"/>
                    <a:pt x="0" y="492225"/>
                    <a:pt x="0" y="467431"/>
                  </a:cubicBezTo>
                  <a:lnTo>
                    <a:pt x="0" y="93486"/>
                  </a:lnTo>
                  <a:cubicBezTo>
                    <a:pt x="0" y="41855"/>
                    <a:pt x="41855" y="0"/>
                    <a:pt x="93486" y="0"/>
                  </a:cubicBezTo>
                  <a:close/>
                </a:path>
              </a:pathLst>
            </a:custGeom>
            <a:solidFill>
              <a:srgbClr val="F07474">
                <a:alpha val="100000"/>
              </a:srgbClr>
            </a:solidFill>
            <a:ln w="30163">
              <a:solidFill>
                <a:srgbClr val="FFFFFF">
                  <a:alpha val="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  <a:r>
                <a:rPr lang="zh-CN" altLang="en-US" sz="2400" b="0" i="0" dirty="1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</a:rPr>
                <a:t> </a:t>
              </a:r>
            </a:p>
          </p:txBody>
        </p:sp>
        <p:sp>
          <p:nvSpPr>
            <p:cNvPr id="22" name="文本1"/>
            <p:cNvSpPr txBox="1"/>
            <p:nvPr/>
          </p:nvSpPr>
          <p:spPr>
            <a:xfrm>
              <a:off x="0" y="0"/>
              <a:ext cx="2876550" cy="736589"/>
            </a:xfrm>
            <a:prstGeom prst="rect"/>
            <a:noFill/>
          </p:spPr>
          <p:txBody>
            <a:bodyPr anchor="t"/>
            <a:lstStyle/>
            <a:p>
              <a:pPr marL="0" algn="l">
                <a:lnSpc>
                  <a:spcPts val="4200"/>
                </a:lnSpc>
              </a:pPr>
              <a:r>
                <a:rPr lang="zh-CN" altLang="en-US" sz="3733" b="1" i="0" dirty="1">
                  <a:solidFill>
                    <a:srgbClr val="FFFFFF">
                      <a:alpha val="100000"/>
                    </a:srgbClr>
                  </a:solidFill>
                  <a:latin typeface="楷体"/>
                  <a:ea typeface="楷体"/>
                </a:rPr>
                <a:t>词 语解 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xmlns:r="http://schemas.openxmlformats.org/officeDocument/2006/relationships" r:embed="rId2"/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0" y="0"/>
            <a:ext cx="27164" cy="23283"/>
          </a:xfrm>
          <a:prstGeom prst="rect"/>
          <a:solidFill>
            <a:srgbClr val="387DD0">
              <a:alpha val="100000"/>
            </a:srgbClr>
          </a:solidFill>
          <a:ln w="17462">
            <a:solidFill>
              <a:srgbClr val="265A98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  <a:r>
              <a:rPr lang="zh-CN" altLang="en-US" sz="1800" b="0" i="0" dirty="1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</a:rPr>
              <a:t> </a:t>
            </a:r>
          </a:p>
        </p:txBody>
      </p:sp>
      <p:sp>
        <p:nvSpPr>
          <p:cNvPr id="3" name="形状2"/>
          <p:cNvSpPr txBox="1"/>
          <p:nvPr/>
        </p:nvSpPr>
        <p:spPr>
          <a:xfrm>
            <a:off x="6421695" y="2438420"/>
            <a:ext cx="714592" cy="101601"/>
          </a:xfrm>
          <a:custGeom>
            <a:gdLst>
              <a:gd name="connsiteX0" fmla="*/ 50802 w 714592"/>
              <a:gd name="connsiteY0" fmla="*/ 0 h 101601"/>
              <a:gd name="connsiteX1" fmla="*/ 78862 w 714592"/>
              <a:gd name="connsiteY1" fmla="*/ 0 h 101601"/>
              <a:gd name="connsiteX2" fmla="*/ 101599 w 714592"/>
              <a:gd name="connsiteY2" fmla="*/ 78864 h 101601"/>
              <a:gd name="connsiteX3" fmla="*/ 22737 w 714592"/>
              <a:gd name="connsiteY3" fmla="*/ 101601 h 101601"/>
              <a:gd name="connsiteX4" fmla="*/ 0 w 714592"/>
              <a:gd name="connsiteY4" fmla="*/ 22738 h 10160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592" h="101601">
                <a:moveTo>
                  <a:pt x="663790" y="0"/>
                </a:moveTo>
                <a:cubicBezTo>
                  <a:pt x="691850" y="0"/>
                  <a:pt x="714592" y="22738"/>
                  <a:pt x="714592" y="50803"/>
                </a:cubicBezTo>
                <a:cubicBezTo>
                  <a:pt x="714592" y="78864"/>
                  <a:pt x="691850" y="101601"/>
                  <a:pt x="663790" y="101601"/>
                </a:cubicBezTo>
                <a:cubicBezTo>
                  <a:pt x="635730" y="101601"/>
                  <a:pt x="612988" y="78864"/>
                  <a:pt x="612988" y="50803"/>
                </a:cubicBezTo>
                <a:cubicBezTo>
                  <a:pt x="612988" y="22738"/>
                  <a:pt x="635730" y="0"/>
                  <a:pt x="663790" y="0"/>
                </a:cubicBezTo>
                <a:close/>
              </a:path>
              <a:path w="714592" h="101601">
                <a:moveTo>
                  <a:pt x="460591" y="0"/>
                </a:moveTo>
                <a:cubicBezTo>
                  <a:pt x="488651" y="0"/>
                  <a:pt x="511389" y="22738"/>
                  <a:pt x="511389" y="50803"/>
                </a:cubicBezTo>
                <a:cubicBezTo>
                  <a:pt x="511389" y="78864"/>
                  <a:pt x="488651" y="101601"/>
                  <a:pt x="460591" y="101601"/>
                </a:cubicBezTo>
                <a:cubicBezTo>
                  <a:pt x="432527" y="101601"/>
                  <a:pt x="409789" y="78864"/>
                  <a:pt x="409789" y="50803"/>
                </a:cubicBezTo>
                <a:cubicBezTo>
                  <a:pt x="409789" y="22738"/>
                  <a:pt x="432527" y="0"/>
                  <a:pt x="460591" y="0"/>
                </a:cubicBezTo>
                <a:close/>
              </a:path>
              <a:path w="714592" h="101601">
                <a:moveTo>
                  <a:pt x="259807" y="0"/>
                </a:moveTo>
                <a:cubicBezTo>
                  <a:pt x="287867" y="0"/>
                  <a:pt x="310609" y="22738"/>
                  <a:pt x="310609" y="50803"/>
                </a:cubicBezTo>
                <a:cubicBezTo>
                  <a:pt x="310609" y="78864"/>
                  <a:pt x="287867" y="101601"/>
                  <a:pt x="259807" y="101601"/>
                </a:cubicBezTo>
                <a:cubicBezTo>
                  <a:pt x="231747" y="101601"/>
                  <a:pt x="209005" y="78864"/>
                  <a:pt x="209005" y="50803"/>
                </a:cubicBezTo>
                <a:cubicBezTo>
                  <a:pt x="209005" y="22738"/>
                  <a:pt x="231747" y="0"/>
                  <a:pt x="259807" y="0"/>
                </a:cubicBezTo>
                <a:close/>
              </a:path>
              <a:path w="714592" h="101601">
                <a:moveTo>
                  <a:pt x="50802" y="0"/>
                </a:moveTo>
                <a:cubicBezTo>
                  <a:pt x="78862" y="0"/>
                  <a:pt x="101599" y="22738"/>
                  <a:pt x="101599" y="50803"/>
                </a:cubicBezTo>
                <a:cubicBezTo>
                  <a:pt x="101599" y="78864"/>
                  <a:pt x="78862" y="101601"/>
                  <a:pt x="50802" y="101601"/>
                </a:cubicBezTo>
                <a:cubicBezTo>
                  <a:pt x="22737" y="101601"/>
                  <a:pt x="0" y="78864"/>
                  <a:pt x="0" y="50803"/>
                </a:cubicBezTo>
                <a:cubicBezTo>
                  <a:pt x="0" y="22738"/>
                  <a:pt x="22737" y="0"/>
                  <a:pt x="50802" y="0"/>
                </a:cubicBezTo>
                <a:close/>
              </a:path>
            </a:pathLst>
          </a:custGeom>
          <a:solidFill>
            <a:srgbClr val="F4F7FA">
              <a:alpha val="20000"/>
            </a:srgbClr>
          </a:solidFill>
          <a:ln w="17462">
            <a:solidFill>
              <a:srgbClr val="FFFFFF">
                <a:alpha val="0"/>
              </a:srgbClr>
            </a:solidFill>
            <a:prstDash val="solid"/>
          </a:ln>
        </p:spPr>
        <p:txBody>
          <a:bodyPr anchor="ctr"/>
          <a:lstStyle/>
          <a:p>
            <a:pPr marL="0" algn="ctr"/>
            <a:r>
              <a:rPr lang="zh-CN" altLang="en-US" sz="1800" b="0" i="0" dirty="1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</a:rPr>
              <a:t> </a:t>
            </a:r>
          </a:p>
        </p:txBody>
      </p:sp>
      <p:sp>
        <p:nvSpPr>
          <p:cNvPr id="4" name="形状3"/>
          <p:cNvSpPr txBox="1"/>
          <p:nvPr/>
        </p:nvSpPr>
        <p:spPr>
          <a:xfrm>
            <a:off x="10058331" y="5582947"/>
            <a:ext cx="714592" cy="101601"/>
          </a:xfrm>
          <a:custGeom>
            <a:gdLst>
              <a:gd name="connsiteX0" fmla="*/ 50802 w 714592"/>
              <a:gd name="connsiteY0" fmla="*/ 0 h 101601"/>
              <a:gd name="connsiteX1" fmla="*/ 78862 w 714592"/>
              <a:gd name="connsiteY1" fmla="*/ 0 h 101601"/>
              <a:gd name="connsiteX2" fmla="*/ 101599 w 714592"/>
              <a:gd name="connsiteY2" fmla="*/ 78864 h 101601"/>
              <a:gd name="connsiteX3" fmla="*/ 22737 w 714592"/>
              <a:gd name="connsiteY3" fmla="*/ 101601 h 101601"/>
              <a:gd name="connsiteX4" fmla="*/ 0 w 714592"/>
              <a:gd name="connsiteY4" fmla="*/ 22738 h 10160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592" h="101601">
                <a:moveTo>
                  <a:pt x="663790" y="0"/>
                </a:moveTo>
                <a:cubicBezTo>
                  <a:pt x="691850" y="0"/>
                  <a:pt x="714592" y="22738"/>
                  <a:pt x="714592" y="50803"/>
                </a:cubicBezTo>
                <a:cubicBezTo>
                  <a:pt x="714592" y="78864"/>
                  <a:pt x="691850" y="101601"/>
                  <a:pt x="663790" y="101601"/>
                </a:cubicBezTo>
                <a:cubicBezTo>
                  <a:pt x="635730" y="101601"/>
                  <a:pt x="612988" y="78864"/>
                  <a:pt x="612988" y="50803"/>
                </a:cubicBezTo>
                <a:cubicBezTo>
                  <a:pt x="612988" y="22738"/>
                  <a:pt x="635730" y="0"/>
                  <a:pt x="663790" y="0"/>
                </a:cubicBezTo>
                <a:close/>
              </a:path>
              <a:path w="714592" h="101601">
                <a:moveTo>
                  <a:pt x="460591" y="0"/>
                </a:moveTo>
                <a:cubicBezTo>
                  <a:pt x="488651" y="0"/>
                  <a:pt x="511389" y="22738"/>
                  <a:pt x="511389" y="50803"/>
                </a:cubicBezTo>
                <a:cubicBezTo>
                  <a:pt x="511389" y="78864"/>
                  <a:pt x="488651" y="101601"/>
                  <a:pt x="460591" y="101601"/>
                </a:cubicBezTo>
                <a:cubicBezTo>
                  <a:pt x="432527" y="101601"/>
                  <a:pt x="409789" y="78864"/>
                  <a:pt x="409789" y="50803"/>
                </a:cubicBezTo>
                <a:cubicBezTo>
                  <a:pt x="409789" y="22738"/>
                  <a:pt x="432527" y="0"/>
                  <a:pt x="460591" y="0"/>
                </a:cubicBezTo>
                <a:close/>
              </a:path>
              <a:path w="714592" h="101601">
                <a:moveTo>
                  <a:pt x="259807" y="0"/>
                </a:moveTo>
                <a:cubicBezTo>
                  <a:pt x="287867" y="0"/>
                  <a:pt x="310609" y="22738"/>
                  <a:pt x="310609" y="50803"/>
                </a:cubicBezTo>
                <a:cubicBezTo>
                  <a:pt x="310609" y="78864"/>
                  <a:pt x="287867" y="101601"/>
                  <a:pt x="259807" y="101601"/>
                </a:cubicBezTo>
                <a:cubicBezTo>
                  <a:pt x="231747" y="101601"/>
                  <a:pt x="209005" y="78864"/>
                  <a:pt x="209005" y="50803"/>
                </a:cubicBezTo>
                <a:cubicBezTo>
                  <a:pt x="209005" y="22738"/>
                  <a:pt x="231747" y="0"/>
                  <a:pt x="259807" y="0"/>
                </a:cubicBezTo>
                <a:close/>
              </a:path>
              <a:path w="714592" h="101601">
                <a:moveTo>
                  <a:pt x="50802" y="0"/>
                </a:moveTo>
                <a:cubicBezTo>
                  <a:pt x="78862" y="0"/>
                  <a:pt x="101599" y="22738"/>
                  <a:pt x="101599" y="50803"/>
                </a:cubicBezTo>
                <a:cubicBezTo>
                  <a:pt x="101599" y="78864"/>
                  <a:pt x="78862" y="101601"/>
                  <a:pt x="50802" y="101601"/>
                </a:cubicBezTo>
                <a:cubicBezTo>
                  <a:pt x="22737" y="101601"/>
                  <a:pt x="0" y="78864"/>
                  <a:pt x="0" y="50803"/>
                </a:cubicBezTo>
                <a:cubicBezTo>
                  <a:pt x="0" y="22738"/>
                  <a:pt x="22737" y="0"/>
                  <a:pt x="50802" y="0"/>
                </a:cubicBezTo>
                <a:close/>
              </a:path>
            </a:pathLst>
          </a:custGeom>
          <a:solidFill>
            <a:srgbClr val="F4F7FA">
              <a:alpha val="20000"/>
            </a:srgbClr>
          </a:solidFill>
          <a:ln w="17462">
            <a:solidFill>
              <a:srgbClr val="FFFFFF">
                <a:alpha val="0"/>
              </a:srgbClr>
            </a:solidFill>
            <a:prstDash val="solid"/>
          </a:ln>
        </p:spPr>
        <p:txBody>
          <a:bodyPr anchor="ctr"/>
          <a:lstStyle/>
          <a:p>
            <a:pPr marL="0" algn="ctr"/>
            <a:r>
              <a:rPr lang="zh-CN" altLang="en-US" sz="1800" b="0" i="0" dirty="1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</a:rPr>
              <a:t> </a:t>
            </a:r>
          </a:p>
        </p:txBody>
      </p:sp>
      <p:sp>
        <p:nvSpPr>
          <p:cNvPr id="5" name="文本1"/>
          <p:cNvSpPr txBox="1"/>
          <p:nvPr/>
        </p:nvSpPr>
        <p:spPr>
          <a:xfrm>
            <a:off x="543573" y="289646"/>
            <a:ext cx="7486736" cy="1074134"/>
          </a:xfrm>
          <a:prstGeom prst="rect"/>
          <a:noFill/>
        </p:spPr>
        <p:txBody>
          <a:bodyPr anchor="ctr"/>
          <a:lstStyle/>
          <a:p>
            <a:pPr marL="0" algn="l"/>
            <a:r>
              <a:rPr lang="zh-CN" altLang="en-US" sz="6099" b="1" i="0" dirty="1">
                <a:solidFill>
                  <a:srgbClr val="333333">
                    <a:alpha val="100000"/>
                  </a:srgbClr>
                </a:solidFill>
                <a:effectLst>
                  <a:outerShdw blurRad="28575" dir="2700000" dist="57150" rotWithShape="0">
                    <a:srgbClr val="333333">
                      <a:alpha val="40000"/>
                    </a:srgbClr>
                  </a:outerShdw>
                </a:effectLst>
                <a:latin typeface="隶书"/>
                <a:ea typeface="隶书"/>
              </a:rPr>
              <a:t>初读课文 整体感知</a:t>
            </a:r>
          </a:p>
        </p:txBody>
      </p:sp>
      <p:sp>
        <p:nvSpPr>
          <p:cNvPr id="6" name="文本2"/>
          <p:cNvSpPr txBox="1"/>
          <p:nvPr/>
        </p:nvSpPr>
        <p:spPr>
          <a:xfrm>
            <a:off x="1283818" y="1599438"/>
            <a:ext cx="10991393" cy="830763"/>
          </a:xfrm>
          <a:prstGeom prst="rect"/>
          <a:noFill/>
        </p:spPr>
        <p:txBody>
          <a:bodyPr anchor="t"/>
          <a:lstStyle/>
          <a:p>
            <a:pPr marL="0" algn="l">
              <a:lnSpc>
                <a:spcPts val="5000"/>
              </a:lnSpc>
            </a:pPr>
            <a:r>
              <a:rPr lang="zh-CN" altLang="en-US" sz="2599" b="0" i="0" dirty="1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</a:rPr>
              <a:t>1.怎样理解本文的题目？从题目中你能猜出作者要表达什么观点吗？</a:t>
            </a:r>
          </a:p>
        </p:txBody>
      </p:sp>
      <p:sp>
        <p:nvSpPr>
          <p:cNvPr id="7" name="文本3"/>
          <p:cNvSpPr txBox="1"/>
          <p:nvPr/>
        </p:nvSpPr>
        <p:spPr>
          <a:xfrm>
            <a:off x="1616107" y="2429561"/>
            <a:ext cx="9690440" cy="1471025"/>
          </a:xfrm>
          <a:prstGeom prst="rect"/>
          <a:noFill/>
        </p:spPr>
        <p:txBody>
          <a:bodyPr anchor="t"/>
          <a:lstStyle/>
          <a:p>
            <a:pPr marL="0" algn="l">
              <a:lnSpc>
                <a:spcPts val="5000"/>
              </a:lnSpc>
            </a:pPr>
            <a:r>
              <a:rPr lang="zh-CN" altLang="en-US" sz="2599" b="0" i="0" dirty="1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</a:rPr>
              <a:t>  “论”字确定了文章的议论性质;“教养”是本文的论题。题目隐含着文章的论点，即“有教养”等。</a:t>
            </a:r>
          </a:p>
        </p:txBody>
      </p:sp>
      <p:sp>
        <p:nvSpPr>
          <p:cNvPr id="8" name="文本4"/>
          <p:cNvSpPr txBox="1"/>
          <p:nvPr/>
        </p:nvSpPr>
        <p:spPr>
          <a:xfrm>
            <a:off x="1283913" y="4388196"/>
            <a:ext cx="6085508" cy="830763"/>
          </a:xfrm>
          <a:prstGeom prst="rect"/>
          <a:noFill/>
        </p:spPr>
        <p:txBody>
          <a:bodyPr anchor="t"/>
          <a:lstStyle/>
          <a:p>
            <a:pPr marL="0" algn="l">
              <a:lnSpc>
                <a:spcPts val="5000"/>
              </a:lnSpc>
            </a:pPr>
            <a:r>
              <a:rPr lang="zh-CN" altLang="en-US" sz="2599" b="0" i="0" dirty="1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</a:rPr>
              <a:t>2.找出本文论证的论题。</a:t>
            </a:r>
          </a:p>
        </p:txBody>
      </p:sp>
      <p:sp>
        <p:nvSpPr>
          <p:cNvPr id="9" name="文本5"/>
          <p:cNvSpPr txBox="1"/>
          <p:nvPr/>
        </p:nvSpPr>
        <p:spPr>
          <a:xfrm>
            <a:off x="1483576" y="5219014"/>
            <a:ext cx="6798574" cy="830763"/>
          </a:xfrm>
          <a:prstGeom prst="rect"/>
          <a:noFill/>
        </p:spPr>
        <p:txBody>
          <a:bodyPr anchor="t"/>
          <a:lstStyle/>
          <a:p>
            <a:pPr marL="0" algn="l">
              <a:lnSpc>
                <a:spcPts val="5000"/>
              </a:lnSpc>
            </a:pPr>
            <a:r>
              <a:rPr lang="zh-CN" altLang="en-US" sz="2599" b="0" i="0" dirty="1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</a:rPr>
              <a:t> 本文论证的论题——什么是真正的教养。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2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7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22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0" advAuto="indefinite" build="whole"/>
      <p:bldP spid="7" grpId="1" uiExpand="0" advAuto="indefinite" build="whole"/>
      <p:bldP spid="8" grpId="2" uiExpand="0" advAuto="indefinite" build="whole"/>
      <p:bldP spid="9" grpId="3" uiExpand="0" advAuto="indefinite" build="whole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等线 Light" panose="020f0302020204030204"/>
        <a:cs typeface="Arial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ebr" typeface="Times New Roman"/>
        <a:font script="Telu" typeface="Gautami"/>
        <a:font script="Ethi" typeface="Nyala"/>
        <a:font script="Jpan" typeface="游ゴシック Light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等线 Light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等线" panose="020f0502020204030204"/>
        <a:ea typeface="等线" panose="020f0502020204030204"/>
        <a:cs typeface="Arial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游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等线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r="5400000" dist="1905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Slides>22</Slides>
  <TotalTime>0</TotalTime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LinksUpToDate>0</LinksUpToDate>
  <SharedDoc>false</SharedDoc>
  <HyperlinksChanged>0</HyperlinksChanged>
  <Application>Aspose.Slides for Java</Application>
  <AppVersion>23.0300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/>
  <cp:revision>1</cp:revision>
  <cp:lastPrinted>2024-11-18T22:28:24Z</cp:lastPrinted>
  <dcterms:created xsi:type="dcterms:W3CDTF">2024-11-18T22:28:24.0000000Z</dcterms:created>
  <dcterms:modified xsi:type="dcterms:W3CDTF">2025-08-28T01:25:09.2042575Z</dcterms:modified>
</cp:coreProperties>
</file>