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sldIdLst>
    <p:sldId id="5796" r:id="rId3"/>
    <p:sldId id="423" r:id="rId4"/>
    <p:sldId id="602" r:id="rId5"/>
    <p:sldId id="2392" r:id="rId6"/>
    <p:sldId id="2388" r:id="rId7"/>
    <p:sldId id="2394" r:id="rId8"/>
    <p:sldId id="2380" r:id="rId9"/>
    <p:sldId id="277" r:id="rId10"/>
    <p:sldId id="6370" r:id="rId12"/>
    <p:sldId id="542" r:id="rId13"/>
    <p:sldId id="6369" r:id="rId14"/>
    <p:sldId id="2382" r:id="rId15"/>
    <p:sldId id="6325" r:id="rId16"/>
    <p:sldId id="6326" r:id="rId17"/>
    <p:sldId id="6327" r:id="rId18"/>
    <p:sldId id="6328" r:id="rId19"/>
    <p:sldId id="6329" r:id="rId20"/>
    <p:sldId id="6330" r:id="rId21"/>
    <p:sldId id="5797" r:id="rId22"/>
    <p:sldId id="585" r:id="rId23"/>
    <p:sldId id="586" r:id="rId24"/>
    <p:sldId id="5798" r:id="rId25"/>
    <p:sldId id="6323" r:id="rId26"/>
    <p:sldId id="6371" r:id="rId27"/>
    <p:sldId id="6372" r:id="rId28"/>
    <p:sldId id="6374" r:id="rId29"/>
    <p:sldId id="6375" r:id="rId30"/>
    <p:sldId id="302" r:id="rId31"/>
    <p:sldId id="305" r:id="rId32"/>
    <p:sldId id="306" r:id="rId33"/>
    <p:sldId id="6341" r:id="rId34"/>
    <p:sldId id="637" r:id="rId35"/>
    <p:sldId id="6376" r:id="rId36"/>
    <p:sldId id="355" r:id="rId37"/>
    <p:sldId id="356" r:id="rId38"/>
    <p:sldId id="6351" r:id="rId39"/>
    <p:sldId id="525" r:id="rId40"/>
    <p:sldId id="536" r:id="rId41"/>
    <p:sldId id="546" r:id="rId42"/>
    <p:sldId id="6333" r:id="rId43"/>
    <p:sldId id="6338" r:id="rId44"/>
    <p:sldId id="6339" r:id="rId45"/>
    <p:sldId id="6340" r:id="rId46"/>
    <p:sldId id="508" r:id="rId47"/>
    <p:sldId id="613" r:id="rId48"/>
    <p:sldId id="618" r:id="rId49"/>
    <p:sldId id="6346" r:id="rId50"/>
    <p:sldId id="6348" r:id="rId51"/>
    <p:sldId id="6349" r:id="rId52"/>
    <p:sldId id="6350" r:id="rId53"/>
    <p:sldId id="6368" r:id="rId54"/>
    <p:sldId id="6352" r:id="rId55"/>
    <p:sldId id="6353" r:id="rId56"/>
    <p:sldId id="6347" r:id="rId57"/>
    <p:sldId id="6334" r:id="rId58"/>
    <p:sldId id="6335" r:id="rId59"/>
    <p:sldId id="511" r:id="rId60"/>
    <p:sldId id="510" r:id="rId61"/>
    <p:sldId id="609" r:id="rId62"/>
    <p:sldId id="6345" r:id="rId63"/>
    <p:sldId id="6336" r:id="rId64"/>
    <p:sldId id="6337" r:id="rId65"/>
    <p:sldId id="6343" r:id="rId66"/>
    <p:sldId id="6344" r:id="rId67"/>
    <p:sldId id="611" r:id="rId68"/>
    <p:sldId id="6342" r:id="rId69"/>
    <p:sldId id="391" r:id="rId70"/>
    <p:sldId id="1527" r:id="rId71"/>
    <p:sldId id="6354" r:id="rId72"/>
    <p:sldId id="6355" r:id="rId73"/>
    <p:sldId id="405" r:id="rId74"/>
    <p:sldId id="350" r:id="rId75"/>
    <p:sldId id="6367" r:id="rId76"/>
    <p:sldId id="290" r:id="rId77"/>
    <p:sldId id="291" r:id="rId78"/>
    <p:sldId id="294" r:id="rId79"/>
    <p:sldId id="641" r:id="rId80"/>
    <p:sldId id="642" r:id="rId81"/>
    <p:sldId id="643" r:id="rId82"/>
    <p:sldId id="644" r:id="rId83"/>
    <p:sldId id="645" r:id="rId84"/>
    <p:sldId id="646" r:id="rId85"/>
    <p:sldId id="365" r:id="rId86"/>
    <p:sldId id="647" r:id="rId87"/>
    <p:sldId id="648" r:id="rId88"/>
    <p:sldId id="649" r:id="rId89"/>
    <p:sldId id="5795" r:id="rId90"/>
    <p:sldId id="1532" r:id="rId91"/>
    <p:sldId id="1534" r:id="rId92"/>
    <p:sldId id="654" r:id="rId93"/>
    <p:sldId id="656" r:id="rId94"/>
    <p:sldId id="657" r:id="rId95"/>
    <p:sldId id="658" r:id="rId96"/>
    <p:sldId id="778" r:id="rId97"/>
    <p:sldId id="779" r:id="rId98"/>
    <p:sldId id="661" r:id="rId99"/>
    <p:sldId id="662" r:id="rId100"/>
    <p:sldId id="663" r:id="rId101"/>
    <p:sldId id="664" r:id="rId102"/>
    <p:sldId id="665" r:id="rId103"/>
    <p:sldId id="589" r:id="rId104"/>
    <p:sldId id="6361" r:id="rId105"/>
    <p:sldId id="6358" r:id="rId106"/>
    <p:sldId id="5799" r:id="rId107"/>
    <p:sldId id="5800" r:id="rId108"/>
    <p:sldId id="6331" r:id="rId109"/>
    <p:sldId id="324" r:id="rId110"/>
    <p:sldId id="299" r:id="rId111"/>
    <p:sldId id="6319" r:id="rId112"/>
    <p:sldId id="297" r:id="rId113"/>
    <p:sldId id="6320" r:id="rId114"/>
    <p:sldId id="6321" r:id="rId115"/>
    <p:sldId id="1087" r:id="rId116"/>
    <p:sldId id="6322" r:id="rId117"/>
    <p:sldId id="6364" r:id="rId118"/>
    <p:sldId id="667" r:id="rId119"/>
    <p:sldId id="590" r:id="rId120"/>
    <p:sldId id="6366" r:id="rId121"/>
    <p:sldId id="346" r:id="rId122"/>
    <p:sldId id="334" r:id="rId123"/>
    <p:sldId id="345" r:id="rId124"/>
    <p:sldId id="339" r:id="rId125"/>
    <p:sldId id="347" r:id="rId126"/>
    <p:sldId id="338" r:id="rId127"/>
    <p:sldId id="340" r:id="rId128"/>
    <p:sldId id="341" r:id="rId129"/>
    <p:sldId id="6359" r:id="rId130"/>
    <p:sldId id="6365" r:id="rId131"/>
    <p:sldId id="6332" r:id="rId132"/>
    <p:sldId id="6324" r:id="rId133"/>
    <p:sldId id="781" r:id="rId134"/>
    <p:sldId id="780" r:id="rId135"/>
    <p:sldId id="422" r:id="rId136"/>
  </p:sldIdLst>
  <p:sldSz cx="12192000" cy="6858000"/>
  <p:notesSz cx="6858000" cy="9144000"/>
  <p:custDataLst>
    <p:tags r:id="rId1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showGuides="1">
      <p:cViewPr>
        <p:scale>
          <a:sx n="64" d="100"/>
          <a:sy n="64" d="100"/>
        </p:scale>
        <p:origin x="130" y="-101"/>
      </p:cViewPr>
      <p:guideLst>
        <p:guide orient="horz" pos="2140"/>
        <p:guide pos="386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0" Type="http://schemas.openxmlformats.org/officeDocument/2006/relationships/tags" Target="tags/tag17.xml"/><Relationship Id="rId14" Type="http://schemas.openxmlformats.org/officeDocument/2006/relationships/slide" Target="slides/slide11.xml"/><Relationship Id="rId139" Type="http://schemas.openxmlformats.org/officeDocument/2006/relationships/tableStyles" Target="tableStyles.xml"/><Relationship Id="rId138" Type="http://schemas.openxmlformats.org/officeDocument/2006/relationships/viewProps" Target="viewProps.xml"/><Relationship Id="rId137" Type="http://schemas.openxmlformats.org/officeDocument/2006/relationships/presProps" Target="presProps.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notesMaster" Target="notesMasters/notesMaster1.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32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A05E807E-77A3-41D9-ADD9-7FEA301BA738}"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0F9F48C-DE2A-4E13-A2D4-A76BC6C3F608}"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14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4448499E-5253-4D91-A9C7-0DB6A3288930}"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84D66E6-F01B-4335-9CEC-2490A617F502}" type="slidenum">
              <a:rPr lang="zh-CN" altLang="en-US" smtClean="0">
                <a:latin typeface="Times New Roman" panose="02020603050405020304" pitchFamily="18" charset="0"/>
              </a:rPr>
            </a:fld>
            <a:endParaRPr lang="zh-CN"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96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2D7A8A42-7B51-46B1-88D6-E73758E357B1}"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716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E7E8C08B-CD2E-4E9E-9DA0-77A9E4429C43}"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737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AA5A6998-C0BA-4867-9DF9-3A4170DE94DE}"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AF1E19E-FAAA-4C94-810B-69F31592A5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solidFill>
                  <a:schemeClr val="tx1"/>
                </a:solidFill>
              </a:defRPr>
            </a:lvl1pPr>
          </a:lstStyle>
          <a:p>
            <a:fld id="{C34FCE23-231B-4CFE-A76F-252AEF0EE017}"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lvl1pPr>
              <a:defRPr>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lvl1pPr>
              <a:defRPr>
                <a:solidFill>
                  <a:schemeClr val="tx1"/>
                </a:solidFill>
              </a:defRPr>
            </a:lvl1pPr>
          </a:lstStyle>
          <a:p>
            <a:fld id="{BF6536A5-DAEE-4F65-B2D5-30A7A77F84CB}" type="slidenum">
              <a:rPr lang="zh-CN" altLang="en-US" smtClean="0">
                <a:solidFill>
                  <a:prstClr val="black"/>
                </a:solidFill>
              </a:rPr>
            </a:fld>
            <a:endParaRPr lang="zh-CN" altLang="en-US">
              <a:solidFill>
                <a:prstClr val="black"/>
              </a:solidFill>
            </a:endParaRPr>
          </a:p>
        </p:txBody>
      </p:sp>
      <p:sp>
        <p:nvSpPr>
          <p:cNvPr id="12" name="标题 1"/>
          <p:cNvSpPr>
            <a:spLocks noGrp="1"/>
          </p:cNvSpPr>
          <p:nvPr>
            <p:ph type="title" hasCustomPrompt="1"/>
          </p:nvPr>
        </p:nvSpPr>
        <p:spPr>
          <a:xfrm>
            <a:off x="838200" y="2085149"/>
            <a:ext cx="7315200" cy="1307275"/>
          </a:xfrm>
        </p:spPr>
        <p:txBody>
          <a:bodyPr>
            <a:normAutofit/>
          </a:bodyPr>
          <a:lstStyle>
            <a:lvl1pPr algn="ctr">
              <a:defRPr sz="6000"/>
            </a:lvl1pPr>
          </a:lstStyle>
          <a:p>
            <a:r>
              <a:rPr lang="zh-CN" altLang="en-US"/>
              <a:t>再 见</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tags" Target="../tags/tag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png"/><Relationship Id="rId1" Type="http://schemas.openxmlformats.org/officeDocument/2006/relationships/image" Target="../media/image3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1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Unit%201&#34917;&#20805;&#32451;&#20064;&#39064;.docx" TargetMode="External"/><Relationship Id="rId1" Type="http://schemas.openxmlformats.org/officeDocument/2006/relationships/hyperlink" Target="Unit%201%20&#34917;&#20805;&#32451;&#20064;How%20to%20keep%20fit.doc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1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4579" y="2120990"/>
            <a:ext cx="11163631" cy="2306955"/>
          </a:xfrm>
          <a:prstGeom prst="rect">
            <a:avLst/>
          </a:prstGeom>
          <a:noFill/>
        </p:spPr>
        <p:txBody>
          <a:bodyPr wrap="square">
            <a:spAutoFit/>
          </a:bodyPr>
          <a:lstStyle/>
          <a:p>
            <a:pPr algn="ctr">
              <a:lnSpc>
                <a:spcPct val="120000"/>
              </a:lnSpc>
              <a:spcBef>
                <a:spcPts val="0"/>
              </a:spcBef>
              <a:spcAft>
                <a:spcPts val="0"/>
              </a:spcAft>
            </a:pPr>
            <a:r>
              <a:rPr lang="zh-CN" altLang="en-US" sz="6000" b="1" kern="1800">
                <a:solidFill>
                  <a:schemeClr val="tx1"/>
                </a:solidFill>
                <a:effectLst/>
                <a:latin typeface="等线" panose="02010600030101010101" pitchFamily="2" charset="-122"/>
                <a:ea typeface="微软雅黑" panose="020B0503020204020204" pitchFamily="34" charset="-122"/>
                <a:cs typeface="宋体" panose="02010600030101010101" pitchFamily="2" charset="-122"/>
              </a:rPr>
              <a:t>基于核心素养的</a:t>
            </a:r>
            <a:endParaRPr lang="zh-CN" altLang="en-US" sz="6000" b="1" kern="1800">
              <a:solidFill>
                <a:schemeClr val="tx1"/>
              </a:solidFill>
              <a:effectLst/>
              <a:latin typeface="等线" panose="02010600030101010101" pitchFamily="2" charset="-122"/>
              <a:ea typeface="微软雅黑" panose="020B0503020204020204" pitchFamily="34" charset="-122"/>
              <a:cs typeface="宋体" panose="02010600030101010101" pitchFamily="2" charset="-122"/>
            </a:endParaRPr>
          </a:p>
          <a:p>
            <a:pPr algn="ctr">
              <a:lnSpc>
                <a:spcPct val="120000"/>
              </a:lnSpc>
              <a:spcBef>
                <a:spcPts val="0"/>
              </a:spcBef>
              <a:spcAft>
                <a:spcPts val="0"/>
              </a:spcAft>
            </a:pPr>
            <a:r>
              <a:rPr lang="zh-CN" altLang="en-US" sz="6000" b="1" kern="1800">
                <a:solidFill>
                  <a:schemeClr val="tx1"/>
                </a:solidFill>
                <a:effectLst/>
                <a:latin typeface="等线" panose="02010600030101010101" pitchFamily="2" charset="-122"/>
                <a:ea typeface="微软雅黑" panose="020B0503020204020204" pitchFamily="34" charset="-122"/>
                <a:cs typeface="宋体" panose="02010600030101010101" pitchFamily="2" charset="-122"/>
              </a:rPr>
              <a:t>英语一轮复习备考策略</a:t>
            </a:r>
            <a:endParaRPr lang="zh-CN" altLang="en-US" sz="6000" b="1" kern="1800">
              <a:solidFill>
                <a:schemeClr val="tx1"/>
              </a:solidFill>
              <a:effectLst/>
              <a:latin typeface="等线" panose="02010600030101010101" pitchFamily="2" charset="-122"/>
              <a:ea typeface="微软雅黑" panose="020B0503020204020204" pitchFamily="34" charset="-122"/>
              <a:cs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nvSpPr>
        <p:spPr>
          <a:xfrm>
            <a:off x="267970" y="2339975"/>
            <a:ext cx="11655425" cy="3208020"/>
          </a:xfrm>
          <a:prstGeom prst="rect">
            <a:avLst/>
          </a:prstGeom>
          <a:solidFill>
            <a:schemeClr val="accent1">
              <a:lumMod val="40000"/>
              <a:lumOff val="60000"/>
            </a:schemeClr>
          </a:solidFill>
        </p:spPr>
        <p:txBody>
          <a:bodyPr/>
          <a:lst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a:lstStyle>
          <a:p>
            <a:pPr marL="0" indent="0">
              <a:lnSpc>
                <a:spcPct val="130000"/>
              </a:lnSpc>
              <a:spcBef>
                <a:spcPts val="950"/>
              </a:spcBef>
              <a:buNone/>
              <a:defRPr/>
            </a:pPr>
            <a:r>
              <a:rPr lang="zh-CN" altLang="en-US" sz="2540">
                <a:latin typeface="微软雅黑" panose="020B0503020204020204" pitchFamily="34" charset="-122"/>
                <a:cs typeface="微软雅黑" panose="020B0503020204020204" pitchFamily="34" charset="-122"/>
                <a:sym typeface="+mn-ea"/>
              </a:rPr>
              <a:t>全国乙卷：</a:t>
            </a:r>
            <a:r>
              <a:rPr lang="zh-CN" altLang="en-US" sz="2540">
                <a:solidFill>
                  <a:srgbClr val="009643"/>
                </a:solidFill>
                <a:latin typeface="微软雅黑" panose="020B0503020204020204" pitchFamily="34" charset="-122"/>
                <a:cs typeface="微软雅黑" panose="020B0503020204020204" pitchFamily="34" charset="-122"/>
                <a:sym typeface="+mn-ea"/>
              </a:rPr>
              <a:t>河南、江西、宁夏、新疆、内蒙古、青海、陕西、甘肃（</a:t>
            </a:r>
            <a:r>
              <a:rPr lang="en-US" altLang="zh-CN" sz="2540">
                <a:solidFill>
                  <a:srgbClr val="009643"/>
                </a:solidFill>
                <a:latin typeface="微软雅黑" panose="020B0503020204020204" pitchFamily="34" charset="-122"/>
                <a:cs typeface="微软雅黑" panose="020B0503020204020204" pitchFamily="34" charset="-122"/>
                <a:sym typeface="+mn-ea"/>
              </a:rPr>
              <a:t>8</a:t>
            </a:r>
            <a:r>
              <a:rPr lang="zh-CN" altLang="en-US" sz="2540">
                <a:solidFill>
                  <a:srgbClr val="009643"/>
                </a:solidFill>
                <a:latin typeface="微软雅黑" panose="020B0503020204020204" pitchFamily="34" charset="-122"/>
                <a:cs typeface="微软雅黑" panose="020B0503020204020204" pitchFamily="34" charset="-122"/>
                <a:sym typeface="+mn-ea"/>
              </a:rPr>
              <a:t>）</a:t>
            </a:r>
            <a:endParaRPr lang="zh-CN" altLang="en-US" sz="2540">
              <a:solidFill>
                <a:srgbClr val="009643"/>
              </a:solidFill>
              <a:latin typeface="微软雅黑" panose="020B0503020204020204" pitchFamily="34" charset="-122"/>
              <a:cs typeface="微软雅黑" panose="020B0503020204020204" pitchFamily="34" charset="-122"/>
              <a:sym typeface="+mn-ea"/>
            </a:endParaRPr>
          </a:p>
          <a:p>
            <a:pPr marL="0" indent="0">
              <a:lnSpc>
                <a:spcPct val="130000"/>
              </a:lnSpc>
              <a:spcBef>
                <a:spcPts val="950"/>
              </a:spcBef>
              <a:buNone/>
              <a:defRPr/>
            </a:pPr>
            <a:r>
              <a:rPr lang="zh-CN" altLang="zh-CN" sz="2540">
                <a:latin typeface="微软雅黑" panose="020B0503020204020204" pitchFamily="34" charset="-122"/>
                <a:cs typeface="微软雅黑" panose="020B0503020204020204" pitchFamily="34" charset="-122"/>
                <a:sym typeface="+mn-ea"/>
              </a:rPr>
              <a:t>全国甲卷：</a:t>
            </a:r>
            <a:r>
              <a:rPr lang="zh-CN" altLang="en-US" sz="2540">
                <a:solidFill>
                  <a:srgbClr val="009643"/>
                </a:solidFill>
                <a:latin typeface="微软雅黑" panose="020B0503020204020204" pitchFamily="34" charset="-122"/>
                <a:cs typeface="微软雅黑" panose="020B0503020204020204" pitchFamily="34" charset="-122"/>
                <a:sym typeface="+mn-ea"/>
              </a:rPr>
              <a:t>四川、广西、西藏、贵州（</a:t>
            </a:r>
            <a:r>
              <a:rPr lang="en-US" altLang="zh-CN" sz="2540">
                <a:solidFill>
                  <a:srgbClr val="009643"/>
                </a:solidFill>
                <a:latin typeface="微软雅黑" panose="020B0503020204020204" pitchFamily="34" charset="-122"/>
                <a:cs typeface="微软雅黑" panose="020B0503020204020204" pitchFamily="34" charset="-122"/>
                <a:sym typeface="+mn-ea"/>
              </a:rPr>
              <a:t>4</a:t>
            </a:r>
            <a:r>
              <a:rPr lang="zh-CN" altLang="en-US" sz="2540">
                <a:solidFill>
                  <a:srgbClr val="009643"/>
                </a:solidFill>
                <a:latin typeface="微软雅黑" panose="020B0503020204020204" pitchFamily="34" charset="-122"/>
                <a:cs typeface="微软雅黑" panose="020B0503020204020204" pitchFamily="34" charset="-122"/>
                <a:sym typeface="+mn-ea"/>
              </a:rPr>
              <a:t>）</a:t>
            </a:r>
            <a:endParaRPr lang="zh-CN" altLang="en-US" sz="2540">
              <a:solidFill>
                <a:schemeClr val="accent6">
                  <a:lumMod val="75000"/>
                </a:schemeClr>
              </a:solidFill>
              <a:latin typeface="微软雅黑" panose="020B0503020204020204" pitchFamily="34" charset="-122"/>
              <a:cs typeface="微软雅黑" panose="020B0503020204020204" pitchFamily="34" charset="-122"/>
              <a:sym typeface="+mn-ea"/>
            </a:endParaRPr>
          </a:p>
          <a:p>
            <a:pPr marL="0">
              <a:lnSpc>
                <a:spcPct val="130000"/>
              </a:lnSpc>
              <a:spcBef>
                <a:spcPts val="950"/>
              </a:spcBef>
              <a:buNone/>
              <a:defRPr/>
            </a:pPr>
            <a:r>
              <a:rPr lang="zh-CN" altLang="zh-CN" sz="2540">
                <a:latin typeface="微软雅黑" panose="020B0503020204020204" pitchFamily="34" charset="-122"/>
                <a:cs typeface="微软雅黑" panose="020B0503020204020204" pitchFamily="34" charset="-122"/>
                <a:sym typeface="+mn-ea"/>
              </a:rPr>
              <a:t>新高考Ⅰ卷：</a:t>
            </a:r>
            <a:r>
              <a:rPr lang="zh-CN" altLang="en-US" sz="2540">
                <a:solidFill>
                  <a:srgbClr val="009643"/>
                </a:solidFill>
                <a:latin typeface="微软雅黑" panose="020B0503020204020204" pitchFamily="34" charset="-122"/>
                <a:cs typeface="微软雅黑" panose="020B0503020204020204" pitchFamily="34" charset="-122"/>
                <a:sym typeface="+mn-ea"/>
              </a:rPr>
              <a:t>福建、湖南、湖北、河北、江苏、山东、广东</a:t>
            </a:r>
            <a:r>
              <a:rPr lang="en-US" altLang="zh-CN" sz="2540">
                <a:solidFill>
                  <a:srgbClr val="009643"/>
                </a:solidFill>
                <a:latin typeface="微软雅黑" panose="020B0503020204020204" pitchFamily="34" charset="-122"/>
                <a:cs typeface="微软雅黑" panose="020B0503020204020204" pitchFamily="34" charset="-122"/>
                <a:sym typeface="+mn-ea"/>
              </a:rPr>
              <a:t> </a:t>
            </a:r>
            <a:r>
              <a:rPr lang="zh-CN" altLang="en-US" sz="2540">
                <a:solidFill>
                  <a:srgbClr val="009643"/>
                </a:solidFill>
                <a:latin typeface="微软雅黑" panose="020B0503020204020204" pitchFamily="34" charset="-122"/>
                <a:cs typeface="微软雅黑" panose="020B0503020204020204" pitchFamily="34" charset="-122"/>
                <a:sym typeface="+mn-ea"/>
              </a:rPr>
              <a:t>浙江</a:t>
            </a:r>
            <a:r>
              <a:rPr lang="en-US" altLang="zh-CN" sz="2540">
                <a:solidFill>
                  <a:srgbClr val="009643"/>
                </a:solidFill>
                <a:latin typeface="微软雅黑" panose="020B0503020204020204" pitchFamily="34" charset="-122"/>
                <a:cs typeface="微软雅黑" panose="020B0503020204020204" pitchFamily="34" charset="-122"/>
                <a:sym typeface="+mn-ea"/>
              </a:rPr>
              <a:t> </a:t>
            </a:r>
            <a:r>
              <a:rPr lang="zh-CN" altLang="en-US" sz="2540">
                <a:solidFill>
                  <a:srgbClr val="009643"/>
                </a:solidFill>
                <a:latin typeface="微软雅黑" panose="020B0503020204020204" pitchFamily="34" charset="-122"/>
                <a:cs typeface="微软雅黑" panose="020B0503020204020204" pitchFamily="34" charset="-122"/>
                <a:sym typeface="+mn-ea"/>
              </a:rPr>
              <a:t>安徽山西（</a:t>
            </a:r>
            <a:r>
              <a:rPr lang="en-US" altLang="zh-CN" sz="2540">
                <a:solidFill>
                  <a:srgbClr val="009643"/>
                </a:solidFill>
                <a:latin typeface="微软雅黑" panose="020B0503020204020204" pitchFamily="34" charset="-122"/>
                <a:cs typeface="微软雅黑" panose="020B0503020204020204" pitchFamily="34" charset="-122"/>
                <a:sym typeface="+mn-ea"/>
              </a:rPr>
              <a:t>10</a:t>
            </a:r>
            <a:r>
              <a:rPr lang="zh-CN" altLang="en-US" sz="2540">
                <a:solidFill>
                  <a:srgbClr val="009643"/>
                </a:solidFill>
                <a:latin typeface="微软雅黑" panose="020B0503020204020204" pitchFamily="34" charset="-122"/>
                <a:cs typeface="微软雅黑" panose="020B0503020204020204" pitchFamily="34" charset="-122"/>
                <a:sym typeface="+mn-ea"/>
              </a:rPr>
              <a:t>）</a:t>
            </a:r>
            <a:endParaRPr lang="zh-CN" altLang="en-US" sz="2540">
              <a:solidFill>
                <a:srgbClr val="009643"/>
              </a:solidFill>
              <a:latin typeface="微软雅黑" panose="020B0503020204020204" pitchFamily="34" charset="-122"/>
              <a:cs typeface="微软雅黑" panose="020B0503020204020204" pitchFamily="34" charset="-122"/>
              <a:sym typeface="+mn-ea"/>
            </a:endParaRPr>
          </a:p>
          <a:p>
            <a:pPr marL="0">
              <a:lnSpc>
                <a:spcPct val="130000"/>
              </a:lnSpc>
              <a:spcBef>
                <a:spcPts val="950"/>
              </a:spcBef>
              <a:buNone/>
              <a:defRPr/>
            </a:pPr>
            <a:r>
              <a:rPr lang="zh-CN" altLang="zh-CN" sz="2540">
                <a:latin typeface="微软雅黑" panose="020B0503020204020204" pitchFamily="34" charset="-122"/>
                <a:cs typeface="微软雅黑" panose="020B0503020204020204" pitchFamily="34" charset="-122"/>
                <a:sym typeface="+mn-ea"/>
              </a:rPr>
              <a:t>新高考Ⅱ卷：</a:t>
            </a:r>
            <a:r>
              <a:rPr lang="zh-CN" altLang="en-US" sz="2540">
                <a:solidFill>
                  <a:srgbClr val="009643"/>
                </a:solidFill>
                <a:latin typeface="微软雅黑" panose="020B0503020204020204" pitchFamily="34" charset="-122"/>
                <a:cs typeface="微软雅黑" panose="020B0503020204020204" pitchFamily="34" charset="-122"/>
                <a:sym typeface="+mn-ea"/>
              </a:rPr>
              <a:t>海南、重庆、辽宁</a:t>
            </a:r>
            <a:r>
              <a:rPr lang="en-US" altLang="zh-CN" sz="2540">
                <a:solidFill>
                  <a:srgbClr val="009643"/>
                </a:solidFill>
                <a:latin typeface="微软雅黑" panose="020B0503020204020204" pitchFamily="34" charset="-122"/>
                <a:cs typeface="微软雅黑" panose="020B0503020204020204" pitchFamily="34" charset="-122"/>
                <a:sym typeface="+mn-ea"/>
              </a:rPr>
              <a:t>  </a:t>
            </a:r>
            <a:r>
              <a:rPr lang="zh-CN" altLang="en-US" sz="2540">
                <a:solidFill>
                  <a:srgbClr val="009643"/>
                </a:solidFill>
                <a:latin typeface="微软雅黑" panose="020B0503020204020204" pitchFamily="34" charset="-122"/>
                <a:cs typeface="微软雅黑" panose="020B0503020204020204" pitchFamily="34" charset="-122"/>
                <a:sym typeface="+mn-ea"/>
              </a:rPr>
              <a:t>黑龙江</a:t>
            </a:r>
            <a:r>
              <a:rPr lang="en-US" altLang="zh-CN" sz="2540">
                <a:solidFill>
                  <a:srgbClr val="009643"/>
                </a:solidFill>
                <a:latin typeface="微软雅黑" panose="020B0503020204020204" pitchFamily="34" charset="-122"/>
                <a:cs typeface="微软雅黑" panose="020B0503020204020204" pitchFamily="34" charset="-122"/>
                <a:sym typeface="+mn-ea"/>
              </a:rPr>
              <a:t> </a:t>
            </a:r>
            <a:r>
              <a:rPr lang="zh-CN" altLang="en-US" sz="2540">
                <a:solidFill>
                  <a:srgbClr val="009643"/>
                </a:solidFill>
                <a:latin typeface="微软雅黑" panose="020B0503020204020204" pitchFamily="34" charset="-122"/>
                <a:cs typeface="微软雅黑" panose="020B0503020204020204" pitchFamily="34" charset="-122"/>
                <a:sym typeface="+mn-ea"/>
              </a:rPr>
              <a:t>吉林</a:t>
            </a:r>
            <a:r>
              <a:rPr lang="en-US" altLang="zh-CN" sz="2540">
                <a:solidFill>
                  <a:srgbClr val="009643"/>
                </a:solidFill>
                <a:latin typeface="微软雅黑" panose="020B0503020204020204" pitchFamily="34" charset="-122"/>
                <a:cs typeface="微软雅黑" panose="020B0503020204020204" pitchFamily="34" charset="-122"/>
                <a:sym typeface="+mn-ea"/>
              </a:rPr>
              <a:t> </a:t>
            </a:r>
            <a:r>
              <a:rPr lang="zh-CN" altLang="en-US" sz="2540">
                <a:solidFill>
                  <a:srgbClr val="009643"/>
                </a:solidFill>
                <a:latin typeface="微软雅黑" panose="020B0503020204020204" pitchFamily="34" charset="-122"/>
                <a:cs typeface="微软雅黑" panose="020B0503020204020204" pitchFamily="34" charset="-122"/>
                <a:sym typeface="+mn-ea"/>
              </a:rPr>
              <a:t>云南（</a:t>
            </a:r>
            <a:r>
              <a:rPr lang="en-US" altLang="zh-CN" sz="2540">
                <a:solidFill>
                  <a:srgbClr val="009643"/>
                </a:solidFill>
                <a:latin typeface="微软雅黑" panose="020B0503020204020204" pitchFamily="34" charset="-122"/>
                <a:cs typeface="微软雅黑" panose="020B0503020204020204" pitchFamily="34" charset="-122"/>
                <a:sym typeface="+mn-ea"/>
              </a:rPr>
              <a:t>6</a:t>
            </a:r>
            <a:r>
              <a:rPr lang="zh-CN" altLang="en-US" sz="2540">
                <a:solidFill>
                  <a:srgbClr val="009643"/>
                </a:solidFill>
                <a:latin typeface="微软雅黑" panose="020B0503020204020204" pitchFamily="34" charset="-122"/>
                <a:cs typeface="微软雅黑" panose="020B0503020204020204" pitchFamily="34" charset="-122"/>
                <a:sym typeface="+mn-ea"/>
              </a:rPr>
              <a:t>）</a:t>
            </a:r>
            <a:endParaRPr lang="zh-CN" altLang="en-US" sz="2540">
              <a:solidFill>
                <a:srgbClr val="009643"/>
              </a:solidFill>
              <a:latin typeface="微软雅黑" panose="020B0503020204020204" pitchFamily="34" charset="-122"/>
              <a:cs typeface="微软雅黑" panose="020B0503020204020204" pitchFamily="34" charset="-122"/>
              <a:sym typeface="+mn-ea"/>
            </a:endParaRPr>
          </a:p>
          <a:p>
            <a:pPr marL="0">
              <a:lnSpc>
                <a:spcPct val="130000"/>
              </a:lnSpc>
              <a:spcBef>
                <a:spcPts val="950"/>
              </a:spcBef>
              <a:buNone/>
              <a:defRPr/>
            </a:pPr>
            <a:r>
              <a:rPr lang="zh-CN" altLang="zh-CN" sz="2540">
                <a:latin typeface="微软雅黑" panose="020B0503020204020204" pitchFamily="34" charset="-122"/>
                <a:cs typeface="微软雅黑" panose="020B0503020204020204" pitchFamily="34" charset="-122"/>
              </a:rPr>
              <a:t>自主命题：</a:t>
            </a:r>
            <a:r>
              <a:rPr lang="zh-CN" altLang="en-US" sz="2540">
                <a:solidFill>
                  <a:srgbClr val="009643"/>
                </a:solidFill>
                <a:latin typeface="微软雅黑" panose="020B0503020204020204" pitchFamily="34" charset="-122"/>
                <a:cs typeface="微软雅黑" panose="020B0503020204020204" pitchFamily="34" charset="-122"/>
              </a:rPr>
              <a:t>北京、天津、上海、（</a:t>
            </a:r>
            <a:r>
              <a:rPr lang="en-US" altLang="zh-CN" sz="2540">
                <a:solidFill>
                  <a:srgbClr val="009643"/>
                </a:solidFill>
                <a:latin typeface="微软雅黑" panose="020B0503020204020204" pitchFamily="34" charset="-122"/>
                <a:cs typeface="微软雅黑" panose="020B0503020204020204" pitchFamily="34" charset="-122"/>
              </a:rPr>
              <a:t>3</a:t>
            </a:r>
            <a:r>
              <a:rPr lang="zh-CN" altLang="en-US" sz="2540">
                <a:solidFill>
                  <a:srgbClr val="009643"/>
                </a:solidFill>
                <a:latin typeface="微软雅黑" panose="020B0503020204020204" pitchFamily="34" charset="-122"/>
                <a:cs typeface="微软雅黑" panose="020B0503020204020204" pitchFamily="34" charset="-122"/>
              </a:rPr>
              <a:t>）</a:t>
            </a:r>
            <a:endParaRPr lang="zh-CN" altLang="en-US" sz="2540">
              <a:solidFill>
                <a:srgbClr val="009643"/>
              </a:solidFill>
              <a:latin typeface="微软雅黑" panose="020B0503020204020204" pitchFamily="34" charset="-122"/>
              <a:cs typeface="微软雅黑" panose="020B0503020204020204" pitchFamily="34" charset="-122"/>
            </a:endParaRPr>
          </a:p>
        </p:txBody>
      </p:sp>
      <p:sp>
        <p:nvSpPr>
          <p:cNvPr id="5" name="标题 1"/>
          <p:cNvSpPr>
            <a:spLocks noGrp="1"/>
          </p:cNvSpPr>
          <p:nvPr/>
        </p:nvSpPr>
        <p:spPr>
          <a:xfrm>
            <a:off x="3526351" y="1160016"/>
            <a:ext cx="4660483" cy="554419"/>
          </a:xfrm>
          <a:prstGeom prst="rect">
            <a:avLst/>
          </a:prstGeom>
          <a:noFill/>
        </p:spPr>
        <p:txBody>
          <a:bodyPr anchor="ctr"/>
          <a:lstStyle>
            <a:lvl1pPr algn="l" defTabSz="864235" rtl="0" eaLnBrk="1" latinLnBrk="0" hangingPunct="1">
              <a:lnSpc>
                <a:spcPct val="90000"/>
              </a:lnSpc>
              <a:spcBef>
                <a:spcPct val="0"/>
              </a:spcBef>
              <a:buNone/>
              <a:defRPr sz="4155" kern="1200">
                <a:solidFill>
                  <a:schemeClr val="tx1"/>
                </a:solidFill>
                <a:latin typeface="+mj-lt"/>
                <a:ea typeface="+mj-ea"/>
                <a:cs typeface="+mj-cs"/>
              </a:defRPr>
            </a:lvl1pPr>
          </a:lstStyle>
          <a:p>
            <a:pPr>
              <a:defRPr/>
            </a:pPr>
            <a:r>
              <a:rPr lang="en-US" altLang="zh-CN" sz="3200" b="1">
                <a:latin typeface="微软雅黑" panose="020B0503020204020204" pitchFamily="34" charset="-122"/>
                <a:cs typeface="+mn-cs"/>
              </a:rPr>
              <a:t>2023</a:t>
            </a:r>
            <a:r>
              <a:rPr lang="zh-CN" altLang="en-US" sz="3200" b="1">
                <a:latin typeface="微软雅黑" panose="020B0503020204020204" pitchFamily="34" charset="-122"/>
                <a:cs typeface="+mn-cs"/>
              </a:rPr>
              <a:t>高考英语试卷分类</a:t>
            </a:r>
            <a:endParaRPr lang="zh-CN" altLang="en-US" sz="3200" b="1">
              <a:latin typeface="微软雅黑" panose="020B0503020204020204" pitchFamily="34" charset="-122"/>
              <a:cs typeface="+mn-cs"/>
            </a:endParaRPr>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207895" y="1844676"/>
            <a:ext cx="7561580" cy="3712845"/>
          </a:xfrm>
          <a:prstGeom prst="rect">
            <a:avLst/>
          </a:prstGeom>
        </p:spPr>
      </p:pic>
      <p:sp>
        <p:nvSpPr>
          <p:cNvPr id="3" name="文本框 2"/>
          <p:cNvSpPr txBox="1"/>
          <p:nvPr/>
        </p:nvSpPr>
        <p:spPr>
          <a:xfrm>
            <a:off x="3470275" y="620396"/>
            <a:ext cx="5180330" cy="583565"/>
          </a:xfrm>
          <a:prstGeom prst="rect">
            <a:avLst/>
          </a:prstGeom>
          <a:noFill/>
        </p:spPr>
        <p:txBody>
          <a:bodyPr wrap="square" rtlCol="0">
            <a:spAutoFit/>
          </a:bodyPr>
          <a:lstStyle/>
          <a:p>
            <a:r>
              <a:rPr lang="zh-CN" altLang="en-US" sz="3200" b="1"/>
              <a:t>常见英语文体写作目的</a:t>
            </a:r>
            <a:endParaRPr lang="zh-CN" altLang="en-US" sz="3200" b="1"/>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94846" y="1776095"/>
            <a:ext cx="461665" cy="3608070"/>
          </a:xfrm>
          <a:prstGeom prst="rect">
            <a:avLst/>
          </a:prstGeom>
          <a:noFill/>
        </p:spPr>
        <p:txBody>
          <a:bodyPr vert="eaVert" wrap="square" rtlCol="0">
            <a:spAutoFit/>
          </a:bodyPr>
          <a:lstStyle/>
          <a:p>
            <a:r>
              <a:rPr lang="en-US" altLang="zh-CN" b="1">
                <a:sym typeface="+mn-ea"/>
              </a:rPr>
              <a:t> </a:t>
            </a:r>
            <a:endParaRPr lang="zh-CN" altLang="en-US" b="1"/>
          </a:p>
        </p:txBody>
      </p:sp>
      <p:graphicFrame>
        <p:nvGraphicFramePr>
          <p:cNvPr id="11" name="表格 10"/>
          <p:cNvGraphicFramePr>
            <a:graphicFrameLocks noGrp="1"/>
          </p:cNvGraphicFramePr>
          <p:nvPr>
            <p:custDataLst>
              <p:tags r:id="rId1"/>
            </p:custDataLst>
          </p:nvPr>
        </p:nvGraphicFramePr>
        <p:xfrm>
          <a:off x="2041609" y="1345758"/>
          <a:ext cx="8108424" cy="5055230"/>
        </p:xfrm>
        <a:graphic>
          <a:graphicData uri="http://schemas.openxmlformats.org/drawingml/2006/table">
            <a:tbl>
              <a:tblPr firstRow="1" bandRow="1">
                <a:tableStyleId>{5C22544A-7EE6-4342-B048-85BDC9FD1C3A}</a:tableStyleId>
              </a:tblPr>
              <a:tblGrid>
                <a:gridCol w="1429323"/>
                <a:gridCol w="6679101"/>
              </a:tblGrid>
              <a:tr h="459549">
                <a:tc>
                  <a:txBody>
                    <a:bodyPr/>
                    <a:lstStyle/>
                    <a:p>
                      <a:pPr>
                        <a:buNone/>
                      </a:pPr>
                      <a:r>
                        <a:rPr lang="zh-CN" altLang="en-US" sz="2400">
                          <a:solidFill>
                            <a:schemeClr val="tx1"/>
                          </a:solidFill>
                          <a:latin typeface="宋体" panose="02010600030101010101" pitchFamily="2" charset="-122"/>
                          <a:ea typeface="宋体" panose="02010600030101010101" pitchFamily="2" charset="-122"/>
                          <a:sym typeface="+mn-ea"/>
                        </a:rPr>
                        <a:t>并列关系</a:t>
                      </a:r>
                      <a:endParaRPr lang="zh-CN" altLang="en-US" sz="2400">
                        <a:solidFill>
                          <a:schemeClr val="tx1"/>
                        </a:solidFill>
                        <a:latin typeface="宋体" panose="02010600030101010101" pitchFamily="2" charset="-122"/>
                        <a:ea typeface="宋体" panose="02010600030101010101" pitchFamily="2" charset="-122"/>
                        <a:sym typeface="+mn-ea"/>
                      </a:endParaRPr>
                    </a:p>
                  </a:txBody>
                  <a:tcPr>
                    <a:solidFill>
                      <a:srgbClr val="EAEFF7"/>
                    </a:solidFill>
                  </a:tcPr>
                </a:tc>
                <a:tc>
                  <a:txBody>
                    <a:bodyPr/>
                    <a:lstStyle/>
                    <a:p>
                      <a:pPr>
                        <a:buNone/>
                      </a:pPr>
                      <a:r>
                        <a:rPr lang="zh-CN" altLang="en-US" sz="2400">
                          <a:solidFill>
                            <a:schemeClr val="tx1"/>
                          </a:solidFill>
                          <a:latin typeface="宋体" panose="02010600030101010101" pitchFamily="2" charset="-122"/>
                          <a:ea typeface="宋体" panose="02010600030101010101" pitchFamily="2" charset="-122"/>
                        </a:rPr>
                        <a:t>分句陈述的是同一事情的几个方面</a:t>
                      </a:r>
                      <a:endParaRPr lang="zh-CN" altLang="en-US" sz="2400">
                        <a:solidFill>
                          <a:schemeClr val="tx1"/>
                        </a:solidFill>
                        <a:latin typeface="宋体" panose="02010600030101010101" pitchFamily="2" charset="-122"/>
                        <a:ea typeface="宋体" panose="02010600030101010101" pitchFamily="2" charset="-122"/>
                      </a:endParaRPr>
                    </a:p>
                  </a:txBody>
                  <a:tcPr>
                    <a:solidFill>
                      <a:srgbClr val="EAEFF7"/>
                    </a:solidFill>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转折关系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sym typeface="+mn-ea"/>
                        </a:rPr>
                        <a:t>前后两句话之间是逻辑上的逆转</a:t>
                      </a:r>
                      <a:endParaRPr lang="zh-CN" altLang="en-US" sz="2400" b="1">
                        <a:latin typeface="宋体" panose="02010600030101010101" pitchFamily="2" charset="-122"/>
                        <a:ea typeface="宋体" panose="02010600030101010101" pitchFamily="2" charset="-122"/>
                        <a:sym typeface="+mn-ea"/>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解释关系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sym typeface="+mn-ea"/>
                        </a:rPr>
                        <a:t>后句对前句作解释、引申</a:t>
                      </a:r>
                      <a:endParaRPr lang="zh-CN" altLang="en-US" sz="2400" b="1">
                        <a:latin typeface="宋体" panose="02010600030101010101" pitchFamily="2" charset="-122"/>
                        <a:ea typeface="宋体" panose="02010600030101010101" pitchFamily="2" charset="-122"/>
                        <a:sym typeface="+mn-ea"/>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因果关系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sym typeface="+mn-ea"/>
                        </a:rPr>
                        <a:t>前后句间存在原因和结果之间的关</a:t>
                      </a:r>
                      <a:endParaRPr lang="zh-CN" altLang="en-US" sz="2400" b="1">
                        <a:latin typeface="宋体" panose="02010600030101010101" pitchFamily="2" charset="-122"/>
                        <a:ea typeface="宋体" panose="02010600030101010101" pitchFamily="2" charset="-122"/>
                        <a:sym typeface="+mn-ea"/>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递进关系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rPr>
                        <a:t>能够表示在意义上进一层关系</a:t>
                      </a:r>
                      <a:endParaRPr lang="zh-CN" altLang="en-US" sz="2400" b="1">
                        <a:latin typeface="宋体" panose="02010600030101010101" pitchFamily="2" charset="-122"/>
                        <a:ea typeface="宋体" panose="02010600030101010101" pitchFamily="2" charset="-122"/>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例证关系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rPr>
                        <a:t>前后句的某句是为了证明另一句而举的例子</a:t>
                      </a:r>
                      <a:endParaRPr lang="zh-CN" altLang="en-US" sz="2400" b="1">
                        <a:latin typeface="宋体" panose="02010600030101010101" pitchFamily="2" charset="-122"/>
                        <a:ea typeface="宋体" panose="02010600030101010101" pitchFamily="2" charset="-122"/>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rPr>
                        <a:t>让步关系</a:t>
                      </a:r>
                      <a:endParaRPr lang="zh-CN" altLang="en-US" sz="2400" b="1">
                        <a:latin typeface="宋体" panose="02010600030101010101" pitchFamily="2" charset="-122"/>
                        <a:ea typeface="宋体" panose="02010600030101010101" pitchFamily="2" charset="-122"/>
                      </a:endParaRPr>
                    </a:p>
                  </a:txBody>
                  <a:tcPr/>
                </a:tc>
                <a:tc>
                  <a:txBody>
                    <a:bodyPr/>
                    <a:lstStyle/>
                    <a:p>
                      <a:pPr>
                        <a:buNone/>
                      </a:pPr>
                      <a:r>
                        <a:rPr lang="zh-CN" altLang="en-US" sz="2400" b="1">
                          <a:latin typeface="宋体" panose="02010600030101010101" pitchFamily="2" charset="-122"/>
                          <a:ea typeface="宋体" panose="02010600030101010101" pitchFamily="2" charset="-122"/>
                        </a:rPr>
                        <a:t>使用连词“尽管”和“即使”的分句</a:t>
                      </a:r>
                      <a:endParaRPr lang="zh-CN" altLang="en-US" sz="2400" b="1">
                        <a:latin typeface="宋体" panose="02010600030101010101" pitchFamily="2" charset="-122"/>
                        <a:ea typeface="宋体" panose="02010600030101010101" pitchFamily="2" charset="-122"/>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rPr>
                        <a:t>对比关系</a:t>
                      </a:r>
                      <a:endParaRPr lang="zh-CN" altLang="en-US" sz="2400" b="1">
                        <a:latin typeface="宋体" panose="02010600030101010101" pitchFamily="2" charset="-122"/>
                        <a:ea typeface="宋体" panose="02010600030101010101" pitchFamily="2" charset="-122"/>
                      </a:endParaRPr>
                    </a:p>
                  </a:txBody>
                  <a:tcPr/>
                </a:tc>
                <a:tc>
                  <a:txBody>
                    <a:bodyPr/>
                    <a:lstStyle/>
                    <a:p>
                      <a:pPr>
                        <a:buNone/>
                      </a:pPr>
                      <a:r>
                        <a:rPr lang="zh-CN" altLang="en-US" sz="2400" b="1">
                          <a:latin typeface="宋体" panose="02010600030101010101" pitchFamily="2" charset="-122"/>
                          <a:ea typeface="宋体" panose="02010600030101010101" pitchFamily="2" charset="-122"/>
                        </a:rPr>
                        <a:t>前后两个句子在意义上构成对比</a:t>
                      </a:r>
                      <a:endParaRPr lang="zh-CN" altLang="en-US" sz="2400" b="1">
                        <a:latin typeface="宋体" panose="02010600030101010101" pitchFamily="2" charset="-122"/>
                        <a:ea typeface="宋体" panose="02010600030101010101" pitchFamily="2" charset="-122"/>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条件关系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sym typeface="+mn-ea"/>
                        </a:rPr>
                        <a:t>表示有了某种条件,才会出现某种结果</a:t>
                      </a:r>
                      <a:endParaRPr lang="zh-CN" altLang="en-US" sz="2400" b="1">
                        <a:latin typeface="宋体" panose="02010600030101010101" pitchFamily="2" charset="-122"/>
                        <a:ea typeface="宋体" panose="02010600030101010101" pitchFamily="2" charset="-122"/>
                        <a:sym typeface="+mn-ea"/>
                      </a:endParaRPr>
                    </a:p>
                  </a:txBody>
                  <a:tcPr/>
                </a:tc>
              </a:tr>
              <a:tr h="459549">
                <a:tc>
                  <a:txBody>
                    <a:bodyPr/>
                    <a:lstStyle/>
                    <a:p>
                      <a:pPr>
                        <a:buNone/>
                      </a:pPr>
                      <a:r>
                        <a:rPr lang="zh-CN" altLang="en-US" sz="2400" b="1">
                          <a:latin typeface="宋体" panose="02010600030101010101" pitchFamily="2" charset="-122"/>
                          <a:ea typeface="宋体" panose="02010600030101010101" pitchFamily="2" charset="-122"/>
                          <a:sym typeface="+mn-ea"/>
                        </a:rPr>
                        <a:t>选择关系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a:latin typeface="宋体" panose="02010600030101010101" pitchFamily="2" charset="-122"/>
                          <a:ea typeface="宋体" panose="02010600030101010101" pitchFamily="2" charset="-122"/>
                          <a:sym typeface="+mn-ea"/>
                        </a:rPr>
                        <a:t>分句说出两种情况,并表示要从中选择一种</a:t>
                      </a:r>
                      <a:endParaRPr lang="zh-CN" altLang="en-US" sz="2400" b="1">
                        <a:latin typeface="宋体" panose="02010600030101010101" pitchFamily="2" charset="-122"/>
                        <a:ea typeface="宋体" panose="02010600030101010101" pitchFamily="2" charset="-122"/>
                        <a:sym typeface="+mn-ea"/>
                      </a:endParaRPr>
                    </a:p>
                  </a:txBody>
                  <a:tcPr/>
                </a:tc>
              </a:tr>
              <a:tr h="459740">
                <a:tc>
                  <a:txBody>
                    <a:bodyPr/>
                    <a:lstStyle/>
                    <a:p>
                      <a:pPr>
                        <a:buNone/>
                      </a:pPr>
                      <a:r>
                        <a:rPr lang="zh-CN" altLang="en-US" sz="2400" b="1">
                          <a:latin typeface="宋体" panose="02010600030101010101" pitchFamily="2" charset="-122"/>
                          <a:ea typeface="宋体" panose="02010600030101010101" pitchFamily="2" charset="-122"/>
                          <a:sym typeface="+mn-ea"/>
                        </a:rPr>
                        <a:t>顺序关系</a:t>
                      </a:r>
                      <a:endParaRPr lang="zh-CN" altLang="en-US" sz="2400" b="1">
                        <a:latin typeface="宋体" panose="02010600030101010101" pitchFamily="2" charset="-122"/>
                        <a:ea typeface="宋体" panose="02010600030101010101" pitchFamily="2" charset="-122"/>
                        <a:sym typeface="+mn-ea"/>
                      </a:endParaRPr>
                    </a:p>
                  </a:txBody>
                  <a:tcPr/>
                </a:tc>
                <a:tc>
                  <a:txBody>
                    <a:bodyPr/>
                    <a:lstStyle/>
                    <a:p>
                      <a:pPr>
                        <a:buNone/>
                      </a:pPr>
                      <a:r>
                        <a:rPr lang="zh-CN" altLang="en-US" sz="2400" b="1" dirty="0">
                          <a:latin typeface="宋体" panose="02010600030101010101" pitchFamily="2" charset="-122"/>
                          <a:ea typeface="宋体" panose="02010600030101010101" pitchFamily="2" charset="-122"/>
                          <a:sym typeface="+mn-ea"/>
                        </a:rPr>
                        <a:t>根据动作或状态的先后发展顺序排列</a:t>
                      </a:r>
                      <a:endParaRPr lang="zh-CN" altLang="en-US" sz="2400" b="1" dirty="0">
                        <a:latin typeface="宋体" panose="02010600030101010101" pitchFamily="2" charset="-122"/>
                        <a:ea typeface="宋体" panose="02010600030101010101" pitchFamily="2" charset="-122"/>
                        <a:sym typeface="+mn-ea"/>
                      </a:endParaRPr>
                    </a:p>
                  </a:txBody>
                  <a:tcPr/>
                </a:tc>
              </a:tr>
            </a:tbl>
          </a:graphicData>
        </a:graphic>
      </p:graphicFrame>
      <p:sp>
        <p:nvSpPr>
          <p:cNvPr id="18" name="文本框 17"/>
          <p:cNvSpPr txBox="1"/>
          <p:nvPr/>
        </p:nvSpPr>
        <p:spPr>
          <a:xfrm>
            <a:off x="4042937" y="521673"/>
            <a:ext cx="5101064" cy="52322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sym typeface="+mn-ea"/>
              </a:rPr>
              <a:t>七选五阅读的句际关系</a:t>
            </a:r>
            <a:endParaRPr lang="zh-CN" altLang="en-US" sz="2800">
              <a:latin typeface="宋体" panose="02010600030101010101" pitchFamily="2" charset="-122"/>
              <a:ea typeface="宋体" panose="02010600030101010101" pitchFamily="2" charset="-122"/>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8499" y="1341148"/>
            <a:ext cx="5415002" cy="583565"/>
          </a:xfrm>
          <a:prstGeom prst="rect">
            <a:avLst/>
          </a:prstGeom>
          <a:noFill/>
        </p:spPr>
        <p:txBody>
          <a:bodyPr wrap="square" rtlCol="0">
            <a:spAutoFit/>
          </a:bodyPr>
          <a:lstStyle/>
          <a:p>
            <a:pPr algn="ct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7</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选</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5</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阅读解题注</a:t>
            </a:r>
            <a:r>
              <a:rPr lang="zh-CN" altLang="en-US" sz="3200" b="1">
                <a:latin typeface="Times New Roman" panose="02020603050405020304" pitchFamily="18" charset="0"/>
                <a:ea typeface="宋体" panose="02010600030101010101" pitchFamily="2" charset="-122"/>
                <a:cs typeface="Times New Roman" panose="02020603050405020304" pitchFamily="18" charset="0"/>
                <a:sym typeface="+mn-ea"/>
              </a:rPr>
              <a:t>意</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事项</a:t>
            </a:r>
            <a:endParaRPr lang="zh-CN" altLang="en-US" sz="32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2837794" y="2621544"/>
            <a:ext cx="7283668" cy="2608856"/>
          </a:xfrm>
          <a:prstGeom prst="rect">
            <a:avLst/>
          </a:prstGeom>
          <a:noFill/>
        </p:spPr>
        <p:txBody>
          <a:bodyPr wrap="square">
            <a:spAutoFit/>
          </a:bodyPr>
          <a:lstStyle/>
          <a:p>
            <a:pPr>
              <a:lnSpc>
                <a:spcPct val="150000"/>
              </a:lnSpc>
            </a:pPr>
            <a:r>
              <a:rPr lang="zh-CN" altLang="en-US" sz="2800"/>
              <a:t>不可只看同词复现，要结合前后句逻辑</a:t>
            </a:r>
            <a:endParaRPr lang="en-US" altLang="zh-CN" sz="2800"/>
          </a:p>
          <a:p>
            <a:pPr>
              <a:lnSpc>
                <a:spcPct val="150000"/>
              </a:lnSpc>
            </a:pPr>
            <a:r>
              <a:rPr lang="zh-CN" altLang="en-US" sz="2800"/>
              <a:t>不可只看表象线索，要避免前后句重复</a:t>
            </a:r>
            <a:endParaRPr lang="en-US" altLang="zh-CN" sz="2800"/>
          </a:p>
          <a:p>
            <a:pPr>
              <a:lnSpc>
                <a:spcPct val="150000"/>
              </a:lnSpc>
            </a:pPr>
            <a:r>
              <a:rPr lang="zh-CN" altLang="en-US" sz="2800"/>
              <a:t>不可只看设空位置，要跳出段落看逻辑</a:t>
            </a:r>
            <a:endParaRPr lang="en-US" altLang="zh-CN" sz="2800"/>
          </a:p>
          <a:p>
            <a:pPr>
              <a:lnSpc>
                <a:spcPct val="150000"/>
              </a:lnSpc>
            </a:pPr>
            <a:r>
              <a:rPr lang="zh-CN" altLang="en-US" sz="2800"/>
              <a:t>不可只看上下一句，要结合段落扣主题</a:t>
            </a:r>
            <a:endParaRPr lang="zh-CN" altLang="en-US" sz="2800"/>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882595" y="2081057"/>
            <a:ext cx="6970853" cy="6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600"/>
              </a:lnSpc>
              <a:spcBef>
                <a:spcPct val="0"/>
              </a:spcBef>
              <a:buNone/>
            </a:pPr>
            <a:r>
              <a:rPr lang="zh-CN" altLang="en-US" b="1">
                <a:highlight>
                  <a:srgbClr val="FFFF00"/>
                </a:highlight>
                <a:latin typeface="宋体" panose="02010600030101010101" pitchFamily="2" charset="-122"/>
              </a:rPr>
              <a:t>（五）如何培养学生的写作能力</a:t>
            </a:r>
            <a:endParaRPr lang="zh-CN" altLang="en-US" b="1">
              <a:highlight>
                <a:srgbClr val="FFFF00"/>
              </a:highlight>
              <a:latin typeface="宋体" panose="02010600030101010101" pitchFamily="2" charset="-122"/>
            </a:endParaRPr>
          </a:p>
        </p:txBody>
      </p:sp>
      <p:sp>
        <p:nvSpPr>
          <p:cNvPr id="2" name="TextBox 2"/>
          <p:cNvSpPr txBox="1"/>
          <p:nvPr/>
        </p:nvSpPr>
        <p:spPr>
          <a:xfrm>
            <a:off x="4515930" y="3585691"/>
            <a:ext cx="3913366" cy="1383665"/>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书信类写作</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2.</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非书信类</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5940" y="1130300"/>
            <a:ext cx="10942320" cy="5262245"/>
          </a:xfrm>
          <a:prstGeom prst="rect">
            <a:avLst/>
          </a:prstGeom>
          <a:noFill/>
        </p:spPr>
        <p:txBody>
          <a:bodyPr wrap="square" rtlCol="0">
            <a:spAutoFit/>
          </a:bodyPr>
          <a:lstStyle/>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a:t>
            </a:r>
            <a:r>
              <a:rPr lang="zh-CN" altLang="zh-CN" sz="2800" kern="100">
                <a:effectLst/>
                <a:latin typeface="Times New Roman" panose="02020603050405020304" pitchFamily="18" charset="0"/>
                <a:ea typeface="宋体" panose="02010600030101010101" pitchFamily="2" charset="-122"/>
              </a:rPr>
              <a:t>假定你是李华，外教</a:t>
            </a:r>
            <a:r>
              <a:rPr lang="en-US" altLang="zh-CN" sz="2800" kern="100">
                <a:effectLst/>
                <a:latin typeface="Times New Roman" panose="02020603050405020304" pitchFamily="18" charset="0"/>
                <a:ea typeface="宋体" panose="02010600030101010101" pitchFamily="2" charset="-122"/>
              </a:rPr>
              <a:t>Ryan</a:t>
            </a:r>
            <a:r>
              <a:rPr lang="zh-CN" altLang="zh-CN" sz="2800" kern="100">
                <a:effectLst/>
                <a:latin typeface="Times New Roman" panose="02020603050405020304" pitchFamily="18" charset="0"/>
                <a:ea typeface="宋体" panose="02010600030101010101" pitchFamily="2" charset="-122"/>
              </a:rPr>
              <a:t>准备将学生随机分为两人一组，让大家课后练习口语，你认为这样分组存在问题。请你给外教写一封邮件，内容包括：</a:t>
            </a:r>
            <a:endParaRPr lang="zh-CN"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1. </a:t>
            </a:r>
            <a:r>
              <a:rPr lang="zh-CN" altLang="zh-CN" sz="2800" kern="100">
                <a:effectLst/>
                <a:latin typeface="Times New Roman" panose="02020603050405020304" pitchFamily="18" charset="0"/>
                <a:ea typeface="宋体" panose="02010600030101010101" pitchFamily="2" charset="-122"/>
              </a:rPr>
              <a:t>说明问题；</a:t>
            </a:r>
            <a:endParaRPr lang="zh-CN"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2. </a:t>
            </a:r>
            <a:r>
              <a:rPr lang="zh-CN" altLang="zh-CN" sz="2800" kern="100">
                <a:effectLst/>
                <a:latin typeface="Times New Roman" panose="02020603050405020304" pitchFamily="18" charset="0"/>
                <a:ea typeface="宋体" panose="02010600030101010101" pitchFamily="2" charset="-122"/>
              </a:rPr>
              <a:t>提出建议。</a:t>
            </a:r>
            <a:endParaRPr lang="zh-CN" altLang="zh-CN" sz="2800" kern="100">
              <a:effectLst/>
              <a:latin typeface="Times New Roman" panose="02020603050405020304" pitchFamily="18" charset="0"/>
              <a:ea typeface="宋体" panose="02010600030101010101" pitchFamily="2" charset="-122"/>
            </a:endParaRPr>
          </a:p>
          <a:p>
            <a:pPr algn="just">
              <a:lnSpc>
                <a:spcPct val="150000"/>
              </a:lnSpc>
            </a:pPr>
            <a:r>
              <a:rPr lang="zh-CN" altLang="zh-CN" sz="2800" kern="100">
                <a:effectLst/>
                <a:latin typeface="Times New Roman" panose="02020603050405020304" pitchFamily="18" charset="0"/>
                <a:ea typeface="宋体" panose="02010600030101010101" pitchFamily="2" charset="-122"/>
              </a:rPr>
              <a:t>注意：</a:t>
            </a:r>
            <a:endParaRPr lang="zh-CN"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1. </a:t>
            </a:r>
            <a:r>
              <a:rPr lang="zh-CN" altLang="zh-CN" sz="2800" kern="100">
                <a:effectLst/>
                <a:latin typeface="Times New Roman" panose="02020603050405020304" pitchFamily="18" charset="0"/>
                <a:ea typeface="宋体" panose="02010600030101010101" pitchFamily="2" charset="-122"/>
              </a:rPr>
              <a:t>写作词数应为</a:t>
            </a:r>
            <a:r>
              <a:rPr lang="en-US" altLang="zh-CN" sz="2800" kern="100">
                <a:effectLst/>
                <a:latin typeface="Times New Roman" panose="02020603050405020304" pitchFamily="18" charset="0"/>
                <a:ea typeface="宋体" panose="02010600030101010101" pitchFamily="2" charset="-122"/>
              </a:rPr>
              <a:t>80</a:t>
            </a:r>
            <a:r>
              <a:rPr lang="zh-CN" altLang="zh-CN" sz="2800" kern="100">
                <a:effectLst/>
                <a:latin typeface="Times New Roman" panose="02020603050405020304" pitchFamily="18" charset="0"/>
                <a:ea typeface="宋体" panose="02010600030101010101" pitchFamily="2" charset="-122"/>
              </a:rPr>
              <a:t>个左右；</a:t>
            </a:r>
            <a:endParaRPr lang="zh-CN"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2. </a:t>
            </a:r>
            <a:r>
              <a:rPr lang="zh-CN" altLang="zh-CN" sz="2800" kern="100">
                <a:effectLst/>
                <a:latin typeface="Times New Roman" panose="02020603050405020304" pitchFamily="18" charset="0"/>
                <a:ea typeface="宋体" panose="02010600030101010101" pitchFamily="2" charset="-122"/>
              </a:rPr>
              <a:t>请按如下格式在答题卡的相应位置作答。</a:t>
            </a:r>
            <a:endParaRPr lang="zh-CN" altLang="zh-CN" sz="2800" kern="100">
              <a:effectLst/>
              <a:latin typeface="Times New Roman" panose="02020603050405020304" pitchFamily="18" charset="0"/>
              <a:ea typeface="宋体" panose="02010600030101010101" pitchFamily="2" charset="-122"/>
            </a:endParaRPr>
          </a:p>
        </p:txBody>
      </p:sp>
      <p:sp>
        <p:nvSpPr>
          <p:cNvPr id="5" name="文本框 4"/>
          <p:cNvSpPr txBox="1"/>
          <p:nvPr/>
        </p:nvSpPr>
        <p:spPr>
          <a:xfrm>
            <a:off x="3867806" y="545802"/>
            <a:ext cx="3541987" cy="523220"/>
          </a:xfrm>
          <a:prstGeom prst="rect">
            <a:avLst/>
          </a:prstGeom>
          <a:noFill/>
        </p:spPr>
        <p:txBody>
          <a:bodyPr wrap="square">
            <a:spAutoFit/>
          </a:bodyPr>
          <a:lstStyle/>
          <a:p>
            <a:r>
              <a:rPr lang="en-US" altLang="zh-CN" sz="2800" b="1">
                <a:effectLst/>
                <a:latin typeface="Times New Roman" panose="02020603050405020304" pitchFamily="18" charset="0"/>
                <a:ea typeface="宋体" panose="02010600030101010101" pitchFamily="2" charset="-122"/>
              </a:rPr>
              <a:t>2023</a:t>
            </a:r>
            <a:r>
              <a:rPr lang="zh-CN" altLang="en-US" sz="2800" b="1">
                <a:effectLst/>
                <a:latin typeface="Times New Roman" panose="02020603050405020304" pitchFamily="18" charset="0"/>
                <a:ea typeface="宋体" panose="02010600030101010101" pitchFamily="2" charset="-122"/>
                <a:cs typeface="Times New Roman" panose="02020603050405020304" pitchFamily="18" charset="0"/>
              </a:rPr>
              <a:t>年</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新高考</a:t>
            </a:r>
            <a:r>
              <a:rPr lang="en-US" altLang="zh-CN" sz="2800" b="1">
                <a:effectLst/>
                <a:latin typeface="Times New Roman" panose="02020603050405020304" pitchFamily="18" charset="0"/>
                <a:ea typeface="宋体" panose="02010600030101010101" pitchFamily="2" charset="-122"/>
              </a:rPr>
              <a:t>I</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a:effectLst/>
                <a:latin typeface="Times New Roman" panose="02020603050405020304" pitchFamily="18" charset="0"/>
                <a:ea typeface="宋体" panose="02010600030101010101" pitchFamily="2" charset="-122"/>
              </a:rPr>
              <a:t>II</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卷</a:t>
            </a:r>
            <a:endParaRPr lang="zh-CN" altLang="en-US" sz="280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1586" y="1156138"/>
            <a:ext cx="11508828" cy="4893647"/>
          </a:xfrm>
          <a:prstGeom prst="rect">
            <a:avLst/>
          </a:prstGeom>
          <a:noFill/>
        </p:spPr>
        <p:txBody>
          <a:bodyPr wrap="square" rtlCol="0">
            <a:spAutoFit/>
          </a:bodyPr>
          <a:lstStyle/>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学校英报组织同学们分享自己在假期中学到的新技能</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请你以此为主题写一篇短文投稿。内容包括</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简要描述</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体验和感受。</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100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题目己为你写好。</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4099035" y="483475"/>
            <a:ext cx="3815255" cy="521970"/>
          </a:xfrm>
          <a:prstGeom prst="rect">
            <a:avLst/>
          </a:prstGeom>
          <a:noFill/>
        </p:spPr>
        <p:txBody>
          <a:bodyPr wrap="square" rtlCol="0">
            <a:spAutoFit/>
          </a:bodyPr>
          <a:lstStyle/>
          <a:p>
            <a:r>
              <a:rPr lang="en-US" altLang="zh-CN" sz="28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2023年全国乙卷</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525" y="1355725"/>
            <a:ext cx="11654790" cy="5539105"/>
          </a:xfrm>
          <a:prstGeom prst="rect">
            <a:avLst/>
          </a:prstGeom>
          <a:noFill/>
        </p:spPr>
        <p:txBody>
          <a:bodyPr wrap="square" rtlCol="0">
            <a:spAutoFit/>
          </a:bodyPr>
          <a:lstStyle/>
          <a:p>
            <a:pPr>
              <a:lnSpc>
                <a:spcPct val="150000"/>
              </a:lnSpc>
            </a:pP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学校举办以用英语讲中国故事为主题的征文活动，请以一位中国历史人物为题写一篇短文投稿，内容包括：</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人物事迹；</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2. 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意义；</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3. 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启示。</a:t>
            </a:r>
            <a:endPar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kern="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kern="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en-US" altLang="zh-CN" sz="2800" kern="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r>
              <a:rPr lang="en-US" altLang="zh-CN" sz="2800" kern="0">
                <a:latin typeface="Times New Roman" panose="02020603050405020304" pitchFamily="18" charset="0"/>
                <a:ea typeface="宋体" panose="02010600030101010101" pitchFamily="2" charset="-122"/>
                <a:cs typeface="Times New Roman" panose="02020603050405020304" pitchFamily="18" charset="0"/>
              </a:rPr>
              <a:t>A Historical Figure </a:t>
            </a:r>
            <a:endParaRPr lang="en-US" altLang="zh-CN" sz="2800" kern="0">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文本框 3"/>
          <p:cNvSpPr txBox="1"/>
          <p:nvPr/>
        </p:nvSpPr>
        <p:spPr>
          <a:xfrm>
            <a:off x="4099035" y="483475"/>
            <a:ext cx="3815255" cy="521970"/>
          </a:xfrm>
          <a:prstGeom prst="rect">
            <a:avLst/>
          </a:prstGeom>
          <a:noFill/>
        </p:spPr>
        <p:txBody>
          <a:bodyPr wrap="square" rtlCol="0">
            <a:spAutoFit/>
          </a:bodyPr>
          <a:lstStyle/>
          <a:p>
            <a:r>
              <a:rPr lang="en-US" altLang="zh-CN" sz="28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2023年全国甲卷</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52247" y="4328946"/>
            <a:ext cx="1461335" cy="609631"/>
          </a:xfrm>
          <a:prstGeom prst="rect">
            <a:avLst/>
          </a:prstGeom>
        </p:spPr>
      </p:pic>
      <p:sp>
        <p:nvSpPr>
          <p:cNvPr id="3" name="矩形 2"/>
          <p:cNvSpPr>
            <a:spLocks noChangeArrowheads="1"/>
          </p:cNvSpPr>
          <p:nvPr/>
        </p:nvSpPr>
        <p:spPr bwMode="auto">
          <a:xfrm>
            <a:off x="267364" y="778817"/>
            <a:ext cx="11140317"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0725" eaLnBrk="0" hangingPunct="0">
              <a:defRPr>
                <a:solidFill>
                  <a:schemeClr val="tx1"/>
                </a:solidFill>
                <a:latin typeface="等线" panose="02010600030101010101" pitchFamily="2" charset="-122"/>
                <a:ea typeface="等线" panose="02010600030101010101" pitchFamily="2" charset="-122"/>
              </a:defRPr>
            </a:lvl1pPr>
            <a:lvl2pPr eaLnBrk="0" hangingPunct="0">
              <a:defRPr>
                <a:solidFill>
                  <a:schemeClr val="tx1"/>
                </a:solidFill>
                <a:latin typeface="等线" panose="02010600030101010101" pitchFamily="2" charset="-122"/>
                <a:ea typeface="等线" panose="02010600030101010101" pitchFamily="2" charset="-122"/>
              </a:defRPr>
            </a:lvl2pPr>
            <a:lvl3pPr eaLnBrk="0" hangingPunct="0">
              <a:defRPr>
                <a:solidFill>
                  <a:schemeClr val="tx1"/>
                </a:solidFill>
                <a:latin typeface="等线" panose="02010600030101010101" pitchFamily="2" charset="-122"/>
                <a:ea typeface="等线" panose="02010600030101010101" pitchFamily="2" charset="-122"/>
              </a:defRPr>
            </a:lvl3pPr>
            <a:lvl4pPr eaLnBrk="0" hangingPunct="0">
              <a:defRPr>
                <a:solidFill>
                  <a:schemeClr val="tx1"/>
                </a:solidFill>
                <a:latin typeface="等线" panose="02010600030101010101" pitchFamily="2" charset="-122"/>
                <a:ea typeface="等线" panose="02010600030101010101" pitchFamily="2" charset="-122"/>
              </a:defRPr>
            </a:lvl4pPr>
            <a:lvl5pPr eaLnBrk="0" hangingPunct="0">
              <a:defRPr>
                <a:solidFill>
                  <a:schemeClr val="tx1"/>
                </a:solidFill>
                <a:latin typeface="等线" panose="02010600030101010101" pitchFamily="2" charset="-122"/>
                <a:ea typeface="等线" panose="02010600030101010101" pitchFamily="2" charset="-122"/>
              </a:defRPr>
            </a:lvl5pPr>
            <a:lvl6pPr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indent="357505" algn="just">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上周末你参加了校学生会组织的</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认识我身边的植物</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活动。请为校英文报</a:t>
            </a:r>
            <a:r>
              <a:rPr lang="zh-CN"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写篇报道</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，内容包括：</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357505" algn="just">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1.</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活动的过程； </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452755" algn="just">
              <a:lnSpc>
                <a:spcPct val="150000"/>
              </a:lnSpc>
              <a:tabLst>
                <a:tab pos="714375" algn="l"/>
              </a:tabLst>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收获与感想。</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写作词数应为</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100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请按如下格式在答题纸的相应位置作答。</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b="1">
                <a:effectLst/>
                <a:latin typeface="Times New Roman" panose="02020603050405020304" pitchFamily="18" charset="0"/>
                <a:ea typeface="宋体" panose="02010600030101010101" pitchFamily="2" charset="-122"/>
                <a:cs typeface="Times New Roman" panose="02020603050405020304" pitchFamily="18" charset="0"/>
              </a:rPr>
              <a:t>                      Getting to Know the Plants Around Us</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a:t>
            </a:r>
            <a:endParaRPr lang="en-US" altLang="zh-CN" sz="2400" b="1">
              <a:solidFill>
                <a:schemeClr val="tx1">
                  <a:lumMod val="75000"/>
                  <a:lumOff val="25000"/>
                </a:schemeClr>
              </a:solidFill>
              <a:effectLst/>
              <a:latin typeface="Times New Roman" panose="02020603050405020304" pitchFamily="18" charset="0"/>
              <a:ea typeface="思源黑体 CN Regular" panose="020B0500000000000000" pitchFamily="34" charset="-122"/>
              <a:sym typeface="思源黑体 CN Regular" panose="020B0500000000000000" pitchFamily="34" charset="-122"/>
            </a:endParaRPr>
          </a:p>
        </p:txBody>
      </p:sp>
      <p:sp>
        <p:nvSpPr>
          <p:cNvPr id="6" name="矩形 5"/>
          <p:cNvSpPr/>
          <p:nvPr/>
        </p:nvSpPr>
        <p:spPr>
          <a:xfrm>
            <a:off x="3932973" y="166385"/>
            <a:ext cx="3809098" cy="521970"/>
          </a:xfrm>
          <a:prstGeom prst="rect">
            <a:avLst/>
          </a:prstGeom>
          <a:solidFill>
            <a:schemeClr val="bg1"/>
          </a:solidFill>
          <a:ln>
            <a:noFill/>
          </a:ln>
        </p:spPr>
        <p:txBody>
          <a:bodyPr wrap="square">
            <a:spAutoFit/>
          </a:bodyPr>
          <a:lstStyle/>
          <a:p>
            <a:pPr algn="ct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sym typeface="思源黑体 CN Regular" panose="020B0500000000000000" pitchFamily="34" charset="-122"/>
              </a:rPr>
              <a:t>2023年1月浙江高考</a:t>
            </a:r>
            <a:endParaRPr lang="zh-CN" altLang="zh-CN" sz="2800" b="1">
              <a:effectLst/>
              <a:latin typeface="Times New Roman" panose="02020603050405020304" pitchFamily="18" charset="0"/>
              <a:ea typeface="宋体" panose="02010600030101010101" pitchFamily="2" charset="-122"/>
              <a:cs typeface="Times New Roman" panose="02020603050405020304" pitchFamily="18" charset="0"/>
              <a:sym typeface="思源黑体 CN Regular" panose="020B0500000000000000"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2274" y="1454270"/>
            <a:ext cx="4277574" cy="3047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0665" y="974706"/>
            <a:ext cx="10229233" cy="4908588"/>
          </a:xfrm>
          <a:prstGeom prst="rect">
            <a:avLst/>
          </a:prstGeom>
          <a:noFill/>
          <a:ln w="9525">
            <a:noFill/>
          </a:ln>
        </p:spPr>
        <p:txBody>
          <a:bodyPr wrap="square">
            <a:spAutoFit/>
          </a:bodyPr>
          <a:lstStyle/>
          <a:p>
            <a:pPr>
              <a:lnSpc>
                <a:spcPct val="150000"/>
              </a:lnSpc>
            </a:pPr>
            <a:r>
              <a:rPr lang="zh-CN" altLang="en-US" sz="2645">
                <a:solidFill>
                  <a:srgbClr val="000000"/>
                </a:solidFill>
                <a:ea typeface="宋体" panose="02010600030101010101" pitchFamily="2" charset="-122"/>
              </a:rPr>
              <a:t>       学校英文报正在开展以</a:t>
            </a:r>
            <a:r>
              <a:rPr lang="en-US" sz="2645">
                <a:solidFill>
                  <a:srgbClr val="000000"/>
                </a:solidFill>
                <a:latin typeface="Times New Roman" panose="02020603050405020304" pitchFamily="18" charset="0"/>
                <a:ea typeface="宋体" panose="02010600030101010101" pitchFamily="2" charset="-122"/>
              </a:rPr>
              <a:t>Learning English Beyond the Classroom</a:t>
            </a:r>
            <a:r>
              <a:rPr lang="zh-CN" altLang="en-US" sz="2645">
                <a:solidFill>
                  <a:srgbClr val="000000"/>
                </a:solidFill>
                <a:ea typeface="宋体" panose="02010600030101010101" pitchFamily="2" charset="-122"/>
              </a:rPr>
              <a:t>为题的讨论。请使用图表中的调查结果写一篇短文投稿，内容包括：</a:t>
            </a:r>
            <a:endParaRPr lang="en-US" altLang="zh-CN" sz="2645">
              <a:solidFill>
                <a:srgbClr val="000000"/>
              </a:solidFill>
              <a:ea typeface="宋体" panose="02010600030101010101" pitchFamily="2" charset="-122"/>
            </a:endParaRPr>
          </a:p>
          <a:p>
            <a:pPr>
              <a:lnSpc>
                <a:spcPct val="150000"/>
              </a:lnSpc>
            </a:pPr>
            <a:r>
              <a:rPr lang="en-US" sz="2645">
                <a:solidFill>
                  <a:srgbClr val="000000"/>
                </a:solidFill>
                <a:latin typeface="Times New Roman" panose="02020603050405020304" pitchFamily="18" charset="0"/>
                <a:ea typeface="宋体" panose="02010600030101010101" pitchFamily="2" charset="-122"/>
              </a:rPr>
              <a:t>        1. </a:t>
            </a:r>
            <a:r>
              <a:rPr lang="zh-CN" altLang="en-US" sz="2645">
                <a:solidFill>
                  <a:srgbClr val="000000"/>
                </a:solidFill>
                <a:ea typeface="宋体" panose="02010600030101010101" pitchFamily="2" charset="-122"/>
              </a:rPr>
              <a:t>学习活动状况描述：</a:t>
            </a:r>
            <a:endParaRPr lang="en-US" sz="2645">
              <a:solidFill>
                <a:srgbClr val="000000"/>
              </a:solidFill>
              <a:latin typeface="Times New Roman" panose="02020603050405020304" pitchFamily="18" charset="0"/>
              <a:ea typeface="宋体" panose="02010600030101010101" pitchFamily="2" charset="-122"/>
            </a:endParaRPr>
          </a:p>
          <a:p>
            <a:pPr>
              <a:lnSpc>
                <a:spcPct val="150000"/>
              </a:lnSpc>
            </a:pPr>
            <a:r>
              <a:rPr lang="en-US" sz="2645">
                <a:solidFill>
                  <a:srgbClr val="000000"/>
                </a:solidFill>
                <a:latin typeface="Times New Roman" panose="02020603050405020304" pitchFamily="18" charset="0"/>
                <a:ea typeface="宋体" panose="02010600030101010101" pitchFamily="2" charset="-122"/>
              </a:rPr>
              <a:t>         2. </a:t>
            </a:r>
            <a:r>
              <a:rPr lang="zh-CN" altLang="en-US" sz="2645">
                <a:solidFill>
                  <a:srgbClr val="FF0000"/>
                </a:solidFill>
                <a:ea typeface="宋体" panose="02010600030101010101" pitchFamily="2" charset="-122"/>
              </a:rPr>
              <a:t>简单评论</a:t>
            </a:r>
            <a:r>
              <a:rPr lang="en-US" sz="2645">
                <a:solidFill>
                  <a:srgbClr val="000000"/>
                </a:solidFill>
                <a:latin typeface="Times New Roman" panose="02020603050405020304" pitchFamily="18" charset="0"/>
                <a:ea typeface="宋体" panose="02010600030101010101" pitchFamily="2" charset="-122"/>
              </a:rPr>
              <a:t>;</a:t>
            </a:r>
            <a:endParaRPr lang="en-US" sz="2645">
              <a:solidFill>
                <a:srgbClr val="000000"/>
              </a:solidFill>
              <a:latin typeface="Times New Roman" panose="02020603050405020304" pitchFamily="18" charset="0"/>
              <a:ea typeface="宋体" panose="02010600030101010101" pitchFamily="2" charset="-122"/>
            </a:endParaRPr>
          </a:p>
          <a:p>
            <a:pPr>
              <a:lnSpc>
                <a:spcPct val="150000"/>
              </a:lnSpc>
            </a:pPr>
            <a:r>
              <a:rPr lang="en-US" sz="2645">
                <a:solidFill>
                  <a:srgbClr val="000000"/>
                </a:solidFill>
                <a:latin typeface="Times New Roman" panose="02020603050405020304" pitchFamily="18" charset="0"/>
                <a:ea typeface="宋体" panose="02010600030101010101" pitchFamily="2" charset="-122"/>
              </a:rPr>
              <a:t>         3. </a:t>
            </a:r>
            <a:r>
              <a:rPr lang="zh-CN" altLang="en-US" sz="2645">
                <a:solidFill>
                  <a:srgbClr val="FF0000"/>
                </a:solidFill>
                <a:ea typeface="宋体" panose="02010600030101010101" pitchFamily="2" charset="-122"/>
              </a:rPr>
              <a:t>你的建议</a:t>
            </a:r>
            <a:r>
              <a:rPr lang="zh-CN" altLang="en-US" sz="2645">
                <a:solidFill>
                  <a:srgbClr val="000000"/>
                </a:solidFill>
                <a:ea typeface="宋体" panose="02010600030101010101" pitchFamily="2" charset="-122"/>
              </a:rPr>
              <a:t>。</a:t>
            </a:r>
            <a:endParaRPr lang="zh-CN" altLang="en-US" sz="2645">
              <a:solidFill>
                <a:srgbClr val="000000"/>
              </a:solidFill>
              <a:ea typeface="宋体" panose="02010600030101010101" pitchFamily="2" charset="-122"/>
            </a:endParaRPr>
          </a:p>
          <a:p>
            <a:pPr>
              <a:lnSpc>
                <a:spcPct val="150000"/>
              </a:lnSpc>
            </a:pPr>
            <a:r>
              <a:rPr lang="zh-CN" altLang="en-US" sz="2645">
                <a:solidFill>
                  <a:srgbClr val="000000"/>
                </a:solidFill>
                <a:ea typeface="宋体" panose="02010600030101010101" pitchFamily="2" charset="-122"/>
              </a:rPr>
              <a:t>注意：</a:t>
            </a:r>
            <a:endParaRPr lang="en-US" sz="2645">
              <a:solidFill>
                <a:srgbClr val="000000"/>
              </a:solidFill>
              <a:latin typeface="Times New Roman" panose="02020603050405020304" pitchFamily="18" charset="0"/>
              <a:ea typeface="宋体" panose="02010600030101010101" pitchFamily="2" charset="-122"/>
            </a:endParaRPr>
          </a:p>
          <a:p>
            <a:pPr>
              <a:lnSpc>
                <a:spcPct val="150000"/>
              </a:lnSpc>
            </a:pPr>
            <a:r>
              <a:rPr lang="en-US" sz="2645">
                <a:solidFill>
                  <a:srgbClr val="000000"/>
                </a:solidFill>
                <a:latin typeface="Times New Roman" panose="02020603050405020304" pitchFamily="18" charset="0"/>
                <a:ea typeface="宋体" panose="02010600030101010101" pitchFamily="2" charset="-122"/>
              </a:rPr>
              <a:t>1. </a:t>
            </a:r>
            <a:r>
              <a:rPr lang="zh-CN" altLang="en-US" sz="2645">
                <a:solidFill>
                  <a:srgbClr val="000000"/>
                </a:solidFill>
                <a:ea typeface="宋体" panose="02010600030101010101" pitchFamily="2" charset="-122"/>
              </a:rPr>
              <a:t>词数</a:t>
            </a:r>
            <a:r>
              <a:rPr lang="en-US" sz="2645">
                <a:solidFill>
                  <a:srgbClr val="000000"/>
                </a:solidFill>
                <a:latin typeface="Times New Roman" panose="02020603050405020304" pitchFamily="18" charset="0"/>
                <a:ea typeface="宋体" panose="02010600030101010101" pitchFamily="2" charset="-122"/>
              </a:rPr>
              <a:t>100</a:t>
            </a:r>
            <a:r>
              <a:rPr lang="zh-CN" altLang="en-US" sz="2645">
                <a:solidFill>
                  <a:srgbClr val="000000"/>
                </a:solidFill>
                <a:ea typeface="宋体" panose="02010600030101010101" pitchFamily="2" charset="-122"/>
              </a:rPr>
              <a:t>左右</a:t>
            </a:r>
            <a:r>
              <a:rPr lang="en-US" sz="2645">
                <a:solidFill>
                  <a:srgbClr val="000000"/>
                </a:solidFill>
                <a:latin typeface="Times New Roman" panose="02020603050405020304" pitchFamily="18" charset="0"/>
                <a:ea typeface="宋体" panose="02010600030101010101" pitchFamily="2" charset="-122"/>
              </a:rPr>
              <a:t>;</a:t>
            </a:r>
            <a:endParaRPr lang="en-US" sz="2645">
              <a:solidFill>
                <a:srgbClr val="000000"/>
              </a:solidFill>
              <a:latin typeface="Times New Roman" panose="02020603050405020304" pitchFamily="18" charset="0"/>
              <a:ea typeface="宋体" panose="02010600030101010101" pitchFamily="2" charset="-122"/>
            </a:endParaRPr>
          </a:p>
          <a:p>
            <a:pPr>
              <a:lnSpc>
                <a:spcPct val="150000"/>
              </a:lnSpc>
            </a:pPr>
            <a:r>
              <a:rPr lang="en-US" sz="2645">
                <a:solidFill>
                  <a:srgbClr val="000000"/>
                </a:solidFill>
                <a:latin typeface="Times New Roman" panose="02020603050405020304" pitchFamily="18" charset="0"/>
                <a:ea typeface="宋体" panose="02010600030101010101" pitchFamily="2" charset="-122"/>
              </a:rPr>
              <a:t>2. </a:t>
            </a:r>
            <a:r>
              <a:rPr lang="zh-CN" altLang="en-US" sz="2645">
                <a:solidFill>
                  <a:srgbClr val="000000"/>
                </a:solidFill>
                <a:ea typeface="宋体" panose="02010600030101010101" pitchFamily="2" charset="-122"/>
              </a:rPr>
              <a:t>短文的题目和首句已为你写好。</a:t>
            </a:r>
            <a:endParaRPr lang="zh-CN" altLang="en-US" sz="2645">
              <a:solidFill>
                <a:srgbClr val="000000"/>
              </a:solidFill>
              <a:ea typeface="宋体" panose="02010600030101010101" pitchFamily="2" charset="-122"/>
            </a:endParaRPr>
          </a:p>
        </p:txBody>
      </p:sp>
      <p:pic>
        <p:nvPicPr>
          <p:cNvPr id="6" name="图片 6"/>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782643" y="2860317"/>
            <a:ext cx="6048276" cy="3456384"/>
          </a:xfrm>
          <a:prstGeom prst="rect">
            <a:avLst/>
          </a:prstGeom>
          <a:noFill/>
          <a:ln>
            <a:noFill/>
          </a:ln>
        </p:spPr>
      </p:pic>
      <p:sp>
        <p:nvSpPr>
          <p:cNvPr id="3" name="文本框 2"/>
          <p:cNvSpPr txBox="1"/>
          <p:nvPr/>
        </p:nvSpPr>
        <p:spPr>
          <a:xfrm>
            <a:off x="4267200" y="314575"/>
            <a:ext cx="6096000" cy="521970"/>
          </a:xfrm>
          <a:prstGeom prst="rect">
            <a:avLst/>
          </a:prstGeom>
          <a:noFill/>
        </p:spPr>
        <p:txBody>
          <a:bodyPr wrap="square">
            <a:spAutoFit/>
          </a:bodyPr>
          <a:lstStyle/>
          <a:p>
            <a:r>
              <a:rPr lang="en-US" altLang="zh-CN" sz="2800">
                <a:ea typeface="宋体" panose="02010600030101010101" pitchFamily="2" charset="-122"/>
              </a:rPr>
              <a:t> </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2022年全国乙卷</a:t>
            </a:r>
            <a:endParaRPr lang="zh-CN" altLang="en-US" sz="280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756" y="1268760"/>
            <a:ext cx="11376868" cy="5406390"/>
          </a:xfrm>
          <a:prstGeom prst="rect">
            <a:avLst/>
          </a:prstGeom>
          <a:noFill/>
        </p:spPr>
        <p:txBody>
          <a:bodyPr wrap="square" rtlCol="0">
            <a:spAutoFit/>
          </a:bodyPr>
          <a:lstStyle/>
          <a:p>
            <a:pPr indent="304800" algn="just">
              <a:lnSpc>
                <a:spcPct val="13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你校将举办英语演讲比赛。请你以</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Be smart online learners</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为题写一篇发言稿参赛，内容包括：</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3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1.</a:t>
            </a:r>
            <a:r>
              <a:rPr lang="zh-CN" altLang="zh-CN" sz="28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分析优势与不足</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a:latin typeface="Times New Roman" panose="02020603050405020304" pitchFamily="18" charset="0"/>
              <a:ea typeface="宋体" panose="02010600030101010101" pitchFamily="2" charset="-122"/>
              <a:cs typeface="Times New Roman" panose="02020603050405020304" pitchFamily="18" charset="0"/>
            </a:endParaRPr>
          </a:p>
          <a:p>
            <a:pPr indent="304800" algn="just">
              <a:lnSpc>
                <a:spcPct val="13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2.</a:t>
            </a:r>
            <a:r>
              <a:rPr lang="zh-CN" altLang="zh-CN" sz="2800"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提出学习建议</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3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100</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a:latin typeface="Times New Roman" panose="02020603050405020304" pitchFamily="18" charset="0"/>
                <a:ea typeface="宋体" panose="02010600030101010101" pitchFamily="2" charset="-122"/>
                <a:cs typeface="Times New Roman" panose="02020603050405020304" pitchFamily="18" charset="0"/>
              </a:rPr>
              <a:t>题目和首句已为你写好。</a:t>
            </a:r>
            <a:endParaRPr lang="en-US" altLang="zh-CN" sz="2800" kern="100">
              <a:latin typeface="Times New Roman" panose="02020603050405020304" pitchFamily="18" charset="0"/>
              <a:ea typeface="宋体" panose="02010600030101010101" pitchFamily="2" charset="-122"/>
              <a:cs typeface="Times New Roman" panose="02020603050405020304" pitchFamily="18" charset="0"/>
            </a:endParaRPr>
          </a:p>
          <a:p>
            <a:pPr indent="304800" algn="just">
              <a:lnSpc>
                <a:spcPct val="130000"/>
              </a:lnSpc>
            </a:pPr>
            <a:r>
              <a:rPr lang="en-US" altLang="zh-CN" sz="2800" kern="100">
                <a:latin typeface="Times New Roman" panose="02020603050405020304" pitchFamily="18" charset="0"/>
                <a:ea typeface="宋体" panose="02010600030101010101" pitchFamily="2" charset="-122"/>
              </a:rPr>
              <a:t>Online learning has become an important way to study recently. _________</a:t>
            </a:r>
            <a:endParaRPr lang="en-US" altLang="zh-CN" sz="2800" kern="100">
              <a:latin typeface="Times New Roman" panose="02020603050405020304" pitchFamily="18" charset="0"/>
              <a:ea typeface="宋体" panose="02010600030101010101" pitchFamily="2" charset="-122"/>
            </a:endParaRPr>
          </a:p>
          <a:p>
            <a:pPr indent="304800" algn="just">
              <a:lnSpc>
                <a:spcPct val="130000"/>
              </a:lnSpc>
            </a:pPr>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endParaRPr lang="zh-CN" altLang="en-US"/>
          </a:p>
        </p:txBody>
      </p:sp>
      <p:sp>
        <p:nvSpPr>
          <p:cNvPr id="2" name="文本框 1"/>
          <p:cNvSpPr txBox="1"/>
          <p:nvPr/>
        </p:nvSpPr>
        <p:spPr>
          <a:xfrm>
            <a:off x="4003287" y="490654"/>
            <a:ext cx="3456878" cy="521970"/>
          </a:xfrm>
          <a:prstGeom prst="rect">
            <a:avLst/>
          </a:prstGeom>
          <a:noFill/>
        </p:spPr>
        <p:txBody>
          <a:bodyPr wrap="square" rtlCol="0">
            <a:spAutoFit/>
          </a:bodyPr>
          <a:lstStyle/>
          <a:p>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2021年全国乙卷</a:t>
            </a:r>
            <a:endParaRPr lang="zh-CN" altLang="en-US" sz="2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49153"/>
          <p:cNvSpPr>
            <a:spLocks noGrp="1"/>
          </p:cNvSpPr>
          <p:nvPr/>
        </p:nvSpPr>
        <p:spPr>
          <a:xfrm>
            <a:off x="2325466" y="329187"/>
            <a:ext cx="10189556" cy="772827"/>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defTabSz="967105" fontAlgn="auto">
              <a:spcBef>
                <a:spcPts val="940"/>
              </a:spcBef>
              <a:defRPr/>
            </a:pPr>
            <a:r>
              <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高考英语命题规律：新高考卷</a:t>
            </a:r>
            <a:r>
              <a:rPr lang="en-US" altLang="zh-CN"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&amp;</a:t>
            </a:r>
            <a:r>
              <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全国卷</a:t>
            </a:r>
            <a:endPar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graphicFrame>
        <p:nvGraphicFramePr>
          <p:cNvPr id="2" name="表格 1"/>
          <p:cNvGraphicFramePr>
            <a:graphicFrameLocks noGrp="1"/>
          </p:cNvGraphicFramePr>
          <p:nvPr>
            <p:custDataLst>
              <p:tags r:id="rId1"/>
            </p:custDataLst>
          </p:nvPr>
        </p:nvGraphicFramePr>
        <p:xfrm>
          <a:off x="714773" y="1261726"/>
          <a:ext cx="10762457" cy="5070413"/>
        </p:xfrm>
        <a:graphic>
          <a:graphicData uri="http://schemas.openxmlformats.org/drawingml/2006/table">
            <a:tbl>
              <a:tblPr firstRow="1" bandRow="1">
                <a:tableStyleId>{5C22544A-7EE6-4342-B048-85BDC9FD1C3A}</a:tableStyleId>
              </a:tblPr>
              <a:tblGrid>
                <a:gridCol w="1672667"/>
                <a:gridCol w="4549599"/>
                <a:gridCol w="4540191"/>
              </a:tblGrid>
              <a:tr h="630946">
                <a:tc>
                  <a:txBody>
                    <a:bodyPr/>
                    <a:lstStyle/>
                    <a:p>
                      <a:pPr indent="0" algn="ctr">
                        <a:lnSpc>
                          <a:spcPct val="120000"/>
                        </a:lnSpc>
                        <a:spcBef>
                          <a:spcPct val="0"/>
                        </a:spcBef>
                        <a:spcAft>
                          <a:spcPct val="0"/>
                        </a:spcAft>
                        <a:buNone/>
                      </a:pPr>
                      <a:r>
                        <a:rPr lang="zh-CN" altLang="en-US" sz="1800" b="1" spc="130">
                          <a:solidFill>
                            <a:srgbClr val="646464"/>
                          </a:solidFill>
                          <a:latin typeface="微软雅黑" panose="020B0503020204020204" pitchFamily="34" charset="-122"/>
                          <a:ea typeface="微软雅黑" panose="020B0503020204020204" pitchFamily="34" charset="-122"/>
                        </a:rPr>
                        <a:t>题型</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800" b="1" spc="130">
                          <a:solidFill>
                            <a:srgbClr val="646464"/>
                          </a:solidFill>
                          <a:latin typeface="微软雅黑" panose="020B0503020204020204" pitchFamily="34" charset="-122"/>
                          <a:ea typeface="微软雅黑" panose="020B0503020204020204" pitchFamily="34" charset="-122"/>
                        </a:rPr>
                        <a:t>新高考卷</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800" b="1" spc="130">
                          <a:solidFill>
                            <a:srgbClr val="646464"/>
                          </a:solidFill>
                          <a:latin typeface="微软雅黑" panose="020B0503020204020204" pitchFamily="34" charset="-122"/>
                          <a:ea typeface="微软雅黑" panose="020B0503020204020204" pitchFamily="34" charset="-122"/>
                        </a:rPr>
                        <a:t>全国卷</a:t>
                      </a:r>
                      <a:endParaRPr lang="zh-CN" altLang="en-US" sz="1800" b="1" spc="13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听力</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阅读理解</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37.5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七选五阅读</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12.5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完形填空</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语法填空</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小题（每小题</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587270">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短文改错</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zh-CN" altLang="en-US" sz="1600" b="0" spc="120">
                          <a:solidFill>
                            <a:srgbClr val="404040"/>
                          </a:solidFill>
                          <a:latin typeface="微软雅黑" panose="020B0503020204020204" pitchFamily="34" charset="-122"/>
                          <a:ea typeface="微软雅黑" panose="020B0503020204020204" pitchFamily="34" charset="-122"/>
                        </a:rPr>
                        <a:t>无</a:t>
                      </a: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ct val="0"/>
                        </a:spcBef>
                        <a:spcAft>
                          <a:spcPct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处错误（每处错误</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915847">
                <a:tc>
                  <a:txBody>
                    <a:bodyPr/>
                    <a:lstStyle/>
                    <a:p>
                      <a:pPr indent="0" algn="ctr">
                        <a:lnSpc>
                          <a:spcPct val="120000"/>
                        </a:lnSpc>
                        <a:spcBef>
                          <a:spcPct val="0"/>
                        </a:spcBef>
                        <a:spcAft>
                          <a:spcPct val="0"/>
                        </a:spcAft>
                        <a:buNone/>
                      </a:pPr>
                      <a:r>
                        <a:rPr lang="zh-CN" altLang="en-US" sz="1600" b="1" spc="120">
                          <a:solidFill>
                            <a:srgbClr val="646464"/>
                          </a:solidFill>
                          <a:latin typeface="微软雅黑" panose="020B0503020204020204" pitchFamily="34" charset="-122"/>
                          <a:ea typeface="微软雅黑" panose="020B0503020204020204" pitchFamily="34" charset="-122"/>
                        </a:rPr>
                        <a:t>书面表达</a:t>
                      </a:r>
                      <a:endParaRPr lang="zh-CN" altLang="en-US" sz="1600" b="1" spc="120">
                        <a:solidFill>
                          <a:srgbClr val="646464"/>
                        </a:solidFill>
                        <a:latin typeface="微软雅黑" panose="020B0503020204020204" pitchFamily="34" charset="-122"/>
                        <a:ea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第一节</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应用文写作（满分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ct val="0"/>
                        </a:spcBef>
                        <a:spcAft>
                          <a:spcPct val="0"/>
                        </a:spcAft>
                        <a:buNone/>
                      </a:pP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第二节</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读后续写（满分</a:t>
                      </a: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6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应用文（满分</a:t>
                      </a:r>
                      <a:r>
                        <a:rPr lang="en-US" altLang="zh-CN" sz="16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6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a:t>
                      </a:r>
                      <a:endParaRPr lang="zh-CN" altLang="en-US" sz="16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88167" marR="188167" marT="114229" marB="114229"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r>
            </a:tbl>
          </a:graphicData>
        </a:graphic>
      </p:graphicFrame>
    </p:spTree>
    <p:custDataLst>
      <p:tags r:id="rId2"/>
    </p:custData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675" y="843915"/>
            <a:ext cx="11318240" cy="5169535"/>
          </a:xfrm>
          <a:prstGeom prst="rect">
            <a:avLst/>
          </a:prstGeom>
          <a:noFill/>
        </p:spPr>
        <p:txBody>
          <a:bodyPr wrap="square" rtlCol="0">
            <a:spAutoFit/>
          </a:bodyPr>
          <a:lstStyle/>
          <a:p>
            <a:pPr indent="1740535" algn="just">
              <a:lnSpc>
                <a:spcPct val="150000"/>
              </a:lnSpc>
            </a:pPr>
            <a:r>
              <a:rPr lang="en-US" altLang="zh-CN" sz="2800" b="1" kern="100">
                <a:effectLst/>
                <a:latin typeface="Times New Roman" panose="02020603050405020304" pitchFamily="18" charset="0"/>
                <a:ea typeface="宋体" panose="02010600030101010101" pitchFamily="2" charset="-122"/>
              </a:rPr>
              <a:t>                         </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2020年</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sym typeface="+mn-ea"/>
              </a:rPr>
              <a:t>全国新高考</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II卷</a:t>
            </a:r>
            <a:endParaRPr lang="zh-CN" altLang="zh-CN" sz="2800" b="1">
              <a:effectLst/>
              <a:latin typeface="Times New Roman" panose="02020603050405020304" pitchFamily="18" charset="0"/>
              <a:ea typeface="宋体" panose="02010600030101010101" pitchFamily="2" charset="-122"/>
              <a:cs typeface="Times New Roman" panose="02020603050405020304" pitchFamily="18" charset="0"/>
            </a:endParaRPr>
          </a:p>
          <a:p>
            <a:pPr indent="1740535" algn="just">
              <a:lnSpc>
                <a:spcPct val="150000"/>
              </a:lnSpc>
            </a:pPr>
            <a:endParaRPr lang="zh-CN" altLang="zh-CN" sz="2800" kern="100">
              <a:effectLst/>
              <a:latin typeface="Calibri" panose="020F0502020204030204" pitchFamily="34"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上周末，你和同学参加了一次采摘活动。请你为班级英语角写一篇短文，介绍这次活动。内容包括：</a:t>
            </a:r>
            <a:r>
              <a:rPr lang="zh-CN" altLang="zh-CN" sz="2800" kern="100">
                <a:effectLst/>
                <a:latin typeface="Calibri" panose="020F0502020204030204" pitchFamily="34" charset="0"/>
                <a:ea typeface="Times New Roman" panose="02020603050405020304" pitchFamily="18" charset="0"/>
              </a:rPr>
              <a:t> </a:t>
            </a:r>
            <a:r>
              <a:rPr lang="en-US" altLang="zh-CN" sz="2800" kern="100">
                <a:effectLst/>
                <a:latin typeface="Calibri" panose="020F0502020204030204" pitchFamily="34" charset="0"/>
                <a:ea typeface="Times New Roman" panose="02020603050405020304" pitchFamily="18" charset="0"/>
              </a:rPr>
              <a:t>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农场情况</a:t>
            </a:r>
            <a:r>
              <a:rPr lang="en-US" altLang="zh-CN" sz="2800" kern="100">
                <a:effectLst/>
                <a:latin typeface="Times New Roman" panose="02020603050405020304" pitchFamily="18" charset="0"/>
                <a:ea typeface="宋体" panose="02010600030101010101" pitchFamily="2" charset="-122"/>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采摘过程</a:t>
            </a:r>
            <a:r>
              <a:rPr lang="en-US" altLang="zh-CN" sz="2800" kern="100">
                <a:effectLst/>
                <a:latin typeface="Times New Roman" panose="02020603050405020304" pitchFamily="18" charset="0"/>
                <a:ea typeface="宋体" panose="02010600030101010101" pitchFamily="2" charset="-122"/>
              </a:rPr>
              <a:t>; 3.</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个人感受。</a:t>
            </a:r>
            <a:endParaRPr lang="en-US" altLang="zh-CN" sz="2800" kern="100">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100">
                <a:effectLst/>
                <a:latin typeface="Times New Roman" panose="02020603050405020304" pitchFamily="18" charset="0"/>
                <a:ea typeface="宋体" panose="02010600030101010101" pitchFamily="2" charset="-122"/>
              </a:rPr>
              <a:t>: 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kern="100">
                <a:effectLst/>
                <a:latin typeface="Times New Roman" panose="02020603050405020304" pitchFamily="18" charset="0"/>
                <a:ea typeface="宋体" panose="02010600030101010101" pitchFamily="2" charset="-122"/>
              </a:rPr>
              <a:t>100</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latin typeface="Times New Roman" panose="02020603050405020304" pitchFamily="18" charset="0"/>
                <a:ea typeface="宋体" panose="02010600030101010101" pitchFamily="2" charset="-122"/>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题目已为你写好</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latin typeface="Times New Roman" panose="02020603050405020304" pitchFamily="18" charset="0"/>
                <a:ea typeface="宋体" panose="02010600030101010101" pitchFamily="2" charset="-122"/>
              </a:rPr>
              <a:t>               3.</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endParaRPr lang="zh-CN" altLang="zh-CN" sz="2800" kern="100">
              <a:effectLst/>
              <a:latin typeface="Calibri" panose="020F0502020204030204" pitchFamily="34" charset="0"/>
              <a:ea typeface="宋体" panose="02010600030101010101" pitchFamily="2" charset="-122"/>
            </a:endParaRPr>
          </a:p>
          <a:p>
            <a:pPr indent="266700" algn="just">
              <a:lnSpc>
                <a:spcPct val="150000"/>
              </a:lnSpc>
            </a:pPr>
            <a:r>
              <a:rPr lang="en-US" altLang="zh-CN" sz="2400" kern="100">
                <a:effectLst/>
                <a:latin typeface="Times New Roman" panose="02020603050405020304" pitchFamily="18" charset="0"/>
                <a:ea typeface="宋体" panose="02010600030101010101" pitchFamily="2" charset="-122"/>
              </a:rPr>
              <a:t>                                                    </a:t>
            </a:r>
            <a:endParaRPr lang="zh-CN" altLang="zh-CN" sz="2400" kern="100">
              <a:effectLst/>
              <a:latin typeface="Calibri" panose="020F0502020204030204" pitchFamily="34" charset="0"/>
              <a:ea typeface="宋体" panose="02010600030101010101" pitchFamily="2" charset="-122"/>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0215" y="982345"/>
            <a:ext cx="11290935" cy="4892675"/>
          </a:xfrm>
          <a:prstGeom prst="rect">
            <a:avLst/>
          </a:prstGeom>
          <a:noFill/>
        </p:spPr>
        <p:txBody>
          <a:bodyPr wrap="square" rtlCol="0">
            <a:spAutoFit/>
          </a:bodyPr>
          <a:lstStyle/>
          <a:p>
            <a:pPr indent="266700" algn="just">
              <a:lnSpc>
                <a:spcPct val="150000"/>
              </a:lnSpc>
            </a:pPr>
            <a:r>
              <a:rPr lang="en-US" altLang="zh-CN" sz="2800" kern="100">
                <a:latin typeface="Times New Roman" panose="02020603050405020304" pitchFamily="18" charset="0"/>
                <a:ea typeface="宋体" panose="02010600030101010101" pitchFamily="2" charset="-122"/>
              </a:rPr>
              <a:t>                                        </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2020全国新高考</a:t>
            </a:r>
            <a:r>
              <a:rPr lang="en-US" altLang="zh-CN" sz="2800" b="1">
                <a:effectLst/>
                <a:latin typeface="Times New Roman" panose="02020603050405020304" pitchFamily="18" charset="0"/>
                <a:ea typeface="宋体" panose="02010600030101010101" pitchFamily="2" charset="-122"/>
                <a:sym typeface="+mn-ea"/>
              </a:rPr>
              <a:t>I</a:t>
            </a:r>
            <a:r>
              <a:rPr lang="zh-CN" altLang="zh-CN" sz="2800" b="1">
                <a:effectLst/>
                <a:latin typeface="Times New Roman" panose="02020603050405020304" pitchFamily="18" charset="0"/>
                <a:ea typeface="宋体" panose="02010600030101010101" pitchFamily="2" charset="-122"/>
                <a:cs typeface="Times New Roman" panose="02020603050405020304" pitchFamily="18" charset="0"/>
              </a:rPr>
              <a:t>卷</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假定你是李华，上周日你校举办了</a:t>
            </a:r>
            <a:r>
              <a:rPr lang="en-US" altLang="zh-CN" sz="2800" kern="100">
                <a:effectLst/>
                <a:latin typeface="Times New Roman" panose="02020603050405020304" pitchFamily="18" charset="0"/>
                <a:ea typeface="宋体" panose="02010600030101010101" pitchFamily="2" charset="-122"/>
              </a:rPr>
              <a:t>5</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公里越野赛跑活动。请你为校英文报写一篇报道，内容包括</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参加人员</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跑步路线</a:t>
            </a:r>
            <a:r>
              <a:rPr lang="en-US" altLang="zh-CN" sz="2800" kern="100">
                <a:effectLst/>
                <a:latin typeface="Times New Roman" panose="02020603050405020304" pitchFamily="18" charset="0"/>
                <a:ea typeface="宋体" panose="02010600030101010101" pitchFamily="2" charset="-122"/>
              </a:rPr>
              <a:t>:</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从校门口到南山脚下</a:t>
            </a:r>
            <a:r>
              <a:rPr lang="en-US" altLang="zh-CN" sz="2800" kern="100">
                <a:effectLst/>
                <a:latin typeface="Times New Roman" panose="02020603050405020304" pitchFamily="18" charset="0"/>
                <a:ea typeface="宋体" panose="02010600030101010101" pitchFamily="2" charset="-122"/>
              </a:rPr>
              <a:t>; </a:t>
            </a:r>
            <a:endParaRPr lang="en-US" altLang="zh-CN" sz="2800" kern="100">
              <a:effectLst/>
              <a:latin typeface="Times New Roman" panose="02020603050405020304" pitchFamily="18"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rPr>
              <a:t>    3.</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活动反响。</a:t>
            </a:r>
            <a:endParaRPr lang="zh-CN" altLang="zh-CN" sz="2800" kern="100">
              <a:effectLst/>
              <a:latin typeface="Calibri" panose="020F0502020204030204" pitchFamily="34" charset="0"/>
              <a:ea typeface="宋体" panose="02010600030101010101" pitchFamily="2" charset="-122"/>
            </a:endParaRPr>
          </a:p>
          <a:p>
            <a:pPr indent="26670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100">
                <a:effectLst/>
                <a:latin typeface="Times New Roman" panose="02020603050405020304" pitchFamily="18" charset="0"/>
                <a:ea typeface="宋体" panose="02010600030101010101" pitchFamily="2" charset="-122"/>
              </a:rPr>
              <a:t>: 1.</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词数为</a:t>
            </a:r>
            <a:r>
              <a:rPr lang="en-US" altLang="zh-CN" sz="2800" kern="100">
                <a:effectLst/>
                <a:latin typeface="Times New Roman" panose="02020603050405020304" pitchFamily="18" charset="0"/>
                <a:ea typeface="宋体" panose="02010600030101010101" pitchFamily="2" charset="-122"/>
              </a:rPr>
              <a:t>100</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100">
                <a:effectLst/>
                <a:latin typeface="Times New Roman" panose="02020603050405020304" pitchFamily="18" charset="0"/>
                <a:ea typeface="宋体" panose="02010600030101010101" pitchFamily="2" charset="-122"/>
              </a:rPr>
              <a:t>;  2.</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可适当增加细节</a:t>
            </a:r>
            <a:r>
              <a:rPr lang="en-US" altLang="zh-CN" sz="2800" kern="100">
                <a:effectLst/>
                <a:latin typeface="Times New Roman" panose="02020603050405020304" pitchFamily="18" charset="0"/>
                <a:ea typeface="宋体" panose="02010600030101010101" pitchFamily="2" charset="-122"/>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以使行文连贯。</a:t>
            </a:r>
            <a:endParaRPr lang="zh-CN" altLang="zh-CN" sz="2800" kern="100">
              <a:effectLst/>
              <a:latin typeface="Calibri" panose="020F0502020204030204" pitchFamily="34" charset="0"/>
              <a:ea typeface="宋体" panose="02010600030101010101" pitchFamily="2" charset="-122"/>
            </a:endParaRPr>
          </a:p>
          <a:p>
            <a:endParaRPr lang="zh-CN" altLang="en-US"/>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28313" y="780733"/>
            <a:ext cx="8335373" cy="529653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788" y="361168"/>
            <a:ext cx="2397273" cy="565179"/>
          </a:xfrm>
          <a:prstGeom prst="rect">
            <a:avLst/>
          </a:prstGeom>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14610" y="979556"/>
            <a:ext cx="10393611" cy="372474"/>
          </a:xfrm>
          <a:prstGeom prst="rect">
            <a:avLst/>
          </a:prstGeom>
          <a:solidFill>
            <a:schemeClr val="bg1"/>
          </a:solidFill>
        </p:spPr>
        <p:txBody>
          <a:bodyPr wrap="square" rtlCol="0">
            <a:spAutoFit/>
          </a:bodyPr>
          <a:lstStyle/>
          <a:p>
            <a:pPr algn="just">
              <a:lnSpc>
                <a:spcPts val="2000"/>
              </a:lnSpc>
            </a:pPr>
            <a:r>
              <a:rPr lang="en-US" altLang="zh-CN" sz="2800" b="1" kern="100">
                <a:latin typeface="Times New Roman" panose="02020603050405020304" pitchFamily="18" charset="0"/>
                <a:ea typeface="宋体" panose="02010600030101010101" pitchFamily="2" charset="-122"/>
              </a:rPr>
              <a:t>The structure of a news report(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新闻报道</a:t>
            </a:r>
            <a:r>
              <a:rPr lang="zh-CN" altLang="en-US" sz="2800" b="1" kern="100">
                <a:effectLst/>
                <a:latin typeface="Times New Roman" panose="02020603050405020304" pitchFamily="18" charset="0"/>
                <a:ea typeface="宋体" panose="02010600030101010101" pitchFamily="2" charset="-122"/>
                <a:cs typeface="Times New Roman" panose="02020603050405020304" pitchFamily="18" charset="0"/>
              </a:rPr>
              <a:t>类文体的结构</a:t>
            </a:r>
            <a:r>
              <a:rPr lang="en-US" altLang="zh-CN" sz="2800" b="1" kern="100">
                <a:effectLst/>
                <a:latin typeface="Times New Roman" panose="02020603050405020304" pitchFamily="18" charset="0"/>
                <a:ea typeface="宋体" panose="02010600030101010101" pitchFamily="2" charset="-122"/>
              </a:rPr>
              <a:t>)  </a:t>
            </a:r>
            <a:endParaRPr lang="zh-CN" altLang="zh-CN" sz="2800" kern="100">
              <a:effectLst/>
              <a:latin typeface="Calibri" panose="020F0502020204030204" pitchFamily="34" charset="0"/>
              <a:ea typeface="宋体" panose="02010600030101010101" pitchFamily="2" charset="-122"/>
            </a:endParaRPr>
          </a:p>
        </p:txBody>
      </p:sp>
      <p:sp>
        <p:nvSpPr>
          <p:cNvPr id="4" name="文本框 3"/>
          <p:cNvSpPr txBox="1"/>
          <p:nvPr/>
        </p:nvSpPr>
        <p:spPr>
          <a:xfrm>
            <a:off x="3390472" y="1783251"/>
            <a:ext cx="3750067" cy="523220"/>
          </a:xfrm>
          <a:prstGeom prst="rect">
            <a:avLst/>
          </a:prstGeom>
          <a:solidFill>
            <a:srgbClr val="0070C0"/>
          </a:solidFill>
          <a:ln>
            <a:solidFill>
              <a:schemeClr val="accent1"/>
            </a:solidFill>
          </a:ln>
        </p:spPr>
        <p:txBody>
          <a:bodyPr wrap="square" rtlCol="0">
            <a:spAutoFit/>
          </a:bodyPr>
          <a:lstStyle/>
          <a:p>
            <a:r>
              <a:rPr lang="en-US" altLang="zh-CN" sz="2800">
                <a:solidFill>
                  <a:schemeClr val="bg1"/>
                </a:solidFill>
              </a:rPr>
              <a:t>               </a:t>
            </a:r>
            <a:endParaRPr lang="zh-CN" altLang="en-US" sz="2800">
              <a:solidFill>
                <a:schemeClr val="bg1"/>
              </a:solidFill>
            </a:endParaRPr>
          </a:p>
        </p:txBody>
      </p:sp>
      <p:sp>
        <p:nvSpPr>
          <p:cNvPr id="5" name="文本框 4"/>
          <p:cNvSpPr txBox="1"/>
          <p:nvPr/>
        </p:nvSpPr>
        <p:spPr>
          <a:xfrm>
            <a:off x="3390472" y="2778132"/>
            <a:ext cx="3750067" cy="2246769"/>
          </a:xfrm>
          <a:prstGeom prst="rect">
            <a:avLst/>
          </a:prstGeom>
          <a:solidFill>
            <a:srgbClr val="0070C0"/>
          </a:solidFill>
          <a:ln>
            <a:solidFill>
              <a:schemeClr val="accent1"/>
            </a:solidFill>
          </a:ln>
        </p:spPr>
        <p:txBody>
          <a:bodyPr wrap="square" rtlCol="0">
            <a:spAutoFit/>
          </a:bodyPr>
          <a:lstStyle/>
          <a:p>
            <a:endParaRPr lang="en-US" altLang="zh-CN" sz="2800">
              <a:solidFill>
                <a:schemeClr val="bg1"/>
              </a:solidFill>
            </a:endParaRPr>
          </a:p>
          <a:p>
            <a:endParaRPr lang="en-US" altLang="zh-CN" sz="2800">
              <a:solidFill>
                <a:schemeClr val="bg1"/>
              </a:solidFill>
            </a:endParaRPr>
          </a:p>
          <a:p>
            <a:endParaRPr lang="en-US" altLang="zh-CN" sz="2800">
              <a:solidFill>
                <a:schemeClr val="bg1"/>
              </a:solidFill>
            </a:endParaRPr>
          </a:p>
          <a:p>
            <a:endParaRPr lang="en-US" altLang="zh-CN" sz="2800">
              <a:solidFill>
                <a:schemeClr val="bg1"/>
              </a:solidFill>
            </a:endParaRPr>
          </a:p>
          <a:p>
            <a:endParaRPr lang="zh-CN" altLang="en-US" sz="2800">
              <a:solidFill>
                <a:schemeClr val="bg1"/>
              </a:solidFill>
            </a:endParaRPr>
          </a:p>
        </p:txBody>
      </p:sp>
      <p:sp>
        <p:nvSpPr>
          <p:cNvPr id="6" name="文本框 5"/>
          <p:cNvSpPr txBox="1"/>
          <p:nvPr/>
        </p:nvSpPr>
        <p:spPr>
          <a:xfrm>
            <a:off x="3390470" y="5415548"/>
            <a:ext cx="3750067" cy="523220"/>
          </a:xfrm>
          <a:prstGeom prst="rect">
            <a:avLst/>
          </a:prstGeom>
          <a:solidFill>
            <a:srgbClr val="0070C0"/>
          </a:solidFill>
          <a:ln>
            <a:solidFill>
              <a:schemeClr val="accent1"/>
            </a:solidFill>
          </a:ln>
        </p:spPr>
        <p:txBody>
          <a:bodyPr wrap="square" rtlCol="0">
            <a:spAutoFit/>
          </a:bodyPr>
          <a:lstStyle/>
          <a:p>
            <a:r>
              <a:rPr lang="en-US" altLang="zh-CN" sz="2800">
                <a:solidFill>
                  <a:schemeClr val="bg1"/>
                </a:solidFill>
              </a:rPr>
              <a:t>               </a:t>
            </a:r>
            <a:endParaRPr lang="zh-CN" altLang="en-US" sz="2800">
              <a:solidFill>
                <a:schemeClr val="bg1"/>
              </a:solidFill>
            </a:endParaRPr>
          </a:p>
        </p:txBody>
      </p:sp>
      <p:sp>
        <p:nvSpPr>
          <p:cNvPr id="7" name="文本框 6"/>
          <p:cNvSpPr txBox="1"/>
          <p:nvPr/>
        </p:nvSpPr>
        <p:spPr>
          <a:xfrm>
            <a:off x="3390471" y="1812000"/>
            <a:ext cx="3750067" cy="523220"/>
          </a:xfrm>
          <a:prstGeom prst="rect">
            <a:avLst/>
          </a:prstGeom>
          <a:solidFill>
            <a:srgbClr val="0070C0"/>
          </a:solidFill>
          <a:ln>
            <a:solidFill>
              <a:schemeClr val="accent1"/>
            </a:solidFill>
          </a:ln>
        </p:spPr>
        <p:txBody>
          <a:bodyPr wrap="square" rtlCol="0">
            <a:spAutoFit/>
          </a:bodyPr>
          <a:lstStyle/>
          <a:p>
            <a:r>
              <a:rPr lang="en-US" altLang="zh-CN" sz="2800">
                <a:solidFill>
                  <a:schemeClr val="bg1"/>
                </a:solidFill>
              </a:rPr>
              <a:t>             Summary  </a:t>
            </a:r>
            <a:endParaRPr lang="zh-CN" altLang="en-US" sz="2800">
              <a:solidFill>
                <a:schemeClr val="bg1"/>
              </a:solidFill>
            </a:endParaRPr>
          </a:p>
        </p:txBody>
      </p:sp>
      <p:sp>
        <p:nvSpPr>
          <p:cNvPr id="9" name="文本框 8"/>
          <p:cNvSpPr txBox="1"/>
          <p:nvPr/>
        </p:nvSpPr>
        <p:spPr>
          <a:xfrm>
            <a:off x="3613935" y="3640574"/>
            <a:ext cx="2482065" cy="523220"/>
          </a:xfrm>
          <a:prstGeom prst="rect">
            <a:avLst/>
          </a:prstGeom>
          <a:noFill/>
        </p:spPr>
        <p:txBody>
          <a:bodyPr wrap="square">
            <a:spAutoFit/>
          </a:bodyPr>
          <a:lstStyle/>
          <a:p>
            <a:r>
              <a:rPr lang="en-US" altLang="zh-CN" sz="2800">
                <a:solidFill>
                  <a:schemeClr val="bg1"/>
                </a:solidFill>
              </a:rPr>
              <a:t>Process </a:t>
            </a:r>
            <a:endParaRPr lang="zh-CN" altLang="en-US" sz="2800"/>
          </a:p>
        </p:txBody>
      </p:sp>
      <p:sp>
        <p:nvSpPr>
          <p:cNvPr id="10" name="文本框 9"/>
          <p:cNvSpPr txBox="1"/>
          <p:nvPr/>
        </p:nvSpPr>
        <p:spPr>
          <a:xfrm>
            <a:off x="3390471" y="2502442"/>
            <a:ext cx="3750067" cy="2677656"/>
          </a:xfrm>
          <a:prstGeom prst="rect">
            <a:avLst/>
          </a:prstGeom>
          <a:solidFill>
            <a:srgbClr val="0070C0"/>
          </a:solidFill>
        </p:spPr>
        <p:txBody>
          <a:bodyPr wrap="square" rtlCol="0">
            <a:spAutoFit/>
          </a:bodyPr>
          <a:lstStyle/>
          <a:p>
            <a:r>
              <a:rPr lang="en-US" altLang="zh-CN"/>
              <a:t>                               </a:t>
            </a:r>
            <a:r>
              <a:rPr lang="en-US" altLang="zh-CN" sz="2800">
                <a:solidFill>
                  <a:schemeClr val="bg1"/>
                </a:solidFill>
              </a:rPr>
              <a:t>who</a:t>
            </a:r>
            <a:endParaRPr lang="en-US" altLang="zh-CN" sz="2800">
              <a:solidFill>
                <a:schemeClr val="bg1"/>
              </a:solidFill>
            </a:endParaRPr>
          </a:p>
          <a:p>
            <a:r>
              <a:rPr lang="en-US" altLang="zh-CN" sz="2800">
                <a:solidFill>
                  <a:schemeClr val="bg1"/>
                </a:solidFill>
              </a:rPr>
              <a:t>                    what</a:t>
            </a:r>
            <a:endParaRPr lang="en-US" altLang="zh-CN" sz="2800">
              <a:solidFill>
                <a:schemeClr val="bg1"/>
              </a:solidFill>
            </a:endParaRPr>
          </a:p>
          <a:p>
            <a:r>
              <a:rPr lang="en-US" altLang="zh-CN"/>
              <a:t>     </a:t>
            </a:r>
            <a:r>
              <a:rPr lang="en-US" altLang="zh-CN" sz="2800">
                <a:solidFill>
                  <a:schemeClr val="bg1"/>
                </a:solidFill>
              </a:rPr>
              <a:t>Process   when</a:t>
            </a:r>
            <a:endParaRPr lang="en-US" altLang="zh-CN" sz="2800">
              <a:solidFill>
                <a:schemeClr val="bg1"/>
              </a:solidFill>
            </a:endParaRPr>
          </a:p>
          <a:p>
            <a:r>
              <a:rPr lang="en-US" altLang="zh-CN" sz="2800">
                <a:solidFill>
                  <a:schemeClr val="bg1"/>
                </a:solidFill>
              </a:rPr>
              <a:t>                    where</a:t>
            </a:r>
            <a:endParaRPr lang="en-US" altLang="zh-CN" sz="2800">
              <a:solidFill>
                <a:schemeClr val="bg1"/>
              </a:solidFill>
            </a:endParaRPr>
          </a:p>
          <a:p>
            <a:r>
              <a:rPr lang="en-US" altLang="zh-CN" sz="2800">
                <a:solidFill>
                  <a:schemeClr val="bg1"/>
                </a:solidFill>
              </a:rPr>
              <a:t>                    why</a:t>
            </a:r>
            <a:endParaRPr lang="en-US" altLang="zh-CN" sz="2800">
              <a:solidFill>
                <a:schemeClr val="bg1"/>
              </a:solidFill>
            </a:endParaRPr>
          </a:p>
          <a:p>
            <a:r>
              <a:rPr lang="en-US" altLang="zh-CN" sz="2800">
                <a:solidFill>
                  <a:schemeClr val="bg1"/>
                </a:solidFill>
              </a:rPr>
              <a:t>                     how</a:t>
            </a:r>
            <a:endParaRPr lang="en-US" altLang="zh-CN" sz="2800">
              <a:solidFill>
                <a:schemeClr val="bg1"/>
              </a:solidFill>
            </a:endParaRPr>
          </a:p>
        </p:txBody>
      </p:sp>
      <p:sp>
        <p:nvSpPr>
          <p:cNvPr id="11" name="文本框 10"/>
          <p:cNvSpPr txBox="1"/>
          <p:nvPr/>
        </p:nvSpPr>
        <p:spPr>
          <a:xfrm>
            <a:off x="3390470" y="5467813"/>
            <a:ext cx="3750067" cy="461665"/>
          </a:xfrm>
          <a:prstGeom prst="rect">
            <a:avLst/>
          </a:prstGeom>
          <a:solidFill>
            <a:srgbClr val="0070C0"/>
          </a:solidFill>
          <a:ln>
            <a:solidFill>
              <a:schemeClr val="accent1"/>
            </a:solidFill>
          </a:ln>
        </p:spPr>
        <p:txBody>
          <a:bodyPr wrap="square" rtlCol="0">
            <a:spAutoFit/>
          </a:bodyPr>
          <a:lstStyle/>
          <a:p>
            <a:r>
              <a:rPr lang="en-US" altLang="zh-CN" sz="2400" b="0" i="0">
                <a:solidFill>
                  <a:schemeClr val="bg1"/>
                </a:solidFill>
                <a:effectLst/>
                <a:latin typeface="Verdana" panose="020B0604030504040204" pitchFamily="34" charset="0"/>
              </a:rPr>
              <a:t> comments/thoughts</a:t>
            </a:r>
            <a:endParaRPr lang="zh-CN" altLang="en-US" sz="2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9" grpId="0"/>
      <p:bldP spid="10" grpId="0" bldLvl="0" animBg="1"/>
      <p:bldP spid="11"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729487" y="514432"/>
            <a:ext cx="6165467" cy="6165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7688" y="2132857"/>
            <a:ext cx="5832648" cy="2595839"/>
          </a:xfrm>
          <a:prstGeom prst="rect">
            <a:avLst/>
          </a:prstGeom>
          <a:noFill/>
        </p:spPr>
        <p:txBody>
          <a:bodyPr wrap="square" rtlCol="0">
            <a:spAutoFit/>
          </a:bodyPr>
          <a:lstStyle/>
          <a:p>
            <a:pPr>
              <a:lnSpc>
                <a:spcPct val="150000"/>
              </a:lnSpc>
            </a:pPr>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系统指导不同类型的写作技巧</a:t>
            </a:r>
            <a:endParaRPr lang="en-US" altLang="zh-CN" sz="2800" b="1">
              <a:latin typeface="宋体" panose="02010600030101010101" pitchFamily="2" charset="-122"/>
              <a:ea typeface="宋体" panose="02010600030101010101" pitchFamily="2" charset="-122"/>
            </a:endParaRPr>
          </a:p>
          <a:p>
            <a:pPr>
              <a:lnSpc>
                <a:spcPct val="150000"/>
              </a:lnSpc>
            </a:pPr>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先读后写，引导学生学会仿写</a:t>
            </a:r>
            <a:endParaRPr lang="en-US" altLang="zh-CN" sz="2800" b="1">
              <a:latin typeface="宋体" panose="02010600030101010101" pitchFamily="2" charset="-122"/>
              <a:ea typeface="宋体" panose="02010600030101010101" pitchFamily="2" charset="-122"/>
            </a:endParaRPr>
          </a:p>
          <a:p>
            <a:pPr>
              <a:lnSpc>
                <a:spcPct val="150000"/>
              </a:lnSpc>
            </a:pPr>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根据写作提纲，确定内容要点</a:t>
            </a:r>
            <a:endParaRPr lang="en-US" altLang="zh-CN" sz="2800" b="1">
              <a:latin typeface="宋体" panose="02010600030101010101" pitchFamily="2" charset="-122"/>
              <a:ea typeface="宋体" panose="02010600030101010101" pitchFamily="2" charset="-122"/>
            </a:endParaRPr>
          </a:p>
          <a:p>
            <a:pPr>
              <a:lnSpc>
                <a:spcPct val="150000"/>
              </a:lnSpc>
            </a:pPr>
            <a:r>
              <a:rPr lang="en-US" altLang="zh-CN" sz="2800" b="1">
                <a:latin typeface="宋体" panose="02010600030101010101" pitchFamily="2" charset="-122"/>
                <a:ea typeface="宋体" panose="02010600030101010101" pitchFamily="2" charset="-122"/>
              </a:rPr>
              <a:t>4.</a:t>
            </a:r>
            <a:r>
              <a:rPr lang="zh-CN" altLang="en-US" sz="2800" b="1">
                <a:latin typeface="宋体" panose="02010600030101010101" pitchFamily="2" charset="-122"/>
                <a:ea typeface="宋体" panose="02010600030101010101" pitchFamily="2" charset="-122"/>
              </a:rPr>
              <a:t>开放部分的合理与可读</a:t>
            </a:r>
            <a:endParaRPr lang="zh-CN" altLang="en-US" sz="2800" b="1">
              <a:latin typeface="宋体" panose="02010600030101010101" pitchFamily="2" charset="-122"/>
              <a:ea typeface="宋体" panose="02010600030101010101" pitchFamily="2" charset="-122"/>
            </a:endParaRPr>
          </a:p>
        </p:txBody>
      </p:sp>
      <p:sp>
        <p:nvSpPr>
          <p:cNvPr id="5" name="TextBox 4"/>
          <p:cNvSpPr txBox="1"/>
          <p:nvPr/>
        </p:nvSpPr>
        <p:spPr>
          <a:xfrm>
            <a:off x="3539716" y="1129439"/>
            <a:ext cx="5112568" cy="583565"/>
          </a:xfrm>
          <a:prstGeom prst="rect">
            <a:avLst/>
          </a:prstGeom>
          <a:noFill/>
        </p:spPr>
        <p:txBody>
          <a:bodyPr wrap="square" rtlCol="0">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应用文写作教学策略</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p:nvPr/>
        </p:nvSpPr>
        <p:spPr>
          <a:xfrm>
            <a:off x="2492956" y="665965"/>
            <a:ext cx="6481762" cy="584775"/>
          </a:xfrm>
          <a:prstGeom prst="rect">
            <a:avLst/>
          </a:prstGeom>
          <a:noFill/>
          <a:ln w="9525">
            <a:noFill/>
          </a:ln>
        </p:spPr>
        <p:txBody>
          <a:bodyPr>
            <a:spAutoFit/>
          </a:bodyPr>
          <a:lstStyle/>
          <a:p>
            <a:r>
              <a:rPr lang="zh-CN" altLang="en-US" sz="3200">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英语写作训练的素材 </a:t>
            </a:r>
            <a:endParaRPr lang="zh-CN" altLang="en-US" sz="3200" b="1">
              <a:latin typeface="宋体" panose="02010600030101010101" pitchFamily="2" charset="-122"/>
              <a:ea typeface="宋体" panose="02010600030101010101" pitchFamily="2" charset="-122"/>
            </a:endParaRPr>
          </a:p>
        </p:txBody>
      </p:sp>
      <p:sp>
        <p:nvSpPr>
          <p:cNvPr id="139267" name="TextBox 3"/>
          <p:cNvSpPr txBox="1">
            <a:spLocks noChangeArrowheads="1"/>
          </p:cNvSpPr>
          <p:nvPr/>
        </p:nvSpPr>
        <p:spPr bwMode="auto">
          <a:xfrm>
            <a:off x="3794323" y="1609325"/>
            <a:ext cx="5905500" cy="4893647"/>
          </a:xfrm>
          <a:prstGeom prst="rect">
            <a:avLst/>
          </a:prstGeom>
          <a:noFill/>
          <a:ln w="9525">
            <a:noFill/>
            <a:miter lim="800000"/>
          </a:ln>
        </p:spPr>
        <p:txBody>
          <a:bodyPr>
            <a:spAutoFit/>
          </a:bodyPr>
          <a:lstStyle/>
          <a:p>
            <a:pPr marL="514350" indent="-514350">
              <a:lnSpc>
                <a:spcPct val="150000"/>
              </a:lnSpc>
              <a:defRPr/>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写校园生活</a:t>
            </a:r>
            <a:endParaRPr lang="en-US" altLang="zh-CN" sz="2800" b="1">
              <a:latin typeface="Times New Roman" panose="02020603050405020304" pitchFamily="18" charset="0"/>
              <a:ea typeface="宋体" panose="02010600030101010101" pitchFamily="2" charset="-122"/>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rPr>
              <a:t>2. </a:t>
            </a:r>
            <a:r>
              <a:rPr lang="zh-CN" altLang="en-US" sz="2800" b="1">
                <a:latin typeface="Times New Roman" panose="02020603050405020304" pitchFamily="18" charset="0"/>
                <a:ea typeface="宋体" panose="02010600030101010101" pitchFamily="2" charset="-122"/>
              </a:rPr>
              <a:t>写热点时事</a:t>
            </a:r>
            <a:endParaRPr lang="en-US" altLang="zh-CN" sz="2800" b="1">
              <a:latin typeface="Times New Roman" panose="02020603050405020304" pitchFamily="18" charset="0"/>
              <a:ea typeface="宋体" panose="02010600030101010101" pitchFamily="2" charset="-122"/>
            </a:endParaRPr>
          </a:p>
          <a:p>
            <a:pPr>
              <a:lnSpc>
                <a:spcPct val="150000"/>
              </a:lnSpc>
              <a:defRPr/>
            </a:pPr>
            <a:r>
              <a:rPr lang="en-US" altLang="zh-CN" sz="2800" b="1">
                <a:latin typeface="Times New Roman" panose="02020603050405020304" pitchFamily="18" charset="0"/>
                <a:ea typeface="宋体" panose="02010600030101010101" pitchFamily="2" charset="-122"/>
              </a:rPr>
              <a:t>3. </a:t>
            </a:r>
            <a:r>
              <a:rPr lang="zh-CN" altLang="en-US" sz="2800" b="1">
                <a:latin typeface="Times New Roman" panose="02020603050405020304" pitchFamily="18" charset="0"/>
                <a:ea typeface="宋体" panose="02010600030101010101" pitchFamily="2" charset="-122"/>
              </a:rPr>
              <a:t>关注传统中国文化</a:t>
            </a:r>
            <a:endParaRPr lang="en-US" altLang="zh-CN" sz="2800" b="1">
              <a:latin typeface="Times New Roman" panose="02020603050405020304" pitchFamily="18" charset="0"/>
              <a:ea typeface="宋体" panose="02010600030101010101" pitchFamily="2" charset="-122"/>
            </a:endParaRPr>
          </a:p>
          <a:p>
            <a:pPr>
              <a:lnSpc>
                <a:spcPct val="150000"/>
              </a:lnSpc>
              <a:defRPr/>
            </a:pPr>
            <a:r>
              <a:rPr lang="en-US" altLang="zh-CN" sz="2800" b="1">
                <a:latin typeface="Times New Roman" panose="02020603050405020304" pitchFamily="18" charset="0"/>
                <a:ea typeface="宋体" panose="02010600030101010101" pitchFamily="2" charset="-122"/>
              </a:rPr>
              <a:t>4. </a:t>
            </a:r>
            <a:r>
              <a:rPr lang="zh-CN" altLang="en-US" sz="2800" b="1">
                <a:latin typeface="Times New Roman" panose="02020603050405020304" pitchFamily="18" charset="0"/>
                <a:ea typeface="宋体" panose="02010600030101010101" pitchFamily="2" charset="-122"/>
              </a:rPr>
              <a:t>看图写作</a:t>
            </a:r>
            <a:endParaRPr lang="en-US" altLang="zh-CN" sz="2800" b="1">
              <a:latin typeface="Times New Roman" panose="02020603050405020304" pitchFamily="18" charset="0"/>
              <a:ea typeface="宋体" panose="02010600030101010101" pitchFamily="2" charset="-122"/>
            </a:endParaRPr>
          </a:p>
          <a:p>
            <a:pPr>
              <a:lnSpc>
                <a:spcPct val="150000"/>
              </a:lnSpc>
              <a:defRPr/>
            </a:pPr>
            <a:r>
              <a:rPr lang="en-US" altLang="zh-CN" sz="2800" b="1">
                <a:latin typeface="Times New Roman" panose="02020603050405020304" pitchFamily="18" charset="0"/>
                <a:ea typeface="宋体" panose="02010600030101010101" pitchFamily="2" charset="-122"/>
              </a:rPr>
              <a:t>5. </a:t>
            </a:r>
            <a:r>
              <a:rPr lang="zh-CN" altLang="en-US" sz="2800" b="1">
                <a:latin typeface="Times New Roman" panose="02020603050405020304" pitchFamily="18" charset="0"/>
                <a:ea typeface="宋体" panose="02010600030101010101" pitchFamily="2" charset="-122"/>
              </a:rPr>
              <a:t>读写结合（观后感 、读后感） </a:t>
            </a:r>
            <a:endParaRPr lang="en-US" altLang="zh-CN" sz="2800" b="1">
              <a:latin typeface="Times New Roman" panose="02020603050405020304" pitchFamily="18" charset="0"/>
              <a:ea typeface="宋体" panose="02010600030101010101" pitchFamily="2" charset="-122"/>
            </a:endParaRPr>
          </a:p>
          <a:p>
            <a:pPr>
              <a:lnSpc>
                <a:spcPct val="150000"/>
              </a:lnSpc>
              <a:defRPr/>
            </a:pPr>
            <a:r>
              <a:rPr lang="en-US" altLang="zh-CN" sz="2800" b="1">
                <a:latin typeface="Times New Roman" panose="02020603050405020304" pitchFamily="18" charset="0"/>
                <a:ea typeface="宋体" panose="02010600030101010101" pitchFamily="2" charset="-122"/>
              </a:rPr>
              <a:t>6. </a:t>
            </a:r>
            <a:r>
              <a:rPr lang="zh-CN" altLang="en-US" sz="2800" b="1">
                <a:latin typeface="Times New Roman" panose="02020603050405020304" pitchFamily="18" charset="0"/>
                <a:ea typeface="宋体" panose="02010600030101010101" pitchFamily="2" charset="-122"/>
              </a:rPr>
              <a:t>仿写</a:t>
            </a:r>
            <a:endParaRPr lang="en-US" altLang="zh-CN" sz="2800" b="1">
              <a:latin typeface="Times New Roman" panose="02020603050405020304" pitchFamily="18" charset="0"/>
              <a:ea typeface="宋体" panose="02010600030101010101" pitchFamily="2" charset="-122"/>
            </a:endParaRPr>
          </a:p>
          <a:p>
            <a:pPr>
              <a:lnSpc>
                <a:spcPct val="150000"/>
              </a:lnSpc>
              <a:defRPr/>
            </a:pPr>
            <a:r>
              <a:rPr lang="en-US" altLang="zh-CN" sz="2800" b="1">
                <a:latin typeface="Times New Roman" panose="02020603050405020304" pitchFamily="18" charset="0"/>
                <a:ea typeface="宋体" panose="02010600030101010101" pitchFamily="2" charset="-122"/>
              </a:rPr>
              <a:t>7. </a:t>
            </a:r>
            <a:r>
              <a:rPr lang="zh-CN" altLang="zh-CN" sz="2800" b="1">
                <a:latin typeface="Times New Roman" panose="02020603050405020304" pitchFamily="18" charset="0"/>
                <a:ea typeface="宋体" panose="02010600030101010101" pitchFamily="2" charset="-122"/>
              </a:rPr>
              <a:t>指导学生写作方法和技巧</a:t>
            </a:r>
            <a:endParaRPr lang="en-US" altLang="zh-CN" sz="2800" b="1">
              <a:latin typeface="Times New Roman" panose="02020603050405020304" pitchFamily="18" charset="0"/>
              <a:ea typeface="宋体" panose="02010600030101010101" pitchFamily="2" charset="-122"/>
            </a:endParaRPr>
          </a:p>
          <a:p>
            <a:pPr>
              <a:defRPr/>
            </a:pPr>
            <a:endParaRPr lang="zh-CN" altLang="en-US">
              <a:latin typeface="Times New Roman" panose="02020603050405020304" pitchFamily="18" charset="0"/>
              <a:ea typeface="宋体" panose="02010600030101010101" pitchFamily="2" charset="-122"/>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02227" y="3653790"/>
            <a:ext cx="2334895" cy="52197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书信类应用文</a:t>
            </a:r>
            <a:endParaRPr lang="zh-CN" altLang="en-US" sz="2800" b="1">
              <a:latin typeface="宋体" panose="02010600030101010101" pitchFamily="2" charset="-122"/>
              <a:ea typeface="宋体" panose="02010600030101010101" pitchFamily="2" charset="-122"/>
            </a:endParaRPr>
          </a:p>
        </p:txBody>
      </p:sp>
      <p:sp>
        <p:nvSpPr>
          <p:cNvPr id="6" name="文本框 5"/>
          <p:cNvSpPr txBox="1"/>
          <p:nvPr/>
        </p:nvSpPr>
        <p:spPr>
          <a:xfrm>
            <a:off x="4446905" y="1165226"/>
            <a:ext cx="1631950" cy="5262245"/>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sym typeface="+mn-ea"/>
              </a:rPr>
              <a:t>安慰信</a:t>
            </a:r>
            <a:endParaRPr lang="zh-CN" altLang="en-US" sz="2800" b="1">
              <a:latin typeface="宋体" panose="02010600030101010101" pitchFamily="2" charset="-122"/>
              <a:ea typeface="宋体" panose="02010600030101010101" pitchFamily="2" charset="-122"/>
              <a:sym typeface="+mn-ea"/>
            </a:endParaRPr>
          </a:p>
          <a:p>
            <a:r>
              <a:rPr lang="zh-CN" altLang="en-US" sz="2800" b="1">
                <a:latin typeface="宋体" panose="02010600030101010101" pitchFamily="2" charset="-122"/>
                <a:ea typeface="宋体" panose="02010600030101010101" pitchFamily="2" charset="-122"/>
                <a:sym typeface="+mn-ea"/>
              </a:rPr>
              <a:t>道歉信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感谢信</a:t>
            </a:r>
            <a:endParaRPr lang="zh-CN" altLang="en-US" sz="2800" b="1">
              <a:latin typeface="宋体" panose="02010600030101010101" pitchFamily="2" charset="-122"/>
              <a:ea typeface="宋体" panose="02010600030101010101" pitchFamily="2" charset="-122"/>
              <a:sym typeface="+mn-ea"/>
            </a:endParaRPr>
          </a:p>
          <a:p>
            <a:r>
              <a:rPr lang="zh-CN" altLang="en-US" sz="2800" b="1">
                <a:latin typeface="宋体" panose="02010600030101010101" pitchFamily="2" charset="-122"/>
                <a:ea typeface="宋体" panose="02010600030101010101" pitchFamily="2" charset="-122"/>
              </a:rPr>
              <a:t>告知信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建议信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求助信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申请信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推荐信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投诉信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邀请信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咨询信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祝贺信</a:t>
            </a:r>
            <a:endParaRPr lang="zh-CN" altLang="en-US" sz="2800" b="1">
              <a:latin typeface="宋体" panose="02010600030101010101" pitchFamily="2" charset="-122"/>
              <a:ea typeface="宋体" panose="02010600030101010101" pitchFamily="2" charset="-122"/>
            </a:endParaRPr>
          </a:p>
        </p:txBody>
      </p:sp>
      <p:sp>
        <p:nvSpPr>
          <p:cNvPr id="7" name="左大括号 6"/>
          <p:cNvSpPr/>
          <p:nvPr/>
        </p:nvSpPr>
        <p:spPr>
          <a:xfrm>
            <a:off x="3942715" y="1539875"/>
            <a:ext cx="504190" cy="4749800"/>
          </a:xfrm>
          <a:prstGeom prst="leftBrace">
            <a:avLst>
              <a:gd name="adj1" fmla="val 8333"/>
              <a:gd name="adj2" fmla="val 49717"/>
            </a:avLst>
          </a:prstGeom>
          <a:ln w="28575" cmpd="sng">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5948880" y="3392804"/>
            <a:ext cx="2334895" cy="52197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非书信类</a:t>
            </a:r>
            <a:endParaRPr lang="zh-CN" altLang="en-US" sz="2800" b="1">
              <a:latin typeface="宋体" panose="02010600030101010101" pitchFamily="2" charset="-122"/>
              <a:ea typeface="宋体" panose="02010600030101010101" pitchFamily="2" charset="-122"/>
            </a:endParaRPr>
          </a:p>
        </p:txBody>
      </p:sp>
      <p:sp>
        <p:nvSpPr>
          <p:cNvPr id="9" name="文本框 8"/>
          <p:cNvSpPr txBox="1"/>
          <p:nvPr/>
        </p:nvSpPr>
        <p:spPr>
          <a:xfrm>
            <a:off x="8100378" y="1669097"/>
            <a:ext cx="1631950" cy="3969385"/>
          </a:xfrm>
          <a:prstGeom prst="rect">
            <a:avLst/>
          </a:prstGeom>
          <a:solidFill>
            <a:schemeClr val="bg1"/>
          </a:solidFill>
        </p:spPr>
        <p:txBody>
          <a:bodyPr wrap="square" rtlCol="0">
            <a:spAutoFit/>
          </a:bodyPr>
          <a:lstStyle/>
          <a:p>
            <a:r>
              <a:rPr lang="zh-CN" altLang="en-US" sz="2800" b="1">
                <a:latin typeface="宋体" panose="02010600030101010101" pitchFamily="2" charset="-122"/>
                <a:ea typeface="宋体" panose="02010600030101010101" pitchFamily="2" charset="-122"/>
                <a:sym typeface="+mn-ea"/>
              </a:rPr>
              <a:t>通知</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广告</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海报</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征文</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演讲稿</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发言稿</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倡议信</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sym typeface="+mn-ea"/>
              </a:rPr>
              <a:t>新闻报道</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招募启示</a:t>
            </a:r>
            <a:endParaRPr lang="zh-CN" altLang="en-US" sz="2800" b="1">
              <a:latin typeface="宋体" panose="02010600030101010101" pitchFamily="2" charset="-122"/>
              <a:ea typeface="宋体" panose="02010600030101010101" pitchFamily="2" charset="-122"/>
            </a:endParaRPr>
          </a:p>
        </p:txBody>
      </p:sp>
      <p:sp>
        <p:nvSpPr>
          <p:cNvPr id="10" name="左大括号 9"/>
          <p:cNvSpPr/>
          <p:nvPr/>
        </p:nvSpPr>
        <p:spPr>
          <a:xfrm>
            <a:off x="7541895" y="1926272"/>
            <a:ext cx="490220" cy="3527425"/>
          </a:xfrm>
          <a:prstGeom prst="leftBrace">
            <a:avLst>
              <a:gd name="adj1" fmla="val 8333"/>
              <a:gd name="adj2" fmla="val 49717"/>
            </a:avLst>
          </a:prstGeom>
          <a:ln w="28575" cmpd="sng">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3942715" y="372478"/>
            <a:ext cx="4529655" cy="583565"/>
          </a:xfrm>
          <a:prstGeom prst="rect">
            <a:avLst/>
          </a:prstGeom>
          <a:noFill/>
        </p:spPr>
        <p:txBody>
          <a:bodyPr wrap="square" rtlCol="0">
            <a:spAutoFit/>
          </a:bodyPr>
          <a:lstStyle/>
          <a:p>
            <a:r>
              <a:rPr lang="zh-CN" altLang="en-US" sz="3200" b="1">
                <a:latin typeface="宋体" panose="02010600030101010101" pitchFamily="2" charset="-122"/>
                <a:ea typeface="宋体" panose="02010600030101010101" pitchFamily="2" charset="-122"/>
              </a:rPr>
              <a:t>应用文写作训练的体裁</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3462" y="2845281"/>
            <a:ext cx="6642538" cy="583565"/>
          </a:xfrm>
          <a:prstGeom prst="rect">
            <a:avLst/>
          </a:prstGeom>
          <a:noFill/>
        </p:spPr>
        <p:txBody>
          <a:bodyPr wrap="square" rtlCol="0">
            <a:spAutoFit/>
          </a:bodyPr>
          <a:lstStyle/>
          <a:p>
            <a:r>
              <a:rPr lang="en-US" altLang="zh-CN" sz="3200" b="1"/>
              <a:t>2. </a:t>
            </a:r>
            <a:r>
              <a:rPr lang="zh-CN" altLang="en-US" sz="3200" b="1"/>
              <a:t>如何引导学生写好读后续写</a:t>
            </a:r>
            <a:endParaRPr lang="zh-CN" altLang="en-US" sz="3200" b="1"/>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614" y="341472"/>
            <a:ext cx="12192000" cy="6516528"/>
          </a:xfrm>
          <a:prstGeom prst="rect">
            <a:avLst/>
          </a:prstGeom>
          <a:noFill/>
        </p:spPr>
        <p:txBody>
          <a:bodyPr wrap="square" rtlCol="0">
            <a:spAutoFit/>
          </a:bodyPr>
          <a:lstStyle/>
          <a:p>
            <a:pPr indent="266700" algn="l" fontAlgn="ctr">
              <a:lnSpc>
                <a:spcPts val="2500"/>
              </a:lnSpc>
            </a:pPr>
            <a:r>
              <a:rPr lang="en-US" altLang="zh-CN" sz="2400" kern="100">
                <a:solidFill>
                  <a:srgbClr val="000000"/>
                </a:solidFill>
                <a:latin typeface="Times New Roman" panose="02020603050405020304" pitchFamily="18" charset="0"/>
                <a:cs typeface="Times New Roman" panose="02020603050405020304" pitchFamily="18" charset="0"/>
              </a:rPr>
              <a:t>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     </a:t>
            </a:r>
            <a:endParaRPr lang="zh-CN" altLang="zh-CN" sz="2400" kern="100">
              <a:solidFill>
                <a:srgbClr val="000000"/>
              </a:solidFill>
              <a:latin typeface="Times New Roman" panose="02020603050405020304" pitchFamily="18" charset="0"/>
              <a:cs typeface="Times New Roman" panose="02020603050405020304" pitchFamily="18" charset="0"/>
            </a:endParaRPr>
          </a:p>
          <a:p>
            <a:pPr indent="266700" algn="l" fontAlgn="ctr">
              <a:lnSpc>
                <a:spcPts val="2500"/>
              </a:lnSpc>
            </a:pPr>
            <a:r>
              <a:rPr lang="en-US" altLang="zh-CN" sz="2400" kern="100">
                <a:solidFill>
                  <a:srgbClr val="000000"/>
                </a:solidFill>
                <a:latin typeface="Times New Roman" panose="02020603050405020304" pitchFamily="18" charset="0"/>
                <a:cs typeface="Times New Roman" panose="02020603050405020304" pitchFamily="18" charset="0"/>
              </a:rPr>
              <a:t>So, why did he suddenly force me to do something at which I was sure to fail? His reply: “Because I love your stories. If you’re willing to apply yourself, I think you have a good shot at this.” Encouraged by his words, I agreed to give it a try. </a:t>
            </a:r>
            <a:endParaRPr lang="zh-CN" altLang="zh-CN" sz="2400" kern="100">
              <a:solidFill>
                <a:srgbClr val="000000"/>
              </a:solidFill>
              <a:latin typeface="Times New Roman" panose="02020603050405020304" pitchFamily="18" charset="0"/>
              <a:cs typeface="Times New Roman" panose="02020603050405020304" pitchFamily="18" charset="0"/>
            </a:endParaRPr>
          </a:p>
          <a:p>
            <a:pPr indent="266700" algn="l" fontAlgn="ctr">
              <a:lnSpc>
                <a:spcPts val="25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chose Paul Revere’s horse as my subject. Paul Revere was a silversmith(</a:t>
            </a:r>
            <a:r>
              <a:rPr lang="zh-CN" altLang="zh-CN" sz="24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银匠</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Boston who rode a horse at night on April 18, 1775 to Lexington to warn people that British soldiers were coming. My story would come straight from the horse’s mouth. Not a brilliant idea, but funny; and unlikely to be anyone else’s choice.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5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did the horse think, as he sped through the night? Did he get tired? Have doubts? Did he want to quit? I sympathized immediately. I got tired. I had doubts. I wanted to quit. But, like Revere’s horse, I kept going. I worked hard. I checked my spelling. I asked my older sister to correct my grammar. I checked out a half dozen books on Paul Revere from the library. I even read a few of them.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5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I handed in the essay to my teacher, he read it, laughed out loud, and said, “Great. Now, write it again.” I wrote it again, and again and again. When I finally finished it, the thought of winning had given way to the enjoyment of writing. If I didn’t win, I wouldn’t care.</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p:cNvSpPr txBox="1"/>
          <p:nvPr/>
        </p:nvSpPr>
        <p:spPr>
          <a:xfrm>
            <a:off x="4004441" y="0"/>
            <a:ext cx="3920359" cy="461665"/>
          </a:xfrm>
          <a:prstGeom prst="rect">
            <a:avLst/>
          </a:prstGeom>
          <a:solidFill>
            <a:schemeClr val="accent2">
              <a:lumMod val="20000"/>
              <a:lumOff val="80000"/>
            </a:schemeClr>
          </a:solidFill>
        </p:spPr>
        <p:txBody>
          <a:bodyPr wrap="square">
            <a:spAutoFit/>
          </a:bodyPr>
          <a:lstStyle/>
          <a:p>
            <a:r>
              <a:rPr lang="en-US" altLang="zh-CN" sz="2400" kern="100">
                <a:solidFill>
                  <a:srgbClr val="000000"/>
                </a:solidFill>
                <a:latin typeface="宋体" panose="02010600030101010101" pitchFamily="2" charset="-122"/>
                <a:ea typeface="宋体" panose="02010600030101010101" pitchFamily="2" charset="-122"/>
              </a:rPr>
              <a:t>2023</a:t>
            </a:r>
            <a:r>
              <a:rPr lang="zh-CN" altLang="en-US" sz="2400" kern="100">
                <a:solidFill>
                  <a:srgbClr val="000000"/>
                </a:solidFill>
                <a:latin typeface="宋体" panose="02010600030101010101" pitchFamily="2" charset="-122"/>
                <a:ea typeface="宋体" panose="02010600030101010101" pitchFamily="2" charset="-122"/>
              </a:rPr>
              <a:t>年新高考</a:t>
            </a:r>
            <a:r>
              <a:rPr lang="en-US" altLang="zh-CN" sz="2400" kern="100">
                <a:solidFill>
                  <a:srgbClr val="000000"/>
                </a:solidFill>
                <a:latin typeface="宋体" panose="02010600030101010101" pitchFamily="2" charset="-122"/>
                <a:ea typeface="宋体" panose="02010600030101010101" pitchFamily="2" charset="-122"/>
              </a:rPr>
              <a:t>I</a:t>
            </a:r>
            <a:r>
              <a:rPr lang="zh-CN" altLang="en-US" sz="2400" kern="100">
                <a:solidFill>
                  <a:srgbClr val="000000"/>
                </a:solidFill>
                <a:latin typeface="宋体" panose="02010600030101010101" pitchFamily="2" charset="-122"/>
                <a:ea typeface="宋体" panose="02010600030101010101" pitchFamily="2" charset="-122"/>
              </a:rPr>
              <a:t>卷读后续写</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8410" y="340995"/>
            <a:ext cx="7075805" cy="992505"/>
          </a:xfrm>
          <a:prstGeom prst="rect">
            <a:avLst/>
          </a:prstGeom>
          <a:noFill/>
        </p:spPr>
        <p:txBody>
          <a:bodyPr wrap="square" rtlCol="0">
            <a:noAutofit/>
          </a:bodyPr>
          <a:lstStyle/>
          <a:p>
            <a:pPr algn="ctr">
              <a:lnSpc>
                <a:spcPct val="150000"/>
              </a:lnSpc>
            </a:pPr>
            <a:r>
              <a:rPr lang="zh-CN" altLang="en-US" sz="4000" b="1">
                <a:effectLst/>
                <a:latin typeface="微软雅黑" panose="020B0503020204020204" pitchFamily="34" charset="-122"/>
                <a:ea typeface="微软雅黑" panose="020B0503020204020204" pitchFamily="34" charset="-122"/>
                <a:cs typeface="宋体" panose="02010600030101010101" pitchFamily="2" charset="-122"/>
              </a:rPr>
              <a:t>二、</a:t>
            </a:r>
            <a:r>
              <a:rPr lang="en-US" altLang="zh-CN" sz="4000" b="1">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4000" b="1">
                <a:effectLst/>
                <a:latin typeface="微软雅黑" panose="020B0503020204020204" pitchFamily="34" charset="-122"/>
                <a:ea typeface="微软雅黑" panose="020B0503020204020204" pitchFamily="34" charset="-122"/>
                <a:cs typeface="宋体" panose="02010600030101010101" pitchFamily="2" charset="-122"/>
              </a:rPr>
              <a:t>年高考</a:t>
            </a:r>
            <a:r>
              <a:rPr lang="zh-CN" altLang="en-US" sz="4000" b="1">
                <a:effectLst/>
                <a:latin typeface="微软雅黑" panose="020B0503020204020204" pitchFamily="34" charset="-122"/>
                <a:ea typeface="微软雅黑" panose="020B0503020204020204" pitchFamily="34" charset="-122"/>
                <a:cs typeface="宋体" panose="02010600030101010101" pitchFamily="2" charset="-122"/>
              </a:rPr>
              <a:t>试题评析</a:t>
            </a:r>
            <a:endParaRPr lang="en-US" altLang="zh-CN" sz="4000" b="1">
              <a:effectLst/>
              <a:latin typeface="微软雅黑" panose="020B0503020204020204" pitchFamily="34" charset="-122"/>
              <a:ea typeface="微软雅黑" panose="020B0503020204020204" pitchFamily="34" charset="-122"/>
              <a:cs typeface="宋体" panose="02010600030101010101" pitchFamily="2" charset="-122"/>
            </a:endParaRPr>
          </a:p>
          <a:p>
            <a:endParaRPr lang="en-US" altLang="zh-CN" sz="4000" b="1">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2"/>
          <p:cNvSpPr txBox="1"/>
          <p:nvPr/>
        </p:nvSpPr>
        <p:spPr>
          <a:xfrm>
            <a:off x="2518410" y="1646555"/>
            <a:ext cx="7258050" cy="4615815"/>
          </a:xfrm>
          <a:prstGeom prst="rect">
            <a:avLst/>
          </a:prstGeom>
          <a:noFill/>
        </p:spPr>
        <p:txBody>
          <a:bodyPr wrap="square" rtlCol="0">
            <a:spAutoFit/>
          </a:bodyPr>
          <a:lstStyle/>
          <a:p>
            <a:pPr>
              <a:lnSpc>
                <a:spcPct val="150000"/>
              </a:lnSpc>
            </a:pPr>
            <a:r>
              <a:rPr lang="zh-CN" altLang="en-US" sz="2800" b="1" i="0">
                <a:solidFill>
                  <a:srgbClr val="FF0000"/>
                </a:solidFill>
                <a:effectLst/>
                <a:latin typeface="宋体" panose="02010600030101010101" pitchFamily="2" charset="-122"/>
                <a:ea typeface="宋体" panose="02010600030101010101" pitchFamily="2" charset="-122"/>
              </a:rPr>
              <a:t>（一）坚持立德树人，引导学生全面发展</a:t>
            </a:r>
            <a:endParaRPr lang="en-US" altLang="zh-CN" sz="2800" b="1" i="0">
              <a:solidFill>
                <a:srgbClr val="FF0000"/>
              </a:solidFill>
              <a:effectLst/>
              <a:latin typeface="宋体" panose="02010600030101010101" pitchFamily="2" charset="-122"/>
              <a:ea typeface="宋体" panose="02010600030101010101" pitchFamily="2" charset="-122"/>
            </a:endParaRPr>
          </a:p>
          <a:p>
            <a:pPr>
              <a:lnSpc>
                <a:spcPct val="150000"/>
              </a:lnSpc>
            </a:pPr>
            <a:r>
              <a:rPr lang="en-US" altLang="zh-CN" sz="2800" b="1" i="0">
                <a:solidFill>
                  <a:srgbClr val="222222"/>
                </a:solidFill>
                <a:effectLst/>
                <a:latin typeface="宋体" panose="02010600030101010101" pitchFamily="2" charset="-122"/>
                <a:ea typeface="宋体" panose="02010600030101010101" pitchFamily="2" charset="-122"/>
              </a:rPr>
              <a:t>    1.</a:t>
            </a:r>
            <a:r>
              <a:rPr lang="zh-CN" altLang="en-US" sz="2800" b="1" i="0">
                <a:solidFill>
                  <a:srgbClr val="222222"/>
                </a:solidFill>
                <a:effectLst/>
                <a:latin typeface="宋体" panose="02010600030101010101" pitchFamily="2" charset="-122"/>
                <a:ea typeface="宋体" panose="02010600030101010101" pitchFamily="2" charset="-122"/>
              </a:rPr>
              <a:t>聚焦铸魂育人，落实核心素养考查</a:t>
            </a:r>
            <a:endParaRPr lang="en-US" altLang="zh-CN" sz="2800" b="1">
              <a:solidFill>
                <a:srgbClr val="222222"/>
              </a:solidFill>
              <a:latin typeface="宋体" panose="02010600030101010101" pitchFamily="2" charset="-122"/>
              <a:ea typeface="宋体" panose="02010600030101010101" pitchFamily="2" charset="-122"/>
            </a:endParaRPr>
          </a:p>
          <a:p>
            <a:pPr>
              <a:lnSpc>
                <a:spcPct val="150000"/>
              </a:lnSpc>
            </a:pPr>
            <a:r>
              <a:rPr lang="en-US" altLang="zh-CN" sz="2800" b="1" i="0">
                <a:solidFill>
                  <a:srgbClr val="222222"/>
                </a:solidFill>
                <a:effectLst/>
                <a:latin typeface="宋体" panose="02010600030101010101" pitchFamily="2" charset="-122"/>
                <a:ea typeface="宋体" panose="02010600030101010101" pitchFamily="2" charset="-122"/>
              </a:rPr>
              <a:t>    2.</a:t>
            </a:r>
            <a:r>
              <a:rPr lang="zh-CN" altLang="en-US" sz="2800" b="1" i="0">
                <a:solidFill>
                  <a:srgbClr val="222222"/>
                </a:solidFill>
                <a:effectLst/>
                <a:latin typeface="宋体" panose="02010600030101010101" pitchFamily="2" charset="-122"/>
                <a:ea typeface="宋体" panose="02010600030101010101" pitchFamily="2" charset="-122"/>
              </a:rPr>
              <a:t>引导体美劳教育，夯实全面发展基础</a:t>
            </a:r>
            <a:endParaRPr lang="en-US" altLang="zh-CN" sz="2800" b="1" i="0">
              <a:solidFill>
                <a:srgbClr val="222222"/>
              </a:solidFill>
              <a:effectLst/>
              <a:latin typeface="宋体" panose="02010600030101010101" pitchFamily="2" charset="-122"/>
              <a:ea typeface="宋体" panose="02010600030101010101" pitchFamily="2" charset="-122"/>
            </a:endParaRPr>
          </a:p>
          <a:p>
            <a:pPr>
              <a:lnSpc>
                <a:spcPct val="150000"/>
              </a:lnSpc>
            </a:pPr>
            <a:r>
              <a:rPr lang="en-US" altLang="zh-CN" sz="2800" b="1" i="0">
                <a:solidFill>
                  <a:srgbClr val="222222"/>
                </a:solidFill>
                <a:effectLst/>
                <a:latin typeface="宋体" panose="02010600030101010101" pitchFamily="2" charset="-122"/>
                <a:ea typeface="宋体" panose="02010600030101010101" pitchFamily="2" charset="-122"/>
              </a:rPr>
              <a:t>    3.</a:t>
            </a:r>
            <a:r>
              <a:rPr lang="zh-CN" altLang="en-US" sz="2800" b="1" i="0">
                <a:solidFill>
                  <a:srgbClr val="222222"/>
                </a:solidFill>
                <a:effectLst/>
                <a:latin typeface="宋体" panose="02010600030101010101" pitchFamily="2" charset="-122"/>
                <a:ea typeface="宋体" panose="02010600030101010101" pitchFamily="2" charset="-122"/>
              </a:rPr>
              <a:t>讲好中国故事，增强学生文化自信</a:t>
            </a:r>
            <a:endParaRPr lang="en-US" altLang="zh-CN" sz="2800" b="1">
              <a:solidFill>
                <a:srgbClr val="222222"/>
              </a:solidFill>
              <a:latin typeface="宋体" panose="02010600030101010101" pitchFamily="2" charset="-122"/>
              <a:ea typeface="宋体" panose="02010600030101010101" pitchFamily="2" charset="-122"/>
            </a:endParaRPr>
          </a:p>
          <a:p>
            <a:pPr>
              <a:lnSpc>
                <a:spcPct val="150000"/>
              </a:lnSpc>
            </a:pPr>
            <a:r>
              <a:rPr lang="zh-CN" altLang="en-US" sz="2800" b="1" i="0">
                <a:solidFill>
                  <a:srgbClr val="FF0000"/>
                </a:solidFill>
                <a:effectLst/>
                <a:latin typeface="宋体" panose="02010600030101010101" pitchFamily="2" charset="-122"/>
                <a:ea typeface="宋体" panose="02010600030101010101" pitchFamily="2" charset="-122"/>
              </a:rPr>
              <a:t>（二）坚持教考衔接，考查学科关键能力</a:t>
            </a:r>
            <a:endParaRPr lang="en-US" altLang="zh-CN" sz="2800" b="1" i="0">
              <a:solidFill>
                <a:srgbClr val="FF0000"/>
              </a:solidFill>
              <a:effectLst/>
              <a:latin typeface="宋体" panose="02010600030101010101" pitchFamily="2" charset="-122"/>
              <a:ea typeface="宋体" panose="02010600030101010101" pitchFamily="2" charset="-122"/>
            </a:endParaRPr>
          </a:p>
          <a:p>
            <a:pPr>
              <a:lnSpc>
                <a:spcPct val="150000"/>
              </a:lnSpc>
            </a:pPr>
            <a:r>
              <a:rPr lang="en-US" altLang="zh-CN" sz="2800" b="1" i="0">
                <a:solidFill>
                  <a:srgbClr val="222222"/>
                </a:solidFill>
                <a:effectLst/>
                <a:latin typeface="宋体" panose="02010600030101010101" pitchFamily="2" charset="-122"/>
                <a:ea typeface="宋体" panose="02010600030101010101" pitchFamily="2" charset="-122"/>
              </a:rPr>
              <a:t>    1.</a:t>
            </a:r>
            <a:r>
              <a:rPr lang="zh-CN" altLang="en-US" sz="2800" b="1" i="0">
                <a:solidFill>
                  <a:srgbClr val="222222"/>
                </a:solidFill>
                <a:effectLst/>
                <a:latin typeface="宋体" panose="02010600030101010101" pitchFamily="2" charset="-122"/>
                <a:ea typeface="宋体" panose="02010600030101010101" pitchFamily="2" charset="-122"/>
              </a:rPr>
              <a:t>强调基础扎实，突出关键能力考查</a:t>
            </a:r>
            <a:endParaRPr lang="en-US" altLang="zh-CN" sz="2800" b="1">
              <a:solidFill>
                <a:srgbClr val="222222"/>
              </a:solidFill>
              <a:latin typeface="宋体" panose="02010600030101010101" pitchFamily="2" charset="-122"/>
              <a:ea typeface="宋体" panose="02010600030101010101" pitchFamily="2" charset="-122"/>
            </a:endParaRPr>
          </a:p>
          <a:p>
            <a:pPr>
              <a:lnSpc>
                <a:spcPct val="150000"/>
              </a:lnSpc>
            </a:pPr>
            <a:r>
              <a:rPr lang="en-US" altLang="zh-CN" sz="2800" b="1" i="0">
                <a:solidFill>
                  <a:srgbClr val="222222"/>
                </a:solidFill>
                <a:effectLst/>
                <a:latin typeface="宋体" panose="02010600030101010101" pitchFamily="2" charset="-122"/>
                <a:ea typeface="宋体" panose="02010600030101010101" pitchFamily="2" charset="-122"/>
              </a:rPr>
              <a:t>    2.</a:t>
            </a:r>
            <a:r>
              <a:rPr lang="zh-CN" altLang="en-US" sz="2800" b="1" i="0">
                <a:solidFill>
                  <a:srgbClr val="222222"/>
                </a:solidFill>
                <a:effectLst/>
                <a:latin typeface="宋体" panose="02010600030101010101" pitchFamily="2" charset="-122"/>
                <a:ea typeface="宋体" panose="02010600030101010101" pitchFamily="2" charset="-122"/>
              </a:rPr>
              <a:t>优化情境设计，重视思维品质培养</a:t>
            </a:r>
            <a:endParaRPr lang="zh-CN" altLang="en-US" sz="2800" b="1">
              <a:latin typeface="宋体" panose="02010600030101010101" pitchFamily="2" charset="-122"/>
              <a:ea typeface="宋体" panose="02010600030101010101" pitchFamily="2" charset="-122"/>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6123"/>
            <a:ext cx="12192000" cy="7037824"/>
          </a:xfrm>
          <a:prstGeom prst="rect">
            <a:avLst/>
          </a:prstGeom>
          <a:noFill/>
        </p:spPr>
        <p:txBody>
          <a:bodyPr wrap="square" rtlCol="0">
            <a:spAutoFit/>
          </a:bodyPr>
          <a:lstStyle/>
          <a:p>
            <a:pPr indent="266700" algn="l" fontAlgn="ctr">
              <a:lnSpc>
                <a:spcPts val="26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I was in middle school, my social studies teacher asked me to enter a writing contest. I </a:t>
            </a:r>
            <a:r>
              <a:rPr lang="en-US" altLang="zh-CN" sz="2400" kern="100">
                <a:solidFill>
                  <a:srgbClr val="00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said no without thinking</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altLang="zh-CN" sz="2400" kern="10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did not love writing</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My family came from Brazil, so English was only my second language. Writing was so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difficult</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painful</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me that my teacher had allowed me to present my paper on the sinking of the Titanic by acting out a play, where I played all the parts. No one laughed harder than he did.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6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why did he suddenly force me to do something at which I was sure to fail? His reply: “Because</a:t>
            </a:r>
            <a:r>
              <a:rPr lang="en-US" altLang="zh-CN" sz="2400" kern="100">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I love your stories</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 you’re willing to apply yourself, I think </a:t>
            </a:r>
            <a:r>
              <a:rPr lang="en-US" altLang="zh-CN" sz="2400" kern="100">
                <a:solidFill>
                  <a:srgbClr val="0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you have a good shot at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Encouraged by his words, I agreed to give it a try.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600"/>
              </a:lnSpc>
            </a:pPr>
            <a:r>
              <a:rPr lang="en-US" altLang="zh-CN" sz="2400" kern="1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 chose Paul Revere’s horse as my subject</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Paul Revere was a silversmith(</a:t>
            </a:r>
            <a:r>
              <a:rPr lang="zh-CN" altLang="zh-CN" sz="24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银匠</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Boston who rode a horse at night on April 18, 1775 to Lexington to warn people that British soldiers were coming. </a:t>
            </a:r>
            <a:r>
              <a:rPr lang="en-US" altLang="zh-CN" sz="2400" kern="1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My story would come straight from the horse’s mouth</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a brilliant idea, but funny; and unlikely to be anyone else’s choice.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6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did the horse think, as he sped through the night? Did he get tired? Have doubts? Did he want to quit? I sympathized immediately. I got tired. I had doubts. I wanted to quit. But, like Revere’s horse,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kept going. I worked hard</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altLang="zh-CN" sz="2400" kern="10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checked my spelling</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kern="10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 asked my older sister to correct my grammar. I checked out a half dozen books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Paul Revere from the library. I even read a few of them. </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indent="266700" algn="l" fontAlgn="ctr">
              <a:lnSpc>
                <a:spcPts val="26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I handed in the essay to my teacher, he read it, laughed out loud, and said, “Great. Now, write it again.” I wrote it again, and again and again. When I finally finished it, the thought of winning had given way to the enjoyment of writing. If I didn’t win, I wouldn’t care.</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7840718" y="2399014"/>
            <a:ext cx="4351282" cy="461665"/>
          </a:xfrm>
          <a:prstGeom prst="rect">
            <a:avLst/>
          </a:prstGeom>
          <a:noFill/>
        </p:spPr>
        <p:txBody>
          <a:bodyPr wrap="square">
            <a:spAutoFit/>
          </a:bodyPr>
          <a:lstStyle/>
          <a:p>
            <a:r>
              <a:rPr lang="en-US" altLang="zh-CN" sz="2400" b="0" i="0">
                <a:solidFill>
                  <a:srgbClr val="FF0000"/>
                </a:solidFill>
                <a:effectLst/>
                <a:latin typeface="Times New Roman" panose="02020603050405020304" pitchFamily="18" charset="0"/>
                <a:cs typeface="Times New Roman" panose="02020603050405020304" pitchFamily="18" charset="0"/>
              </a:rPr>
              <a:t>have a chance to </a:t>
            </a:r>
            <a:r>
              <a:rPr lang="en-US" altLang="zh-CN" sz="2400">
                <a:solidFill>
                  <a:srgbClr val="FF0000"/>
                </a:solidFill>
                <a:latin typeface="Times New Roman" panose="02020603050405020304" pitchFamily="18" charset="0"/>
                <a:cs typeface="Times New Roman" panose="02020603050405020304" pitchFamily="18" charset="0"/>
              </a:rPr>
              <a:t>succeed</a:t>
            </a:r>
            <a:r>
              <a:rPr lang="en-US" altLang="zh-CN" sz="2400" b="0" i="0">
                <a:solidFill>
                  <a:srgbClr val="FF0000"/>
                </a:solidFill>
                <a:effectLst/>
                <a:latin typeface="Times New Roman" panose="02020603050405020304" pitchFamily="18" charset="0"/>
                <a:cs typeface="Times New Roman" panose="02020603050405020304" pitchFamily="18" charset="0"/>
              </a:rPr>
              <a:t> in </a:t>
            </a:r>
            <a:r>
              <a:rPr lang="en-US" altLang="zh-CN" sz="2400" err="1">
                <a:solidFill>
                  <a:srgbClr val="FF0000"/>
                </a:solidFill>
                <a:latin typeface="Times New Roman" panose="02020603050405020304" pitchFamily="18" charset="0"/>
                <a:cs typeface="Times New Roman" panose="02020603050405020304" pitchFamily="18" charset="0"/>
              </a:rPr>
              <a:t>s</a:t>
            </a:r>
            <a:r>
              <a:rPr lang="en-US" altLang="zh-CN" sz="2400" b="0" i="0" err="1">
                <a:solidFill>
                  <a:srgbClr val="FF0000"/>
                </a:solidFill>
                <a:effectLst/>
                <a:latin typeface="Times New Roman" panose="02020603050405020304" pitchFamily="18" charset="0"/>
                <a:cs typeface="Times New Roman" panose="02020603050405020304" pitchFamily="18" charset="0"/>
              </a:rPr>
              <a:t>th.</a:t>
            </a:r>
            <a:endParaRPr lang="zh-CN"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650" y="495433"/>
            <a:ext cx="11897710" cy="5889113"/>
          </a:xfrm>
          <a:prstGeom prst="rect">
            <a:avLst/>
          </a:prstGeom>
          <a:noFill/>
        </p:spPr>
        <p:txBody>
          <a:bodyPr wrap="square" rtlCol="0">
            <a:spAutoFit/>
          </a:bodyPr>
          <a:lstStyle/>
          <a:p>
            <a:pPr>
              <a:lnSpc>
                <a:spcPct val="2000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few weeks later, when I almost forgot the contest, there came </a:t>
            </a:r>
            <a:r>
              <a:rPr lang="en-US" altLang="zh-CN" sz="2400" kern="10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news</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_____________ ____________________________________________________________________________________________________________________________________________________________________________________________________________________________________</a:t>
            </a:r>
            <a:endPar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 went to my teacher’s office after </a:t>
            </a:r>
            <a:r>
              <a:rPr lang="en-US" altLang="zh-CN" sz="2400" kern="10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award presentation.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a:lnSpc>
                <a:spcPct val="200000"/>
              </a:lnSpc>
            </a:pPr>
            <a:r>
              <a:rPr lang="en-US" altLang="zh-CN" sz="2400" kern="100">
                <a:effectLst/>
                <a:latin typeface="Times New Roman" panose="02020603050405020304" pitchFamily="18" charset="0"/>
                <a:ea typeface="宋体" panose="02010600030101010101" pitchFamily="2" charset="-122"/>
                <a:cs typeface="宋体" panose="02010600030101010101" pitchFamily="2" charset="-122"/>
              </a:rPr>
              <a:t>____________________________________________________________________________________________________________________________________________________________________________________________________________________________________</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2181" y="600210"/>
            <a:ext cx="4327637" cy="523220"/>
          </a:xfrm>
          <a:prstGeom prst="rect">
            <a:avLst/>
          </a:prstGeom>
          <a:noFill/>
        </p:spPr>
        <p:txBody>
          <a:bodyPr wrap="square" rtlCol="0">
            <a:spAutoFit/>
          </a:bodyPr>
          <a:lstStyle/>
          <a:p>
            <a:r>
              <a:rPr lang="zh-CN" altLang="en-US" sz="2800" kern="100">
                <a:solidFill>
                  <a:srgbClr val="000000"/>
                </a:solidFill>
                <a:latin typeface="Times New Roman" panose="02020603050405020304" pitchFamily="18" charset="0"/>
                <a:ea typeface="宋体" panose="02010600030101010101" pitchFamily="2" charset="-122"/>
                <a:cs typeface="宋体" panose="02010600030101010101" pitchFamily="2" charset="-122"/>
              </a:rPr>
              <a:t>梳理故事情节和人物特点</a:t>
            </a:r>
            <a:endParaRPr lang="zh-CN" altLang="en-US" sz="2800"/>
          </a:p>
        </p:txBody>
      </p:sp>
      <p:sp>
        <p:nvSpPr>
          <p:cNvPr id="3" name="文本框 2"/>
          <p:cNvSpPr txBox="1"/>
          <p:nvPr/>
        </p:nvSpPr>
        <p:spPr>
          <a:xfrm>
            <a:off x="398079" y="2037272"/>
            <a:ext cx="1965435" cy="830997"/>
          </a:xfrm>
          <a:prstGeom prst="rect">
            <a:avLst/>
          </a:prstGeom>
          <a:solidFill>
            <a:schemeClr val="accent1">
              <a:lumMod val="60000"/>
              <a:lumOff val="40000"/>
            </a:schemeClr>
          </a:solidFill>
          <a:ln>
            <a:solidFill>
              <a:schemeClr val="accent1"/>
            </a:solidFill>
          </a:ln>
        </p:spPr>
        <p:txBody>
          <a:bodyPr wrap="square" rtlCol="0">
            <a:spAutoFit/>
          </a:bodyPr>
          <a:lstStyle/>
          <a:p>
            <a:r>
              <a:rPr lang="en-US" altLang="zh-CN" sz="2400"/>
              <a:t>had difficulty in writing </a:t>
            </a:r>
            <a:endParaRPr lang="zh-CN" altLang="en-US" sz="2400"/>
          </a:p>
        </p:txBody>
      </p:sp>
      <p:sp>
        <p:nvSpPr>
          <p:cNvPr id="4" name="文本框 3"/>
          <p:cNvSpPr txBox="1"/>
          <p:nvPr/>
        </p:nvSpPr>
        <p:spPr>
          <a:xfrm>
            <a:off x="3478922" y="1935602"/>
            <a:ext cx="2149366" cy="830997"/>
          </a:xfrm>
          <a:prstGeom prst="rect">
            <a:avLst/>
          </a:prstGeom>
          <a:solidFill>
            <a:schemeClr val="accent1">
              <a:lumMod val="60000"/>
              <a:lumOff val="40000"/>
            </a:schemeClr>
          </a:solidFill>
          <a:ln>
            <a:solidFill>
              <a:schemeClr val="accent1"/>
            </a:solidFill>
          </a:ln>
        </p:spPr>
        <p:txBody>
          <a:bodyPr wrap="square" rtlCol="0">
            <a:spAutoFit/>
          </a:bodyPr>
          <a:lstStyle/>
          <a:p>
            <a:r>
              <a:rPr lang="en-US" altLang="zh-CN" sz="2400" kern="100">
                <a:solidFill>
                  <a:srgbClr val="000000"/>
                </a:solidFill>
                <a:effectLst/>
                <a:ea typeface="Times New Roman" panose="02020603050405020304" pitchFamily="18" charset="0"/>
                <a:cs typeface="Times New Roman" panose="02020603050405020304" pitchFamily="18" charset="0"/>
              </a:rPr>
              <a:t>enter a writing contest</a:t>
            </a:r>
            <a:r>
              <a:rPr lang="en-US" altLang="zh-CN" sz="2400"/>
              <a:t> </a:t>
            </a:r>
            <a:endParaRPr lang="zh-CN" altLang="en-US" sz="2400"/>
          </a:p>
        </p:txBody>
      </p:sp>
      <p:sp>
        <p:nvSpPr>
          <p:cNvPr id="5" name="箭头: 右 4"/>
          <p:cNvSpPr/>
          <p:nvPr/>
        </p:nvSpPr>
        <p:spPr>
          <a:xfrm>
            <a:off x="2415409" y="2136777"/>
            <a:ext cx="924910" cy="70487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623323" y="2037271"/>
            <a:ext cx="1965435" cy="830997"/>
          </a:xfrm>
          <a:prstGeom prst="rect">
            <a:avLst/>
          </a:prstGeom>
          <a:solidFill>
            <a:schemeClr val="accent1">
              <a:lumMod val="60000"/>
              <a:lumOff val="40000"/>
            </a:schemeClr>
          </a:solidFill>
        </p:spPr>
        <p:txBody>
          <a:bodyPr wrap="square" rtlCol="0">
            <a:spAutoFit/>
          </a:bodyPr>
          <a:lstStyle/>
          <a:p>
            <a:r>
              <a:rPr lang="en-US" altLang="zh-CN" sz="2400"/>
              <a:t> wrote +read books </a:t>
            </a:r>
            <a:endParaRPr lang="zh-CN" altLang="en-US" sz="2400"/>
          </a:p>
        </p:txBody>
      </p:sp>
      <p:sp>
        <p:nvSpPr>
          <p:cNvPr id="7" name="箭头: 右 6"/>
          <p:cNvSpPr/>
          <p:nvPr/>
        </p:nvSpPr>
        <p:spPr>
          <a:xfrm>
            <a:off x="5639294" y="2131179"/>
            <a:ext cx="924910" cy="70487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727983" y="2045354"/>
            <a:ext cx="1442544" cy="830997"/>
          </a:xfrm>
          <a:prstGeom prst="rect">
            <a:avLst/>
          </a:prstGeom>
          <a:solidFill>
            <a:schemeClr val="accent1">
              <a:lumMod val="60000"/>
              <a:lumOff val="40000"/>
            </a:schemeClr>
          </a:solidFill>
        </p:spPr>
        <p:txBody>
          <a:bodyPr wrap="square" rtlCol="0">
            <a:spAutoFit/>
          </a:bodyPr>
          <a:lstStyle/>
          <a:p>
            <a:r>
              <a:rPr lang="en-US" altLang="zh-CN" sz="2400"/>
              <a:t>handed in +rewrote </a:t>
            </a:r>
            <a:endParaRPr lang="zh-CN" altLang="en-US" sz="2400"/>
          </a:p>
        </p:txBody>
      </p:sp>
      <p:sp>
        <p:nvSpPr>
          <p:cNvPr id="9" name="箭头: 右 8"/>
          <p:cNvSpPr/>
          <p:nvPr/>
        </p:nvSpPr>
        <p:spPr>
          <a:xfrm>
            <a:off x="8719644" y="2131180"/>
            <a:ext cx="924910" cy="70487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88578" y="3514264"/>
            <a:ext cx="1450427" cy="461665"/>
          </a:xfrm>
          <a:prstGeom prst="rect">
            <a:avLst/>
          </a:prstGeom>
          <a:noFill/>
        </p:spPr>
        <p:txBody>
          <a:bodyPr wrap="square" rtlCol="0">
            <a:spAutoFit/>
          </a:bodyPr>
          <a:lstStyle/>
          <a:p>
            <a:r>
              <a:rPr lang="en-US" altLang="zh-CN" sz="2400">
                <a:solidFill>
                  <a:srgbClr val="0000FF"/>
                </a:solidFill>
              </a:rPr>
              <a:t>painful</a:t>
            </a:r>
            <a:endParaRPr lang="zh-CN" altLang="en-US" sz="2400">
              <a:solidFill>
                <a:srgbClr val="0000FF"/>
              </a:solidFill>
            </a:endParaRPr>
          </a:p>
        </p:txBody>
      </p:sp>
      <p:sp>
        <p:nvSpPr>
          <p:cNvPr id="11" name="文本框 10"/>
          <p:cNvSpPr txBox="1"/>
          <p:nvPr/>
        </p:nvSpPr>
        <p:spPr>
          <a:xfrm>
            <a:off x="4678478" y="3646365"/>
            <a:ext cx="1350251" cy="461665"/>
          </a:xfrm>
          <a:prstGeom prst="rect">
            <a:avLst/>
          </a:prstGeom>
          <a:noFill/>
        </p:spPr>
        <p:txBody>
          <a:bodyPr wrap="square" rtlCol="0">
            <a:spAutoFit/>
          </a:bodyPr>
          <a:lstStyle/>
          <a:p>
            <a:r>
              <a:rPr lang="en-US" altLang="zh-CN" sz="2400">
                <a:solidFill>
                  <a:srgbClr val="FF0000"/>
                </a:solidFill>
              </a:rPr>
              <a:t>positive </a:t>
            </a:r>
            <a:endParaRPr lang="zh-CN" altLang="en-US" sz="2400">
              <a:solidFill>
                <a:srgbClr val="FF0000"/>
              </a:solidFill>
            </a:endParaRPr>
          </a:p>
        </p:txBody>
      </p:sp>
      <p:sp>
        <p:nvSpPr>
          <p:cNvPr id="12" name="文本框 11"/>
          <p:cNvSpPr txBox="1"/>
          <p:nvPr/>
        </p:nvSpPr>
        <p:spPr>
          <a:xfrm>
            <a:off x="2543503" y="3575893"/>
            <a:ext cx="1555449" cy="461665"/>
          </a:xfrm>
          <a:prstGeom prst="rect">
            <a:avLst/>
          </a:prstGeom>
          <a:noFill/>
        </p:spPr>
        <p:txBody>
          <a:bodyPr wrap="square" rtlCol="0">
            <a:spAutoFit/>
          </a:bodyPr>
          <a:lstStyle/>
          <a:p>
            <a:r>
              <a:rPr lang="en-US" altLang="zh-CN" sz="2400">
                <a:solidFill>
                  <a:srgbClr val="0000FF"/>
                </a:solidFill>
              </a:rPr>
              <a:t>negative</a:t>
            </a:r>
            <a:endParaRPr lang="zh-CN" altLang="en-US" sz="2400">
              <a:solidFill>
                <a:srgbClr val="0000FF"/>
              </a:solidFill>
            </a:endParaRPr>
          </a:p>
        </p:txBody>
      </p:sp>
      <p:sp>
        <p:nvSpPr>
          <p:cNvPr id="13" name="文本框 12"/>
          <p:cNvSpPr txBox="1"/>
          <p:nvPr/>
        </p:nvSpPr>
        <p:spPr>
          <a:xfrm>
            <a:off x="6849523" y="3677180"/>
            <a:ext cx="2438401" cy="461665"/>
          </a:xfrm>
          <a:prstGeom prst="rect">
            <a:avLst/>
          </a:prstGeom>
          <a:noFill/>
        </p:spPr>
        <p:txBody>
          <a:bodyPr wrap="square" rtlCol="0">
            <a:spAutoFit/>
          </a:bodyPr>
          <a:lstStyle/>
          <a:p>
            <a:r>
              <a:rPr lang="en-US" altLang="zh-CN" sz="2400">
                <a:solidFill>
                  <a:srgbClr val="FF0000"/>
                </a:solidFill>
              </a:rPr>
              <a:t>eager to improve </a:t>
            </a:r>
            <a:endParaRPr lang="zh-CN" altLang="en-US" sz="2400">
              <a:solidFill>
                <a:srgbClr val="FF0000"/>
              </a:solidFill>
            </a:endParaRPr>
          </a:p>
        </p:txBody>
      </p:sp>
      <p:sp>
        <p:nvSpPr>
          <p:cNvPr id="14" name="文本框 13"/>
          <p:cNvSpPr txBox="1"/>
          <p:nvPr/>
        </p:nvSpPr>
        <p:spPr>
          <a:xfrm>
            <a:off x="10107009" y="3736449"/>
            <a:ext cx="1188327" cy="461665"/>
          </a:xfrm>
          <a:prstGeom prst="rect">
            <a:avLst/>
          </a:prstGeom>
          <a:noFill/>
        </p:spPr>
        <p:txBody>
          <a:bodyPr wrap="square" rtlCol="0">
            <a:spAutoFit/>
          </a:bodyPr>
          <a:lstStyle/>
          <a:p>
            <a:r>
              <a:rPr lang="en-US" altLang="zh-CN" sz="2400">
                <a:solidFill>
                  <a:srgbClr val="FF0000"/>
                </a:solidFill>
              </a:rPr>
              <a:t>enjoy</a:t>
            </a:r>
            <a:endParaRPr lang="zh-CN" altLang="en-US" sz="2400">
              <a:solidFill>
                <a:srgbClr val="FF0000"/>
              </a:solidFill>
            </a:endParaRPr>
          </a:p>
        </p:txBody>
      </p:sp>
      <p:sp>
        <p:nvSpPr>
          <p:cNvPr id="15" name="文本框 14"/>
          <p:cNvSpPr txBox="1"/>
          <p:nvPr/>
        </p:nvSpPr>
        <p:spPr>
          <a:xfrm>
            <a:off x="838200" y="5817441"/>
            <a:ext cx="1525314" cy="461665"/>
          </a:xfrm>
          <a:prstGeom prst="rect">
            <a:avLst/>
          </a:prstGeom>
          <a:noFill/>
        </p:spPr>
        <p:txBody>
          <a:bodyPr wrap="square" rtlCol="0">
            <a:spAutoFit/>
          </a:bodyPr>
          <a:lstStyle/>
          <a:p>
            <a:r>
              <a:rPr lang="en-US" altLang="zh-CN" sz="2400">
                <a:solidFill>
                  <a:srgbClr val="FF0000"/>
                </a:solidFill>
              </a:rPr>
              <a:t>thankful</a:t>
            </a:r>
            <a:endParaRPr lang="zh-CN" altLang="en-US" sz="2400">
              <a:solidFill>
                <a:srgbClr val="FF0000"/>
              </a:solidFill>
            </a:endParaRPr>
          </a:p>
        </p:txBody>
      </p:sp>
      <p:sp>
        <p:nvSpPr>
          <p:cNvPr id="17" name="箭头: 右 16"/>
          <p:cNvSpPr/>
          <p:nvPr/>
        </p:nvSpPr>
        <p:spPr>
          <a:xfrm>
            <a:off x="1612620" y="3595722"/>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p:cNvSpPr/>
          <p:nvPr/>
        </p:nvSpPr>
        <p:spPr>
          <a:xfrm>
            <a:off x="3753568" y="3677180"/>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p:cNvSpPr/>
          <p:nvPr/>
        </p:nvSpPr>
        <p:spPr>
          <a:xfrm>
            <a:off x="5888543" y="3745096"/>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p:cNvSpPr/>
          <p:nvPr/>
        </p:nvSpPr>
        <p:spPr>
          <a:xfrm>
            <a:off x="9182099" y="3737629"/>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p:cNvSpPr/>
          <p:nvPr/>
        </p:nvSpPr>
        <p:spPr>
          <a:xfrm>
            <a:off x="2537193" y="5861920"/>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88579" y="4621925"/>
            <a:ext cx="1826830" cy="830997"/>
          </a:xfrm>
          <a:prstGeom prst="rect">
            <a:avLst/>
          </a:prstGeom>
          <a:solidFill>
            <a:schemeClr val="accent1">
              <a:lumMod val="60000"/>
              <a:lumOff val="40000"/>
            </a:schemeClr>
          </a:solidFill>
          <a:ln>
            <a:solidFill>
              <a:schemeClr val="accent1"/>
            </a:solidFill>
          </a:ln>
        </p:spPr>
        <p:txBody>
          <a:bodyPr wrap="square" rtlCol="0">
            <a:spAutoFit/>
          </a:bodyPr>
          <a:lstStyle/>
          <a:p>
            <a:r>
              <a:rPr lang="en-US" altLang="zh-CN" sz="2400"/>
              <a:t> prize award ceremony  </a:t>
            </a:r>
            <a:endParaRPr lang="zh-CN" altLang="en-US" sz="2400"/>
          </a:p>
        </p:txBody>
      </p:sp>
      <p:sp>
        <p:nvSpPr>
          <p:cNvPr id="23" name="文本框 22"/>
          <p:cNvSpPr txBox="1"/>
          <p:nvPr/>
        </p:nvSpPr>
        <p:spPr>
          <a:xfrm>
            <a:off x="3478922" y="4603112"/>
            <a:ext cx="2263136" cy="830997"/>
          </a:xfrm>
          <a:prstGeom prst="rect">
            <a:avLst/>
          </a:prstGeom>
          <a:solidFill>
            <a:schemeClr val="accent1">
              <a:lumMod val="60000"/>
              <a:lumOff val="40000"/>
            </a:schemeClr>
          </a:solidFill>
        </p:spPr>
        <p:txBody>
          <a:bodyPr wrap="square" rtlCol="0">
            <a:spAutoFit/>
          </a:bodyPr>
          <a:lstStyle/>
          <a:p>
            <a:r>
              <a:rPr lang="en-US" altLang="zh-CN" sz="2400"/>
              <a:t>thank him for encouragement</a:t>
            </a:r>
            <a:endParaRPr lang="zh-CN" altLang="en-US" sz="2400"/>
          </a:p>
        </p:txBody>
      </p:sp>
      <p:sp>
        <p:nvSpPr>
          <p:cNvPr id="24" name="箭头: 右 23"/>
          <p:cNvSpPr/>
          <p:nvPr/>
        </p:nvSpPr>
        <p:spPr>
          <a:xfrm>
            <a:off x="2493516" y="4849730"/>
            <a:ext cx="924910" cy="4000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635782" y="5768830"/>
            <a:ext cx="1835645" cy="461665"/>
          </a:xfrm>
          <a:prstGeom prst="rect">
            <a:avLst/>
          </a:prstGeom>
          <a:noFill/>
        </p:spPr>
        <p:txBody>
          <a:bodyPr wrap="square" rtlCol="0">
            <a:spAutoFit/>
          </a:bodyPr>
          <a:lstStyle/>
          <a:p>
            <a:r>
              <a:rPr lang="en-US" altLang="zh-CN" sz="2400">
                <a:solidFill>
                  <a:srgbClr val="FF0000"/>
                </a:solidFill>
              </a:rPr>
              <a:t>appreciative</a:t>
            </a:r>
            <a:endParaRPr lang="zh-CN" altLang="en-US" sz="2400">
              <a:solidFill>
                <a:srgbClr val="FF0000"/>
              </a:solidFill>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145" y="484443"/>
            <a:ext cx="11897710" cy="5889113"/>
          </a:xfrm>
          <a:prstGeom prst="rect">
            <a:avLst/>
          </a:prstGeom>
          <a:noFill/>
        </p:spPr>
        <p:txBody>
          <a:bodyPr wrap="square" rtlCol="0">
            <a:spAutoFit/>
          </a:bodyPr>
          <a:lstStyle/>
          <a:p>
            <a:pPr>
              <a:lnSpc>
                <a:spcPct val="2000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few weeks later, when I almost forgot the contest, there came </a:t>
            </a:r>
            <a:r>
              <a:rPr lang="en-US" altLang="zh-CN" sz="2400" kern="10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news</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_____________ ____________________________________________________________________________________________________________________________________________________________________________________________________________________________________</a:t>
            </a:r>
            <a:endPar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 went to my teacher’s office after </a:t>
            </a:r>
            <a:r>
              <a:rPr lang="en-US" altLang="zh-CN" sz="2400" kern="10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award presentation.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a:p>
            <a:pPr>
              <a:lnSpc>
                <a:spcPct val="200000"/>
              </a:lnSpc>
            </a:pPr>
            <a:r>
              <a:rPr lang="en-US" altLang="zh-CN" sz="2400" kern="100">
                <a:effectLst/>
                <a:latin typeface="Times New Roman" panose="02020603050405020304" pitchFamily="18" charset="0"/>
                <a:ea typeface="宋体" panose="02010600030101010101" pitchFamily="2" charset="-122"/>
                <a:cs typeface="宋体" panose="02010600030101010101" pitchFamily="2" charset="-122"/>
              </a:rPr>
              <a:t>____________________________________________________________________________________________________________________________________________________________________________________________________________________________________</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3" name="文本框 2"/>
          <p:cNvSpPr txBox="1"/>
          <p:nvPr/>
        </p:nvSpPr>
        <p:spPr>
          <a:xfrm>
            <a:off x="2879836" y="1299149"/>
            <a:ext cx="3100552" cy="461665"/>
          </a:xfrm>
          <a:prstGeom prst="rect">
            <a:avLst/>
          </a:prstGeom>
          <a:noFill/>
        </p:spPr>
        <p:txBody>
          <a:bodyPr wrap="square" rtlCol="0">
            <a:spAutoFit/>
          </a:bodyPr>
          <a:lstStyle/>
          <a:p>
            <a:r>
              <a:rPr lang="en-US" altLang="zh-CN" sz="2400">
                <a:solidFill>
                  <a:srgbClr val="0000FF"/>
                </a:solidFill>
              </a:rPr>
              <a:t>1 What was the new? </a:t>
            </a:r>
            <a:endParaRPr lang="zh-CN" altLang="en-US" sz="2400">
              <a:solidFill>
                <a:srgbClr val="0000FF"/>
              </a:solidFill>
            </a:endParaRPr>
          </a:p>
        </p:txBody>
      </p:sp>
      <p:sp>
        <p:nvSpPr>
          <p:cNvPr id="4" name="文本框 3"/>
          <p:cNvSpPr txBox="1"/>
          <p:nvPr/>
        </p:nvSpPr>
        <p:spPr>
          <a:xfrm>
            <a:off x="5749161" y="1284336"/>
            <a:ext cx="2175640" cy="461665"/>
          </a:xfrm>
          <a:prstGeom prst="rect">
            <a:avLst/>
          </a:prstGeom>
          <a:noFill/>
        </p:spPr>
        <p:txBody>
          <a:bodyPr wrap="square" rtlCol="0">
            <a:spAutoFit/>
          </a:bodyPr>
          <a:lstStyle/>
          <a:p>
            <a:r>
              <a:rPr lang="en-US" altLang="zh-CN" sz="2400">
                <a:solidFill>
                  <a:srgbClr val="FF0000"/>
                </a:solidFill>
              </a:rPr>
              <a:t>I won a prize.</a:t>
            </a:r>
            <a:endParaRPr lang="zh-CN" altLang="en-US" sz="2400">
              <a:solidFill>
                <a:srgbClr val="FF0000"/>
              </a:solidFill>
            </a:endParaRPr>
          </a:p>
        </p:txBody>
      </p:sp>
      <p:sp>
        <p:nvSpPr>
          <p:cNvPr id="5" name="文本框 4"/>
          <p:cNvSpPr txBox="1"/>
          <p:nvPr/>
        </p:nvSpPr>
        <p:spPr>
          <a:xfrm>
            <a:off x="2007478" y="2010945"/>
            <a:ext cx="5087007" cy="461665"/>
          </a:xfrm>
          <a:prstGeom prst="rect">
            <a:avLst/>
          </a:prstGeom>
          <a:noFill/>
        </p:spPr>
        <p:txBody>
          <a:bodyPr wrap="square" rtlCol="0">
            <a:spAutoFit/>
          </a:bodyPr>
          <a:lstStyle/>
          <a:p>
            <a:r>
              <a:rPr lang="en-US" altLang="zh-CN" sz="2400">
                <a:solidFill>
                  <a:srgbClr val="0000FF"/>
                </a:solidFill>
              </a:rPr>
              <a:t>2. Who told the author news? </a:t>
            </a:r>
            <a:endParaRPr lang="zh-CN" altLang="en-US" sz="2400">
              <a:solidFill>
                <a:srgbClr val="0000FF"/>
              </a:solidFill>
            </a:endParaRPr>
          </a:p>
        </p:txBody>
      </p:sp>
      <p:sp>
        <p:nvSpPr>
          <p:cNvPr id="7" name="文本框 6"/>
          <p:cNvSpPr txBox="1"/>
          <p:nvPr/>
        </p:nvSpPr>
        <p:spPr>
          <a:xfrm>
            <a:off x="5875283" y="1985003"/>
            <a:ext cx="3531476" cy="461665"/>
          </a:xfrm>
          <a:prstGeom prst="rect">
            <a:avLst/>
          </a:prstGeom>
          <a:noFill/>
        </p:spPr>
        <p:txBody>
          <a:bodyPr wrap="square">
            <a:spAutoFit/>
          </a:bodyPr>
          <a:lstStyle/>
          <a:p>
            <a:r>
              <a:rPr lang="en-US" altLang="zh-CN" sz="2400" kern="100">
                <a:solidFill>
                  <a:srgbClr val="FF0000"/>
                </a:solidFill>
                <a:cs typeface="Times New Roman" panose="02020603050405020304" pitchFamily="18" charset="0"/>
              </a:rPr>
              <a:t>My social studies teacher. </a:t>
            </a:r>
            <a:r>
              <a:rPr lang="zh-CN" altLang="en-US" sz="2400" kern="100">
                <a:solidFill>
                  <a:srgbClr val="FF0000"/>
                </a:solidFill>
                <a:cs typeface="Times New Roman" panose="02020603050405020304" pitchFamily="18" charset="0"/>
              </a:rPr>
              <a:t> </a:t>
            </a:r>
            <a:endParaRPr lang="zh-CN" altLang="en-US" sz="2400">
              <a:solidFill>
                <a:srgbClr val="00B050"/>
              </a:solidFill>
            </a:endParaRPr>
          </a:p>
        </p:txBody>
      </p:sp>
      <p:sp>
        <p:nvSpPr>
          <p:cNvPr id="8" name="文本框 7"/>
          <p:cNvSpPr txBox="1"/>
          <p:nvPr/>
        </p:nvSpPr>
        <p:spPr>
          <a:xfrm>
            <a:off x="1143001" y="2792620"/>
            <a:ext cx="6098627" cy="461665"/>
          </a:xfrm>
          <a:prstGeom prst="rect">
            <a:avLst/>
          </a:prstGeom>
          <a:noFill/>
        </p:spPr>
        <p:txBody>
          <a:bodyPr wrap="square" rtlCol="0">
            <a:spAutoFit/>
          </a:bodyPr>
          <a:lstStyle/>
          <a:p>
            <a:r>
              <a:rPr lang="en-US" altLang="zh-CN" sz="2400">
                <a:solidFill>
                  <a:srgbClr val="0000FF"/>
                </a:solidFill>
              </a:rPr>
              <a:t>3 When+ where was the award ceremony held?  </a:t>
            </a:r>
            <a:endParaRPr lang="zh-CN" altLang="en-US" sz="2400">
              <a:solidFill>
                <a:srgbClr val="0000FF"/>
              </a:solidFill>
            </a:endParaRPr>
          </a:p>
        </p:txBody>
      </p:sp>
      <p:sp>
        <p:nvSpPr>
          <p:cNvPr id="9" name="文本框 8"/>
          <p:cNvSpPr txBox="1"/>
          <p:nvPr/>
        </p:nvSpPr>
        <p:spPr>
          <a:xfrm>
            <a:off x="3273973" y="4195367"/>
            <a:ext cx="4582510" cy="461665"/>
          </a:xfrm>
          <a:prstGeom prst="rect">
            <a:avLst/>
          </a:prstGeom>
          <a:noFill/>
        </p:spPr>
        <p:txBody>
          <a:bodyPr wrap="square" rtlCol="0">
            <a:spAutoFit/>
          </a:bodyPr>
          <a:lstStyle/>
          <a:p>
            <a:r>
              <a:rPr lang="en-US" altLang="zh-CN" sz="2400">
                <a:solidFill>
                  <a:srgbClr val="0000FF"/>
                </a:solidFill>
              </a:rPr>
              <a:t>1. What did I say to my teacher? </a:t>
            </a:r>
            <a:endParaRPr lang="zh-CN" altLang="en-US" sz="2400">
              <a:solidFill>
                <a:srgbClr val="0000FF"/>
              </a:solidFill>
            </a:endParaRPr>
          </a:p>
        </p:txBody>
      </p:sp>
      <p:sp>
        <p:nvSpPr>
          <p:cNvPr id="10" name="文本框 9"/>
          <p:cNvSpPr txBox="1"/>
          <p:nvPr/>
        </p:nvSpPr>
        <p:spPr>
          <a:xfrm>
            <a:off x="2122433" y="4934606"/>
            <a:ext cx="3973567" cy="461665"/>
          </a:xfrm>
          <a:prstGeom prst="rect">
            <a:avLst/>
          </a:prstGeom>
          <a:noFill/>
        </p:spPr>
        <p:txBody>
          <a:bodyPr wrap="square" rtlCol="0">
            <a:spAutoFit/>
          </a:bodyPr>
          <a:lstStyle/>
          <a:p>
            <a:r>
              <a:rPr lang="en-US" altLang="zh-CN" sz="2400">
                <a:solidFill>
                  <a:srgbClr val="0000FF"/>
                </a:solidFill>
              </a:rPr>
              <a:t>2. How did my teach respond?  </a:t>
            </a:r>
            <a:endParaRPr lang="zh-CN" altLang="en-US" sz="2400">
              <a:solidFill>
                <a:srgbClr val="FF0000"/>
              </a:solidFill>
            </a:endParaRPr>
          </a:p>
        </p:txBody>
      </p:sp>
      <p:sp>
        <p:nvSpPr>
          <p:cNvPr id="11" name="文本框 10"/>
          <p:cNvSpPr txBox="1"/>
          <p:nvPr/>
        </p:nvSpPr>
        <p:spPr>
          <a:xfrm>
            <a:off x="9280631" y="2020762"/>
            <a:ext cx="1807781" cy="461665"/>
          </a:xfrm>
          <a:prstGeom prst="rect">
            <a:avLst/>
          </a:prstGeom>
          <a:noFill/>
        </p:spPr>
        <p:txBody>
          <a:bodyPr wrap="square">
            <a:spAutoFit/>
          </a:bodyPr>
          <a:lstStyle/>
          <a:p>
            <a:r>
              <a:rPr lang="en-US" altLang="zh-CN" sz="2400" kern="100">
                <a:solidFill>
                  <a:srgbClr val="00B050"/>
                </a:solidFill>
                <a:cs typeface="Times New Roman" panose="02020603050405020304" pitchFamily="18" charset="0"/>
              </a:rPr>
              <a:t>where  how </a:t>
            </a:r>
            <a:endParaRPr lang="zh-CN" altLang="en-US" sz="2400">
              <a:solidFill>
                <a:srgbClr val="00B050"/>
              </a:solidFill>
            </a:endParaRPr>
          </a:p>
        </p:txBody>
      </p:sp>
      <p:sp>
        <p:nvSpPr>
          <p:cNvPr id="12" name="文本框 11"/>
          <p:cNvSpPr txBox="1"/>
          <p:nvPr/>
        </p:nvSpPr>
        <p:spPr>
          <a:xfrm>
            <a:off x="7094485" y="2782722"/>
            <a:ext cx="2050174" cy="461665"/>
          </a:xfrm>
          <a:prstGeom prst="rect">
            <a:avLst/>
          </a:prstGeom>
          <a:noFill/>
        </p:spPr>
        <p:txBody>
          <a:bodyPr wrap="square" rtlCol="0">
            <a:spAutoFit/>
          </a:bodyPr>
          <a:lstStyle/>
          <a:p>
            <a:r>
              <a:rPr lang="en-US" altLang="zh-CN" sz="2400">
                <a:solidFill>
                  <a:srgbClr val="0000FF"/>
                </a:solidFill>
              </a:rPr>
              <a:t>How did I feel?  </a:t>
            </a:r>
            <a:endParaRPr lang="zh-CN" altLang="en-US" sz="2400">
              <a:solidFill>
                <a:srgbClr val="0000FF"/>
              </a:solidFill>
            </a:endParaRPr>
          </a:p>
        </p:txBody>
      </p:sp>
      <p:sp>
        <p:nvSpPr>
          <p:cNvPr id="13" name="文本框 12"/>
          <p:cNvSpPr txBox="1"/>
          <p:nvPr/>
        </p:nvSpPr>
        <p:spPr>
          <a:xfrm>
            <a:off x="9144659" y="2792539"/>
            <a:ext cx="1943753" cy="461665"/>
          </a:xfrm>
          <a:prstGeom prst="rect">
            <a:avLst/>
          </a:prstGeom>
          <a:noFill/>
        </p:spPr>
        <p:txBody>
          <a:bodyPr wrap="square" rtlCol="0">
            <a:spAutoFit/>
          </a:bodyPr>
          <a:lstStyle/>
          <a:p>
            <a:r>
              <a:rPr lang="en-US" altLang="zh-CN" sz="2400" kern="100">
                <a:solidFill>
                  <a:srgbClr val="FF0000"/>
                </a:solidFill>
                <a:cs typeface="Times New Roman" panose="02020603050405020304" pitchFamily="18" charset="0"/>
              </a:rPr>
              <a:t>My teacher? </a:t>
            </a:r>
            <a:r>
              <a:rPr lang="en-US" altLang="zh-CN" sz="2400">
                <a:solidFill>
                  <a:srgbClr val="0000FF"/>
                </a:solidFill>
              </a:rPr>
              <a:t>   </a:t>
            </a:r>
            <a:endParaRPr lang="zh-CN" altLang="en-US" sz="2400">
              <a:solidFill>
                <a:srgbClr val="0000FF"/>
              </a:solidFill>
            </a:endParaRPr>
          </a:p>
        </p:txBody>
      </p:sp>
      <p:sp>
        <p:nvSpPr>
          <p:cNvPr id="14" name="文本框 13"/>
          <p:cNvSpPr txBox="1"/>
          <p:nvPr/>
        </p:nvSpPr>
        <p:spPr>
          <a:xfrm>
            <a:off x="6096000" y="4934605"/>
            <a:ext cx="4100348" cy="461665"/>
          </a:xfrm>
          <a:prstGeom prst="rect">
            <a:avLst/>
          </a:prstGeom>
          <a:noFill/>
        </p:spPr>
        <p:txBody>
          <a:bodyPr wrap="square" rtlCol="0">
            <a:spAutoFit/>
          </a:bodyPr>
          <a:lstStyle/>
          <a:p>
            <a:r>
              <a:rPr lang="en-US" altLang="zh-CN" sz="2400">
                <a:solidFill>
                  <a:srgbClr val="FF0000"/>
                </a:solidFill>
              </a:rPr>
              <a:t>Encouragement +expectation.</a:t>
            </a:r>
            <a:endParaRPr lang="zh-CN" altLang="en-US" sz="2400">
              <a:solidFill>
                <a:srgbClr val="FF0000"/>
              </a:solidFill>
            </a:endParaRPr>
          </a:p>
        </p:txBody>
      </p:sp>
      <p:sp>
        <p:nvSpPr>
          <p:cNvPr id="15" name="文本框 14"/>
          <p:cNvSpPr txBox="1"/>
          <p:nvPr/>
        </p:nvSpPr>
        <p:spPr>
          <a:xfrm>
            <a:off x="2122433" y="5763281"/>
            <a:ext cx="6327884" cy="461665"/>
          </a:xfrm>
          <a:prstGeom prst="rect">
            <a:avLst/>
          </a:prstGeom>
          <a:noFill/>
        </p:spPr>
        <p:txBody>
          <a:bodyPr wrap="square" rtlCol="0">
            <a:spAutoFit/>
          </a:bodyPr>
          <a:lstStyle/>
          <a:p>
            <a:r>
              <a:rPr lang="en-US" altLang="zh-CN" sz="2400">
                <a:solidFill>
                  <a:srgbClr val="0000FF"/>
                </a:solidFill>
              </a:rPr>
              <a:t>3. How did the experience influence the author? </a:t>
            </a:r>
            <a:endParaRPr lang="zh-CN" altLang="en-US" sz="2400">
              <a:solidFill>
                <a:srgbClr val="FF0000"/>
              </a:solidFill>
            </a:endParaRPr>
          </a:p>
        </p:txBody>
      </p:sp>
      <p:sp>
        <p:nvSpPr>
          <p:cNvPr id="16" name="文本框 15"/>
          <p:cNvSpPr txBox="1"/>
          <p:nvPr/>
        </p:nvSpPr>
        <p:spPr>
          <a:xfrm>
            <a:off x="9075028" y="5701726"/>
            <a:ext cx="1350578" cy="523220"/>
          </a:xfrm>
          <a:prstGeom prst="rect">
            <a:avLst/>
          </a:prstGeom>
          <a:noFill/>
        </p:spPr>
        <p:txBody>
          <a:bodyPr wrap="square" rtlCol="0">
            <a:spAutoFit/>
          </a:bodyPr>
          <a:lstStyle/>
          <a:p>
            <a:r>
              <a:rPr lang="en-US" altLang="zh-CN" sz="2800">
                <a:solidFill>
                  <a:srgbClr val="FF0000"/>
                </a:solidFill>
                <a:highlight>
                  <a:srgbClr val="FFFF00"/>
                </a:highlight>
              </a:rPr>
              <a:t>Theme?</a:t>
            </a:r>
            <a:endParaRPr lang="zh-CN" altLang="en-US" sz="2800">
              <a:solidFill>
                <a:srgbClr val="FF0000"/>
              </a:solidFill>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1" grpId="0"/>
      <p:bldP spid="12" grpId="0"/>
      <p:bldP spid="13" grpId="0"/>
      <p:bldP spid="14" grpId="0"/>
      <p:bldP spid="1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144" y="801816"/>
            <a:ext cx="11897710" cy="5589031"/>
          </a:xfrm>
          <a:prstGeom prst="rect">
            <a:avLst/>
          </a:prstGeom>
          <a:noFill/>
        </p:spPr>
        <p:txBody>
          <a:bodyPr wrap="square" rtlCol="0">
            <a:spAutoFit/>
          </a:bodyPr>
          <a:lstStyle/>
          <a:p>
            <a:pPr>
              <a:lnSpc>
                <a:spcPts val="36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few weeks later, when I almost forgot the contest, there came the news</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was informed that I won the first prize in the writing contest and that there would be an award presentation in two days. I was so happy to hear the news that I immediately shared it with my teacher. “I knew you </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ould win! I am proud of you. You made it!” he said excitedly. Then came the big day. When I was invited to the stage to receive the award, I expressed my thanks to my teacher. I said, “It’s you who make me fall in love with writing, my social studies teacher. Without your recognition and guidance, I couldn’t have written this article. Again thank you very much!”</a:t>
            </a:r>
            <a:endPar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3600"/>
              </a:lnSpc>
            </a:pP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 went to my teacher’s office after the award presentation.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 teacher was waiting for me. Holding my hands, he said “Congratulations! You are a good writer, so keep writing.” “You know I didn’t like writing before, but now I am crazy about it! I will try my best to create good works.” I said seriously. Since then, I have written many good works and now I am a famous writer. I owe my success to my social teacher who is a beacon in my life on the road to writing.</a:t>
            </a:r>
            <a:endParaRPr lang="zh-CN" altLang="zh-CN" sz="2400"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p:cNvSpPr txBox="1"/>
          <p:nvPr/>
        </p:nvSpPr>
        <p:spPr>
          <a:xfrm>
            <a:off x="4346027" y="184003"/>
            <a:ext cx="3499945" cy="523220"/>
          </a:xfrm>
          <a:prstGeom prst="rect">
            <a:avLst/>
          </a:prstGeom>
          <a:noFill/>
        </p:spPr>
        <p:txBody>
          <a:bodyPr wrap="square" rtlCol="0">
            <a:spAutoFit/>
          </a:bodyPr>
          <a:lstStyle/>
          <a:p>
            <a:r>
              <a:rPr lang="en-US" altLang="zh-CN" sz="2800"/>
              <a:t>One possible version </a:t>
            </a:r>
            <a:endParaRPr lang="zh-CN" altLang="en-US" sz="280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99339" y="132420"/>
            <a:ext cx="3930869" cy="523220"/>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Another possible version </a:t>
            </a:r>
            <a:endParaRPr lang="zh-CN" altLang="en-US" sz="2800">
              <a:latin typeface="Times New Roman" panose="02020603050405020304" pitchFamily="18" charset="0"/>
              <a:cs typeface="Times New Roman" panose="02020603050405020304" pitchFamily="18" charset="0"/>
            </a:endParaRPr>
          </a:p>
        </p:txBody>
      </p:sp>
      <p:sp>
        <p:nvSpPr>
          <p:cNvPr id="3" name="文本框 2"/>
          <p:cNvSpPr txBox="1"/>
          <p:nvPr/>
        </p:nvSpPr>
        <p:spPr>
          <a:xfrm>
            <a:off x="233855" y="655640"/>
            <a:ext cx="11724290" cy="6935232"/>
          </a:xfrm>
          <a:prstGeom prst="rect">
            <a:avLst/>
          </a:prstGeom>
          <a:noFill/>
        </p:spPr>
        <p:txBody>
          <a:bodyPr wrap="square" rtlCol="0">
            <a:spAutoFit/>
          </a:bodyPr>
          <a:lstStyle/>
          <a:p>
            <a:pPr indent="266700" algn="just">
              <a:lnSpc>
                <a:spcPts val="3200"/>
              </a:lnSpc>
            </a:pPr>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When I almost forgot the contest, the news came. </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It was another ordinary social studies class. My teacher entered the classroom with a big smile on his face. He looked straight at me, “Listen, guys, good news for you. You won first place in the writing contest. Make preparations for the award presentation to be held next Monday.” I was frozen, unable to believe what he said. No sooner had he finished than the whole class broke into thunderous applause. During the award presentation, I couldn’t find my teacher when I was on stage, which made me upset. </a:t>
            </a: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2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I went to the teacher’s office after the award presentation. “Congratulations, boy!”, he congratulated me the moment he noticed me. I burst into tears, “Thank you, sir. Without you, I couldn’t have won the prize.” He </a:t>
            </a:r>
            <a:r>
              <a:rPr lang="en-US" altLang="zh-CN" sz="2400" u="sng" kern="100">
                <a:effectLst/>
                <a:latin typeface="Times New Roman" panose="02020603050405020304" pitchFamily="18" charset="0"/>
                <a:ea typeface="宋体" panose="02010600030101010101" pitchFamily="2" charset="-122"/>
                <a:cs typeface="Times New Roman" panose="02020603050405020304" pitchFamily="18" charset="0"/>
              </a:rPr>
              <a:t>stepped forward</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u="sng" kern="100">
                <a:effectLst/>
                <a:latin typeface="Times New Roman" panose="02020603050405020304" pitchFamily="18" charset="0"/>
                <a:ea typeface="宋体" panose="02010600030101010101" pitchFamily="2" charset="-122"/>
                <a:cs typeface="Times New Roman" panose="02020603050405020304" pitchFamily="18" charset="0"/>
              </a:rPr>
              <a:t> patted</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me on the shoulder, and </a:t>
            </a:r>
            <a:r>
              <a:rPr lang="en-US" altLang="zh-CN" sz="2400" u="sng" kern="100">
                <a:effectLst/>
                <a:latin typeface="Times New Roman" panose="02020603050405020304" pitchFamily="18" charset="0"/>
                <a:ea typeface="宋体" panose="02010600030101010101" pitchFamily="2" charset="-122"/>
                <a:cs typeface="Times New Roman" panose="02020603050405020304" pitchFamily="18" charset="0"/>
              </a:rPr>
              <a:t>said</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softly, “Believe yourself. You will definitely become a good writer one day.” Now, twenty years passed. Every time someone asked about my key to becoming a writer, I would owe my writing achievements to my social studies teacher. It was his encouragement that pushed me to</a:t>
            </a:r>
            <a:r>
              <a:rPr lang="zh-CN" altLang="en-US" sz="2400"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a:latin typeface="Times New Roman" panose="02020603050405020304" pitchFamily="18" charset="0"/>
                <a:ea typeface="宋体" panose="02010600030101010101" pitchFamily="2" charset="-122"/>
                <a:cs typeface="Times New Roman" panose="02020603050405020304" pitchFamily="18" charset="0"/>
              </a:rPr>
              <a:t>become a successful  writer.</a:t>
            </a:r>
            <a:endPar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2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a:t>
            </a:r>
            <a:br>
              <a:rPr lang="en-US" altLang="zh-CN" sz="2400" b="1" kern="100">
                <a:effectLst/>
                <a:latin typeface="Times New Roman" panose="02020603050405020304" pitchFamily="18" charset="0"/>
                <a:ea typeface="宋体" panose="02010600030101010101" pitchFamily="2" charset="-122"/>
                <a:cs typeface="Times New Roman" panose="02020603050405020304" pitchFamily="18" charset="0"/>
              </a:rPr>
            </a:br>
            <a:endPar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6125"/>
            <a:ext cx="12192000" cy="6386813"/>
          </a:xfrm>
          <a:prstGeom prst="rect">
            <a:avLst/>
          </a:prstGeom>
          <a:noFill/>
        </p:spPr>
        <p:txBody>
          <a:bodyPr wrap="square" rtlCol="0">
            <a:spAutoFit/>
          </a:bodyPr>
          <a:lstStyle/>
          <a:p>
            <a:pPr>
              <a:lnSpc>
                <a:spcPts val="3800"/>
              </a:lnSpc>
            </a:pPr>
            <a:r>
              <a:rPr lang="en-US" altLang="zh-CN" sz="2400">
                <a:solidFill>
                  <a:srgbClr val="FF0000"/>
                </a:solidFill>
                <a:latin typeface="Times New Roman" panose="02020603050405020304" pitchFamily="18" charset="0"/>
                <a:cs typeface="Times New Roman" panose="02020603050405020304" pitchFamily="18" charset="0"/>
              </a:rPr>
              <a:t>       When I almost forgot the contest, the news came</a:t>
            </a:r>
            <a:r>
              <a:rPr lang="en-US" altLang="zh-CN" sz="2400">
                <a:latin typeface="Times New Roman" panose="02020603050405020304" pitchFamily="18" charset="0"/>
                <a:cs typeface="Times New Roman" panose="02020603050405020304" pitchFamily="18" charset="0"/>
              </a:rPr>
              <a:t>. One day when I was chatting with mom, I received a call, saying that I won second prize in the writing competition and inviting me to attend the award presentation two days later. I was totally shocked. My mom who overheard my phone hugged me tightly and kissed me, excited tears streaming down her cheeks. She bought me new clothes and took me to do my hair the next day. When I stepped on stage, a woman teacher awarded the medal to me and shook hands with me. Among the audience, I found my social studies teacher, clapping hands and laughing so loud. </a:t>
            </a:r>
            <a:endParaRPr lang="en-US" altLang="zh-CN" sz="2400">
              <a:latin typeface="Times New Roman" panose="02020603050405020304" pitchFamily="18" charset="0"/>
              <a:cs typeface="Times New Roman" panose="02020603050405020304" pitchFamily="18" charset="0"/>
            </a:endParaRPr>
          </a:p>
          <a:p>
            <a:pPr>
              <a:lnSpc>
                <a:spcPts val="3800"/>
              </a:lnSpc>
            </a:pPr>
            <a:r>
              <a:rPr lang="en-US" altLang="zh-CN" sz="2400">
                <a:solidFill>
                  <a:srgbClr val="FF0000"/>
                </a:solidFill>
                <a:latin typeface="Times New Roman" panose="02020603050405020304" pitchFamily="18" charset="0"/>
                <a:cs typeface="Times New Roman" panose="02020603050405020304" pitchFamily="18" charset="0"/>
              </a:rPr>
              <a:t>     I went to the teacher’s office after the award presentation. </a:t>
            </a:r>
            <a:r>
              <a:rPr lang="en-US" altLang="zh-CN" sz="2400">
                <a:latin typeface="Times New Roman" panose="02020603050405020304" pitchFamily="18" charset="0"/>
                <a:cs typeface="Times New Roman" panose="02020603050405020304" pitchFamily="18" charset="0"/>
              </a:rPr>
              <a:t>With tears welling up, I said emotionally, “Sir, thank you so much. It’s you who first believe I can write well. Without your encouragement...” I stuttered and broke into tears. He smiled, saying “You should thank yourself. Your hard work and persistence paid off. Keep on writing and you will become a great writer.” Though it’s hard to learn a second language, I never stopped trying and became a writer at last. A teacher’s encouragement made a big difference. </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946904" y="2459428"/>
            <a:ext cx="6970853" cy="6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600"/>
              </a:lnSpc>
              <a:spcBef>
                <a:spcPct val="0"/>
              </a:spcBef>
              <a:buNone/>
            </a:pPr>
            <a:r>
              <a:rPr lang="zh-CN" altLang="en-US" sz="3200" b="1">
                <a:highlight>
                  <a:srgbClr val="FFFF00"/>
                </a:highlight>
                <a:latin typeface="宋体" panose="02010600030101010101" pitchFamily="2" charset="-122"/>
                <a:ea typeface="宋体" panose="02010600030101010101" pitchFamily="2" charset="-122"/>
              </a:rPr>
              <a:t>（六）如何提升学生的思维品质？</a:t>
            </a:r>
            <a:endParaRPr lang="zh-CN" altLang="en-US" sz="3200" b="1">
              <a:highlight>
                <a:srgbClr val="FFFF00"/>
              </a:highlight>
              <a:latin typeface="宋体" panose="02010600030101010101" pitchFamily="2" charset="-122"/>
              <a:ea typeface="宋体" panose="02010600030101010101" pitchFamily="2" charset="-122"/>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931" y="151179"/>
            <a:ext cx="11824137" cy="6555641"/>
          </a:xfrm>
          <a:prstGeom prst="rect">
            <a:avLst/>
          </a:prstGeom>
          <a:noFill/>
        </p:spPr>
        <p:txBody>
          <a:bodyPr wrap="square">
            <a:spAutoFit/>
          </a:bodyPr>
          <a:lstStyle/>
          <a:p>
            <a:pPr indent="266700" algn="just">
              <a:lnSpc>
                <a:spcPts val="2800"/>
              </a:lnSpc>
            </a:pP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在做高考完形填空和阅读理解题时，针对那些话题新颖，内容时尚，有助于培养学生思维品质的语篇，我们组织学生进行简单的讨论后，布置写作任务。例如：</a:t>
            </a: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2022</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年新高考</a:t>
            </a: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II</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卷的完形填空讲述了</a:t>
            </a: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Jessica</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和丈夫在环球旅行时，为出远门的人当看房人。他们不仅节省了住宾馆的费用，还能照顾主人留下的宠物，找到居家的感觉。我们可以让学生围绕</a:t>
            </a: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“What do you think of house sitting while traveling?”</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a:t>
            </a: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80-100</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词的英语写作。</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ts val="2800"/>
              </a:lnSpc>
            </a:pP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One possible version</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ts val="2800"/>
              </a:lnSpc>
            </a:pPr>
            <a:r>
              <a:rPr lang="en-US"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think house sitting is a great way to travel around the world. It allows travelers to stay in a stranger’s house during their trip. By keeping the house clean and feeding the pets left behind by the owners, travelers can feel at home although they are far away from home. It can also help travelers to save money because they don’t have to pay for the accommodation. Since it is both fun and economical, I am sure this way of traveling will become more and more popular. </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ts val="2800"/>
              </a:lnSpc>
            </a:pPr>
            <a:r>
              <a:rPr lang="zh-CN" altLang="en-US"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引导</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学生先使用主题句表明自己的观点，然后用事实细节支撑自己的观点。这样写出来的文章观点鲜明，具有逻辑性。坚持读写训练相结合，使写作训练常态化，帮助学生养成勤于思考的好习惯，有利于培养学生的创新精神，提升学生的思维品质。同时，鼓励学生分享个人观点，勇于表达思想，</a:t>
            </a:r>
            <a:r>
              <a:rPr lang="zh-CN" altLang="en-US" sz="2800"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培养创新精神</a:t>
            </a:r>
            <a:r>
              <a:rPr lang="zh-CN" altLang="zh-CN" sz="2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a:solidFill>
                  <a:srgbClr val="000000"/>
                </a:solidFill>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22245" y="2513330"/>
            <a:ext cx="6747510" cy="1014730"/>
          </a:xfrm>
          <a:prstGeom prst="rect">
            <a:avLst/>
          </a:prstGeom>
          <a:noFill/>
        </p:spPr>
        <p:txBody>
          <a:bodyPr wrap="square" rtlCol="0">
            <a:spAutoFit/>
          </a:bodyPr>
          <a:lstStyle/>
          <a:p>
            <a:pPr algn="ctr">
              <a:lnSpc>
                <a:spcPct val="150000"/>
              </a:lnSpc>
            </a:pPr>
            <a:r>
              <a:rPr lang="zh-CN" altLang="en-US" sz="4000" b="1" spc="40">
                <a:solidFill>
                  <a:srgbClr val="333333"/>
                </a:solidFill>
                <a:latin typeface="+mn-ea"/>
                <a:cs typeface="Times New Roman" panose="02020603050405020304" pitchFamily="18" charset="0"/>
              </a:rPr>
              <a:t>五、复习课教学案例分享 </a:t>
            </a:r>
            <a:endParaRPr lang="zh-CN" altLang="en-US" sz="4000" b="1" spc="40">
              <a:solidFill>
                <a:srgbClr val="333333"/>
              </a:solidFill>
              <a:latin typeface="+mn-ea"/>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3738" y="2216894"/>
            <a:ext cx="10415752" cy="3222998"/>
          </a:xfrm>
          <a:prstGeom prst="rect">
            <a:avLst/>
          </a:prstGeom>
          <a:noFill/>
        </p:spPr>
        <p:txBody>
          <a:bodyPr wrap="square" rtlCol="0">
            <a:spAutoFit/>
          </a:bodyPr>
          <a:lstStyle/>
          <a:p>
            <a:pPr>
              <a:lnSpc>
                <a:spcPct val="150000"/>
              </a:lnSpc>
            </a:pPr>
            <a:r>
              <a:rPr lang="en-US" altLang="zh-CN" sz="2800" b="0" i="0">
                <a:solidFill>
                  <a:srgbClr val="222222"/>
                </a:solidFill>
                <a:effectLst/>
                <a:latin typeface="宋体" panose="02010600030101010101" pitchFamily="2" charset="-122"/>
                <a:ea typeface="宋体" panose="02010600030101010101" pitchFamily="2" charset="-122"/>
              </a:rPr>
              <a:t>    2023</a:t>
            </a:r>
            <a:r>
              <a:rPr lang="zh-CN" altLang="en-US" sz="2800" b="0" i="0">
                <a:solidFill>
                  <a:srgbClr val="222222"/>
                </a:solidFill>
                <a:effectLst/>
                <a:latin typeface="宋体" panose="02010600030101010101" pitchFamily="2" charset="-122"/>
                <a:ea typeface="宋体" panose="02010600030101010101" pitchFamily="2" charset="-122"/>
              </a:rPr>
              <a:t>年高考英语命题依据</a:t>
            </a:r>
            <a:r>
              <a:rPr lang="zh-CN" altLang="en-US" sz="2800" b="0" i="0">
                <a:solidFill>
                  <a:srgbClr val="0000FF"/>
                </a:solidFill>
                <a:effectLst/>
                <a:latin typeface="宋体" panose="02010600030101010101" pitchFamily="2" charset="-122"/>
                <a:ea typeface="宋体" panose="02010600030101010101" pitchFamily="2" charset="-122"/>
              </a:rPr>
              <a:t>高校人才选拔要求</a:t>
            </a:r>
            <a:r>
              <a:rPr lang="zh-CN" altLang="en-US" sz="2800" b="0" i="0">
                <a:solidFill>
                  <a:srgbClr val="222222"/>
                </a:solidFill>
                <a:effectLst/>
                <a:latin typeface="宋体" panose="02010600030101010101" pitchFamily="2" charset="-122"/>
                <a:ea typeface="宋体" panose="02010600030101010101" pitchFamily="2" charset="-122"/>
              </a:rPr>
              <a:t>和</a:t>
            </a:r>
            <a:r>
              <a:rPr lang="zh-CN" altLang="en-US" sz="2800" b="0" i="0">
                <a:solidFill>
                  <a:srgbClr val="00B050"/>
                </a:solidFill>
                <a:effectLst/>
                <a:latin typeface="宋体" panose="02010600030101010101" pitchFamily="2" charset="-122"/>
                <a:ea typeface="宋体" panose="02010600030101010101" pitchFamily="2" charset="-122"/>
              </a:rPr>
              <a:t>普通高中英语课程标准</a:t>
            </a:r>
            <a:r>
              <a:rPr lang="zh-CN" altLang="en-US" sz="2800" b="0" i="0">
                <a:solidFill>
                  <a:srgbClr val="222222"/>
                </a:solidFill>
                <a:effectLst/>
                <a:latin typeface="宋体" panose="02010600030101010101" pitchFamily="2" charset="-122"/>
                <a:ea typeface="宋体" panose="02010600030101010101" pitchFamily="2" charset="-122"/>
              </a:rPr>
              <a:t>，按照“</a:t>
            </a:r>
            <a:r>
              <a:rPr lang="zh-CN" altLang="en-US" sz="2800" b="0" i="0">
                <a:solidFill>
                  <a:srgbClr val="FF0000"/>
                </a:solidFill>
                <a:effectLst/>
                <a:latin typeface="宋体" panose="02010600030101010101" pitchFamily="2" charset="-122"/>
                <a:ea typeface="宋体" panose="02010600030101010101" pitchFamily="2" charset="-122"/>
              </a:rPr>
              <a:t>方向是核心，平稳是关键</a:t>
            </a:r>
            <a:r>
              <a:rPr lang="zh-CN" altLang="en-US" sz="2800" b="0" i="0">
                <a:solidFill>
                  <a:srgbClr val="222222"/>
                </a:solidFill>
                <a:effectLst/>
                <a:latin typeface="宋体" panose="02010600030101010101" pitchFamily="2" charset="-122"/>
                <a:ea typeface="宋体" panose="02010600030101010101" pitchFamily="2" charset="-122"/>
              </a:rPr>
              <a:t>”的原则，结合中学英语教学和备考实际，坚持落实</a:t>
            </a:r>
            <a:r>
              <a:rPr lang="zh-CN" altLang="en-US" sz="2800" b="0" i="0">
                <a:solidFill>
                  <a:srgbClr val="222222"/>
                </a:solidFill>
                <a:effectLst/>
                <a:highlight>
                  <a:srgbClr val="00FF00"/>
                </a:highlight>
                <a:latin typeface="宋体" panose="02010600030101010101" pitchFamily="2" charset="-122"/>
                <a:ea typeface="宋体" panose="02010600030101010101" pitchFamily="2" charset="-122"/>
              </a:rPr>
              <a:t>立徳树人</a:t>
            </a:r>
            <a:r>
              <a:rPr lang="zh-CN" altLang="en-US" sz="2800" b="0" i="0">
                <a:solidFill>
                  <a:srgbClr val="222222"/>
                </a:solidFill>
                <a:effectLst/>
                <a:latin typeface="宋体" panose="02010600030101010101" pitchFamily="2" charset="-122"/>
                <a:ea typeface="宋体" panose="02010600030101010101" pitchFamily="2" charset="-122"/>
              </a:rPr>
              <a:t>根本任务，引导学生</a:t>
            </a:r>
            <a:r>
              <a:rPr lang="zh-CN" altLang="en-US" sz="2800" b="0" i="0">
                <a:solidFill>
                  <a:srgbClr val="222222"/>
                </a:solidFill>
                <a:effectLst/>
                <a:highlight>
                  <a:srgbClr val="00FFFF"/>
                </a:highlight>
                <a:latin typeface="宋体" panose="02010600030101010101" pitchFamily="2" charset="-122"/>
                <a:ea typeface="宋体" panose="02010600030101010101" pitchFamily="2" charset="-122"/>
              </a:rPr>
              <a:t>德智体美劳</a:t>
            </a:r>
            <a:r>
              <a:rPr lang="zh-CN" altLang="en-US" sz="2800" b="0" i="0">
                <a:solidFill>
                  <a:srgbClr val="222222"/>
                </a:solidFill>
                <a:effectLst/>
                <a:latin typeface="宋体" panose="02010600030101010101" pitchFamily="2" charset="-122"/>
                <a:ea typeface="宋体" panose="02010600030101010101" pitchFamily="2" charset="-122"/>
              </a:rPr>
              <a:t>全面发展，在深化基础性考查的同时，突出</a:t>
            </a:r>
            <a:r>
              <a:rPr lang="zh-CN" altLang="en-US" sz="2800" b="0" i="0">
                <a:solidFill>
                  <a:srgbClr val="222222"/>
                </a:solidFill>
                <a:effectLst/>
                <a:highlight>
                  <a:srgbClr val="FFFF00"/>
                </a:highlight>
                <a:latin typeface="宋体" panose="02010600030101010101" pitchFamily="2" charset="-122"/>
                <a:ea typeface="宋体" panose="02010600030101010101" pitchFamily="2" charset="-122"/>
              </a:rPr>
              <a:t>关键能力</a:t>
            </a:r>
            <a:r>
              <a:rPr lang="zh-CN" altLang="en-US" sz="2800" b="0" i="0">
                <a:solidFill>
                  <a:srgbClr val="222222"/>
                </a:solidFill>
                <a:effectLst/>
                <a:latin typeface="宋体" panose="02010600030101010101" pitchFamily="2" charset="-122"/>
                <a:ea typeface="宋体" panose="02010600030101010101" pitchFamily="2" charset="-122"/>
              </a:rPr>
              <a:t>考查，发挥高考的育人功能和积极导向作用。</a:t>
            </a:r>
            <a:endParaRPr lang="zh-CN" altLang="en-US" sz="2800">
              <a:latin typeface="宋体" panose="02010600030101010101" pitchFamily="2" charset="-122"/>
              <a:ea typeface="宋体" panose="02010600030101010101" pitchFamily="2" charset="-122"/>
            </a:endParaRPr>
          </a:p>
        </p:txBody>
      </p:sp>
      <p:sp>
        <p:nvSpPr>
          <p:cNvPr id="2" name="文本框 1"/>
          <p:cNvSpPr txBox="1"/>
          <p:nvPr/>
        </p:nvSpPr>
        <p:spPr>
          <a:xfrm>
            <a:off x="3279228" y="1125720"/>
            <a:ext cx="5328745" cy="583565"/>
          </a:xfrm>
          <a:prstGeom prst="rect">
            <a:avLst/>
          </a:prstGeom>
          <a:noFill/>
        </p:spPr>
        <p:txBody>
          <a:bodyPr wrap="square" rtlCol="0">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年高考命题的突出特点</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6437" y="3320113"/>
            <a:ext cx="3331778" cy="523220"/>
          </a:xfrm>
          <a:prstGeom prst="rect">
            <a:avLst/>
          </a:prstGeom>
          <a:solidFill>
            <a:schemeClr val="accent2">
              <a:lumMod val="20000"/>
              <a:lumOff val="80000"/>
            </a:schemeClr>
          </a:solidFill>
        </p:spPr>
        <p:txBody>
          <a:bodyPr wrap="square" rtlCol="0">
            <a:spAutoFit/>
          </a:bodyPr>
          <a:lstStyle/>
          <a:p>
            <a:r>
              <a:rPr lang="zh-CN" altLang="en-US" sz="2800"/>
              <a:t>以教学活动为阶梯</a:t>
            </a:r>
            <a:endParaRPr lang="zh-CN" altLang="en-US" sz="2800"/>
          </a:p>
        </p:txBody>
      </p:sp>
      <p:sp>
        <p:nvSpPr>
          <p:cNvPr id="3" name="文本框 2"/>
          <p:cNvSpPr txBox="1"/>
          <p:nvPr/>
        </p:nvSpPr>
        <p:spPr>
          <a:xfrm>
            <a:off x="796508" y="4420972"/>
            <a:ext cx="3815255" cy="523220"/>
          </a:xfrm>
          <a:prstGeom prst="rect">
            <a:avLst/>
          </a:prstGeom>
          <a:solidFill>
            <a:schemeClr val="accent2">
              <a:lumMod val="20000"/>
              <a:lumOff val="80000"/>
            </a:schemeClr>
          </a:solidFill>
        </p:spPr>
        <p:txBody>
          <a:bodyPr wrap="square" rtlCol="0">
            <a:spAutoFit/>
          </a:bodyPr>
          <a:lstStyle/>
          <a:p>
            <a:r>
              <a:rPr lang="zh-CN" altLang="en-US" sz="2800"/>
              <a:t>以探究主题意义为目的</a:t>
            </a:r>
            <a:endParaRPr lang="zh-CN" altLang="en-US" sz="2800"/>
          </a:p>
        </p:txBody>
      </p:sp>
      <p:sp>
        <p:nvSpPr>
          <p:cNvPr id="4" name="文本框 3"/>
          <p:cNvSpPr txBox="1"/>
          <p:nvPr/>
        </p:nvSpPr>
        <p:spPr>
          <a:xfrm>
            <a:off x="1406108" y="2382043"/>
            <a:ext cx="2596056" cy="523220"/>
          </a:xfrm>
          <a:prstGeom prst="rect">
            <a:avLst/>
          </a:prstGeom>
          <a:solidFill>
            <a:schemeClr val="accent2">
              <a:lumMod val="20000"/>
              <a:lumOff val="80000"/>
            </a:schemeClr>
          </a:solidFill>
        </p:spPr>
        <p:txBody>
          <a:bodyPr wrap="square" rtlCol="0">
            <a:spAutoFit/>
          </a:bodyPr>
          <a:lstStyle/>
          <a:p>
            <a:r>
              <a:rPr lang="zh-CN" altLang="en-US" sz="2800"/>
              <a:t>以语篇为载体</a:t>
            </a:r>
            <a:endParaRPr lang="zh-CN" altLang="en-US" sz="2800"/>
          </a:p>
        </p:txBody>
      </p:sp>
      <p:sp>
        <p:nvSpPr>
          <p:cNvPr id="5" name="文本框 4"/>
          <p:cNvSpPr txBox="1"/>
          <p:nvPr/>
        </p:nvSpPr>
        <p:spPr>
          <a:xfrm>
            <a:off x="5925799" y="2065538"/>
            <a:ext cx="1686910" cy="523220"/>
          </a:xfrm>
          <a:prstGeom prst="rect">
            <a:avLst/>
          </a:prstGeom>
          <a:solidFill>
            <a:schemeClr val="accent1">
              <a:lumMod val="60000"/>
              <a:lumOff val="40000"/>
            </a:schemeClr>
          </a:solidFill>
        </p:spPr>
        <p:txBody>
          <a:bodyPr wrap="square" rtlCol="0">
            <a:spAutoFit/>
          </a:bodyPr>
          <a:lstStyle/>
          <a:p>
            <a:r>
              <a:rPr lang="zh-CN" altLang="en-US" sz="2800"/>
              <a:t>学习能力</a:t>
            </a:r>
            <a:endParaRPr lang="zh-CN" altLang="en-US" sz="2800"/>
          </a:p>
        </p:txBody>
      </p:sp>
      <p:sp>
        <p:nvSpPr>
          <p:cNvPr id="6" name="文本框 5"/>
          <p:cNvSpPr txBox="1"/>
          <p:nvPr/>
        </p:nvSpPr>
        <p:spPr>
          <a:xfrm>
            <a:off x="5908118" y="2835055"/>
            <a:ext cx="1686910" cy="523220"/>
          </a:xfrm>
          <a:prstGeom prst="rect">
            <a:avLst/>
          </a:prstGeom>
          <a:solidFill>
            <a:schemeClr val="accent1">
              <a:lumMod val="60000"/>
              <a:lumOff val="40000"/>
            </a:schemeClr>
          </a:solidFill>
        </p:spPr>
        <p:txBody>
          <a:bodyPr wrap="square" rtlCol="0">
            <a:spAutoFit/>
          </a:bodyPr>
          <a:lstStyle/>
          <a:p>
            <a:r>
              <a:rPr lang="zh-CN" altLang="en-US" sz="2800"/>
              <a:t>思维品质</a:t>
            </a:r>
            <a:endParaRPr lang="zh-CN" altLang="en-US" sz="2800"/>
          </a:p>
        </p:txBody>
      </p:sp>
      <p:sp>
        <p:nvSpPr>
          <p:cNvPr id="7" name="文本框 6"/>
          <p:cNvSpPr txBox="1"/>
          <p:nvPr/>
        </p:nvSpPr>
        <p:spPr>
          <a:xfrm>
            <a:off x="5908118" y="3598673"/>
            <a:ext cx="1686910" cy="523220"/>
          </a:xfrm>
          <a:prstGeom prst="rect">
            <a:avLst/>
          </a:prstGeom>
          <a:solidFill>
            <a:schemeClr val="accent1">
              <a:lumMod val="60000"/>
              <a:lumOff val="40000"/>
            </a:schemeClr>
          </a:solidFill>
        </p:spPr>
        <p:txBody>
          <a:bodyPr wrap="square" rtlCol="0">
            <a:spAutoFit/>
          </a:bodyPr>
          <a:lstStyle/>
          <a:p>
            <a:r>
              <a:rPr lang="zh-CN" altLang="en-US" sz="2800"/>
              <a:t>文化意识</a:t>
            </a:r>
            <a:endParaRPr lang="zh-CN" altLang="en-US" sz="2800"/>
          </a:p>
        </p:txBody>
      </p:sp>
      <p:sp>
        <p:nvSpPr>
          <p:cNvPr id="8" name="文本框 7"/>
          <p:cNvSpPr txBox="1"/>
          <p:nvPr/>
        </p:nvSpPr>
        <p:spPr>
          <a:xfrm>
            <a:off x="5925798" y="4362291"/>
            <a:ext cx="1686910" cy="523220"/>
          </a:xfrm>
          <a:prstGeom prst="rect">
            <a:avLst/>
          </a:prstGeom>
          <a:solidFill>
            <a:schemeClr val="accent1">
              <a:lumMod val="60000"/>
              <a:lumOff val="40000"/>
            </a:schemeClr>
          </a:solidFill>
        </p:spPr>
        <p:txBody>
          <a:bodyPr wrap="square" rtlCol="0">
            <a:spAutoFit/>
          </a:bodyPr>
          <a:lstStyle/>
          <a:p>
            <a:r>
              <a:rPr lang="zh-CN" altLang="en-US" sz="2800"/>
              <a:t>语言能力</a:t>
            </a:r>
            <a:endParaRPr lang="zh-CN" altLang="en-US" sz="2800"/>
          </a:p>
        </p:txBody>
      </p:sp>
      <p:sp>
        <p:nvSpPr>
          <p:cNvPr id="10" name="文本框 9"/>
          <p:cNvSpPr txBox="1"/>
          <p:nvPr/>
        </p:nvSpPr>
        <p:spPr>
          <a:xfrm>
            <a:off x="8947050" y="1854877"/>
            <a:ext cx="838691" cy="3906436"/>
          </a:xfrm>
          <a:prstGeom prst="rect">
            <a:avLst/>
          </a:prstGeom>
          <a:noFill/>
        </p:spPr>
        <p:txBody>
          <a:bodyPr vert="eaVert" wrap="square" rtlCol="0">
            <a:spAutoFit/>
          </a:bodyPr>
          <a:lstStyle/>
          <a:p>
            <a:pPr>
              <a:lnSpc>
                <a:spcPts val="5100"/>
              </a:lnSpc>
            </a:pPr>
            <a:r>
              <a:rPr lang="zh-CN" altLang="en-US" sz="3600">
                <a:highlight>
                  <a:srgbClr val="00FFFF"/>
                </a:highlight>
              </a:rPr>
              <a:t>英语学科核心素养</a:t>
            </a:r>
            <a:endParaRPr lang="zh-CN" altLang="en-US" sz="3600">
              <a:highlight>
                <a:srgbClr val="00FFFF"/>
              </a:highlight>
            </a:endParaRPr>
          </a:p>
        </p:txBody>
      </p:sp>
      <p:cxnSp>
        <p:nvCxnSpPr>
          <p:cNvPr id="12" name="直接箭头连接符 11"/>
          <p:cNvCxnSpPr>
            <a:stCxn id="5" idx="3"/>
          </p:cNvCxnSpPr>
          <p:nvPr/>
        </p:nvCxnSpPr>
        <p:spPr>
          <a:xfrm>
            <a:off x="7612709" y="2327148"/>
            <a:ext cx="1024264" cy="5079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3"/>
          </p:cNvCxnSpPr>
          <p:nvPr/>
        </p:nvCxnSpPr>
        <p:spPr>
          <a:xfrm>
            <a:off x="7595028" y="3096665"/>
            <a:ext cx="1041945" cy="2497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7603868" y="3687269"/>
            <a:ext cx="992977" cy="1628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7635156" y="4137722"/>
            <a:ext cx="1090198" cy="507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箭头: 燕尾形 21"/>
          <p:cNvSpPr/>
          <p:nvPr/>
        </p:nvSpPr>
        <p:spPr>
          <a:xfrm rot="893833">
            <a:off x="3944552" y="2569718"/>
            <a:ext cx="2035334" cy="57587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808277" y="867410"/>
            <a:ext cx="6763405" cy="584775"/>
          </a:xfrm>
          <a:prstGeom prst="rect">
            <a:avLst/>
          </a:prstGeom>
          <a:solidFill>
            <a:schemeClr val="accent2">
              <a:lumMod val="20000"/>
              <a:lumOff val="80000"/>
            </a:schemeClr>
          </a:solidFill>
        </p:spPr>
        <p:txBody>
          <a:bodyPr wrap="square" rtlCol="0">
            <a:spAutoFit/>
          </a:bodyPr>
          <a:lstStyle/>
          <a:p>
            <a:pPr algn="ctr"/>
            <a:r>
              <a:rPr lang="zh-CN" altLang="en-US" sz="3200"/>
              <a:t>以落实核心素养为目的的英语教学</a:t>
            </a:r>
            <a:endParaRPr lang="zh-CN" altLang="en-US" sz="3200"/>
          </a:p>
        </p:txBody>
      </p:sp>
      <p:sp>
        <p:nvSpPr>
          <p:cNvPr id="11" name="箭头: 燕尾形 10"/>
          <p:cNvSpPr/>
          <p:nvPr/>
        </p:nvSpPr>
        <p:spPr>
          <a:xfrm>
            <a:off x="4181304" y="3293785"/>
            <a:ext cx="1744494" cy="57587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燕尾形 12"/>
          <p:cNvSpPr/>
          <p:nvPr/>
        </p:nvSpPr>
        <p:spPr>
          <a:xfrm rot="19792640">
            <a:off x="4457118" y="3977441"/>
            <a:ext cx="1563583" cy="575877"/>
          </a:xfrm>
          <a:prstGeom prst="notchedRightArrow">
            <a:avLst>
              <a:gd name="adj1" fmla="val 50000"/>
              <a:gd name="adj2" fmla="val 37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78420" y="-133116"/>
            <a:ext cx="12370420" cy="739255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53629" y="790938"/>
            <a:ext cx="9638371" cy="2062103"/>
          </a:xfrm>
          <a:prstGeom prst="rect">
            <a:avLst/>
          </a:prstGeom>
          <a:noFill/>
        </p:spPr>
        <p:txBody>
          <a:bodyPr wrap="square" rtlCol="0">
            <a:spAutoFit/>
          </a:bodyPr>
          <a:lstStyle/>
          <a:p>
            <a:r>
              <a:rPr lang="en-US" altLang="zh-CN" sz="3200" b="1" i="0">
                <a:solidFill>
                  <a:schemeClr val="bg1"/>
                </a:solidFill>
                <a:effectLst/>
                <a:latin typeface="Times New Roman" panose="02020603050405020304" pitchFamily="18" charset="0"/>
                <a:cs typeface="Times New Roman" panose="02020603050405020304" pitchFamily="18" charset="0"/>
              </a:rPr>
              <a:t>Where you stand will determine what you will see.</a:t>
            </a:r>
            <a:endParaRPr lang="en-US" altLang="zh-CN" sz="3200" b="1" i="0">
              <a:solidFill>
                <a:schemeClr val="bg1"/>
              </a:solidFill>
              <a:effectLst/>
              <a:latin typeface="Times New Roman" panose="02020603050405020304" pitchFamily="18" charset="0"/>
              <a:cs typeface="Times New Roman" panose="02020603050405020304" pitchFamily="18" charset="0"/>
            </a:endParaRPr>
          </a:p>
          <a:p>
            <a:r>
              <a:rPr lang="en-US" altLang="zh-CN" sz="3200" b="1" i="0">
                <a:solidFill>
                  <a:schemeClr val="bg1"/>
                </a:solidFill>
                <a:effectLst/>
                <a:latin typeface="Times New Roman" panose="02020603050405020304" pitchFamily="18" charset="0"/>
                <a:cs typeface="Times New Roman" panose="02020603050405020304" pitchFamily="18" charset="0"/>
              </a:rPr>
              <a:t>Whom you stand with will determine what you hear.</a:t>
            </a:r>
            <a:endParaRPr lang="en-US" altLang="zh-CN" sz="3200" b="1" i="0">
              <a:solidFill>
                <a:schemeClr val="bg1"/>
              </a:solidFill>
              <a:effectLst/>
              <a:latin typeface="Times New Roman" panose="02020603050405020304" pitchFamily="18" charset="0"/>
              <a:cs typeface="Times New Roman" panose="02020603050405020304" pitchFamily="18" charset="0"/>
            </a:endParaRPr>
          </a:p>
          <a:p>
            <a:r>
              <a:rPr lang="en-US" altLang="zh-CN" sz="3200" b="1">
                <a:solidFill>
                  <a:schemeClr val="bg1"/>
                </a:solidFill>
                <a:latin typeface="Times New Roman" panose="02020603050405020304" pitchFamily="18" charset="0"/>
                <a:cs typeface="Times New Roman" panose="02020603050405020304" pitchFamily="18" charset="0"/>
              </a:rPr>
              <a:t>W</a:t>
            </a:r>
            <a:r>
              <a:rPr lang="en-US" altLang="zh-CN" sz="3200" b="1" i="0">
                <a:solidFill>
                  <a:schemeClr val="bg1"/>
                </a:solidFill>
                <a:effectLst/>
                <a:latin typeface="Times New Roman" panose="02020603050405020304" pitchFamily="18" charset="0"/>
                <a:cs typeface="Times New Roman" panose="02020603050405020304" pitchFamily="18" charset="0"/>
              </a:rPr>
              <a:t>hat you see and hear will determine what you say </a:t>
            </a:r>
            <a:endParaRPr lang="en-US" altLang="zh-CN" sz="3200" b="1" i="0">
              <a:solidFill>
                <a:schemeClr val="bg1"/>
              </a:solidFill>
              <a:effectLst/>
              <a:latin typeface="Times New Roman" panose="02020603050405020304" pitchFamily="18" charset="0"/>
              <a:cs typeface="Times New Roman" panose="02020603050405020304" pitchFamily="18" charset="0"/>
            </a:endParaRPr>
          </a:p>
          <a:p>
            <a:r>
              <a:rPr lang="en-US" altLang="zh-CN" sz="3200" b="1" i="0">
                <a:solidFill>
                  <a:schemeClr val="bg1"/>
                </a:solidFill>
                <a:effectLst/>
                <a:latin typeface="Times New Roman" panose="02020603050405020304" pitchFamily="18" charset="0"/>
                <a:cs typeface="Times New Roman" panose="02020603050405020304" pitchFamily="18" charset="0"/>
              </a:rPr>
              <a:t>and how you act.</a:t>
            </a:r>
            <a:endParaRPr lang="zh-CN" altLang="en-US" sz="32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8370" y="3670738"/>
            <a:ext cx="8075259" cy="2904395"/>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9434" y="97221"/>
            <a:ext cx="5213130" cy="270913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220" y="2858913"/>
            <a:ext cx="3476619" cy="814453"/>
          </a:xfrm>
          <a:prstGeom prst="rect">
            <a:avLst/>
          </a:prstGeom>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490877" y="3490527"/>
            <a:ext cx="4844483" cy="29795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701" y="470837"/>
            <a:ext cx="4844483" cy="449936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1889" y="250245"/>
            <a:ext cx="11908221" cy="6357510"/>
          </a:xfrm>
          <a:prstGeom prst="rect">
            <a:avLst/>
          </a:prstGeom>
          <a:noFill/>
        </p:spPr>
        <p:txBody>
          <a:bodyPr wrap="square" rtlCol="0">
            <a:spAutoFit/>
          </a:bodyPr>
          <a:lstStyle/>
          <a:p>
            <a:pPr algn="l">
              <a:lnSpc>
                <a:spcPts val="3800"/>
              </a:lnSpc>
            </a:pPr>
            <a:r>
              <a:rPr lang="zh-CN" altLang="en-US" sz="2400" b="1" i="0">
                <a:solidFill>
                  <a:srgbClr val="222222"/>
                </a:solidFill>
                <a:effectLst/>
                <a:latin typeface="宋体" panose="02010600030101010101" pitchFamily="2" charset="-122"/>
                <a:ea typeface="宋体" panose="02010600030101010101" pitchFamily="2" charset="-122"/>
              </a:rPr>
              <a:t>   </a:t>
            </a:r>
            <a:r>
              <a:rPr lang="zh-CN" altLang="en-US" sz="2400" b="1" i="0">
                <a:solidFill>
                  <a:srgbClr val="FF0000"/>
                </a:solidFill>
                <a:effectLst/>
                <a:latin typeface="宋体" panose="02010600030101010101" pitchFamily="2" charset="-122"/>
                <a:ea typeface="宋体" panose="02010600030101010101" pitchFamily="2" charset="-122"/>
              </a:rPr>
              <a:t>一、坚持立德树人 引导学生全面发展</a:t>
            </a:r>
            <a:endParaRPr lang="zh-CN" altLang="en-US" sz="2400" b="0" i="0">
              <a:solidFill>
                <a:srgbClr val="FF0000"/>
              </a:solidFill>
              <a:effectLst/>
              <a:latin typeface="宋体" panose="02010600030101010101" pitchFamily="2" charset="-122"/>
              <a:ea typeface="宋体" panose="02010600030101010101" pitchFamily="2" charset="-122"/>
            </a:endParaRPr>
          </a:p>
          <a:p>
            <a:pPr algn="l">
              <a:lnSpc>
                <a:spcPts val="3800"/>
              </a:lnSpc>
            </a:pPr>
            <a:r>
              <a:rPr lang="en-US" altLang="zh-CN" sz="2400" b="0" i="0">
                <a:solidFill>
                  <a:srgbClr val="0000FF"/>
                </a:solidFill>
                <a:effectLst/>
                <a:latin typeface="宋体" panose="02010600030101010101" pitchFamily="2" charset="-122"/>
                <a:ea typeface="宋体" panose="02010600030101010101" pitchFamily="2" charset="-122"/>
              </a:rPr>
              <a:t>    1.</a:t>
            </a:r>
            <a:r>
              <a:rPr lang="zh-CN" altLang="en-US" sz="2400" b="0" i="0">
                <a:solidFill>
                  <a:srgbClr val="0000FF"/>
                </a:solidFill>
                <a:effectLst/>
                <a:latin typeface="宋体" panose="02010600030101010101" pitchFamily="2" charset="-122"/>
                <a:ea typeface="宋体" panose="02010600030101010101" pitchFamily="2" charset="-122"/>
              </a:rPr>
              <a:t>聚焦铸魂育人，落实核心素养考查</a:t>
            </a:r>
            <a:endParaRPr lang="zh-CN" altLang="en-US" sz="2400" b="0" i="0">
              <a:solidFill>
                <a:srgbClr val="0000FF"/>
              </a:solidFill>
              <a:effectLst/>
              <a:latin typeface="宋体" panose="02010600030101010101" pitchFamily="2" charset="-122"/>
              <a:ea typeface="宋体" panose="02010600030101010101" pitchFamily="2" charset="-122"/>
            </a:endParaRPr>
          </a:p>
          <a:p>
            <a:pPr algn="l">
              <a:lnSpc>
                <a:spcPts val="3800"/>
              </a:lnSpc>
            </a:pPr>
            <a:r>
              <a:rPr lang="en-US" altLang="zh-CN" sz="2400" b="0" i="0">
                <a:solidFill>
                  <a:srgbClr val="222222"/>
                </a:solidFill>
                <a:effectLst/>
                <a:latin typeface="宋体" panose="02010600030101010101" pitchFamily="2" charset="-122"/>
                <a:ea typeface="宋体" panose="02010600030101010101" pitchFamily="2" charset="-122"/>
              </a:rPr>
              <a:t>    2023</a:t>
            </a:r>
            <a:r>
              <a:rPr lang="zh-CN" altLang="en-US" sz="2400" b="0" i="0">
                <a:solidFill>
                  <a:srgbClr val="222222"/>
                </a:solidFill>
                <a:effectLst/>
                <a:latin typeface="宋体" panose="02010600030101010101" pitchFamily="2" charset="-122"/>
                <a:ea typeface="宋体" panose="02010600030101010101" pitchFamily="2" charset="-122"/>
              </a:rPr>
              <a:t>年高考英语试卷通过选择特定主题的语篇，落实核心素养考查，引导学生养成喜爱读书、善于求知的学习习惯，培育自尊自爱、自信自强的思维品质，倡导爱护自然、热衷环保的生态理念。  </a:t>
            </a:r>
            <a:endParaRPr lang="zh-CN" altLang="en-US" sz="2400" b="0" i="0">
              <a:solidFill>
                <a:srgbClr val="222222"/>
              </a:solidFill>
              <a:effectLst/>
              <a:latin typeface="宋体" panose="02010600030101010101" pitchFamily="2" charset="-122"/>
              <a:ea typeface="宋体" panose="02010600030101010101" pitchFamily="2" charset="-122"/>
            </a:endParaRPr>
          </a:p>
          <a:p>
            <a:pPr>
              <a:lnSpc>
                <a:spcPts val="3800"/>
              </a:lnSpc>
            </a:pPr>
            <a:r>
              <a:rPr lang="zh-CN" altLang="en-US" sz="2400" b="0" i="0">
                <a:solidFill>
                  <a:srgbClr val="222222"/>
                </a:solidFill>
                <a:effectLst/>
                <a:latin typeface="宋体" panose="02010600030101010101" pitchFamily="2" charset="-122"/>
                <a:ea typeface="宋体" panose="02010600030101010101" pitchFamily="2" charset="-122"/>
              </a:rPr>
              <a:t>    新课标</a:t>
            </a:r>
            <a:r>
              <a:rPr lang="en-US" altLang="zh-CN" sz="2400" b="0" i="0">
                <a:solidFill>
                  <a:srgbClr val="222222"/>
                </a:solidFill>
                <a:effectLst/>
                <a:latin typeface="宋体" panose="02010600030101010101" pitchFamily="2" charset="-122"/>
                <a:ea typeface="宋体" panose="02010600030101010101" pitchFamily="2" charset="-122"/>
              </a:rPr>
              <a:t>Ⅱ</a:t>
            </a:r>
            <a:r>
              <a:rPr lang="zh-CN" altLang="en-US" sz="2400" b="0" i="0">
                <a:solidFill>
                  <a:srgbClr val="222222"/>
                </a:solidFill>
                <a:effectLst/>
                <a:latin typeface="宋体" panose="02010600030101010101" pitchFamily="2" charset="-122"/>
                <a:ea typeface="宋体" panose="02010600030101010101" pitchFamily="2" charset="-122"/>
              </a:rPr>
              <a:t>卷阅读</a:t>
            </a:r>
            <a:r>
              <a:rPr lang="en-US" altLang="zh-CN" sz="2400" b="0" i="0">
                <a:solidFill>
                  <a:srgbClr val="222222"/>
                </a:solidFill>
                <a:effectLst/>
                <a:latin typeface="宋体" panose="02010600030101010101" pitchFamily="2" charset="-122"/>
                <a:ea typeface="宋体" panose="02010600030101010101" pitchFamily="2" charset="-122"/>
              </a:rPr>
              <a:t>C</a:t>
            </a:r>
            <a:r>
              <a:rPr lang="zh-CN" altLang="en-US" sz="2400" b="0" i="0">
                <a:solidFill>
                  <a:srgbClr val="222222"/>
                </a:solidFill>
                <a:effectLst/>
                <a:latin typeface="宋体" panose="02010600030101010101" pitchFamily="2" charset="-122"/>
                <a:ea typeface="宋体" panose="02010600030101010101" pitchFamily="2" charset="-122"/>
              </a:rPr>
              <a:t>篇介绍一本名为</a:t>
            </a:r>
            <a:r>
              <a:rPr lang="en-US" altLang="zh-CN" sz="2400" b="0" i="0">
                <a:solidFill>
                  <a:srgbClr val="222222"/>
                </a:solidFill>
                <a:effectLst/>
                <a:latin typeface="宋体" panose="02010600030101010101" pitchFamily="2" charset="-122"/>
                <a:ea typeface="宋体" panose="02010600030101010101" pitchFamily="2" charset="-122"/>
              </a:rPr>
              <a:t>《</a:t>
            </a:r>
            <a:r>
              <a:rPr lang="zh-CN" altLang="en-US" sz="2400" b="0" i="0">
                <a:solidFill>
                  <a:srgbClr val="222222"/>
                </a:solidFill>
                <a:effectLst/>
                <a:latin typeface="宋体" panose="02010600030101010101" pitchFamily="2" charset="-122"/>
                <a:ea typeface="宋体" panose="02010600030101010101" pitchFamily="2" charset="-122"/>
              </a:rPr>
              <a:t>阅读艺术：书籍爱好者的艺术</a:t>
            </a:r>
            <a:r>
              <a:rPr lang="en-US" altLang="zh-CN" sz="2400">
                <a:solidFill>
                  <a:srgbClr val="222222"/>
                </a:solidFill>
                <a:latin typeface="宋体" panose="02010600030101010101" pitchFamily="2" charset="-122"/>
                <a:ea typeface="宋体" panose="02010600030101010101" pitchFamily="2" charset="-122"/>
              </a:rPr>
              <a:t>》</a:t>
            </a:r>
            <a:r>
              <a:rPr lang="zh-CN" altLang="en-US" sz="2400" b="0" i="0">
                <a:solidFill>
                  <a:srgbClr val="222222"/>
                </a:solidFill>
                <a:effectLst/>
                <a:latin typeface="宋体" panose="02010600030101010101" pitchFamily="2" charset="-122"/>
                <a:ea typeface="宋体" panose="02010600030101010101" pitchFamily="2" charset="-122"/>
              </a:rPr>
              <a:t>；全国甲卷阅读</a:t>
            </a:r>
            <a:r>
              <a:rPr lang="en-US" altLang="zh-CN" sz="2400">
                <a:solidFill>
                  <a:srgbClr val="222222"/>
                </a:solidFill>
                <a:latin typeface="宋体" panose="02010600030101010101" pitchFamily="2" charset="-122"/>
                <a:ea typeface="宋体" panose="02010600030101010101" pitchFamily="2" charset="-122"/>
              </a:rPr>
              <a:t>C</a:t>
            </a:r>
            <a:r>
              <a:rPr lang="zh-CN" altLang="en-US" sz="2400" b="0" i="0">
                <a:solidFill>
                  <a:srgbClr val="222222"/>
                </a:solidFill>
                <a:effectLst/>
                <a:latin typeface="宋体" panose="02010600030101010101" pitchFamily="2" charset="-122"/>
                <a:ea typeface="宋体" panose="02010600030101010101" pitchFamily="2" charset="-122"/>
              </a:rPr>
              <a:t>篇讲述作者畅游于哲学书籍阅读的海洋，说明哲学对现实生活的指导意义。这些语篇引导学生重视书籍阅读和知识的积累，丰富学识，积淀文化底蕴。新课标</a:t>
            </a:r>
            <a:r>
              <a:rPr lang="en-US" altLang="zh-CN" sz="2400" b="0" i="0">
                <a:solidFill>
                  <a:srgbClr val="222222"/>
                </a:solidFill>
                <a:effectLst/>
                <a:latin typeface="宋体" panose="02010600030101010101" pitchFamily="2" charset="-122"/>
                <a:ea typeface="宋体" panose="02010600030101010101" pitchFamily="2" charset="-122"/>
              </a:rPr>
              <a:t>Ⅰ</a:t>
            </a:r>
            <a:r>
              <a:rPr lang="zh-CN" altLang="en-US" sz="2400" b="0" i="0">
                <a:solidFill>
                  <a:srgbClr val="222222"/>
                </a:solidFill>
                <a:effectLst/>
                <a:latin typeface="宋体" panose="02010600030101010101" pitchFamily="2" charset="-122"/>
                <a:ea typeface="宋体" panose="02010600030101010101" pitchFamily="2" charset="-122"/>
              </a:rPr>
              <a:t>卷</a:t>
            </a:r>
            <a:r>
              <a:rPr lang="zh-CN" altLang="en-US" sz="2400">
                <a:solidFill>
                  <a:srgbClr val="222222"/>
                </a:solidFill>
                <a:latin typeface="宋体" panose="02010600030101010101" pitchFamily="2" charset="-122"/>
                <a:ea typeface="宋体" panose="02010600030101010101" pitchFamily="2" charset="-122"/>
              </a:rPr>
              <a:t>七选五</a:t>
            </a:r>
            <a:r>
              <a:rPr lang="zh-CN" altLang="en-US" sz="2400" b="0" i="0">
                <a:solidFill>
                  <a:srgbClr val="222222"/>
                </a:solidFill>
                <a:effectLst/>
                <a:latin typeface="宋体" panose="02010600030101010101" pitchFamily="2" charset="-122"/>
                <a:ea typeface="宋体" panose="02010600030101010101" pitchFamily="2" charset="-122"/>
              </a:rPr>
              <a:t>阅读介绍如何学会适度自我原谅；全国甲卷</a:t>
            </a:r>
            <a:r>
              <a:rPr lang="zh-CN" altLang="en-US" sz="2400">
                <a:solidFill>
                  <a:srgbClr val="222222"/>
                </a:solidFill>
                <a:latin typeface="宋体" panose="02010600030101010101" pitchFamily="2" charset="-122"/>
                <a:ea typeface="宋体" panose="02010600030101010101" pitchFamily="2" charset="-122"/>
              </a:rPr>
              <a:t>七选五</a:t>
            </a:r>
            <a:r>
              <a:rPr lang="zh-CN" altLang="en-US" sz="2400" b="0" i="0">
                <a:solidFill>
                  <a:srgbClr val="222222"/>
                </a:solidFill>
                <a:effectLst/>
                <a:latin typeface="宋体" panose="02010600030101010101" pitchFamily="2" charset="-122"/>
                <a:ea typeface="宋体" panose="02010600030101010101" pitchFamily="2" charset="-122"/>
              </a:rPr>
              <a:t>阅读讲述如何成为更有耐心的人。这些语篇引导学生养成自尊、自爱、自信的心理素质，积极乐观地看待自己、善待他人。</a:t>
            </a:r>
            <a:r>
              <a:rPr lang="zh-CN" altLang="en-US" sz="2400">
                <a:solidFill>
                  <a:srgbClr val="222222"/>
                </a:solidFill>
                <a:latin typeface="宋体" panose="02010600030101010101" pitchFamily="2" charset="-122"/>
                <a:ea typeface="宋体" panose="02010600030101010101" pitchFamily="2" charset="-122"/>
              </a:rPr>
              <a:t>新高考</a:t>
            </a:r>
            <a:r>
              <a:rPr lang="en-US" altLang="zh-CN" sz="2400">
                <a:solidFill>
                  <a:srgbClr val="222222"/>
                </a:solidFill>
                <a:latin typeface="宋体" panose="02010600030101010101" pitchFamily="2" charset="-122"/>
                <a:ea typeface="宋体" panose="02010600030101010101" pitchFamily="2" charset="-122"/>
              </a:rPr>
              <a:t>1</a:t>
            </a:r>
            <a:r>
              <a:rPr lang="zh-CN" altLang="en-US" sz="2400">
                <a:solidFill>
                  <a:srgbClr val="222222"/>
                </a:solidFill>
                <a:latin typeface="宋体" panose="02010600030101010101" pitchFamily="2" charset="-122"/>
                <a:ea typeface="宋体" panose="02010600030101010101" pitchFamily="2" charset="-122"/>
              </a:rPr>
              <a:t>卷的</a:t>
            </a:r>
            <a:r>
              <a:rPr lang="en-US" altLang="zh-CN" sz="2400">
                <a:solidFill>
                  <a:srgbClr val="222222"/>
                </a:solidFill>
                <a:latin typeface="宋体" panose="02010600030101010101" pitchFamily="2" charset="-122"/>
                <a:ea typeface="宋体" panose="02010600030101010101" pitchFamily="2" charset="-122"/>
              </a:rPr>
              <a:t>B</a:t>
            </a:r>
            <a:r>
              <a:rPr lang="zh-CN" altLang="en-US" sz="2400">
                <a:solidFill>
                  <a:srgbClr val="222222"/>
                </a:solidFill>
                <a:latin typeface="宋体" panose="02010600030101010101" pitchFamily="2" charset="-122"/>
                <a:ea typeface="宋体" panose="02010600030101010101" pitchFamily="2" charset="-122"/>
              </a:rPr>
              <a:t>篇</a:t>
            </a:r>
            <a:r>
              <a:rPr lang="zh-CN" altLang="en-US" sz="2400" b="0" i="0">
                <a:solidFill>
                  <a:srgbClr val="222222"/>
                </a:solidFill>
                <a:effectLst/>
                <a:latin typeface="宋体" panose="02010600030101010101" pitchFamily="2" charset="-122"/>
                <a:ea typeface="宋体" panose="02010600030101010101" pitchFamily="2" charset="-122"/>
              </a:rPr>
              <a:t>介绍具有污水净化功能的生态设计、接触自然有益于人们生活的实验研究、甲卷</a:t>
            </a:r>
            <a:r>
              <a:rPr lang="en-US" altLang="zh-CN" sz="2400" b="0" i="0">
                <a:solidFill>
                  <a:srgbClr val="222222"/>
                </a:solidFill>
                <a:effectLst/>
                <a:latin typeface="宋体" panose="02010600030101010101" pitchFamily="2" charset="-122"/>
                <a:ea typeface="宋体" panose="02010600030101010101" pitchFamily="2" charset="-122"/>
              </a:rPr>
              <a:t>C</a:t>
            </a:r>
            <a:r>
              <a:rPr lang="zh-CN" altLang="en-US" sz="2400" b="0" i="0">
                <a:solidFill>
                  <a:srgbClr val="222222"/>
                </a:solidFill>
                <a:effectLst/>
                <a:latin typeface="宋体" panose="02010600030101010101" pitchFamily="2" charset="-122"/>
                <a:ea typeface="宋体" panose="02010600030101010101" pitchFamily="2" charset="-122"/>
              </a:rPr>
              <a:t>篇关于美国灰熊数量增加</a:t>
            </a:r>
            <a:r>
              <a:rPr lang="zh-CN" altLang="en-US" sz="2400">
                <a:solidFill>
                  <a:srgbClr val="222222"/>
                </a:solidFill>
                <a:latin typeface="宋体" panose="02010600030101010101" pitchFamily="2" charset="-122"/>
                <a:ea typeface="宋体" panose="02010600030101010101" pitchFamily="2" charset="-122"/>
              </a:rPr>
              <a:t>带来的问题</a:t>
            </a:r>
            <a:r>
              <a:rPr lang="zh-CN" altLang="en-US" sz="2400" b="0" i="0">
                <a:solidFill>
                  <a:srgbClr val="222222"/>
                </a:solidFill>
                <a:effectLst/>
                <a:latin typeface="宋体" panose="02010600030101010101" pitchFamily="2" charset="-122"/>
                <a:ea typeface="宋体" panose="02010600030101010101" pitchFamily="2" charset="-122"/>
              </a:rPr>
              <a:t>、全国乙卷</a:t>
            </a:r>
            <a:r>
              <a:rPr lang="en-US" altLang="zh-CN" sz="2400" b="0" i="0">
                <a:solidFill>
                  <a:srgbClr val="222222"/>
                </a:solidFill>
                <a:effectLst/>
                <a:latin typeface="宋体" panose="02010600030101010101" pitchFamily="2" charset="-122"/>
                <a:ea typeface="宋体" panose="02010600030101010101" pitchFamily="2" charset="-122"/>
              </a:rPr>
              <a:t>7</a:t>
            </a:r>
            <a:r>
              <a:rPr lang="zh-CN" altLang="en-US" sz="2400" b="0" i="0">
                <a:solidFill>
                  <a:srgbClr val="222222"/>
                </a:solidFill>
                <a:effectLst/>
                <a:latin typeface="宋体" panose="02010600030101010101" pitchFamily="2" charset="-122"/>
                <a:ea typeface="宋体" panose="02010600030101010101" pitchFamily="2" charset="-122"/>
              </a:rPr>
              <a:t>选</a:t>
            </a:r>
            <a:r>
              <a:rPr lang="en-US" altLang="zh-CN" sz="2400" b="0" i="0">
                <a:solidFill>
                  <a:srgbClr val="222222"/>
                </a:solidFill>
                <a:effectLst/>
                <a:latin typeface="宋体" panose="02010600030101010101" pitchFamily="2" charset="-122"/>
                <a:ea typeface="宋体" panose="02010600030101010101" pitchFamily="2" charset="-122"/>
              </a:rPr>
              <a:t>5</a:t>
            </a:r>
            <a:r>
              <a:rPr lang="zh-CN" altLang="en-US" sz="2400" b="0" i="0">
                <a:solidFill>
                  <a:srgbClr val="222222"/>
                </a:solidFill>
                <a:effectLst/>
                <a:latin typeface="宋体" panose="02010600030101010101" pitchFamily="2" charset="-122"/>
                <a:ea typeface="宋体" panose="02010600030101010101" pitchFamily="2" charset="-122"/>
              </a:rPr>
              <a:t>室内植物为</a:t>
            </a:r>
            <a:r>
              <a:rPr lang="zh-CN" altLang="en-US" sz="2400">
                <a:solidFill>
                  <a:srgbClr val="222222"/>
                </a:solidFill>
                <a:latin typeface="宋体" panose="02010600030101010101" pitchFamily="2" charset="-122"/>
                <a:ea typeface="宋体" panose="02010600030101010101" pitchFamily="2" charset="-122"/>
              </a:rPr>
              <a:t>养植人们带来健康</a:t>
            </a:r>
            <a:r>
              <a:rPr lang="zh-CN" altLang="en-US" sz="2400" b="0" i="0">
                <a:solidFill>
                  <a:srgbClr val="222222"/>
                </a:solidFill>
                <a:effectLst/>
                <a:latin typeface="宋体" panose="02010600030101010101" pitchFamily="2" charset="-122"/>
                <a:ea typeface="宋体" panose="02010600030101010101" pitchFamily="2" charset="-122"/>
              </a:rPr>
              <a:t>的好处引导学生关注自然和周围环境，培养保护和改善生态环境的意识。</a:t>
            </a:r>
            <a:endParaRPr lang="zh-CN" altLang="en-US" sz="2400" b="0" i="0">
              <a:solidFill>
                <a:srgbClr val="222222"/>
              </a:solidFill>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5103"/>
            <a:ext cx="11939752" cy="6508641"/>
          </a:xfrm>
          <a:prstGeom prst="rect">
            <a:avLst/>
          </a:prstGeom>
          <a:noFill/>
        </p:spPr>
        <p:txBody>
          <a:bodyPr wrap="square" rtlCol="0">
            <a:spAutoFit/>
          </a:bodyPr>
          <a:lstStyle/>
          <a:p>
            <a:pPr algn="l">
              <a:lnSpc>
                <a:spcPts val="3600"/>
              </a:lnSpc>
            </a:pPr>
            <a:r>
              <a:rPr lang="en-US" altLang="zh-CN"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en-US"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引导体美劳教育，夯实全面发展基础</a:t>
            </a:r>
            <a:endParaRPr lang="zh-CN" altLang="en-US"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3600"/>
              </a:lnSpc>
            </a:pP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         2023</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年高考英语试卷围绕人与自然、人与社会、人与自我三大主题选材，合理设计考查内容、考查要求和考查情境，体现高考对体育、美育和劳动教育的引导。</a:t>
            </a:r>
            <a:endPar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3600"/>
              </a:lnSpc>
            </a:pP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         在体育方面，全国乙卷完形填空题讲述美国体操运动员</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Gabby Douglas</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在华人教练的培训下，经过刻苦努力最终获得奥运会个人全能冠军的故事；新课标</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Ⅰ</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卷完形填空讲述一名越野赛跑运动员在比赛中将受伤的运动员背至终点就医的故事。这些语篇旨在引导学生关注体育与身心健康，提高运动意识，在体育锻炼中锤炼意志，涵养体育精神。在美育方面，全国甲卷听力部分选取音乐家</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Maxim</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谈论其担任柴可夫斯基公开赛裁判的经历的材料；全国乙卷阅读部分选取一位摄影爱好者如何拍摄出高质量风景照片的语篇；新课标</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Ⅱ</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卷七选五阅读为学习绘画的朋友提出一些建议。这些语篇旨在引导学生加深对艺术的认识，培养健康向上的审美情趣。在劳动教育方面，全国甲卷阅读介绍一位擅长</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DIY</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的人的生活经历。新课标</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Ⅱ</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卷</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篇介绍学校开设的劳动课程、老师带领学生养花种菜的经历及其对学生身心健康产生积极影响，旨在引导学生形成热爱劳动的观念，在实践中养成劳动意识和劳动习惯。</a:t>
            </a:r>
            <a:endPar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31228"/>
            <a:ext cx="12192000" cy="6099747"/>
          </a:xfrm>
          <a:prstGeom prst="rect">
            <a:avLst/>
          </a:prstGeom>
          <a:noFill/>
        </p:spPr>
        <p:txBody>
          <a:bodyPr wrap="square" rtlCol="0">
            <a:spAutoFit/>
          </a:bodyPr>
          <a:lstStyle/>
          <a:p>
            <a:pPr algn="l">
              <a:lnSpc>
                <a:spcPct val="150000"/>
              </a:lnSpc>
            </a:pPr>
            <a:r>
              <a:rPr lang="en-US" altLang="zh-CN" sz="2400" b="0" i="0">
                <a:solidFill>
                  <a:srgbClr val="0000FF"/>
                </a:solidFill>
                <a:effectLst/>
                <a:latin typeface="宋体" panose="02010600030101010101" pitchFamily="2" charset="-122"/>
                <a:ea typeface="宋体" panose="02010600030101010101" pitchFamily="2" charset="-122"/>
              </a:rPr>
              <a:t>     3.</a:t>
            </a:r>
            <a:r>
              <a:rPr lang="zh-CN" altLang="en-US" sz="2400" b="0" i="0">
                <a:solidFill>
                  <a:srgbClr val="0000FF"/>
                </a:solidFill>
                <a:effectLst/>
                <a:latin typeface="宋体" panose="02010600030101010101" pitchFamily="2" charset="-122"/>
                <a:ea typeface="宋体" panose="02010600030101010101" pitchFamily="2" charset="-122"/>
              </a:rPr>
              <a:t>讲好中国故事，增强学生文化自信</a:t>
            </a:r>
            <a:endParaRPr lang="zh-CN" altLang="en-US" sz="2400" b="0" i="0">
              <a:solidFill>
                <a:srgbClr val="0000FF"/>
              </a:solidFill>
              <a:effectLst/>
              <a:latin typeface="宋体" panose="02010600030101010101" pitchFamily="2" charset="-122"/>
              <a:ea typeface="宋体" panose="02010600030101010101" pitchFamily="2" charset="-122"/>
            </a:endParaRPr>
          </a:p>
          <a:p>
            <a:pPr algn="l">
              <a:lnSpc>
                <a:spcPct val="150000"/>
              </a:lnSpc>
            </a:pPr>
            <a:r>
              <a:rPr lang="en-US" altLang="zh-CN" sz="2400" b="0" i="0">
                <a:solidFill>
                  <a:srgbClr val="222222"/>
                </a:solidFill>
                <a:effectLst/>
                <a:latin typeface="宋体" panose="02010600030101010101" pitchFamily="2" charset="-122"/>
                <a:ea typeface="宋体" panose="02010600030101010101" pitchFamily="2" charset="-122"/>
              </a:rPr>
              <a:t>    2023</a:t>
            </a:r>
            <a:r>
              <a:rPr lang="zh-CN" altLang="en-US" sz="2400" b="0" i="0">
                <a:solidFill>
                  <a:srgbClr val="222222"/>
                </a:solidFill>
                <a:effectLst/>
                <a:latin typeface="宋体" panose="02010600030101010101" pitchFamily="2" charset="-122"/>
                <a:ea typeface="宋体" panose="02010600030101010101" pitchFamily="2" charset="-122"/>
              </a:rPr>
              <a:t>年高考英语试卷所选语篇弘扬爱国主义，通过融入中华优秀传统文化和社会主义先进文化，引导学生坚定理想信念、增强文化自信。</a:t>
            </a:r>
            <a:endParaRPr lang="zh-CN" altLang="en-US" sz="2400" b="0" i="0">
              <a:solidFill>
                <a:srgbClr val="222222"/>
              </a:solidFill>
              <a:effectLst/>
              <a:latin typeface="宋体" panose="02010600030101010101" pitchFamily="2" charset="-122"/>
              <a:ea typeface="宋体" panose="02010600030101010101" pitchFamily="2" charset="-122"/>
            </a:endParaRPr>
          </a:p>
          <a:p>
            <a:pPr algn="l">
              <a:lnSpc>
                <a:spcPct val="150000"/>
              </a:lnSpc>
            </a:pPr>
            <a:r>
              <a:rPr lang="zh-CN" altLang="en-US" sz="2400" b="0" i="0">
                <a:solidFill>
                  <a:srgbClr val="222222"/>
                </a:solidFill>
                <a:effectLst/>
                <a:latin typeface="宋体" panose="02010600030101010101" pitchFamily="2" charset="-122"/>
                <a:ea typeface="宋体" panose="02010600030101010101" pitchFamily="2" charset="-122"/>
              </a:rPr>
              <a:t>    全国甲卷书面表达题设置的情境是，学校举办以用英文讲中国故事为主题的征文活动，要求考生以一位中国历史人物为题写一篇短文投稿；全国乙卷语法填空题语篇讲述首都北京悠久的城市历史，主张城市发展建设一定要尊重传统、保存好城市的珍贵遗产。新课标</a:t>
            </a:r>
            <a:r>
              <a:rPr lang="en-US" altLang="zh-CN" sz="2400" b="0" i="0">
                <a:solidFill>
                  <a:srgbClr val="222222"/>
                </a:solidFill>
                <a:effectLst/>
                <a:latin typeface="宋体" panose="02010600030101010101" pitchFamily="2" charset="-122"/>
                <a:ea typeface="宋体" panose="02010600030101010101" pitchFamily="2" charset="-122"/>
              </a:rPr>
              <a:t>Ⅰ</a:t>
            </a:r>
            <a:r>
              <a:rPr lang="zh-CN" altLang="en-US" sz="2400" b="0" i="0">
                <a:solidFill>
                  <a:srgbClr val="222222"/>
                </a:solidFill>
                <a:effectLst/>
                <a:latin typeface="宋体" panose="02010600030101010101" pitchFamily="2" charset="-122"/>
                <a:ea typeface="宋体" panose="02010600030101010101" pitchFamily="2" charset="-122"/>
              </a:rPr>
              <a:t>卷语法填空题语篇讲述中华美食小笼包的美妙滋味与制作知识。试题中还提及中国历史上的女医生、华人体操教练、大熊猫等中国元素及相关知识。这些语篇和情境通过用英语讲述中国古代和现代的故事，向世界展示中华文明和体现中国精神的优秀文化，同时以浸润的方式引导学生传承和弘扬中华优秀传统文化，增强文化自信和价值观自信，厚植爱国主义情怀。</a:t>
            </a:r>
            <a:endParaRPr lang="zh-CN" altLang="en-US" sz="2400" b="0" i="0">
              <a:solidFill>
                <a:srgbClr val="222222"/>
              </a:solidFill>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4951" y="134829"/>
            <a:ext cx="11782097" cy="6588342"/>
          </a:xfrm>
          <a:prstGeom prst="rect">
            <a:avLst/>
          </a:prstGeom>
          <a:noFill/>
        </p:spPr>
        <p:txBody>
          <a:bodyPr wrap="square" rtlCol="0">
            <a:spAutoFit/>
          </a:bodyPr>
          <a:lstStyle/>
          <a:p>
            <a:pPr algn="l">
              <a:lnSpc>
                <a:spcPts val="3000"/>
              </a:lnSpc>
            </a:pPr>
            <a:r>
              <a:rPr lang="zh-CN" altLang="en-US" sz="2400" i="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en-US" sz="2400" b="1" i="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二、坚持教考衔接 考查学科关键能力</a:t>
            </a:r>
            <a:endParaRPr lang="zh-CN" altLang="en-US" sz="2400" b="1" i="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ts val="3000"/>
              </a:lnSpc>
            </a:pPr>
            <a:r>
              <a:rPr lang="en-US" altLang="zh-CN" sz="2400" b="0" i="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   1.</a:t>
            </a:r>
            <a:r>
              <a:rPr lang="zh-CN" altLang="en-US" sz="2400" b="0" i="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强调基础扎实，突出关键能力考查</a:t>
            </a:r>
            <a:endParaRPr lang="zh-CN" altLang="en-US" sz="2400" b="0" i="0">
              <a:solidFill>
                <a:srgbClr val="0000FF"/>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ts val="3000"/>
              </a:lnSpc>
            </a:pPr>
            <a:r>
              <a:rPr lang="en-US" altLang="zh-CN"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    2023</a:t>
            </a:r>
            <a:r>
              <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年高考英语试卷对接高中英语课程标准要求，强调对基础语言知识的理解和掌握，注重考查学科关键能力，引导中学英语教学进一步提高教学质量。</a:t>
            </a:r>
            <a:endPar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ts val="3000"/>
              </a:lnSpc>
            </a:pPr>
            <a:r>
              <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    试卷在真实、地道的英语语境中考查基础语言知识和文化知识。直接考查基础语言知识的题型包括完形填空、语法填空、短文改错等。这些题型要求考生在正确理解语篇主旨大意的基础上，关注具体语境中不同词语、句子与整个篇章结构之间的联系，考查考生对英语词法、句法以及语篇知识的掌握运用。听力、阅读不直接考查语言知识，但强调语言知识的综合运用。深入考查基础语言知识旨在引导中学教学依据课程标准，帮助学生掌握语音、词汇、语法、语篇和语用等基础语言知识，了解基础文化知识；引导学生深入学习和理解语篇所表达的主题意义，养成一定的语言意识和英语语感。</a:t>
            </a:r>
            <a:endPar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a:p>
            <a:pPr algn="l">
              <a:lnSpc>
                <a:spcPts val="3000"/>
              </a:lnSpc>
            </a:pPr>
            <a:r>
              <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rPr>
              <a:t>试卷突出学科关键能力考查，尤其强化对阅读理解和书面表达等关键能力的考查。阅读理解部分要求考生读懂选自英语原版书籍、报纸和杂志（含网络版）中关于一般性话题的简短文段及公告、说明、广告等，并能从中获取相关信息。写作部分强调对书面表达能力的考查，要求考生准确使用语法和词汇，运用一定句型清楚、连贯地表达自己的意见。注重学科关键能力考查旨在引导学生通过听、说、读、看、写等不同的英语学习方式和实践活动，灵活运用所学语言知识，协同发展学科关键能力。</a:t>
            </a:r>
            <a:endParaRPr lang="zh-CN" altLang="en-US" sz="2400" b="0" i="0">
              <a:solidFill>
                <a:srgbClr val="222222"/>
              </a:solidFill>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74679"/>
            <a:ext cx="12192000" cy="6508641"/>
          </a:xfrm>
          <a:prstGeom prst="rect">
            <a:avLst/>
          </a:prstGeom>
          <a:noFill/>
        </p:spPr>
        <p:txBody>
          <a:bodyPr wrap="square" rtlCol="0">
            <a:spAutoFit/>
          </a:bodyPr>
          <a:lstStyle/>
          <a:p>
            <a:pPr algn="l">
              <a:lnSpc>
                <a:spcPts val="3600"/>
              </a:lnSpc>
            </a:pPr>
            <a:r>
              <a:rPr lang="en-US" altLang="zh-CN"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en-US"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优化情境设计，重视思维品质培养</a:t>
            </a:r>
            <a:endParaRPr lang="zh-CN" altLang="en-US" sz="2400" b="0" i="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3600"/>
              </a:lnSpc>
            </a:pP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       2023</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年高考英语试卷在听力、阅读、语言运用和写作各部分根据所选素材创设不同的情境，通过增强试题开放性和灵活性考查考生运用语言的能力。</a:t>
            </a:r>
            <a:endPar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3600"/>
              </a:lnSpc>
            </a:pP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      试卷进一优化写作等试题的</a:t>
            </a:r>
            <a:r>
              <a:rPr lang="zh-CN" altLang="en-US" sz="2400" b="0" i="0">
                <a:solidFill>
                  <a:srgbClr val="222222"/>
                </a:solidFill>
                <a:effectLst/>
                <a:highlight>
                  <a:srgbClr val="00FF00"/>
                </a:highlight>
                <a:latin typeface="Times New Roman" panose="02020603050405020304" pitchFamily="18" charset="0"/>
                <a:ea typeface="宋体" panose="02010600030101010101" pitchFamily="2" charset="-122"/>
                <a:cs typeface="Times New Roman" panose="02020603050405020304" pitchFamily="18" charset="0"/>
              </a:rPr>
              <a:t>考查形式</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。除了写邮件</a:t>
            </a:r>
            <a:r>
              <a:rPr lang="zh-CN" altLang="en-US" sz="2400">
                <a:solidFill>
                  <a:srgbClr val="222222"/>
                </a:solidFill>
                <a:latin typeface="Times New Roman" panose="02020603050405020304" pitchFamily="18" charset="0"/>
                <a:ea typeface="宋体" panose="02010600030101010101" pitchFamily="2" charset="-122"/>
                <a:cs typeface="Times New Roman" panose="02020603050405020304" pitchFamily="18" charset="0"/>
              </a:rPr>
              <a:t>外</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写作部分还设置了根据提纲要点写短文等形式。全国甲卷写作情境是，学校举办以用英文讲中国故事为主题的征文活动，要求考生以一位中国历史人物为题写一篇短文投稿；全国乙卷要求考生以向学校英文报投稿的方式用英语描述学习一项新技能的经历及从中获得的体验和感受；新课标</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卷应用文写作是外教准备将学生随机分为两人一组，让大家课后练习口语，要求考生给外教写邮件说明这样分组存在的问题</a:t>
            </a:r>
            <a:r>
              <a:rPr lang="en-US" altLang="zh-CN"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并提出建议；新课标卷读后续写</a:t>
            </a:r>
            <a:r>
              <a:rPr lang="zh-CN" altLang="en-US" sz="2400">
                <a:solidFill>
                  <a:srgbClr val="222222"/>
                </a:solidFill>
                <a:latin typeface="Times New Roman" panose="02020603050405020304" pitchFamily="18" charset="0"/>
                <a:ea typeface="宋体" panose="02010600030101010101" pitchFamily="2" charset="-122"/>
                <a:cs typeface="Times New Roman" panose="02020603050405020304" pitchFamily="18" charset="0"/>
              </a:rPr>
              <a:t>素材</a:t>
            </a:r>
            <a:r>
              <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讲述一名英语为第二语言的中学生在老师的鼓励下参加写作比赛并通过努力取得优异成绩的故事，要求考生根据给定情节续写两段内容。这些精心设计的试题情境使写作形式更加灵活，内容更加开放，在加强语言表达能力考查的同时，强调对应用性和创造性能力的考查，引导学生在语言学习过程中注重辨析语言和文化中的具体现象，梳理和概括信息，从自己的视角正确评判周围事物和不同观念，创造性地表达自己的观点和想法。</a:t>
            </a:r>
            <a:endParaRPr lang="zh-CN" altLang="en-US" sz="2400" b="0" i="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70735" y="1068070"/>
            <a:ext cx="8050530" cy="1014730"/>
          </a:xfrm>
          <a:prstGeom prst="rect">
            <a:avLst/>
          </a:prstGeom>
          <a:noFill/>
        </p:spPr>
        <p:txBody>
          <a:bodyPr wrap="square" rtlCol="0">
            <a:spAutoFit/>
          </a:bodyPr>
          <a:lstStyle/>
          <a:p>
            <a:pPr>
              <a:lnSpc>
                <a:spcPct val="150000"/>
              </a:lnSpc>
            </a:pPr>
            <a:r>
              <a:rPr lang="zh-CN" altLang="en-US" sz="4000" b="1">
                <a:effectLst/>
                <a:latin typeface="微软雅黑" panose="020B0503020204020204" pitchFamily="34" charset="-122"/>
                <a:ea typeface="微软雅黑" panose="020B0503020204020204" pitchFamily="34" charset="-122"/>
                <a:cs typeface="宋体" panose="02010600030101010101" pitchFamily="2" charset="-122"/>
              </a:rPr>
              <a:t>三、英语教学和备考中存在的问题</a:t>
            </a:r>
            <a:endParaRPr lang="zh-CN" altLang="en-US" sz="4000" b="1">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TextBox 2"/>
          <p:cNvSpPr txBox="1">
            <a:spLocks noChangeArrowheads="1"/>
          </p:cNvSpPr>
          <p:nvPr/>
        </p:nvSpPr>
        <p:spPr bwMode="auto">
          <a:xfrm>
            <a:off x="893445" y="2519045"/>
            <a:ext cx="1040511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b="1">
                <a:latin typeface="Times New Roman" panose="02020603050405020304" pitchFamily="18" charset="0"/>
              </a:rPr>
              <a:t>   </a:t>
            </a:r>
            <a:r>
              <a:rPr lang="zh-CN" altLang="en-US" b="1">
                <a:solidFill>
                  <a:srgbClr val="FF0000"/>
                </a:solidFill>
                <a:latin typeface="Times New Roman" panose="02020603050405020304" pitchFamily="18" charset="0"/>
              </a:rPr>
              <a:t>碎片化教学  </a:t>
            </a:r>
            <a:r>
              <a:rPr lang="zh-CN" altLang="en-US" b="1">
                <a:latin typeface="Times New Roman" panose="02020603050405020304" pitchFamily="18" charset="0"/>
              </a:rPr>
              <a:t>注重词汇背默 基础词汇知识的训练</a:t>
            </a:r>
            <a:endParaRPr lang="en-US" altLang="zh-CN" b="1">
              <a:latin typeface="Times New Roman" panose="02020603050405020304" pitchFamily="18" charset="0"/>
            </a:endParaRPr>
          </a:p>
          <a:p>
            <a:pPr eaLnBrk="1" hangingPunct="1">
              <a:lnSpc>
                <a:spcPct val="150000"/>
              </a:lnSpc>
              <a:spcBef>
                <a:spcPct val="0"/>
              </a:spcBef>
              <a:buFontTx/>
              <a:buNone/>
            </a:pPr>
            <a:r>
              <a:rPr lang="en-US" altLang="zh-CN" b="1">
                <a:latin typeface="Times New Roman" panose="02020603050405020304" pitchFamily="18" charset="0"/>
              </a:rPr>
              <a:t>   </a:t>
            </a:r>
            <a:r>
              <a:rPr lang="zh-CN" altLang="en-US" b="1">
                <a:latin typeface="Times New Roman" panose="02020603050405020304" pitchFamily="18" charset="0"/>
              </a:rPr>
              <a:t>缺少帮助学生内化语言和培养学生</a:t>
            </a:r>
            <a:r>
              <a:rPr lang="zh-CN" altLang="en-US" b="1">
                <a:solidFill>
                  <a:srgbClr val="FF0000"/>
                </a:solidFill>
                <a:latin typeface="Times New Roman" panose="02020603050405020304" pitchFamily="18" charset="0"/>
              </a:rPr>
              <a:t>思维品质</a:t>
            </a:r>
            <a:r>
              <a:rPr lang="zh-CN" altLang="en-US" b="1">
                <a:latin typeface="Times New Roman" panose="02020603050405020304" pitchFamily="18" charset="0"/>
              </a:rPr>
              <a:t>的活动</a:t>
            </a:r>
            <a:endParaRPr lang="en-US" altLang="zh-CN" b="1">
              <a:latin typeface="Times New Roman" panose="02020603050405020304" pitchFamily="18" charset="0"/>
            </a:endParaRPr>
          </a:p>
          <a:p>
            <a:pPr eaLnBrk="1" hangingPunct="1">
              <a:lnSpc>
                <a:spcPct val="150000"/>
              </a:lnSpc>
              <a:spcBef>
                <a:spcPct val="0"/>
              </a:spcBef>
              <a:buFontTx/>
              <a:buNone/>
            </a:pPr>
            <a:r>
              <a:rPr lang="zh-CN" altLang="en-US" b="1">
                <a:solidFill>
                  <a:srgbClr val="0066FF"/>
                </a:solidFill>
                <a:latin typeface="Times New Roman" panose="02020603050405020304" pitchFamily="18" charset="0"/>
              </a:rPr>
              <a:t>   对语篇教学不够重视 </a:t>
            </a:r>
            <a:r>
              <a:rPr lang="zh-CN" altLang="en-US" b="1">
                <a:solidFill>
                  <a:srgbClr val="FF00FF"/>
                </a:solidFill>
                <a:latin typeface="Times New Roman" panose="02020603050405020304" pitchFamily="18" charset="0"/>
              </a:rPr>
              <a:t>本文解读不到位 </a:t>
            </a:r>
            <a:r>
              <a:rPr lang="zh-CN" altLang="en-US" b="1">
                <a:solidFill>
                  <a:schemeClr val="tx1">
                    <a:lumMod val="95000"/>
                    <a:lumOff val="5000"/>
                  </a:schemeClr>
                </a:solidFill>
                <a:latin typeface="Times New Roman" panose="02020603050405020304" pitchFamily="18" charset="0"/>
              </a:rPr>
              <a:t>写作方法和技巧</a:t>
            </a:r>
            <a:endParaRPr lang="en-US" altLang="zh-CN" b="1">
              <a:solidFill>
                <a:schemeClr val="tx1">
                  <a:lumMod val="95000"/>
                  <a:lumOff val="5000"/>
                </a:schemeClr>
              </a:solidFill>
              <a:latin typeface="Times New Roman" panose="02020603050405020304" pitchFamily="18" charset="0"/>
            </a:endParaRPr>
          </a:p>
          <a:p>
            <a:pPr eaLnBrk="1" hangingPunct="1">
              <a:lnSpc>
                <a:spcPct val="150000"/>
              </a:lnSpc>
              <a:spcBef>
                <a:spcPct val="0"/>
              </a:spcBef>
              <a:buFontTx/>
              <a:buNone/>
            </a:pPr>
            <a:r>
              <a:rPr lang="en-US" altLang="zh-CN" b="1">
                <a:latin typeface="Times New Roman" panose="02020603050405020304" pitchFamily="18" charset="0"/>
              </a:rPr>
              <a:t>   </a:t>
            </a:r>
            <a:r>
              <a:rPr lang="zh-CN" altLang="en-US" b="1">
                <a:latin typeface="Times New Roman" panose="02020603050405020304" pitchFamily="18" charset="0"/>
              </a:rPr>
              <a:t>缺少系统的写作方法指导和训练</a:t>
            </a:r>
            <a:endParaRPr lang="zh-CN" altLang="en-US" b="1">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63614" y="994980"/>
            <a:ext cx="2664771" cy="645160"/>
          </a:xfrm>
          <a:prstGeom prst="rect">
            <a:avLst/>
          </a:prstGeom>
          <a:noFill/>
        </p:spPr>
        <p:txBody>
          <a:bodyPr wrap="square" rtlCol="0">
            <a:spAutoFit/>
          </a:bodyPr>
          <a:lstStyle/>
          <a:p>
            <a:r>
              <a:rPr lang="zh-CN" altLang="en-US" sz="3600" b="1"/>
              <a:t>主要内容</a:t>
            </a:r>
            <a:endParaRPr lang="zh-CN" altLang="en-US" sz="3600" b="1"/>
          </a:p>
        </p:txBody>
      </p:sp>
      <p:sp>
        <p:nvSpPr>
          <p:cNvPr id="5" name="文本框 4"/>
          <p:cNvSpPr txBox="1"/>
          <p:nvPr/>
        </p:nvSpPr>
        <p:spPr>
          <a:xfrm>
            <a:off x="3050542" y="2042459"/>
            <a:ext cx="6598480" cy="3698641"/>
          </a:xfrm>
          <a:prstGeom prst="rect">
            <a:avLst/>
          </a:prstGeom>
          <a:noFill/>
        </p:spPr>
        <p:txBody>
          <a:bodyPr wrap="square" rtlCol="0">
            <a:spAutoFit/>
          </a:bodyPr>
          <a:lstStyle/>
          <a:p>
            <a:pPr>
              <a:lnSpc>
                <a:spcPct val="150000"/>
              </a:lnSpc>
            </a:pPr>
            <a:r>
              <a:rPr lang="zh-CN" altLang="en-US" sz="3200"/>
              <a:t>一、高考的命题理念</a:t>
            </a:r>
            <a:endParaRPr lang="en-US" altLang="zh-CN" sz="3200">
              <a:latin typeface="+mn-ea"/>
            </a:endParaRPr>
          </a:p>
          <a:p>
            <a:pPr>
              <a:lnSpc>
                <a:spcPct val="150000"/>
              </a:lnSpc>
            </a:pPr>
            <a:r>
              <a:rPr lang="zh-CN" altLang="en-US" sz="3200">
                <a:latin typeface="+mn-ea"/>
              </a:rPr>
              <a:t>二、</a:t>
            </a:r>
            <a:r>
              <a:rPr lang="en-US" altLang="zh-CN" sz="3200">
                <a:latin typeface="+mn-ea"/>
              </a:rPr>
              <a:t>2023</a:t>
            </a:r>
            <a:r>
              <a:rPr lang="zh-CN" altLang="en-US" sz="3200">
                <a:latin typeface="+mn-ea"/>
              </a:rPr>
              <a:t>年高考命题评析</a:t>
            </a:r>
            <a:endParaRPr lang="en-US" altLang="zh-CN" sz="3200">
              <a:latin typeface="+mn-ea"/>
            </a:endParaRPr>
          </a:p>
          <a:p>
            <a:pPr>
              <a:lnSpc>
                <a:spcPct val="150000"/>
              </a:lnSpc>
            </a:pPr>
            <a:r>
              <a:rPr lang="zh-CN" altLang="en-US" sz="3200" spc="40">
                <a:solidFill>
                  <a:srgbClr val="333333"/>
                </a:solidFill>
                <a:latin typeface="+mn-ea"/>
                <a:cs typeface="21"/>
              </a:rPr>
              <a:t>三、英语教学和备考中存在的问题</a:t>
            </a:r>
            <a:endParaRPr lang="en-US" altLang="zh-CN" sz="3200" spc="40">
              <a:solidFill>
                <a:srgbClr val="333333"/>
              </a:solidFill>
              <a:latin typeface="+mn-ea"/>
              <a:cs typeface="21"/>
            </a:endParaRPr>
          </a:p>
          <a:p>
            <a:pPr>
              <a:lnSpc>
                <a:spcPct val="150000"/>
              </a:lnSpc>
            </a:pPr>
            <a:r>
              <a:rPr lang="zh-CN" altLang="en-US" sz="3200" spc="40">
                <a:solidFill>
                  <a:srgbClr val="333333"/>
                </a:solidFill>
                <a:latin typeface="+mn-ea"/>
                <a:cs typeface="Times New Roman" panose="02020603050405020304" pitchFamily="18" charset="0"/>
              </a:rPr>
              <a:t>四</a:t>
            </a:r>
            <a:r>
              <a:rPr lang="zh-CN" altLang="en-US" sz="3200" spc="40">
                <a:solidFill>
                  <a:srgbClr val="333333"/>
                </a:solidFill>
                <a:effectLst/>
                <a:latin typeface="+mn-ea"/>
                <a:cs typeface="21"/>
              </a:rPr>
              <a:t>、</a:t>
            </a:r>
            <a:r>
              <a:rPr lang="en-US" altLang="zh-CN" sz="3200" spc="40">
                <a:solidFill>
                  <a:srgbClr val="333333"/>
                </a:solidFill>
                <a:effectLst/>
                <a:latin typeface="+mn-ea"/>
                <a:cs typeface="21"/>
              </a:rPr>
              <a:t>2024</a:t>
            </a:r>
            <a:r>
              <a:rPr lang="zh-CN" altLang="en-US" sz="3200" spc="40">
                <a:solidFill>
                  <a:srgbClr val="333333"/>
                </a:solidFill>
                <a:effectLst/>
                <a:latin typeface="+mn-ea"/>
                <a:cs typeface="21"/>
              </a:rPr>
              <a:t>年高考英语备考建议</a:t>
            </a:r>
            <a:endParaRPr lang="en-US" altLang="zh-CN" sz="3200" spc="40">
              <a:solidFill>
                <a:srgbClr val="333333"/>
              </a:solidFill>
              <a:effectLst/>
              <a:latin typeface="+mn-ea"/>
              <a:cs typeface="Times New Roman" panose="02020603050405020304" pitchFamily="18" charset="0"/>
            </a:endParaRPr>
          </a:p>
          <a:p>
            <a:pPr>
              <a:lnSpc>
                <a:spcPct val="150000"/>
              </a:lnSpc>
            </a:pPr>
            <a:r>
              <a:rPr lang="zh-CN" altLang="en-US" sz="3200" spc="40">
                <a:solidFill>
                  <a:srgbClr val="333333"/>
                </a:solidFill>
                <a:latin typeface="+mn-ea"/>
                <a:cs typeface="Times New Roman" panose="02020603050405020304" pitchFamily="18" charset="0"/>
              </a:rPr>
              <a:t>五、复习课教学案例分享 </a:t>
            </a:r>
            <a:endParaRPr lang="zh-CN" altLang="en-US" sz="3200">
              <a:latin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3"/>
          <p:cNvSpPr txBox="1">
            <a:spLocks noChangeArrowheads="1"/>
          </p:cNvSpPr>
          <p:nvPr/>
        </p:nvSpPr>
        <p:spPr bwMode="auto">
          <a:xfrm>
            <a:off x="269240" y="1911985"/>
            <a:ext cx="11654155" cy="39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400"/>
              </a:lnSpc>
              <a:spcBef>
                <a:spcPct val="0"/>
              </a:spcBef>
              <a:buNone/>
            </a:pPr>
            <a:r>
              <a:rPr lang="zh-CN" altLang="en-US" sz="2800" b="1">
                <a:latin typeface="Times New Roman" panose="02020603050405020304" pitchFamily="18" charset="0"/>
              </a:rPr>
              <a:t>       在当前的英语教学中，有些教师过渡重视</a:t>
            </a:r>
            <a:r>
              <a:rPr lang="zh-CN" altLang="en-US" sz="2800" b="1">
                <a:solidFill>
                  <a:srgbClr val="0000FF"/>
                </a:solidFill>
                <a:latin typeface="Times New Roman" panose="02020603050405020304" pitchFamily="18" charset="0"/>
              </a:rPr>
              <a:t>语言知识</a:t>
            </a:r>
            <a:r>
              <a:rPr lang="zh-CN" altLang="en-US" sz="2800" b="1">
                <a:latin typeface="Times New Roman" panose="02020603050405020304" pitchFamily="18" charset="0"/>
              </a:rPr>
              <a:t>教学，忽略</a:t>
            </a:r>
            <a:r>
              <a:rPr lang="zh-CN" altLang="en-US" sz="2800" b="1">
                <a:solidFill>
                  <a:srgbClr val="FF33CC"/>
                </a:solidFill>
                <a:latin typeface="Times New Roman" panose="02020603050405020304" pitchFamily="18" charset="0"/>
              </a:rPr>
              <a:t>语篇知识和语用能力</a:t>
            </a:r>
            <a:r>
              <a:rPr lang="zh-CN" altLang="en-US" sz="2800" b="1">
                <a:latin typeface="Times New Roman" panose="02020603050405020304" pitchFamily="18" charset="0"/>
              </a:rPr>
              <a:t>培养，老师们把很多时间和精力放在</a:t>
            </a:r>
            <a:r>
              <a:rPr lang="zh-CN" altLang="en-US" sz="2800" b="1">
                <a:solidFill>
                  <a:srgbClr val="FF0000"/>
                </a:solidFill>
                <a:latin typeface="Times New Roman" panose="02020603050405020304" pitchFamily="18" charset="0"/>
              </a:rPr>
              <a:t>字词句</a:t>
            </a:r>
            <a:r>
              <a:rPr lang="zh-CN" altLang="en-US" sz="2800" b="1">
                <a:latin typeface="Times New Roman" panose="02020603050405020304" pitchFamily="18" charset="0"/>
              </a:rPr>
              <a:t>教学上，</a:t>
            </a:r>
            <a:r>
              <a:rPr lang="zh-CN" altLang="en-US" sz="2800" b="1">
                <a:solidFill>
                  <a:srgbClr val="FF0000"/>
                </a:solidFill>
                <a:latin typeface="Times New Roman" panose="02020603050405020304" pitchFamily="18" charset="0"/>
              </a:rPr>
              <a:t>碎片化</a:t>
            </a:r>
            <a:r>
              <a:rPr lang="zh-CN" altLang="en-US" sz="2800" b="1">
                <a:latin typeface="Times New Roman" panose="02020603050405020304" pitchFamily="18" charset="0"/>
              </a:rPr>
              <a:t>教学的做法不利于培养学生的高级思维能力，没有为写作提供有力的帮助。</a:t>
            </a:r>
            <a:endParaRPr lang="en-US" altLang="zh-CN" sz="2800" b="1">
              <a:latin typeface="Times New Roman" panose="02020603050405020304" pitchFamily="18" charset="0"/>
            </a:endParaRPr>
          </a:p>
          <a:p>
            <a:pPr>
              <a:lnSpc>
                <a:spcPts val="4400"/>
              </a:lnSpc>
              <a:spcBef>
                <a:spcPct val="0"/>
              </a:spcBef>
              <a:buNone/>
            </a:pPr>
            <a:r>
              <a:rPr lang="en-US" altLang="zh-CN" sz="2800" b="1">
                <a:latin typeface="Times New Roman" panose="02020603050405020304" pitchFamily="18" charset="0"/>
              </a:rPr>
              <a:t>What: What message is conveyed in the passage?</a:t>
            </a:r>
            <a:endParaRPr lang="en-US" altLang="zh-CN" sz="2800" b="1">
              <a:latin typeface="Times New Roman" panose="02020603050405020304" pitchFamily="18" charset="0"/>
            </a:endParaRPr>
          </a:p>
          <a:p>
            <a:pPr>
              <a:lnSpc>
                <a:spcPts val="4400"/>
              </a:lnSpc>
              <a:spcBef>
                <a:spcPct val="0"/>
              </a:spcBef>
              <a:buNone/>
            </a:pPr>
            <a:r>
              <a:rPr lang="en-US" altLang="zh-CN" sz="2800" b="1">
                <a:latin typeface="Times New Roman" panose="02020603050405020304" pitchFamily="18" charset="0"/>
              </a:rPr>
              <a:t>Why: Why does the author write the passage? </a:t>
            </a:r>
            <a:endParaRPr lang="en-US" altLang="zh-CN" sz="2800" b="1">
              <a:latin typeface="Times New Roman" panose="02020603050405020304" pitchFamily="18" charset="0"/>
            </a:endParaRPr>
          </a:p>
          <a:p>
            <a:pPr>
              <a:lnSpc>
                <a:spcPts val="4400"/>
              </a:lnSpc>
              <a:spcBef>
                <a:spcPct val="0"/>
              </a:spcBef>
              <a:buNone/>
            </a:pPr>
            <a:r>
              <a:rPr lang="en-US" altLang="zh-CN" sz="2800" b="1">
                <a:latin typeface="Times New Roman" panose="02020603050405020304" pitchFamily="18" charset="0"/>
              </a:rPr>
              <a:t>How: How is the text organized? How does the author make his point clear? </a:t>
            </a:r>
            <a:endParaRPr lang="en-US" altLang="zh-CN" sz="2800" b="1">
              <a:latin typeface="Times New Roman" panose="02020603050405020304" pitchFamily="18" charset="0"/>
            </a:endParaRPr>
          </a:p>
          <a:p>
            <a:pPr eaLnBrk="1" hangingPunct="1">
              <a:spcBef>
                <a:spcPct val="0"/>
              </a:spcBef>
              <a:buFontTx/>
              <a:buNone/>
            </a:pPr>
            <a:endParaRPr lang="en-US" altLang="zh-CN" sz="2800" b="1">
              <a:latin typeface="Times New Roman" panose="02020603050405020304" pitchFamily="18" charset="0"/>
            </a:endParaRPr>
          </a:p>
        </p:txBody>
      </p:sp>
      <p:sp>
        <p:nvSpPr>
          <p:cNvPr id="14340" name="TextBox 2"/>
          <p:cNvSpPr txBox="1">
            <a:spLocks noChangeArrowheads="1"/>
          </p:cNvSpPr>
          <p:nvPr/>
        </p:nvSpPr>
        <p:spPr bwMode="auto">
          <a:xfrm>
            <a:off x="3249605" y="875948"/>
            <a:ext cx="640873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阅读教学中的问题</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668992" y="813118"/>
            <a:ext cx="640873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写作教学中的问题</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TextBox 4"/>
          <p:cNvSpPr txBox="1">
            <a:spLocks noChangeArrowheads="1"/>
          </p:cNvSpPr>
          <p:nvPr/>
        </p:nvSpPr>
        <p:spPr bwMode="auto">
          <a:xfrm>
            <a:off x="336331" y="1722727"/>
            <a:ext cx="11519338" cy="388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800" b="1">
                <a:latin typeface="Times New Roman" panose="02020603050405020304" pitchFamily="18" charset="0"/>
              </a:rPr>
              <a:t>    老师写作方法和写作技巧的缺乏系统的指导</a:t>
            </a:r>
            <a:r>
              <a:rPr lang="zh-CN" altLang="en-US" sz="2800" b="1">
                <a:solidFill>
                  <a:srgbClr val="FF0000"/>
                </a:solidFill>
                <a:latin typeface="Times New Roman" panose="02020603050405020304" pitchFamily="18" charset="0"/>
              </a:rPr>
              <a:t>，学生没有掌握写作方法。 </a:t>
            </a:r>
            <a:endParaRPr lang="en-US" altLang="zh-CN" sz="2800" b="1">
              <a:solidFill>
                <a:srgbClr val="FF0000"/>
              </a:solidFill>
              <a:latin typeface="Times New Roman" panose="02020603050405020304" pitchFamily="18" charset="0"/>
            </a:endParaRPr>
          </a:p>
          <a:p>
            <a:pPr eaLnBrk="1" hangingPunct="1">
              <a:lnSpc>
                <a:spcPct val="150000"/>
              </a:lnSpc>
              <a:spcBef>
                <a:spcPct val="0"/>
              </a:spcBef>
              <a:buFontTx/>
              <a:buNone/>
            </a:pPr>
            <a:r>
              <a:rPr lang="zh-CN" altLang="en-US" sz="2800" b="1">
                <a:latin typeface="Times New Roman" panose="02020603050405020304" pitchFamily="18" charset="0"/>
              </a:rPr>
              <a:t>    英语写作教学篇章结构和谋篇布局    英语</a:t>
            </a:r>
            <a:r>
              <a:rPr lang="zh-CN" altLang="en-US" sz="2800" b="1">
                <a:solidFill>
                  <a:srgbClr val="FF0000"/>
                </a:solidFill>
                <a:latin typeface="Times New Roman" panose="02020603050405020304" pitchFamily="18" charset="0"/>
              </a:rPr>
              <a:t>写作课</a:t>
            </a:r>
            <a:r>
              <a:rPr lang="en-US" altLang="zh-CN" sz="2800" b="1">
                <a:solidFill>
                  <a:srgbClr val="FF0000"/>
                </a:solidFill>
                <a:latin typeface="Times New Roman" panose="02020603050405020304" pitchFamily="18" charset="0"/>
              </a:rPr>
              <a:t>=</a:t>
            </a:r>
            <a:r>
              <a:rPr lang="zh-CN" altLang="en-US" sz="2800" b="1">
                <a:solidFill>
                  <a:srgbClr val="FF0000"/>
                </a:solidFill>
                <a:latin typeface="Times New Roman" panose="02020603050405020304" pitchFamily="18" charset="0"/>
              </a:rPr>
              <a:t>汉语翻译</a:t>
            </a:r>
            <a:endParaRPr lang="en-US" altLang="zh-CN" sz="2800" b="1">
              <a:solidFill>
                <a:srgbClr val="FF0000"/>
              </a:solidFill>
              <a:latin typeface="Times New Roman" panose="02020603050405020304" pitchFamily="18" charset="0"/>
            </a:endParaRPr>
          </a:p>
          <a:p>
            <a:pPr eaLnBrk="1" hangingPunct="1">
              <a:lnSpc>
                <a:spcPct val="150000"/>
              </a:lnSpc>
              <a:spcBef>
                <a:spcPct val="0"/>
              </a:spcBef>
              <a:buFontTx/>
              <a:buNone/>
            </a:pPr>
            <a:r>
              <a:rPr lang="zh-CN" altLang="en-US" sz="2800" b="1">
                <a:latin typeface="Times New Roman" panose="02020603050405020304" pitchFamily="18" charset="0"/>
              </a:rPr>
              <a:t>   对字词句和复杂结构关注多  过度关注</a:t>
            </a:r>
            <a:r>
              <a:rPr lang="zh-CN" altLang="en-US" sz="2800" b="1">
                <a:solidFill>
                  <a:srgbClr val="0000FF"/>
                </a:solidFill>
                <a:latin typeface="Times New Roman" panose="02020603050405020304" pitchFamily="18" charset="0"/>
              </a:rPr>
              <a:t>句式升级</a:t>
            </a:r>
            <a:endParaRPr lang="en-US" altLang="zh-CN" sz="2800" b="1">
              <a:solidFill>
                <a:srgbClr val="0000FF"/>
              </a:solidFill>
              <a:latin typeface="Times New Roman" panose="02020603050405020304" pitchFamily="18" charset="0"/>
            </a:endParaRPr>
          </a:p>
          <a:p>
            <a:pPr eaLnBrk="1" hangingPunct="1">
              <a:lnSpc>
                <a:spcPct val="150000"/>
              </a:lnSpc>
              <a:spcBef>
                <a:spcPct val="0"/>
              </a:spcBef>
              <a:buFontTx/>
              <a:buNone/>
            </a:pPr>
            <a:r>
              <a:rPr lang="zh-CN" altLang="en-US" sz="2800" b="1">
                <a:latin typeface="Times New Roman" panose="02020603050405020304" pitchFamily="18" charset="0"/>
              </a:rPr>
              <a:t>      学生在</a:t>
            </a:r>
            <a:r>
              <a:rPr lang="zh-CN" altLang="en-US" sz="2800" b="1">
                <a:solidFill>
                  <a:srgbClr val="FF0000"/>
                </a:solidFill>
                <a:latin typeface="Times New Roman" panose="02020603050405020304" pitchFamily="18" charset="0"/>
              </a:rPr>
              <a:t>书写</a:t>
            </a:r>
            <a:r>
              <a:rPr lang="zh-CN" altLang="en-US" sz="2800" b="1">
                <a:latin typeface="Times New Roman" panose="02020603050405020304" pitchFamily="18" charset="0"/>
              </a:rPr>
              <a:t>上花费很多时间和精力 </a:t>
            </a:r>
            <a:endParaRPr lang="en-US" altLang="zh-CN" sz="2800" b="1">
              <a:latin typeface="Times New Roman" panose="02020603050405020304" pitchFamily="18" charset="0"/>
            </a:endParaRPr>
          </a:p>
          <a:p>
            <a:pPr eaLnBrk="1" hangingPunct="1">
              <a:lnSpc>
                <a:spcPct val="150000"/>
              </a:lnSpc>
              <a:spcBef>
                <a:spcPct val="0"/>
              </a:spcBef>
              <a:buFontTx/>
              <a:buNone/>
            </a:pPr>
            <a:r>
              <a:rPr lang="zh-CN" altLang="en-US" sz="2800" b="1">
                <a:solidFill>
                  <a:srgbClr val="0000FF"/>
                </a:solidFill>
                <a:latin typeface="Times New Roman" panose="02020603050405020304" pitchFamily="18" charset="0"/>
              </a:rPr>
              <a:t>书写漂亮，内容较差 ，   句式复杂 ，表达生硬，行文不流畅，</a:t>
            </a:r>
            <a:endParaRPr lang="en-US" altLang="zh-CN" sz="2800" b="1">
              <a:solidFill>
                <a:srgbClr val="0000FF"/>
              </a:solidFill>
              <a:latin typeface="Times New Roman" panose="02020603050405020304" pitchFamily="18" charset="0"/>
            </a:endParaRPr>
          </a:p>
          <a:p>
            <a:pPr eaLnBrk="1" hangingPunct="1">
              <a:lnSpc>
                <a:spcPct val="150000"/>
              </a:lnSpc>
              <a:spcBef>
                <a:spcPct val="0"/>
              </a:spcBef>
              <a:buFontTx/>
              <a:buNone/>
            </a:pPr>
            <a:r>
              <a:rPr lang="zh-CN" altLang="en-US" sz="2800" b="1">
                <a:solidFill>
                  <a:srgbClr val="0000FF"/>
                </a:solidFill>
                <a:latin typeface="Times New Roman" panose="02020603050405020304" pitchFamily="18" charset="0"/>
              </a:rPr>
              <a:t>写得较多，逻辑性差，</a:t>
            </a:r>
            <a:endParaRPr lang="en-US" altLang="zh-CN" sz="2800" b="1">
              <a:solidFill>
                <a:srgbClr val="0000FF"/>
              </a:solidFill>
              <a:latin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6707" y="-52770"/>
            <a:ext cx="11771586" cy="6924040"/>
          </a:xfrm>
          <a:prstGeom prst="rect">
            <a:avLst/>
          </a:prstGeom>
          <a:noFill/>
        </p:spPr>
        <p:txBody>
          <a:bodyPr wrap="square">
            <a:spAutoFit/>
          </a:bodyPr>
          <a:lstStyle/>
          <a:p>
            <a:pPr indent="266700" algn="just">
              <a:lnSpc>
                <a:spcPct val="150000"/>
              </a:lnSpc>
            </a:pPr>
            <a:r>
              <a:rPr lang="en-US" altLang="zh-CN"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英语读后续写存在的问题</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续写的故事情节不合理。</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对原文理解不全面，遗漏原文中的关键信息。</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续写内容与原文的写作风格不一致。</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续写内容与所给的段落首句不衔接。</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续写中出现较多的语法错误和汉语式的表达。</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 </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续写的内容丰富性和完整性不够，语言生硬，表达牵强，苍白无力，传递的信息太少。</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写作是为了传递信息和表达思想，续写的语言表达的质量和语法错误的数量决定了学生得分的档次。</a:t>
            </a:r>
            <a:r>
              <a:rPr lang="zh-CN" altLang="en-US" sz="2400"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这些</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错误</a:t>
            </a:r>
            <a:r>
              <a:rPr lang="zh-CN" altLang="en-US"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严重影响</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续写部分的语言表达的质量，降低了写作的档次，因而导致失分。</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大量的考生在写作中使用相同或相近的词汇、短语、句型甚至句子，造成千人一面的现象。尽管没有出现考生套用写作模板的情况，但句群和句子层面的</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套用</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现象非常普遍。由于考生对所背诵的词语、句子和段落</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食而不化</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，续写中出现了各种低级的语言错误，</a:t>
            </a:r>
            <a:r>
              <a:rPr lang="zh-CN" altLang="en-US" sz="2400"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导致失分</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91080" y="2632710"/>
            <a:ext cx="7832090" cy="1014730"/>
          </a:xfrm>
          <a:prstGeom prst="rect">
            <a:avLst/>
          </a:prstGeom>
          <a:noFill/>
        </p:spPr>
        <p:txBody>
          <a:bodyPr wrap="square" rtlCol="0">
            <a:spAutoFit/>
          </a:bodyPr>
          <a:lstStyle/>
          <a:p>
            <a:pPr algn="ctr">
              <a:lnSpc>
                <a:spcPct val="150000"/>
              </a:lnSpc>
            </a:pPr>
            <a:r>
              <a:rPr lang="zh-CN" altLang="en-US" sz="4000" b="1" spc="40">
                <a:solidFill>
                  <a:srgbClr val="333333"/>
                </a:solidFill>
                <a:latin typeface="+mn-ea"/>
                <a:cs typeface="Times New Roman" panose="02020603050405020304" pitchFamily="18" charset="0"/>
              </a:rPr>
              <a:t>四</a:t>
            </a:r>
            <a:r>
              <a:rPr lang="zh-CN" altLang="en-US" sz="4000" b="1" spc="40">
                <a:solidFill>
                  <a:srgbClr val="333333"/>
                </a:solidFill>
                <a:effectLst/>
                <a:latin typeface="+mn-ea"/>
                <a:cs typeface="21"/>
              </a:rPr>
              <a:t>、</a:t>
            </a:r>
            <a:r>
              <a:rPr lang="en-US" altLang="zh-CN" sz="4000" b="1" spc="40">
                <a:solidFill>
                  <a:srgbClr val="333333"/>
                </a:solidFill>
                <a:effectLst/>
                <a:latin typeface="+mn-ea"/>
                <a:cs typeface="21"/>
              </a:rPr>
              <a:t>2024</a:t>
            </a:r>
            <a:r>
              <a:rPr lang="zh-CN" altLang="en-US" sz="4000" b="1" spc="40">
                <a:solidFill>
                  <a:srgbClr val="333333"/>
                </a:solidFill>
                <a:effectLst/>
                <a:latin typeface="+mn-ea"/>
                <a:cs typeface="21"/>
              </a:rPr>
              <a:t>年高考英语备考建议</a:t>
            </a:r>
            <a:endParaRPr lang="zh-CN" altLang="en-US" sz="4000" b="1" spc="40">
              <a:solidFill>
                <a:srgbClr val="333333"/>
              </a:solidFill>
              <a:effectLst/>
              <a:latin typeface="+mn-ea"/>
              <a:cs typeface="21"/>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15497" y="1323537"/>
            <a:ext cx="6450434" cy="1466427"/>
          </a:xfrm>
          <a:prstGeom prst="rect">
            <a:avLst/>
          </a:prstGeom>
          <a:solidFill>
            <a:schemeClr val="accent1">
              <a:lumMod val="40000"/>
              <a:lumOff val="60000"/>
            </a:schemeClr>
          </a:solidFill>
        </p:spPr>
        <p:txBody>
          <a:bodyPr wrap="square">
            <a:spAutoFit/>
          </a:bodyPr>
          <a:lstStyle/>
          <a:p>
            <a:pPr marL="302260" indent="-302260" algn="just">
              <a:lnSpc>
                <a:spcPct val="120000"/>
              </a:lnSpc>
              <a:buClr>
                <a:srgbClr val="000000"/>
              </a:buClr>
              <a:buFont typeface="Wingdings" panose="05000000000000000000" charset="0"/>
              <a:buChar char="ü"/>
              <a:defRPr/>
            </a:pPr>
            <a:r>
              <a:rPr lang="zh-CN" altLang="en-US" sz="2540">
                <a:solidFill>
                  <a:srgbClr val="FF0000"/>
                </a:solidFill>
                <a:sym typeface="+mn-ea"/>
              </a:rPr>
              <a:t>基础能力过关</a:t>
            </a:r>
            <a:r>
              <a:rPr lang="zh-CN" altLang="en-US" sz="2540">
                <a:sym typeface="+mn-ea"/>
              </a:rPr>
              <a:t>（一轮复习的</a:t>
            </a:r>
            <a:r>
              <a:rPr lang="zh-CN" altLang="en-US" sz="2540">
                <a:solidFill>
                  <a:srgbClr val="FF0000"/>
                </a:solidFill>
                <a:sym typeface="+mn-ea"/>
              </a:rPr>
              <a:t>主要目的</a:t>
            </a:r>
            <a:r>
              <a:rPr lang="zh-CN" altLang="en-US" sz="2540">
                <a:sym typeface="+mn-ea"/>
              </a:rPr>
              <a:t>）。</a:t>
            </a:r>
            <a:endParaRPr lang="zh-CN" altLang="en-US" sz="2540"/>
          </a:p>
          <a:p>
            <a:pPr marL="302260" indent="-302260" algn="just">
              <a:lnSpc>
                <a:spcPct val="120000"/>
              </a:lnSpc>
              <a:buFont typeface="Wingdings" panose="05000000000000000000" charset="0"/>
              <a:buChar char="ü"/>
              <a:defRPr/>
            </a:pPr>
            <a:r>
              <a:rPr lang="zh-CN" altLang="en-US" sz="2540">
                <a:sym typeface="+mn-ea"/>
              </a:rPr>
              <a:t>重点补不会的知识点。</a:t>
            </a:r>
            <a:endParaRPr lang="zh-CN" altLang="en-US" sz="2540"/>
          </a:p>
          <a:p>
            <a:pPr marL="302260" indent="-302260" algn="just">
              <a:lnSpc>
                <a:spcPct val="120000"/>
              </a:lnSpc>
              <a:buFont typeface="Wingdings" panose="05000000000000000000" charset="0"/>
              <a:buChar char="ü"/>
              <a:defRPr/>
            </a:pPr>
            <a:r>
              <a:rPr lang="zh-CN" altLang="en-US" sz="2540">
                <a:sym typeface="+mn-ea"/>
              </a:rPr>
              <a:t>最好能制订详细的计划。</a:t>
            </a:r>
            <a:endParaRPr lang="zh-CN" altLang="en-US" sz="2540"/>
          </a:p>
        </p:txBody>
      </p:sp>
      <p:grpSp>
        <p:nvGrpSpPr>
          <p:cNvPr id="5" name="组合 14"/>
          <p:cNvGrpSpPr/>
          <p:nvPr/>
        </p:nvGrpSpPr>
        <p:grpSpPr>
          <a:xfrm>
            <a:off x="444282" y="3119871"/>
            <a:ext cx="11305116" cy="3437400"/>
            <a:chOff x="1208" y="2875"/>
            <a:chExt cx="17802" cy="5414"/>
          </a:xfrm>
        </p:grpSpPr>
        <p:sp>
          <p:nvSpPr>
            <p:cNvPr id="6" name="矩形 5"/>
            <p:cNvSpPr/>
            <p:nvPr>
              <p:custDataLst>
                <p:tags r:id="rId1"/>
              </p:custDataLst>
            </p:nvPr>
          </p:nvSpPr>
          <p:spPr>
            <a:xfrm>
              <a:off x="1208" y="2875"/>
              <a:ext cx="17802" cy="5414"/>
            </a:xfrm>
            <a:prstGeom prst="rect">
              <a:avLst/>
            </a:prstGeom>
            <a:solidFill>
              <a:schemeClr val="lt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latin typeface="微软雅黑" panose="020B0503020204020204" pitchFamily="34" charset="-122"/>
                <a:sym typeface="Arial" panose="020B0604020202020204" pitchFamily="34" charset="0"/>
              </a:endParaRPr>
            </a:p>
          </p:txBody>
        </p:sp>
        <p:sp>
          <p:nvSpPr>
            <p:cNvPr id="7" name="Rectangle 1"/>
            <p:cNvSpPr/>
            <p:nvPr/>
          </p:nvSpPr>
          <p:spPr>
            <a:xfrm>
              <a:off x="1322" y="3082"/>
              <a:ext cx="17590" cy="4968"/>
            </a:xfrm>
            <a:prstGeom prst="rect">
              <a:avLst/>
            </a:prstGeom>
            <a:noFill/>
            <a:ln w="15875">
              <a:solidFill>
                <a:schemeClr val="tx2">
                  <a:lumMod val="50000"/>
                </a:schemeClr>
              </a:solidFill>
              <a:prstDash val="sysDash"/>
            </a:ln>
          </p:spPr>
          <p:txBody>
            <a:bodyPr anchor="ctr">
              <a:spAutoFit/>
            </a:bodyPr>
            <a:lstStyle>
              <a:lvl1pPr marL="2540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2100" kern="1200">
                  <a:solidFill>
                    <a:srgbClr val="262626"/>
                  </a:solidFill>
                  <a:latin typeface="+mn-lt"/>
                  <a:ea typeface="PMingLiU" panose="02020500000000000000" pitchFamily="18" charset="-120"/>
                  <a:cs typeface="+mn-cs"/>
                </a:defRPr>
              </a:lvl1pPr>
              <a:lvl2pPr marL="6604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700" kern="1200">
                  <a:solidFill>
                    <a:srgbClr val="262626"/>
                  </a:solidFill>
                  <a:latin typeface="+mn-lt"/>
                  <a:ea typeface="PMingLiU" panose="02020500000000000000" pitchFamily="18" charset="-120"/>
                  <a:cs typeface="+mn-cs"/>
                </a:defRPr>
              </a:lvl2pPr>
              <a:lvl3pPr marL="10668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600" kern="1200">
                  <a:solidFill>
                    <a:srgbClr val="262626"/>
                  </a:solidFill>
                  <a:latin typeface="+mn-lt"/>
                  <a:ea typeface="PMingLiU" panose="02020500000000000000" pitchFamily="18" charset="-120"/>
                  <a:cs typeface="+mn-cs"/>
                </a:defRPr>
              </a:lvl3pPr>
              <a:lvl4pPr marL="1371600" indent="-1524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400" kern="1200">
                  <a:solidFill>
                    <a:srgbClr val="262626"/>
                  </a:solidFill>
                  <a:latin typeface="+mn-lt"/>
                  <a:ea typeface="PMingLiU" panose="02020500000000000000" pitchFamily="18" charset="-120"/>
                  <a:cs typeface="+mn-cs"/>
                </a:defRPr>
              </a:lvl4pPr>
              <a:lvl5pPr marL="1778000" indent="-1524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200" kern="1200">
                  <a:solidFill>
                    <a:srgbClr val="262626"/>
                  </a:solidFill>
                  <a:latin typeface="+mn-lt"/>
                  <a:ea typeface="PMingLiU" panose="02020500000000000000" pitchFamily="18" charset="-120"/>
                  <a:cs typeface="+mn-cs"/>
                </a:defRPr>
              </a:lvl5pPr>
            </a:lstStyle>
            <a:p>
              <a:pPr marL="0" indent="0" algn="just" defTabSz="725805" eaLnBrk="1" hangingPunct="1">
                <a:lnSpc>
                  <a:spcPct val="160000"/>
                </a:lnSpc>
                <a:spcBef>
                  <a:spcPct val="0"/>
                </a:spcBef>
                <a:spcAft>
                  <a:spcPts val="1905"/>
                </a:spcAft>
                <a:buClrTx/>
                <a:buSzTx/>
                <a:buNone/>
                <a:defRPr/>
              </a:pPr>
              <a:r>
                <a:rPr lang="en-US" altLang="zh-CN"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高考英语在重视基础知识的同时，突出考查语言运用能力，形成了以篇章阅读为主体的试题布局。</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因此，高三第一轮复习的过程不应只是对已学知识的简单重复和强化，而是一个再学习、再认识、提高理解能力和运用能力的过程，</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应侧重于形成系统的、完整的英语知识体系，打牢基础，</a:t>
              </a:r>
              <a:r>
                <a:rPr lang="zh-CN" altLang="en-US" sz="2115"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最终目的是提高语言运用能力</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因此，作为指导学生复习的英语教师，必须有一套行之有效的应对策略，以缓解学生的压力，减轻学生的负担，确保在有限的时间内提高学生的英语综合素质和备考能力。</a:t>
              </a:r>
              <a:endPar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 name="标题 1"/>
          <p:cNvSpPr>
            <a:spLocks noGrp="1"/>
          </p:cNvSpPr>
          <p:nvPr>
            <p:ph type="title"/>
          </p:nvPr>
        </p:nvSpPr>
        <p:spPr>
          <a:xfrm>
            <a:off x="2052435" y="551775"/>
            <a:ext cx="7029122" cy="441855"/>
          </a:xfrm>
        </p:spPr>
        <p:txBody>
          <a:bodyPr>
            <a:noAutofit/>
          </a:bodyPr>
          <a:lstStyle/>
          <a:p>
            <a:pPr algn="ctr" defTabSz="914400">
              <a:defRPr/>
            </a:pPr>
            <a:r>
              <a:rPr lang="en-US" altLang="zh-CN" sz="3200">
                <a:solidFill>
                  <a:srgbClr val="FF0000"/>
                </a:solidFill>
              </a:rPr>
              <a:t>(</a:t>
            </a:r>
            <a:r>
              <a:rPr lang="zh-CN" altLang="en-US" sz="3200">
                <a:solidFill>
                  <a:srgbClr val="FF0000"/>
                </a:solidFill>
              </a:rPr>
              <a:t>一</a:t>
            </a:r>
            <a:r>
              <a:rPr lang="en-US" altLang="zh-CN" sz="3200">
                <a:solidFill>
                  <a:srgbClr val="FF0000"/>
                </a:solidFill>
              </a:rPr>
              <a:t>)</a:t>
            </a:r>
            <a:r>
              <a:rPr lang="zh-CN" altLang="en-US" sz="3200">
                <a:solidFill>
                  <a:srgbClr val="FF0000"/>
                </a:solidFill>
              </a:rPr>
              <a:t>英语一轮复习的基本目标</a:t>
            </a:r>
            <a:endParaRPr lang="zh-CN" altLang="en-US" sz="3200">
              <a:solidFill>
                <a:srgbClr val="FF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38631" y="314762"/>
            <a:ext cx="11037986" cy="441855"/>
          </a:xfrm>
        </p:spPr>
        <p:txBody>
          <a:bodyPr>
            <a:noAutofit/>
          </a:bodyPr>
          <a:lstStyle/>
          <a:p>
            <a:pPr algn="ctr" defTabSz="914400">
              <a:defRPr/>
            </a:pPr>
            <a:r>
              <a:rPr lang="zh-CN" altLang="en-US" sz="3200">
                <a:solidFill>
                  <a:srgbClr val="FF0000"/>
                </a:solidFill>
              </a:rPr>
              <a:t>（二）英语一轮复习备考的进度安排</a:t>
            </a:r>
            <a:endParaRPr lang="zh-CN" altLang="en-US" sz="3200">
              <a:solidFill>
                <a:srgbClr val="FF0000"/>
              </a:solidFill>
            </a:endParaRPr>
          </a:p>
        </p:txBody>
      </p:sp>
      <p:graphicFrame>
        <p:nvGraphicFramePr>
          <p:cNvPr id="5" name="表格 4"/>
          <p:cNvGraphicFramePr>
            <a:graphicFrameLocks noGrp="1"/>
          </p:cNvGraphicFramePr>
          <p:nvPr>
            <p:custDataLst>
              <p:tags r:id="rId1"/>
            </p:custDataLst>
          </p:nvPr>
        </p:nvGraphicFramePr>
        <p:xfrm>
          <a:off x="229235" y="1019206"/>
          <a:ext cx="11733530" cy="5524032"/>
        </p:xfrm>
        <a:graphic>
          <a:graphicData uri="http://schemas.openxmlformats.org/drawingml/2006/table">
            <a:tbl>
              <a:tblPr firstRow="1" bandRow="1">
                <a:tableStyleId>{5C22544A-7EE6-4342-B048-85BDC9FD1C3A}</a:tableStyleId>
              </a:tblPr>
              <a:tblGrid>
                <a:gridCol w="1051656"/>
                <a:gridCol w="977066"/>
                <a:gridCol w="1852663"/>
                <a:gridCol w="2801505"/>
                <a:gridCol w="2405707"/>
                <a:gridCol w="2644933"/>
              </a:tblGrid>
              <a:tr h="482969">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时间</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关键词</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重要时间节点</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复习内容</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复习形式</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700" b="1" spc="120">
                          <a:solidFill>
                            <a:srgbClr val="646464"/>
                          </a:solidFill>
                          <a:latin typeface="微软雅黑" panose="020B0503020204020204" pitchFamily="34" charset="-122"/>
                          <a:ea typeface="微软雅黑" panose="020B0503020204020204" pitchFamily="34" charset="-122"/>
                        </a:rPr>
                        <a:t>课堂模式</a:t>
                      </a:r>
                      <a:endParaRPr lang="zh-CN" altLang="en-US" sz="1700" b="1" spc="12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642121">
                <a:tc>
                  <a:txBody>
                    <a:bodyPr/>
                    <a:lstStyle/>
                    <a:p>
                      <a:pPr indent="0" algn="l">
                        <a:lnSpc>
                          <a:spcPct val="120000"/>
                        </a:lnSpc>
                        <a:spcBef>
                          <a:spcPct val="0"/>
                        </a:spcBef>
                        <a:spcAft>
                          <a:spcPct val="0"/>
                        </a:spcAft>
                        <a:buNone/>
                      </a:pPr>
                      <a:r>
                        <a:rPr lang="en-US" altLang="zh-CN" sz="1300" b="1" spc="60">
                          <a:solidFill>
                            <a:srgbClr val="646464"/>
                          </a:solidFill>
                          <a:latin typeface="微软雅黑" panose="020B0503020204020204" pitchFamily="34" charset="-122"/>
                          <a:ea typeface="微软雅黑" panose="020B0503020204020204" pitchFamily="34" charset="-122"/>
                        </a:rPr>
                        <a:t>2023.7-2023.8</a:t>
                      </a:r>
                      <a:endParaRPr lang="en-US" altLang="zh-CN" sz="1300" b="1" spc="6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zh-CN" altLang="en-US" sz="1300" b="1" spc="60">
                          <a:solidFill>
                            <a:srgbClr val="FF0000"/>
                          </a:solidFill>
                          <a:latin typeface="微软雅黑" panose="020B0503020204020204" pitchFamily="34" charset="-122"/>
                          <a:ea typeface="微软雅黑" panose="020B0503020204020204" pitchFamily="34" charset="-122"/>
                        </a:rPr>
                        <a:t>课本为主，打好基础</a:t>
                      </a:r>
                      <a:endParaRPr lang="zh-CN" altLang="en-US" sz="1300" b="1" spc="60">
                        <a:solidFill>
                          <a:srgbClr val="FF0000"/>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rPr>
                        <a:t>1. </a:t>
                      </a:r>
                      <a:r>
                        <a:rPr lang="zh-CN" altLang="en-US" sz="1300" b="1" spc="60">
                          <a:solidFill>
                            <a:srgbClr val="404040"/>
                          </a:solidFill>
                          <a:latin typeface="微软雅黑" panose="020B0503020204020204" pitchFamily="34" charset="-122"/>
                          <a:ea typeface="微软雅黑" panose="020B0503020204020204" pitchFamily="34" charset="-122"/>
                        </a:rPr>
                        <a:t>暑假作业</a:t>
                      </a:r>
                      <a:endParaRPr lang="zh-CN" altLang="en-US" sz="1300" b="1" spc="60">
                        <a:solidFill>
                          <a:srgbClr val="404040"/>
                        </a:solidFill>
                        <a:latin typeface="微软雅黑" panose="020B0503020204020204" pitchFamily="34" charset="-122"/>
                        <a:ea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rPr>
                        <a:t>2. </a:t>
                      </a:r>
                      <a:r>
                        <a:rPr lang="zh-CN" altLang="en-US" sz="1300" b="1" spc="60">
                          <a:solidFill>
                            <a:srgbClr val="404040"/>
                          </a:solidFill>
                          <a:latin typeface="微软雅黑" panose="020B0503020204020204" pitchFamily="34" charset="-122"/>
                          <a:ea typeface="微软雅黑" panose="020B0503020204020204" pitchFamily="34" charset="-122"/>
                        </a:rPr>
                        <a:t>一轮复习</a:t>
                      </a:r>
                      <a:endParaRPr lang="zh-CN" altLang="en-US" sz="1300" b="1" spc="60">
                        <a:solidFill>
                          <a:srgbClr val="404040"/>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rowSpan="4">
                  <a:txBody>
                    <a:bodyPr/>
                    <a:lstStyle/>
                    <a:p>
                      <a:pPr indent="0" algn="just">
                        <a:lnSpc>
                          <a:spcPct val="120000"/>
                        </a:lnSpc>
                        <a:spcBef>
                          <a:spcPct val="0"/>
                        </a:spcBef>
                        <a:spcAft>
                          <a:spcPct val="0"/>
                        </a:spcAft>
                        <a:buNone/>
                      </a:pP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必修和选择性必修共</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本教材单词和语法知识</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新课标</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3500</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单词和短语及</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1500</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个扩充词汇。</a:t>
                      </a:r>
                      <a:endPar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ct val="0"/>
                        </a:spcBef>
                        <a:spcAft>
                          <a:spcPct val="0"/>
                        </a:spcAft>
                        <a:buNone/>
                      </a:pPr>
                      <a:r>
                        <a:rPr lang="en-US" altLang="zh-CN"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开展英语词汇训练，</a:t>
                      </a: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以单元模块及语法专题为单位，全面细致地将新课标中的单词、短语、句型结构及语法专项的知识内容进行全面系统的梳理，精讲精练，扫除知识盲点。</a:t>
                      </a:r>
                      <a:endPar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rowSpan="4">
                  <a:txBody>
                    <a:bodyPr/>
                    <a:lstStyle/>
                    <a:p>
                      <a:pPr indent="0" algn="just">
                        <a:lnSpc>
                          <a:spcPct val="120000"/>
                        </a:lnSpc>
                        <a:spcBef>
                          <a:spcPct val="0"/>
                        </a:spcBef>
                        <a:spcAft>
                          <a:spcPct val="0"/>
                        </a:spcAft>
                        <a:buNone/>
                      </a:pPr>
                      <a:r>
                        <a:rPr lang="zh-CN" altLang="en-US"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以新教材、新课标词汇表为依据，将高考词汇分为</a:t>
                      </a:r>
                      <a:r>
                        <a:rPr lang="zh-CN" altLang="en-US" sz="15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写作词汇</a:t>
                      </a:r>
                      <a:r>
                        <a:rPr lang="zh-CN" altLang="en-US"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50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阅读词汇</a:t>
                      </a:r>
                      <a:r>
                        <a:rPr lang="zh-CN" altLang="en-US"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两大类：写作词汇要求会写会用，要求学生注重常用词的拼写和熟词生义；阅读词汇要求学生具有认知能力，坚持每天课上听写，快速检测学生对阅读词汇的掌握情况。</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学习</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复习</a:t>
                      </a:r>
                      <a:r>
                        <a:rPr lang="en-US" altLang="zh-CN"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运用，突出高考的重点、难点和热点。</a:t>
                      </a:r>
                      <a:endPar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ct val="0"/>
                        </a:spcBef>
                        <a:spcAft>
                          <a:spcPct val="0"/>
                        </a:spcAft>
                        <a:buNone/>
                      </a:pP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词汇复习从穿插在早自习进行，到渗透在每一节课的教学中。</a:t>
                      </a:r>
                      <a:endPar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rowSpan="4">
                  <a:txBody>
                    <a:bodyPr/>
                    <a:lstStyle/>
                    <a:p>
                      <a:pPr indent="0" algn="just">
                        <a:lnSpc>
                          <a:spcPct val="120000"/>
                        </a:lnSpc>
                        <a:spcBef>
                          <a:spcPct val="0"/>
                        </a:spcBef>
                        <a:spcAft>
                          <a:spcPct val="0"/>
                        </a:spcAft>
                        <a:buNone/>
                      </a:pP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检测性复习</a:t>
                      </a:r>
                      <a:r>
                        <a:rPr lang="en-US" altLang="zh-CN"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找问题</a:t>
                      </a:r>
                      <a:r>
                        <a:rPr lang="en-US" altLang="zh-CN"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提炼学习要点</a:t>
                      </a:r>
                      <a:r>
                        <a:rPr lang="en-US" altLang="zh-CN"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精讲习题</a:t>
                      </a: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（讲题时，把高一、高二学习阶段比较零碎的语言点进行梳理，形成知识网络）</a:t>
                      </a:r>
                      <a:r>
                        <a:rPr lang="en-US" altLang="zh-CN"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巩固练习</a:t>
                      </a: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（近</a:t>
                      </a:r>
                      <a:r>
                        <a:rPr lang="en-US" altLang="zh-CN"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年高考真题及经典试题）</a:t>
                      </a:r>
                      <a:r>
                        <a:rPr lang="en-US" altLang="zh-CN" sz="150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b="0"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总结反省</a:t>
                      </a:r>
                      <a:r>
                        <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（寻找差距和分析错误原因）</a:t>
                      </a:r>
                      <a:endParaRPr lang="zh-CN" altLang="en-US" sz="15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1418755">
                <a:tc>
                  <a:txBody>
                    <a:bodyPr/>
                    <a:lstStyle/>
                    <a:p>
                      <a:pPr indent="0" algn="l">
                        <a:lnSpc>
                          <a:spcPct val="120000"/>
                        </a:lnSpc>
                        <a:spcBef>
                          <a:spcPct val="0"/>
                        </a:spcBef>
                        <a:spcAft>
                          <a:spcPct val="0"/>
                        </a:spcAft>
                        <a:buNone/>
                      </a:pPr>
                      <a:r>
                        <a:rPr lang="en-US" altLang="zh-CN" sz="1300" b="1" spc="60">
                          <a:solidFill>
                            <a:srgbClr val="646464"/>
                          </a:solidFill>
                          <a:latin typeface="微软雅黑" panose="020B0503020204020204" pitchFamily="34" charset="-122"/>
                          <a:ea typeface="微软雅黑" panose="020B0503020204020204" pitchFamily="34" charset="-122"/>
                        </a:rPr>
                        <a:t>2023.9-2023.10</a:t>
                      </a:r>
                      <a:endParaRPr lang="en-US" altLang="zh-CN" sz="1300" b="1" spc="6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zh-CN" altLang="en-US" sz="1300" b="1" spc="60">
                          <a:solidFill>
                            <a:srgbClr val="FF0000"/>
                          </a:solidFill>
                          <a:latin typeface="微软雅黑" panose="020B0503020204020204" pitchFamily="34" charset="-122"/>
                          <a:ea typeface="微软雅黑" panose="020B0503020204020204" pitchFamily="34" charset="-122"/>
                        </a:rPr>
                        <a:t>心态调整，侧重细节</a:t>
                      </a:r>
                      <a:endParaRPr lang="zh-CN" altLang="en-US" sz="1300" b="1" spc="60">
                        <a:solidFill>
                          <a:srgbClr val="FF0000"/>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开学摸底考试</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2. 9</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月月考</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民航、空军招飞</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期中考试</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国庆假期</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1677633">
                <a:tc>
                  <a:txBody>
                    <a:bodyPr/>
                    <a:lstStyle/>
                    <a:p>
                      <a:pPr indent="0" algn="l">
                        <a:lnSpc>
                          <a:spcPct val="120000"/>
                        </a:lnSpc>
                        <a:spcBef>
                          <a:spcPct val="0"/>
                        </a:spcBef>
                        <a:spcAft>
                          <a:spcPct val="0"/>
                        </a:spcAft>
                        <a:buNone/>
                      </a:pPr>
                      <a:r>
                        <a:rPr lang="en-US" altLang="zh-CN" sz="1300" b="1" spc="60">
                          <a:solidFill>
                            <a:srgbClr val="646464"/>
                          </a:solidFill>
                          <a:latin typeface="微软雅黑" panose="020B0503020204020204" pitchFamily="34" charset="-122"/>
                          <a:ea typeface="微软雅黑" panose="020B0503020204020204" pitchFamily="34" charset="-122"/>
                        </a:rPr>
                        <a:t>2023.11-2023.12</a:t>
                      </a:r>
                      <a:endParaRPr lang="en-US" altLang="zh-CN" sz="1300" b="1" spc="6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zh-CN" altLang="en-US" sz="1300" b="1" spc="60">
                          <a:solidFill>
                            <a:srgbClr val="FF0000"/>
                          </a:solidFill>
                          <a:latin typeface="微软雅黑" panose="020B0503020204020204" pitchFamily="34" charset="-122"/>
                          <a:ea typeface="微软雅黑" panose="020B0503020204020204" pitchFamily="34" charset="-122"/>
                        </a:rPr>
                        <a:t>错题归纳，增大题量</a:t>
                      </a:r>
                      <a:endParaRPr lang="zh-CN" altLang="en-US" sz="1300" b="1" spc="60">
                        <a:solidFill>
                          <a:srgbClr val="FF0000"/>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1. 11</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月月考</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艺考政策</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民航招飞</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高考报名</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5. </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特殊类招生</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6. 12</a:t>
                      </a:r>
                      <a:r>
                        <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月月考</a:t>
                      </a:r>
                      <a:endParaRPr lang="zh-CN" altLang="en-US" sz="1300" b="1"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1302554">
                <a:tc>
                  <a:txBody>
                    <a:bodyPr/>
                    <a:lstStyle/>
                    <a:p>
                      <a:pPr indent="0" algn="l">
                        <a:lnSpc>
                          <a:spcPct val="120000"/>
                        </a:lnSpc>
                        <a:spcBef>
                          <a:spcPct val="0"/>
                        </a:spcBef>
                        <a:spcAft>
                          <a:spcPct val="0"/>
                        </a:spcAft>
                        <a:buNone/>
                      </a:pPr>
                      <a:r>
                        <a:rPr lang="en-US" altLang="zh-CN" sz="1300" b="1" spc="60">
                          <a:solidFill>
                            <a:srgbClr val="646464"/>
                          </a:solidFill>
                          <a:latin typeface="微软雅黑" panose="020B0503020204020204" pitchFamily="34" charset="-122"/>
                          <a:ea typeface="微软雅黑" panose="020B0503020204020204" pitchFamily="34" charset="-122"/>
                        </a:rPr>
                        <a:t>2024.1-2024.2</a:t>
                      </a:r>
                      <a:endParaRPr lang="en-US" altLang="zh-CN" sz="1300" b="1" spc="60">
                        <a:solidFill>
                          <a:srgbClr val="646464"/>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ct val="0"/>
                        </a:spcBef>
                        <a:spcAft>
                          <a:spcPct val="0"/>
                        </a:spcAft>
                        <a:buNone/>
                      </a:pPr>
                      <a:r>
                        <a:rPr lang="zh-CN" altLang="en-US" sz="1300" b="1" spc="60">
                          <a:solidFill>
                            <a:srgbClr val="FF0000"/>
                          </a:solidFill>
                          <a:latin typeface="微软雅黑" panose="020B0503020204020204" pitchFamily="34" charset="-122"/>
                          <a:ea typeface="微软雅黑" panose="020B0503020204020204" pitchFamily="34" charset="-122"/>
                        </a:rPr>
                        <a:t>深度理解，寒假备考</a:t>
                      </a:r>
                      <a:endParaRPr lang="zh-CN" altLang="en-US" sz="1300" b="1" spc="60">
                        <a:solidFill>
                          <a:srgbClr val="FF0000"/>
                        </a:solidFill>
                        <a:latin typeface="微软雅黑" panose="020B0503020204020204" pitchFamily="34" charset="-122"/>
                        <a:ea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ct val="0"/>
                        </a:spcBef>
                        <a:spcAft>
                          <a:spcPct val="0"/>
                        </a:spcAft>
                        <a:buNone/>
                      </a:pPr>
                      <a:r>
                        <a:rPr lang="en-US" altLang="zh-CN"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期末考试</a:t>
                      </a:r>
                      <a:endPar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高考考试说明</a:t>
                      </a:r>
                      <a:endPar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寒假</a:t>
                      </a:r>
                      <a:endPar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ct val="0"/>
                        </a:spcBef>
                        <a:spcAft>
                          <a:spcPct val="0"/>
                        </a:spcAft>
                        <a:buNone/>
                      </a:pPr>
                      <a:r>
                        <a:rPr lang="en-US" altLang="zh-CN"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开启二轮复习</a:t>
                      </a:r>
                      <a:endParaRPr lang="zh-CN" altLang="en-US" sz="1300" b="1" spc="6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14238" marR="114238" marT="67203" marB="67203"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vMerge="1">
                  <a:tcP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38552" y="520917"/>
            <a:ext cx="8230662" cy="441855"/>
          </a:xfrm>
        </p:spPr>
        <p:txBody>
          <a:bodyPr>
            <a:noAutofit/>
          </a:bodyPr>
          <a:lstStyle/>
          <a:p>
            <a:pPr algn="ctr" defTabSz="914400">
              <a:defRPr/>
            </a:pPr>
            <a:r>
              <a:rPr lang="zh-CN" altLang="en-US" sz="3200">
                <a:solidFill>
                  <a:srgbClr val="FF0000"/>
                </a:solidFill>
              </a:rPr>
              <a:t>（三）英语一轮复习备考的策略</a:t>
            </a:r>
            <a:endParaRPr lang="zh-CN" altLang="en-US" sz="3200">
              <a:solidFill>
                <a:srgbClr val="FF0000"/>
              </a:solidFill>
            </a:endParaRPr>
          </a:p>
        </p:txBody>
      </p:sp>
      <p:sp>
        <p:nvSpPr>
          <p:cNvPr id="5" name="文本框 4"/>
          <p:cNvSpPr txBox="1"/>
          <p:nvPr/>
        </p:nvSpPr>
        <p:spPr>
          <a:xfrm>
            <a:off x="706120" y="1518285"/>
            <a:ext cx="10095230" cy="4569460"/>
          </a:xfrm>
          <a:prstGeom prst="rect">
            <a:avLst/>
          </a:prstGeom>
          <a:noFill/>
        </p:spPr>
        <p:txBody>
          <a:bodyPr wrap="square">
            <a:spAutoFit/>
          </a:bodyPr>
          <a:lstStyle/>
          <a:p>
            <a:pPr>
              <a:lnSpc>
                <a:spcPct val="130000"/>
              </a:lnSpc>
              <a:defRPr/>
            </a:pPr>
            <a:r>
              <a:rPr lang="zh-CN" altLang="en-US" sz="2800" b="1">
                <a:solidFill>
                  <a:srgbClr val="7030A0"/>
                </a:solidFill>
              </a:rPr>
              <a:t>1.重视教材</a:t>
            </a:r>
            <a:endParaRPr lang="zh-CN" altLang="en-US" sz="2800" b="1">
              <a:solidFill>
                <a:srgbClr val="7030A0"/>
              </a:solidFill>
            </a:endParaRPr>
          </a:p>
          <a:p>
            <a:pPr>
              <a:lnSpc>
                <a:spcPct val="130000"/>
              </a:lnSpc>
              <a:defRPr/>
            </a:pPr>
            <a:r>
              <a:rPr lang="en-US" altLang="zh-CN" sz="2800"/>
              <a:t>       </a:t>
            </a:r>
            <a:r>
              <a:rPr lang="zh-CN" altLang="en-US" sz="2800"/>
              <a:t>教材的单词、短语、经典句型要背熟，固定用法要掌握。</a:t>
            </a:r>
            <a:endParaRPr lang="zh-CN" altLang="en-US" sz="2800"/>
          </a:p>
          <a:p>
            <a:pPr>
              <a:lnSpc>
                <a:spcPct val="130000"/>
              </a:lnSpc>
              <a:defRPr/>
            </a:pPr>
            <a:r>
              <a:rPr lang="zh-CN" altLang="en-US" sz="2800" b="1">
                <a:solidFill>
                  <a:srgbClr val="7030A0"/>
                </a:solidFill>
              </a:rPr>
              <a:t>2.多积累，以翻译为主，语法不要抠太细</a:t>
            </a:r>
            <a:endParaRPr lang="zh-CN" altLang="en-US" sz="2800" b="1">
              <a:solidFill>
                <a:srgbClr val="7030A0"/>
              </a:solidFill>
            </a:endParaRPr>
          </a:p>
          <a:p>
            <a:pPr>
              <a:lnSpc>
                <a:spcPct val="130000"/>
              </a:lnSpc>
              <a:defRPr/>
            </a:pPr>
            <a:r>
              <a:rPr lang="zh-CN" altLang="en-US" sz="2800"/>
              <a:t>   （</a:t>
            </a:r>
            <a:r>
              <a:rPr lang="en-US" altLang="zh-CN" sz="2800"/>
              <a:t>1</a:t>
            </a:r>
            <a:r>
              <a:rPr lang="zh-CN" altLang="en-US" sz="2800"/>
              <a:t>）零碎时间背词汇、短语，理解它们在句子中如何运用。</a:t>
            </a:r>
            <a:endParaRPr lang="en-US" altLang="zh-CN" sz="2800"/>
          </a:p>
          <a:p>
            <a:pPr>
              <a:lnSpc>
                <a:spcPct val="130000"/>
              </a:lnSpc>
              <a:defRPr/>
            </a:pPr>
            <a:r>
              <a:rPr lang="zh-CN" altLang="en-US" sz="2800"/>
              <a:t>   （</a:t>
            </a:r>
            <a:r>
              <a:rPr lang="en-US" altLang="zh-CN" sz="2800"/>
              <a:t>2</a:t>
            </a:r>
            <a:r>
              <a:rPr lang="zh-CN" altLang="en-US" sz="2800"/>
              <a:t>）多翻译小短文，理解文章大意，熟读经典段落。</a:t>
            </a:r>
            <a:endParaRPr lang="zh-CN" altLang="en-US" sz="2800"/>
          </a:p>
          <a:p>
            <a:pPr>
              <a:lnSpc>
                <a:spcPct val="130000"/>
              </a:lnSpc>
              <a:defRPr/>
            </a:pPr>
            <a:r>
              <a:rPr lang="zh-CN" altLang="en-US" sz="2800" b="1">
                <a:solidFill>
                  <a:srgbClr val="7030A0"/>
                </a:solidFill>
              </a:rPr>
              <a:t> 3.熟练掌握英语基础知识，为提高英语运用能力做准备</a:t>
            </a:r>
            <a:endParaRPr lang="zh-CN" altLang="en-US" sz="2800" b="1">
              <a:solidFill>
                <a:srgbClr val="7030A0"/>
              </a:solidFill>
            </a:endParaRPr>
          </a:p>
          <a:p>
            <a:pPr marL="483870" lvl="1">
              <a:lnSpc>
                <a:spcPct val="130000"/>
              </a:lnSpc>
              <a:defRPr/>
            </a:pPr>
            <a:r>
              <a:rPr lang="zh-CN" altLang="en-US" sz="2800"/>
              <a:t>（</a:t>
            </a:r>
            <a:r>
              <a:rPr lang="en-US" altLang="zh-CN" sz="2800"/>
              <a:t>1</a:t>
            </a:r>
            <a:r>
              <a:rPr lang="zh-CN" altLang="en-US" sz="2800"/>
              <a:t>）根据文章背景判断语法的运用。</a:t>
            </a:r>
            <a:endParaRPr lang="zh-CN" altLang="en-US" sz="2800"/>
          </a:p>
          <a:p>
            <a:pPr marL="483870" lvl="1">
              <a:lnSpc>
                <a:spcPct val="130000"/>
              </a:lnSpc>
              <a:defRPr/>
            </a:pPr>
            <a:r>
              <a:rPr lang="zh-CN" altLang="en-US" sz="2800"/>
              <a:t>（</a:t>
            </a:r>
            <a:r>
              <a:rPr lang="en-US" altLang="zh-CN" sz="2800"/>
              <a:t>2</a:t>
            </a:r>
            <a:r>
              <a:rPr lang="zh-CN" altLang="en-US" sz="2800"/>
              <a:t>）训练从记忆基础知识到正确答题的能力。</a:t>
            </a:r>
            <a:endParaRPr lang="zh-CN" altLang="en-US" sz="2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9896" y="3428948"/>
            <a:ext cx="10035663" cy="2330450"/>
          </a:xfrm>
          <a:prstGeom prst="rect">
            <a:avLst/>
          </a:prstGeom>
          <a:noFill/>
        </p:spPr>
        <p:txBody>
          <a:bodyPr wrap="square">
            <a:spAutoFit/>
          </a:bodyPr>
          <a:lstStyle/>
          <a:p>
            <a:pPr>
              <a:lnSpc>
                <a:spcPct val="130000"/>
              </a:lnSpc>
              <a:defRPr/>
            </a:pPr>
            <a:r>
              <a:rPr lang="zh-CN" altLang="en-US" sz="2800" b="1">
                <a:solidFill>
                  <a:srgbClr val="7030A0"/>
                </a:solidFill>
              </a:rPr>
              <a:t> </a:t>
            </a:r>
            <a:r>
              <a:rPr lang="en-US" altLang="zh-CN" sz="2800" b="1">
                <a:solidFill>
                  <a:srgbClr val="7030A0"/>
                </a:solidFill>
              </a:rPr>
              <a:t>5. </a:t>
            </a:r>
            <a:r>
              <a:rPr lang="zh-CN" altLang="en-US" sz="2800" b="1">
                <a:solidFill>
                  <a:srgbClr val="7030A0"/>
                </a:solidFill>
              </a:rPr>
              <a:t>研究历年真题</a:t>
            </a:r>
            <a:endParaRPr lang="zh-CN" altLang="en-US" sz="2800" b="1"/>
          </a:p>
          <a:p>
            <a:pPr marL="483870" lvl="1">
              <a:lnSpc>
                <a:spcPct val="130000"/>
              </a:lnSpc>
              <a:defRPr/>
            </a:pPr>
            <a:r>
              <a:rPr lang="en-US" altLang="zh-CN" sz="2800"/>
              <a:t>(1)</a:t>
            </a:r>
            <a:r>
              <a:rPr lang="zh-CN" altLang="en-US" sz="2800"/>
              <a:t>了解真题怎么考，设哪些陷阱，考点有哪些变化；</a:t>
            </a:r>
            <a:endParaRPr lang="zh-CN" altLang="en-US" sz="2800"/>
          </a:p>
          <a:p>
            <a:pPr marL="483870" lvl="1">
              <a:lnSpc>
                <a:spcPct val="130000"/>
              </a:lnSpc>
              <a:defRPr/>
            </a:pPr>
            <a:r>
              <a:rPr lang="en-US" altLang="zh-CN" sz="2800"/>
              <a:t>(2)</a:t>
            </a:r>
            <a:r>
              <a:rPr lang="zh-CN" altLang="en-US" sz="2800"/>
              <a:t>反复研究错误或正确的原因；</a:t>
            </a:r>
            <a:endParaRPr lang="zh-CN" altLang="en-US" sz="2800"/>
          </a:p>
          <a:p>
            <a:pPr marL="483870" lvl="1">
              <a:lnSpc>
                <a:spcPct val="130000"/>
              </a:lnSpc>
              <a:defRPr/>
            </a:pPr>
            <a:r>
              <a:rPr lang="en-US" altLang="zh-CN" sz="2800"/>
              <a:t>(3)</a:t>
            </a:r>
            <a:r>
              <a:rPr lang="zh-CN" altLang="en-US" sz="2800"/>
              <a:t>掌握正确的答题规律。</a:t>
            </a:r>
            <a:endParaRPr lang="zh-CN" altLang="en-US" sz="2800"/>
          </a:p>
        </p:txBody>
      </p:sp>
      <p:sp>
        <p:nvSpPr>
          <p:cNvPr id="6" name="文本框 5"/>
          <p:cNvSpPr txBox="1"/>
          <p:nvPr/>
        </p:nvSpPr>
        <p:spPr>
          <a:xfrm>
            <a:off x="1305000" y="1274073"/>
            <a:ext cx="9331469" cy="1770380"/>
          </a:xfrm>
          <a:prstGeom prst="rect">
            <a:avLst/>
          </a:prstGeom>
          <a:noFill/>
        </p:spPr>
        <p:txBody>
          <a:bodyPr wrap="square">
            <a:spAutoFit/>
          </a:bodyPr>
          <a:lstStyle/>
          <a:p>
            <a:pPr>
              <a:lnSpc>
                <a:spcPct val="130000"/>
              </a:lnSpc>
              <a:defRPr/>
            </a:pPr>
            <a:r>
              <a:rPr lang="en-US" altLang="zh-CN" sz="2800" b="1">
                <a:solidFill>
                  <a:srgbClr val="7030A0"/>
                </a:solidFill>
              </a:rPr>
              <a:t>4. </a:t>
            </a:r>
            <a:r>
              <a:rPr lang="zh-CN" altLang="en-US" sz="2800" b="1">
                <a:solidFill>
                  <a:srgbClr val="7030A0"/>
                </a:solidFill>
              </a:rPr>
              <a:t>不追求速度，切忌囫囵吞枣</a:t>
            </a:r>
            <a:endParaRPr lang="zh-CN" altLang="en-US" sz="2800" b="1">
              <a:solidFill>
                <a:srgbClr val="7030A0"/>
              </a:solidFill>
            </a:endParaRPr>
          </a:p>
          <a:p>
            <a:pPr marL="483870" lvl="1">
              <a:lnSpc>
                <a:spcPct val="130000"/>
              </a:lnSpc>
              <a:defRPr/>
            </a:pPr>
            <a:r>
              <a:rPr lang="zh-CN" altLang="en-US" sz="2800"/>
              <a:t>（</a:t>
            </a:r>
            <a:r>
              <a:rPr lang="en-US" altLang="zh-CN" sz="2800"/>
              <a:t>1</a:t>
            </a:r>
            <a:r>
              <a:rPr lang="zh-CN" altLang="en-US" sz="2800"/>
              <a:t>）扎实不会的知识点；</a:t>
            </a:r>
            <a:endParaRPr lang="zh-CN" altLang="en-US" sz="2800"/>
          </a:p>
          <a:p>
            <a:pPr marL="483870" lvl="1">
              <a:lnSpc>
                <a:spcPct val="130000"/>
              </a:lnSpc>
              <a:defRPr/>
            </a:pPr>
            <a:r>
              <a:rPr lang="zh-CN" altLang="en-US" sz="2800"/>
              <a:t>（</a:t>
            </a:r>
            <a:r>
              <a:rPr lang="en-US" altLang="zh-CN" sz="2800"/>
              <a:t>2</a:t>
            </a:r>
            <a:r>
              <a:rPr lang="zh-CN" altLang="en-US" sz="2800"/>
              <a:t>）以点带面，系统梳理和关联。</a:t>
            </a:r>
            <a:endParaRPr lang="zh-CN" altLang="en-US" sz="28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49153"/>
          <p:cNvSpPr>
            <a:spLocks noGrp="1"/>
          </p:cNvSpPr>
          <p:nvPr/>
        </p:nvSpPr>
        <p:spPr>
          <a:xfrm>
            <a:off x="2531548" y="258730"/>
            <a:ext cx="7128271" cy="772827"/>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algn="ctr" defTabSz="967105" fontAlgn="auto">
              <a:spcBef>
                <a:spcPts val="940"/>
              </a:spcBef>
              <a:defRPr/>
            </a:pPr>
            <a:r>
              <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一轮复习与整体复习目标分解</a:t>
            </a:r>
            <a:endPar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sp>
        <p:nvSpPr>
          <p:cNvPr id="5" name="标题 1"/>
          <p:cNvSpPr>
            <a:spLocks noGrp="1"/>
          </p:cNvSpPr>
          <p:nvPr/>
        </p:nvSpPr>
        <p:spPr>
          <a:xfrm>
            <a:off x="1069264" y="1219724"/>
            <a:ext cx="10055152" cy="554419"/>
          </a:xfrm>
          <a:prstGeom prst="rect">
            <a:avLst/>
          </a:prstGeom>
          <a:noFill/>
        </p:spPr>
        <p:txBody>
          <a:bodyPr anchor="ctr"/>
          <a:lstStyle>
            <a:lvl1pPr algn="l" defTabSz="864235" rtl="0" eaLnBrk="1" latinLnBrk="0" hangingPunct="1">
              <a:lnSpc>
                <a:spcPct val="90000"/>
              </a:lnSpc>
              <a:spcBef>
                <a:spcPct val="0"/>
              </a:spcBef>
              <a:buNone/>
              <a:defRPr sz="4155" kern="1200">
                <a:solidFill>
                  <a:schemeClr val="tx1"/>
                </a:solidFill>
                <a:latin typeface="+mj-lt"/>
                <a:ea typeface="+mj-ea"/>
                <a:cs typeface="+mj-cs"/>
              </a:defRPr>
            </a:lvl1pPr>
          </a:lstStyle>
          <a:p>
            <a:pPr algn="just">
              <a:lnSpc>
                <a:spcPct val="150000"/>
              </a:lnSpc>
              <a:defRPr/>
            </a:pPr>
            <a:r>
              <a:rPr lang="zh-CN" altLang="en-US" sz="2115">
                <a:latin typeface="微软雅黑" panose="020B0503020204020204" pitchFamily="34" charset="-122"/>
                <a:cs typeface="+mn-cs"/>
              </a:rPr>
              <a:t>总的来说，</a:t>
            </a:r>
            <a:r>
              <a:rPr lang="zh-CN" altLang="en-US" sz="2115">
                <a:solidFill>
                  <a:srgbClr val="FF0000"/>
                </a:solidFill>
                <a:latin typeface="微软雅黑" panose="020B0503020204020204" pitchFamily="34" charset="-122"/>
                <a:cs typeface="+mn-cs"/>
              </a:rPr>
              <a:t>一轮复习重在基础，二轮复习重在提升，三轮复习重在强化</a:t>
            </a:r>
            <a:r>
              <a:rPr lang="zh-CN" altLang="en-US" sz="2115">
                <a:latin typeface="微软雅黑" panose="020B0503020204020204" pitchFamily="34" charset="-122"/>
                <a:cs typeface="+mn-cs"/>
              </a:rPr>
              <a:t>。同一类别目标在不同的复习阶段，从操作层面看大致可以做以下的分工：</a:t>
            </a:r>
            <a:endParaRPr lang="zh-CN" altLang="en-US" sz="2115">
              <a:latin typeface="微软雅黑" panose="020B0503020204020204" pitchFamily="34" charset="-122"/>
              <a:cs typeface="+mn-cs"/>
            </a:endParaRPr>
          </a:p>
        </p:txBody>
      </p:sp>
      <p:graphicFrame>
        <p:nvGraphicFramePr>
          <p:cNvPr id="2" name="表格 1"/>
          <p:cNvGraphicFramePr>
            <a:graphicFrameLocks noGrp="1"/>
          </p:cNvGraphicFramePr>
          <p:nvPr>
            <p:custDataLst>
              <p:tags r:id="rId1"/>
            </p:custDataLst>
          </p:nvPr>
        </p:nvGraphicFramePr>
        <p:xfrm>
          <a:off x="1453998" y="2306722"/>
          <a:ext cx="9284008" cy="3613806"/>
        </p:xfrm>
        <a:graphic>
          <a:graphicData uri="http://schemas.openxmlformats.org/drawingml/2006/table">
            <a:tbl>
              <a:tblPr firstRow="1" bandRow="1">
                <a:tableStyleId>{5C22544A-7EE6-4342-B048-85BDC9FD1C3A}</a:tableStyleId>
              </a:tblPr>
              <a:tblGrid>
                <a:gridCol w="1817020"/>
                <a:gridCol w="1244498"/>
                <a:gridCol w="1244498"/>
                <a:gridCol w="1244498"/>
                <a:gridCol w="1244498"/>
                <a:gridCol w="1244498"/>
                <a:gridCol w="1244498"/>
              </a:tblGrid>
              <a:tr h="1198419">
                <a:tc>
                  <a:txBody>
                    <a:bodyPr/>
                    <a:lstStyle/>
                    <a:p>
                      <a:pPr indent="0" algn="ctr">
                        <a:lnSpc>
                          <a:spcPct val="120000"/>
                        </a:lnSpc>
                        <a:spcBef>
                          <a:spcPct val="0"/>
                        </a:spcBef>
                        <a:spcAft>
                          <a:spcPct val="0"/>
                        </a:spcAft>
                        <a:buNone/>
                      </a:pPr>
                      <a:r>
                        <a:rPr lang="zh-CN" altLang="en-US" sz="2100" b="1" spc="130">
                          <a:solidFill>
                            <a:srgbClr val="646464"/>
                          </a:solidFill>
                          <a:latin typeface="微软雅黑" panose="020B0503020204020204" pitchFamily="34" charset="-122"/>
                          <a:ea typeface="微软雅黑" panose="020B0503020204020204" pitchFamily="34" charset="-122"/>
                        </a:rPr>
                        <a:t>目标类别</a:t>
                      </a:r>
                      <a:endParaRPr lang="zh-CN" altLang="en-US" sz="2100" b="1" spc="130">
                        <a:solidFill>
                          <a:srgbClr val="646464"/>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知识</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能力</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运用</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分析</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综合</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2100" b="1" spc="130">
                          <a:solidFill>
                            <a:srgbClr val="FF0000"/>
                          </a:solidFill>
                          <a:latin typeface="微软雅黑" panose="020B0503020204020204" pitchFamily="34" charset="-122"/>
                          <a:ea typeface="微软雅黑" panose="020B0503020204020204" pitchFamily="34" charset="-122"/>
                        </a:rPr>
                        <a:t>表达</a:t>
                      </a:r>
                      <a:endParaRPr lang="zh-CN" altLang="en-US" sz="2100" b="1"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805129">
                <a:tc>
                  <a:txBody>
                    <a:bodyPr/>
                    <a:lstStyle/>
                    <a:p>
                      <a:pPr indent="0" algn="ctr">
                        <a:lnSpc>
                          <a:spcPct val="120000"/>
                        </a:lnSpc>
                        <a:spcBef>
                          <a:spcPct val="0"/>
                        </a:spcBef>
                        <a:spcAft>
                          <a:spcPct val="0"/>
                        </a:spcAft>
                        <a:buNone/>
                      </a:pPr>
                      <a:r>
                        <a:rPr lang="zh-CN" altLang="en-US" sz="1900" b="1" spc="130">
                          <a:solidFill>
                            <a:srgbClr val="646464"/>
                          </a:solidFill>
                          <a:latin typeface="微软雅黑" panose="020B0503020204020204" pitchFamily="34" charset="-122"/>
                          <a:ea typeface="微软雅黑" panose="020B0503020204020204" pitchFamily="34" charset="-122"/>
                        </a:rPr>
                        <a:t>一轮复习</a:t>
                      </a:r>
                      <a:endParaRPr lang="zh-CN" altLang="en-US" sz="1900" b="1" spc="130">
                        <a:solidFill>
                          <a:srgbClr val="646464"/>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梳理</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分类</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考点</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细化</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模式</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FF0000"/>
                          </a:solidFill>
                          <a:latin typeface="微软雅黑" panose="020B0503020204020204" pitchFamily="34" charset="-122"/>
                          <a:ea typeface="微软雅黑" panose="020B0503020204020204" pitchFamily="34" charset="-122"/>
                        </a:rPr>
                        <a:t>基础</a:t>
                      </a:r>
                      <a:endParaRPr lang="zh-CN" altLang="en-US" sz="1900" b="0" spc="130">
                        <a:solidFill>
                          <a:srgbClr val="FF000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805129">
                <a:tc>
                  <a:txBody>
                    <a:bodyPr/>
                    <a:lstStyle/>
                    <a:p>
                      <a:pPr indent="0" algn="ctr">
                        <a:lnSpc>
                          <a:spcPct val="120000"/>
                        </a:lnSpc>
                        <a:spcBef>
                          <a:spcPct val="0"/>
                        </a:spcBef>
                        <a:spcAft>
                          <a:spcPct val="0"/>
                        </a:spcAft>
                        <a:buNone/>
                      </a:pPr>
                      <a:r>
                        <a:rPr lang="zh-CN" altLang="en-US" sz="1900" b="1" spc="130">
                          <a:solidFill>
                            <a:srgbClr val="646464"/>
                          </a:solidFill>
                          <a:latin typeface="微软雅黑" panose="020B0503020204020204" pitchFamily="34" charset="-122"/>
                          <a:ea typeface="微软雅黑" panose="020B0503020204020204" pitchFamily="34" charset="-122"/>
                        </a:rPr>
                        <a:t>二轮复习</a:t>
                      </a:r>
                      <a:endParaRPr lang="zh-CN" altLang="en-US" sz="1900" b="1" spc="130">
                        <a:solidFill>
                          <a:srgbClr val="646464"/>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结构</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语感</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技能</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层次</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逻辑</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创新</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805129">
                <a:tc>
                  <a:txBody>
                    <a:bodyPr/>
                    <a:lstStyle/>
                    <a:p>
                      <a:pPr indent="0" algn="ctr">
                        <a:lnSpc>
                          <a:spcPct val="120000"/>
                        </a:lnSpc>
                        <a:spcBef>
                          <a:spcPct val="0"/>
                        </a:spcBef>
                        <a:spcAft>
                          <a:spcPct val="0"/>
                        </a:spcAft>
                        <a:buNone/>
                      </a:pPr>
                      <a:r>
                        <a:rPr lang="zh-CN" altLang="en-US" sz="1900" b="1" spc="130">
                          <a:solidFill>
                            <a:srgbClr val="646464"/>
                          </a:solidFill>
                          <a:latin typeface="微软雅黑" panose="020B0503020204020204" pitchFamily="34" charset="-122"/>
                          <a:ea typeface="微软雅黑" panose="020B0503020204020204" pitchFamily="34" charset="-122"/>
                        </a:rPr>
                        <a:t>三轮复习</a:t>
                      </a:r>
                      <a:endParaRPr lang="zh-CN" altLang="en-US" sz="1900" b="1" spc="130">
                        <a:solidFill>
                          <a:srgbClr val="646464"/>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整合</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思维</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规律</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系统</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a:solidFill>
                            <a:srgbClr val="404040"/>
                          </a:solidFill>
                          <a:latin typeface="微软雅黑" panose="020B0503020204020204" pitchFamily="34" charset="-122"/>
                          <a:ea typeface="微软雅黑" panose="020B0503020204020204" pitchFamily="34" charset="-122"/>
                        </a:rPr>
                        <a:t>思路</a:t>
                      </a:r>
                      <a:endParaRPr lang="zh-CN" altLang="en-US" sz="1900" b="0" spc="13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ct val="0"/>
                        </a:spcBef>
                        <a:spcAft>
                          <a:spcPct val="0"/>
                        </a:spcAft>
                        <a:buNone/>
                      </a:pPr>
                      <a:r>
                        <a:rPr lang="zh-CN" altLang="en-US" sz="1900" b="0" spc="130" dirty="0">
                          <a:solidFill>
                            <a:srgbClr val="404040"/>
                          </a:solidFill>
                          <a:latin typeface="微软雅黑" panose="020B0503020204020204" pitchFamily="34" charset="-122"/>
                          <a:ea typeface="微软雅黑" panose="020B0503020204020204" pitchFamily="34" charset="-122"/>
                        </a:rPr>
                        <a:t>规范</a:t>
                      </a:r>
                      <a:endParaRPr lang="zh-CN" altLang="en-US" sz="1900" b="0" spc="130" dirty="0">
                        <a:solidFill>
                          <a:srgbClr val="404040"/>
                        </a:solidFill>
                        <a:latin typeface="微软雅黑" panose="020B0503020204020204" pitchFamily="34" charset="-122"/>
                        <a:ea typeface="微软雅黑" panose="020B0503020204020204" pitchFamily="34" charset="-122"/>
                      </a:endParaRPr>
                    </a:p>
                  </a:txBody>
                  <a:tcPr marL="335987" marR="335987" marT="228501" marB="22850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r>
            </a:tbl>
          </a:graphicData>
        </a:graphic>
      </p:graphicFrame>
      <p:sp>
        <p:nvSpPr>
          <p:cNvPr id="7" name="文本框 6"/>
          <p:cNvSpPr txBox="1">
            <a:spLocks noChangeArrowheads="1"/>
          </p:cNvSpPr>
          <p:nvPr/>
        </p:nvSpPr>
        <p:spPr bwMode="auto">
          <a:xfrm>
            <a:off x="1820998" y="6002534"/>
            <a:ext cx="10371002"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330" b="1">
                <a:latin typeface="黑体" panose="02010609060101010101" pitchFamily="49" charset="-122"/>
                <a:ea typeface="黑体" panose="02010609060101010101" pitchFamily="49" charset="-122"/>
                <a:sym typeface="+mn-ea"/>
              </a:rPr>
              <a:t>建议：目标和分工明确，循序渐进，沉静总结，不急于求成。</a:t>
            </a:r>
            <a:endParaRPr lang="zh-CN" altLang="en-US" sz="2330" b="1">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custDataLst>
              <p:tags r:id="rId1"/>
            </p:custDataLst>
          </p:nvPr>
        </p:nvSpPr>
        <p:spPr>
          <a:xfrm>
            <a:off x="746693" y="431776"/>
            <a:ext cx="78963" cy="789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ym typeface="Arial" panose="020B0604020202020204" pitchFamily="34" charset="0"/>
            </a:endParaRPr>
          </a:p>
        </p:txBody>
      </p:sp>
      <p:sp>
        <p:nvSpPr>
          <p:cNvPr id="49154" name="标题 49153"/>
          <p:cNvSpPr>
            <a:spLocks noGrp="1"/>
          </p:cNvSpPr>
          <p:nvPr/>
        </p:nvSpPr>
        <p:spPr>
          <a:xfrm>
            <a:off x="4146000" y="208365"/>
            <a:ext cx="5552740" cy="772827"/>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defTabSz="967105" fontAlgn="auto">
              <a:spcBef>
                <a:spcPts val="940"/>
              </a:spcBef>
              <a:defRPr/>
            </a:pPr>
            <a:r>
              <a:rPr lang="zh-CN" altLang="en-US" sz="28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教材内容与应试练习</a:t>
            </a:r>
            <a:endParaRPr lang="zh-CN" altLang="en-US" sz="28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sp>
        <p:nvSpPr>
          <p:cNvPr id="4" name="文本框 3"/>
          <p:cNvSpPr txBox="1">
            <a:spLocks noChangeArrowheads="1"/>
          </p:cNvSpPr>
          <p:nvPr/>
        </p:nvSpPr>
        <p:spPr bwMode="auto">
          <a:xfrm>
            <a:off x="1502889" y="5982954"/>
            <a:ext cx="10371002"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330" b="1">
                <a:latin typeface="黑体" panose="02010609060101010101" pitchFamily="49" charset="-122"/>
                <a:ea typeface="黑体" panose="02010609060101010101" pitchFamily="49" charset="-122"/>
                <a:sym typeface="+mn-ea"/>
              </a:rPr>
              <a:t>建议：回归教材，重视教材，重视课堂教学。</a:t>
            </a:r>
            <a:endParaRPr lang="zh-CN" altLang="en-US" sz="2330" b="1">
              <a:latin typeface="黑体" panose="02010609060101010101" pitchFamily="49" charset="-122"/>
              <a:ea typeface="黑体" panose="02010609060101010101" pitchFamily="49" charset="-122"/>
              <a:sym typeface="+mn-ea"/>
            </a:endParaRPr>
          </a:p>
        </p:txBody>
      </p:sp>
      <p:graphicFrame>
        <p:nvGraphicFramePr>
          <p:cNvPr id="40" name="表格 7"/>
          <p:cNvGraphicFramePr>
            <a:graphicFrameLocks noGrp="1"/>
          </p:cNvGraphicFramePr>
          <p:nvPr>
            <p:custDataLst>
              <p:tags r:id="rId2"/>
            </p:custDataLst>
          </p:nvPr>
        </p:nvGraphicFramePr>
        <p:xfrm>
          <a:off x="299248" y="864682"/>
          <a:ext cx="11320236" cy="4912528"/>
        </p:xfrm>
        <a:graphic>
          <a:graphicData uri="http://schemas.openxmlformats.org/drawingml/2006/table">
            <a:tbl>
              <a:tblPr firstRow="1" bandRow="1">
                <a:tableStyleId>{5C22544A-7EE6-4342-B048-85BDC9FD1C3A}</a:tableStyleId>
              </a:tblPr>
              <a:tblGrid>
                <a:gridCol w="4941010"/>
                <a:gridCol w="6379226"/>
              </a:tblGrid>
              <a:tr h="608574">
                <a:tc>
                  <a:txBody>
                    <a:bodyPr/>
                    <a:lstStyle/>
                    <a:p>
                      <a:pPr indent="0" algn="ctr" fontAlgn="ctr">
                        <a:lnSpc>
                          <a:spcPct val="120000"/>
                        </a:lnSpc>
                        <a:spcBef>
                          <a:spcPct val="0"/>
                        </a:spcBef>
                        <a:spcAft>
                          <a:spcPct val="0"/>
                        </a:spcAft>
                      </a:pPr>
                      <a:r>
                        <a:rPr lang="en-US" altLang="zh-CN" sz="1300" b="1" spc="130">
                          <a:solidFill>
                            <a:srgbClr val="646464"/>
                          </a:solidFill>
                          <a:latin typeface="微软雅黑" panose="020B0503020204020204" pitchFamily="34" charset="-122"/>
                          <a:ea typeface="微软雅黑" panose="020B0503020204020204" pitchFamily="34" charset="-122"/>
                        </a:rPr>
                        <a:t>2022</a:t>
                      </a:r>
                      <a:r>
                        <a:rPr lang="zh-CN" altLang="en-US" sz="1300" b="1" spc="130">
                          <a:solidFill>
                            <a:srgbClr val="646464"/>
                          </a:solidFill>
                          <a:latin typeface="微软雅黑" panose="020B0503020204020204" pitchFamily="34" charset="-122"/>
                          <a:ea typeface="微软雅黑" panose="020B0503020204020204" pitchFamily="34" charset="-122"/>
                        </a:rPr>
                        <a:t>年高考真题语篇</a:t>
                      </a:r>
                      <a:endParaRPr lang="zh-CN" altLang="en-US" sz="1300" b="1" spc="130">
                        <a:solidFill>
                          <a:srgbClr val="646464"/>
                        </a:solidFill>
                        <a:latin typeface="微软雅黑" panose="020B0503020204020204" pitchFamily="34" charset="-122"/>
                        <a:ea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fontAlgn="ctr">
                        <a:lnSpc>
                          <a:spcPct val="120000"/>
                        </a:lnSpc>
                        <a:spcBef>
                          <a:spcPct val="0"/>
                        </a:spcBef>
                        <a:spcAft>
                          <a:spcPct val="0"/>
                        </a:spcAft>
                      </a:pPr>
                      <a:r>
                        <a:rPr lang="zh-CN" altLang="en-US" sz="1300" b="1" spc="130">
                          <a:solidFill>
                            <a:srgbClr val="646464"/>
                          </a:solidFill>
                          <a:latin typeface="微软雅黑" panose="020B0503020204020204" pitchFamily="34" charset="-122"/>
                          <a:ea typeface="微软雅黑" panose="020B0503020204020204" pitchFamily="34" charset="-122"/>
                        </a:rPr>
                        <a:t>相关教材语篇（新人教版）</a:t>
                      </a:r>
                      <a:endParaRPr lang="zh-CN" altLang="en-US" sz="1300" b="1" spc="130">
                        <a:solidFill>
                          <a:srgbClr val="646464"/>
                        </a:solidFill>
                        <a:latin typeface="微软雅黑" panose="020B0503020204020204" pitchFamily="34" charset="-122"/>
                        <a:ea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rPr>
                        <a:t>乙卷书面表达：英语学习方式</a:t>
                      </a:r>
                      <a:endParaRPr lang="zh-CN" altLang="en-US" sz="1300" b="0" spc="120">
                        <a:solidFill>
                          <a:srgbClr val="646464"/>
                        </a:solidFill>
                        <a:latin typeface="微软雅黑" panose="020B0503020204020204" pitchFamily="34" charset="-122"/>
                        <a:ea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marR="0" lvl="0" indent="0" algn="ctr" defTabSz="864235" rtl="0" fontAlgn="ctr">
                        <a:lnSpc>
                          <a:spcPct val="120000"/>
                        </a:lnSpc>
                        <a:spcBef>
                          <a:spcPct val="0"/>
                        </a:spcBef>
                        <a:spcAft>
                          <a:spcPct val="0"/>
                        </a:spcAft>
                        <a:buClrTx/>
                        <a:buSzTx/>
                        <a:buFontTx/>
                        <a:buNone/>
                        <a:defRPr/>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必修一：</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5 Languages Around the World</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rPr>
                        <a:t>乙卷短文改错：绿色出行</a:t>
                      </a:r>
                      <a:endParaRPr lang="zh-CN" altLang="en-US" sz="1300" b="0" spc="120">
                        <a:solidFill>
                          <a:srgbClr val="646464"/>
                        </a:solidFill>
                        <a:latin typeface="微软雅黑" panose="020B0503020204020204" pitchFamily="34" charset="-122"/>
                        <a:ea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fontAlgn="ctr">
                        <a:lnSpc>
                          <a:spcPct val="120000"/>
                        </a:lnSpc>
                        <a:spcBef>
                          <a:spcPct val="0"/>
                        </a:spcBef>
                        <a:spcAft>
                          <a:spcPct val="0"/>
                        </a:spcAft>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必修一：</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3 Sports and Fitness</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新高考</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卷阅读理解</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篇：关爱老人的传统</a:t>
                      </a:r>
                      <a:endPar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fontAlgn="ctr">
                        <a:lnSpc>
                          <a:spcPct val="120000"/>
                        </a:lnSpc>
                        <a:spcBef>
                          <a:spcPct val="0"/>
                        </a:spcBef>
                        <a:spcAft>
                          <a:spcPct val="0"/>
                        </a:spcAft>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必修三：</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2 Morals and Virtues</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新高考</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卷阅读理解</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篇：语音与农业生产</a:t>
                      </a:r>
                      <a:endPar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marR="0" lvl="0" indent="0" algn="ctr" defTabSz="864235" rtl="0" fontAlgn="ctr">
                        <a:lnSpc>
                          <a:spcPct val="120000"/>
                        </a:lnSpc>
                        <a:spcBef>
                          <a:spcPct val="0"/>
                        </a:spcBef>
                        <a:spcAft>
                          <a:spcPct val="0"/>
                        </a:spcAft>
                        <a:buClrTx/>
                        <a:buSzTx/>
                        <a:buFontTx/>
                        <a:buNone/>
                        <a:defRPr/>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必修一：</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5 Languages Around the World</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新高考</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卷七选五：健身搭档促进健身</a:t>
                      </a:r>
                      <a:endPar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indent="0" algn="ctr" fontAlgn="ctr">
                        <a:lnSpc>
                          <a:spcPct val="120000"/>
                        </a:lnSpc>
                        <a:spcBef>
                          <a:spcPct val="0"/>
                        </a:spcBef>
                        <a:spcAft>
                          <a:spcPct val="0"/>
                        </a:spcAft>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选择性必修三：</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2 Healthy Lifestyle</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新高考</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卷完形填空：露营经历</a:t>
                      </a:r>
                      <a:endPar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c>
                  <a:txBody>
                    <a:bodyPr/>
                    <a:lstStyle/>
                    <a:p>
                      <a:pPr marR="0" lvl="0" indent="0" algn="ctr" defTabSz="864235" rtl="0" fontAlgn="ctr">
                        <a:lnSpc>
                          <a:spcPct val="120000"/>
                        </a:lnSpc>
                        <a:spcBef>
                          <a:spcPct val="0"/>
                        </a:spcBef>
                        <a:spcAft>
                          <a:spcPct val="0"/>
                        </a:spcAft>
                        <a:buClrTx/>
                        <a:buSzTx/>
                        <a:buFontTx/>
                        <a:buNone/>
                        <a:defRPr/>
                      </a:pPr>
                      <a:r>
                        <a:rPr lang="zh-CN" altLang="en-US"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选择性必修三 ：</a:t>
                      </a:r>
                      <a:r>
                        <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4 Adversity and Courage</a:t>
                      </a:r>
                      <a:endParaRPr lang="en-US" altLang="zh-CN" sz="13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noFill/>
                  </a:tcPr>
                </a:tc>
              </a:tr>
              <a:tr h="609566">
                <a:tc>
                  <a:txBody>
                    <a:bodyPr/>
                    <a:lstStyle/>
                    <a:p>
                      <a:pPr indent="0" algn="ctr" fontAlgn="ctr">
                        <a:lnSpc>
                          <a:spcPct val="120000"/>
                        </a:lnSpc>
                        <a:spcBef>
                          <a:spcPct val="0"/>
                        </a:spcBef>
                        <a:spcAft>
                          <a:spcPct val="0"/>
                        </a:spcAft>
                      </a:pP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新高考</a:t>
                      </a:r>
                      <a:r>
                        <a:rPr lang="en-US" altLang="zh-CN"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I</a:t>
                      </a:r>
                      <a:r>
                        <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卷语法填空：大熊猫国家公园</a:t>
                      </a:r>
                      <a:endParaRPr lang="zh-CN" altLang="en-US" sz="13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noFill/>
                  </a:tcPr>
                </a:tc>
                <a:tc>
                  <a:txBody>
                    <a:bodyPr/>
                    <a:lstStyle/>
                    <a:p>
                      <a:pPr marR="0" lvl="0" indent="0" algn="ctr" defTabSz="864235" rtl="0" fontAlgn="ctr">
                        <a:lnSpc>
                          <a:spcPct val="120000"/>
                        </a:lnSpc>
                        <a:spcBef>
                          <a:spcPct val="0"/>
                        </a:spcBef>
                        <a:spcAft>
                          <a:spcPct val="0"/>
                        </a:spcAft>
                        <a:buClrTx/>
                        <a:buSzTx/>
                        <a:buFontTx/>
                        <a:buNone/>
                        <a:defRPr/>
                      </a:pPr>
                      <a:r>
                        <a:rPr lang="zh-CN" altLang="en-US" sz="13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必修二：</a:t>
                      </a:r>
                      <a:r>
                        <a:rPr lang="en-US" altLang="zh-CN" sz="13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Unit 2 Wildlife Protection</a:t>
                      </a:r>
                      <a:endParaRPr lang="en-US" altLang="zh-CN" sz="1300" b="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68825" marR="268825" marT="188161" marB="188161"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noFill/>
                  </a:tcPr>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p:nvPr/>
        </p:nvSpPr>
        <p:spPr>
          <a:xfrm>
            <a:off x="231140" y="2473960"/>
            <a:ext cx="11650980" cy="3189605"/>
          </a:xfrm>
          <a:prstGeom prst="rect">
            <a:avLst/>
          </a:prstGeom>
          <a:noFill/>
          <a:ln w="9525">
            <a:noFill/>
          </a:ln>
        </p:spPr>
        <p:txBody>
          <a:bodyPr wrap="square">
            <a:spAutoFit/>
          </a:bodyPr>
          <a:lstStyle/>
          <a:p>
            <a:pPr>
              <a:lnSpc>
                <a:spcPts val="4400"/>
              </a:lnSpc>
            </a:pPr>
            <a:r>
              <a:rPr lang="en-US" altLang="zh-CN" sz="2800" b="1">
                <a:latin typeface="Arial" panose="020B0604020202020204" pitchFamily="34" charset="0"/>
              </a:rPr>
              <a:t>       </a:t>
            </a:r>
            <a:r>
              <a:rPr lang="zh-CN" altLang="zh-CN" sz="2800" b="1">
                <a:latin typeface="宋体" panose="02010600030101010101" pitchFamily="2" charset="-122"/>
                <a:ea typeface="宋体" panose="02010600030101010101" pitchFamily="2" charset="-122"/>
              </a:rPr>
              <a:t>中国高考评价体系梳理了各要素之间的逻辑关系，遵循正确的研究方向、目标和科学的路径、方法，创造性地提出高考命题理念从“</a:t>
            </a:r>
            <a:r>
              <a:rPr lang="zh-CN" altLang="zh-CN" sz="2800" b="1">
                <a:solidFill>
                  <a:srgbClr val="0000FF"/>
                </a:solidFill>
                <a:latin typeface="宋体" panose="02010600030101010101" pitchFamily="2" charset="-122"/>
                <a:ea typeface="宋体" panose="02010600030101010101" pitchFamily="2" charset="-122"/>
              </a:rPr>
              <a:t>知识立意”“能力立意”</a:t>
            </a:r>
            <a:r>
              <a:rPr lang="zh-CN" altLang="zh-CN" sz="2800" b="1">
                <a:latin typeface="宋体" panose="02010600030101010101" pitchFamily="2" charset="-122"/>
                <a:ea typeface="宋体" panose="02010600030101010101" pitchFamily="2" charset="-122"/>
              </a:rPr>
              <a:t>转</a:t>
            </a:r>
            <a:r>
              <a:rPr lang="zh-CN" altLang="en-US" sz="2800" b="1">
                <a:latin typeface="宋体" panose="02010600030101010101" pitchFamily="2" charset="-122"/>
                <a:ea typeface="宋体" panose="02010600030101010101" pitchFamily="2" charset="-122"/>
              </a:rPr>
              <a:t>向</a:t>
            </a:r>
            <a:r>
              <a:rPr lang="zh-CN" altLang="zh-CN" sz="2800" b="1">
                <a:latin typeface="宋体" panose="02010600030101010101" pitchFamily="2" charset="-122"/>
                <a:ea typeface="宋体" panose="02010600030101010101" pitchFamily="2" charset="-122"/>
              </a:rPr>
              <a:t>“</a:t>
            </a:r>
            <a:r>
              <a:rPr lang="zh-CN" altLang="zh-CN" sz="2800" b="1">
                <a:solidFill>
                  <a:srgbClr val="FF0000"/>
                </a:solidFill>
                <a:highlight>
                  <a:srgbClr val="FFFF00"/>
                </a:highlight>
                <a:latin typeface="宋体" panose="02010600030101010101" pitchFamily="2" charset="-122"/>
                <a:ea typeface="宋体" panose="02010600030101010101" pitchFamily="2" charset="-122"/>
              </a:rPr>
              <a:t>价值引领、素养导向、能力为重、知识为基</a:t>
            </a:r>
            <a:r>
              <a:rPr lang="zh-CN" altLang="zh-CN" sz="2800" b="1">
                <a:solidFill>
                  <a:srgbClr val="FF0000"/>
                </a:solidFill>
                <a:latin typeface="宋体" panose="02010600030101010101" pitchFamily="2" charset="-122"/>
                <a:ea typeface="宋体" panose="02010600030101010101" pitchFamily="2" charset="-122"/>
              </a:rPr>
              <a:t>”</a:t>
            </a:r>
            <a:r>
              <a:rPr lang="zh-CN" altLang="zh-CN" sz="2800" b="1">
                <a:latin typeface="宋体" panose="02010600030101010101" pitchFamily="2" charset="-122"/>
                <a:ea typeface="宋体" panose="02010600030101010101" pitchFamily="2" charset="-122"/>
              </a:rPr>
              <a:t> 。中国高考评价体系是一个</a:t>
            </a:r>
            <a:r>
              <a:rPr lang="zh-CN" altLang="zh-CN" sz="2800" b="1">
                <a:solidFill>
                  <a:srgbClr val="FF0000"/>
                </a:solidFill>
                <a:latin typeface="宋体" panose="02010600030101010101" pitchFamily="2" charset="-122"/>
                <a:ea typeface="宋体" panose="02010600030101010101" pitchFamily="2" charset="-122"/>
              </a:rPr>
              <a:t>以价值为引领</a:t>
            </a:r>
            <a:r>
              <a:rPr lang="zh-CN" altLang="zh-CN" sz="2800" b="1">
                <a:latin typeface="宋体" panose="02010600030101010101" pitchFamily="2" charset="-122"/>
                <a:ea typeface="宋体" panose="02010600030101010101" pitchFamily="2" charset="-122"/>
              </a:rPr>
              <a:t>的、系统的、科学的、创新的评价体系，有助于在高考的各项工作中切实落实</a:t>
            </a:r>
            <a:r>
              <a:rPr lang="zh-CN" altLang="zh-CN" sz="2800" b="1">
                <a:solidFill>
                  <a:srgbClr val="FF0000"/>
                </a:solidFill>
                <a:latin typeface="宋体" panose="02010600030101010101" pitchFamily="2" charset="-122"/>
                <a:ea typeface="宋体" panose="02010600030101010101" pitchFamily="2" charset="-122"/>
              </a:rPr>
              <a:t>立德树人</a:t>
            </a:r>
            <a:r>
              <a:rPr lang="zh-CN" altLang="zh-CN" sz="2800" b="1">
                <a:latin typeface="宋体" panose="02010600030101010101" pitchFamily="2" charset="-122"/>
                <a:ea typeface="宋体" panose="02010600030101010101" pitchFamily="2" charset="-122"/>
              </a:rPr>
              <a:t>的根本任务。</a:t>
            </a:r>
            <a:endParaRPr lang="zh-CN" altLang="zh-CN" sz="2800" b="1">
              <a:latin typeface="宋体" panose="02010600030101010101" pitchFamily="2" charset="-122"/>
              <a:ea typeface="宋体" panose="02010600030101010101" pitchFamily="2" charset="-122"/>
            </a:endParaRPr>
          </a:p>
          <a:p>
            <a:endParaRPr lang="zh-CN" altLang="en-US">
              <a:latin typeface="Arial" panose="020B0604020202020204" pitchFamily="34" charset="0"/>
            </a:endParaRPr>
          </a:p>
        </p:txBody>
      </p:sp>
      <p:sp>
        <p:nvSpPr>
          <p:cNvPr id="2" name="TextBox 2"/>
          <p:cNvSpPr txBox="1"/>
          <p:nvPr/>
        </p:nvSpPr>
        <p:spPr>
          <a:xfrm>
            <a:off x="2640330" y="1207770"/>
            <a:ext cx="6070600" cy="768350"/>
          </a:xfrm>
          <a:prstGeom prst="rect">
            <a:avLst/>
          </a:prstGeom>
          <a:noFill/>
          <a:ln w="9525">
            <a:noFill/>
          </a:ln>
        </p:spPr>
        <p:txBody>
          <a:bodyPr wrap="square">
            <a:spAutoFit/>
          </a:bodyPr>
          <a:lstStyle/>
          <a:p>
            <a:pPr algn="ctr"/>
            <a:r>
              <a:rPr lang="zh-CN" altLang="zh-CN" sz="4400" b="1">
                <a:effectLst/>
                <a:latin typeface="微软雅黑" panose="020B0503020204020204" pitchFamily="34" charset="-122"/>
                <a:ea typeface="微软雅黑" panose="020B0503020204020204" pitchFamily="34" charset="-122"/>
                <a:cs typeface="宋体" panose="02010600030101010101" pitchFamily="2" charset="-122"/>
              </a:rPr>
              <a:t>一、高考的命题理念</a:t>
            </a:r>
            <a:endParaRPr lang="zh-CN" altLang="zh-CN" sz="4400" b="1">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custDataLst>
              <p:tags r:id="rId1"/>
            </p:custDataLst>
          </p:nvPr>
        </p:nvSpPr>
        <p:spPr>
          <a:xfrm>
            <a:off x="746693" y="431776"/>
            <a:ext cx="78963" cy="7896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ym typeface="Arial" panose="020B0604020202020204" pitchFamily="34" charset="0"/>
            </a:endParaRPr>
          </a:p>
        </p:txBody>
      </p:sp>
      <p:sp>
        <p:nvSpPr>
          <p:cNvPr id="49154" name="标题 49153"/>
          <p:cNvSpPr>
            <a:spLocks noGrp="1"/>
          </p:cNvSpPr>
          <p:nvPr/>
        </p:nvSpPr>
        <p:spPr>
          <a:xfrm>
            <a:off x="3712832" y="431776"/>
            <a:ext cx="5084056" cy="772827"/>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defTabSz="967105" fontAlgn="auto">
              <a:spcBef>
                <a:spcPts val="940"/>
              </a:spcBef>
              <a:defRPr/>
            </a:pPr>
            <a:r>
              <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学校课程与个人计划</a:t>
            </a:r>
            <a:endParaRPr lang="zh-CN" altLang="en-US" sz="2965"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sp>
        <p:nvSpPr>
          <p:cNvPr id="3" name="内容占位符 2"/>
          <p:cNvSpPr>
            <a:spLocks noGrp="1"/>
          </p:cNvSpPr>
          <p:nvPr/>
        </p:nvSpPr>
        <p:spPr>
          <a:xfrm>
            <a:off x="568607" y="1495254"/>
            <a:ext cx="11179111" cy="4023741"/>
          </a:xfrm>
          <a:prstGeom prst="rect">
            <a:avLst/>
          </a:prstGeom>
          <a:solidFill>
            <a:schemeClr val="accent1">
              <a:lumMod val="40000"/>
              <a:lumOff val="60000"/>
            </a:schemeClr>
          </a:solidFill>
        </p:spPr>
        <p:txBody>
          <a:bodyPr>
            <a:normAutofit/>
          </a:bodyPr>
          <a:lstStyle>
            <a:lvl1pPr defTabSz="863600">
              <a:lnSpc>
                <a:spcPct val="130000"/>
              </a:lnSpc>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47700" indent="-215900" defTabSz="863600">
              <a:lnSpc>
                <a:spcPct val="130000"/>
              </a:lnSpc>
              <a:spcAft>
                <a:spcPts val="1000"/>
              </a:spcAft>
              <a:buFont typeface="Arial" panose="020B0604020202020204" pitchFamily="34" charset="0"/>
              <a:buChar char="•"/>
              <a:tabLst>
                <a:tab pos="1520825" algn="l"/>
              </a:tabLst>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079500" indent="-215900" defTabSz="863600">
              <a:lnSpc>
                <a:spcPct val="130000"/>
              </a:lnSpc>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511300" indent="-215900" defTabSz="863600">
              <a:lnSpc>
                <a:spcPct val="130000"/>
              </a:lnSpc>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943100" indent="-215900" defTabSz="863600">
              <a:lnSpc>
                <a:spcPct val="130000"/>
              </a:lnSpc>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400300" indent="-215900" defTabSz="863600" fontAlgn="base">
              <a:lnSpc>
                <a:spcPct val="130000"/>
              </a:lnSpc>
              <a:spcBef>
                <a:spcPct val="0"/>
              </a:spcBef>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6pPr>
            <a:lvl7pPr marL="2857500" indent="-215900" defTabSz="863600" fontAlgn="base">
              <a:lnSpc>
                <a:spcPct val="130000"/>
              </a:lnSpc>
              <a:spcBef>
                <a:spcPct val="0"/>
              </a:spcBef>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7pPr>
            <a:lvl8pPr marL="3314700" indent="-215900" defTabSz="863600" fontAlgn="base">
              <a:lnSpc>
                <a:spcPct val="130000"/>
              </a:lnSpc>
              <a:spcBef>
                <a:spcPct val="0"/>
              </a:spcBef>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8pPr>
            <a:lvl9pPr marL="3771900" indent="-215900" defTabSz="863600" fontAlgn="base">
              <a:lnSpc>
                <a:spcPct val="130000"/>
              </a:lnSpc>
              <a:spcBef>
                <a:spcPct val="0"/>
              </a:spcBef>
              <a:spcAft>
                <a:spcPts val="1000"/>
              </a:spcAft>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cs typeface="Arial" panose="020B0604020202020204" pitchFamily="34" charset="0"/>
              </a:defRPr>
            </a:lvl9pPr>
          </a:lstStyle>
          <a:p>
            <a:pPr>
              <a:lnSpc>
                <a:spcPct val="200000"/>
              </a:lnSpc>
              <a:spcBef>
                <a:spcPts val="1005"/>
              </a:spcBef>
              <a:spcAft>
                <a:spcPct val="0"/>
              </a:spcAft>
              <a:buNone/>
              <a:defRPr/>
            </a:pPr>
            <a:r>
              <a:rPr lang="zh-CN" altLang="en-US" sz="2115" b="1">
                <a:solidFill>
                  <a:srgbClr val="009643"/>
                </a:solidFill>
                <a:latin typeface="微软雅黑" panose="020B0503020204020204" pitchFamily="34" charset="-122"/>
                <a:ea typeface="黑体" panose="02010609060101010101" pitchFamily="49" charset="-122"/>
              </a:rPr>
              <a:t>学校课程：</a:t>
            </a:r>
            <a:endParaRPr lang="en-US" altLang="zh-CN" sz="2115" b="1">
              <a:solidFill>
                <a:srgbClr val="009643"/>
              </a:solidFill>
              <a:latin typeface="微软雅黑" panose="020B0503020204020204" pitchFamily="34" charset="-122"/>
              <a:ea typeface="黑体" panose="02010609060101010101" pitchFamily="49" charset="-122"/>
            </a:endParaRPr>
          </a:p>
          <a:p>
            <a:pPr algn="just">
              <a:lnSpc>
                <a:spcPct val="200000"/>
              </a:lnSpc>
              <a:spcBef>
                <a:spcPts val="950"/>
              </a:spcBef>
              <a:spcAft>
                <a:spcPct val="0"/>
              </a:spcAft>
              <a:buNone/>
              <a:defRPr/>
            </a:pPr>
            <a:r>
              <a:rPr lang="en-US" altLang="zh-CN" sz="2115">
                <a:latin typeface="微软雅黑" panose="020B0503020204020204" pitchFamily="34" charset="-122"/>
                <a:ea typeface="黑体" panose="02010609060101010101" pitchFamily="49" charset="-122"/>
              </a:rPr>
              <a:t> </a:t>
            </a:r>
            <a:r>
              <a:rPr lang="zh-CN" altLang="en-US" sz="2115">
                <a:latin typeface="微软雅黑" panose="020B0503020204020204" pitchFamily="34" charset="-122"/>
                <a:ea typeface="黑体" panose="02010609060101010101" pitchFamily="49" charset="-122"/>
              </a:rPr>
              <a:t>知识的建构和练习具有系统性、全面性，复习的进度和教学计划具有一定经验，符合复习规律，同伴学习的相互合作与比较能及时让自己调整和改进。</a:t>
            </a:r>
            <a:endParaRPr lang="zh-CN" altLang="en-US" sz="2115" b="1">
              <a:solidFill>
                <a:srgbClr val="009643"/>
              </a:solidFill>
              <a:latin typeface="微软雅黑" panose="020B0503020204020204" pitchFamily="34" charset="-122"/>
              <a:ea typeface="黑体" panose="02010609060101010101" pitchFamily="49" charset="-122"/>
            </a:endParaRPr>
          </a:p>
          <a:p>
            <a:pPr>
              <a:lnSpc>
                <a:spcPct val="200000"/>
              </a:lnSpc>
              <a:spcBef>
                <a:spcPts val="1005"/>
              </a:spcBef>
              <a:spcAft>
                <a:spcPct val="0"/>
              </a:spcAft>
              <a:buNone/>
              <a:defRPr/>
            </a:pPr>
            <a:r>
              <a:rPr lang="zh-CN" altLang="en-US" sz="2115" b="1">
                <a:solidFill>
                  <a:srgbClr val="009643"/>
                </a:solidFill>
                <a:latin typeface="微软雅黑" panose="020B0503020204020204" pitchFamily="34" charset="-122"/>
                <a:ea typeface="黑体" panose="02010609060101010101" pitchFamily="49" charset="-122"/>
              </a:rPr>
              <a:t>个人计划：</a:t>
            </a:r>
            <a:endParaRPr lang="en-US" altLang="zh-CN" sz="2115" b="1">
              <a:solidFill>
                <a:srgbClr val="009643"/>
              </a:solidFill>
              <a:latin typeface="微软雅黑" panose="020B0503020204020204" pitchFamily="34" charset="-122"/>
              <a:ea typeface="黑体" panose="02010609060101010101" pitchFamily="49" charset="-122"/>
            </a:endParaRPr>
          </a:p>
          <a:p>
            <a:pPr>
              <a:lnSpc>
                <a:spcPct val="200000"/>
              </a:lnSpc>
              <a:spcBef>
                <a:spcPts val="950"/>
              </a:spcBef>
              <a:spcAft>
                <a:spcPct val="0"/>
              </a:spcAft>
              <a:buNone/>
              <a:defRPr/>
            </a:pPr>
            <a:r>
              <a:rPr lang="en-US" altLang="zh-CN" sz="2115">
                <a:latin typeface="微软雅黑" panose="020B0503020204020204" pitchFamily="34" charset="-122"/>
                <a:ea typeface="黑体" panose="02010609060101010101" pitchFamily="49" charset="-122"/>
              </a:rPr>
              <a:t> </a:t>
            </a:r>
            <a:r>
              <a:rPr lang="zh-CN" altLang="en-US" sz="2115">
                <a:latin typeface="微软雅黑" panose="020B0503020204020204" pitchFamily="34" charset="-122"/>
                <a:ea typeface="黑体" panose="02010609060101010101" pitchFamily="49" charset="-122"/>
              </a:rPr>
              <a:t>自己学习的漏洞和问题更有针对性、有效性，复习的时空条件具有灵活性。</a:t>
            </a:r>
            <a:endParaRPr lang="zh-CN" altLang="en-US" sz="2115" b="1">
              <a:solidFill>
                <a:srgbClr val="6FABAA"/>
              </a:solidFill>
              <a:latin typeface="微软雅黑" panose="020B0503020204020204" pitchFamily="34" charset="-122"/>
              <a:ea typeface="黑体" panose="02010609060101010101" pitchFamily="49" charset="-122"/>
            </a:endParaRPr>
          </a:p>
        </p:txBody>
      </p:sp>
      <p:sp>
        <p:nvSpPr>
          <p:cNvPr id="4" name="文本框 3"/>
          <p:cNvSpPr txBox="1">
            <a:spLocks noChangeArrowheads="1"/>
          </p:cNvSpPr>
          <p:nvPr/>
        </p:nvSpPr>
        <p:spPr bwMode="auto">
          <a:xfrm>
            <a:off x="882779" y="5933968"/>
            <a:ext cx="10371002"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330" b="1">
                <a:latin typeface="黑体" panose="02010609060101010101" pitchFamily="49" charset="-122"/>
                <a:ea typeface="黑体" panose="02010609060101010101" pitchFamily="49" charset="-122"/>
                <a:sym typeface="+mn-ea"/>
              </a:rPr>
              <a:t>建议：知识框架不宜过多，注意“点面”结合，弥补自己的“真漏洞”。</a:t>
            </a:r>
            <a:endParaRPr lang="zh-CN" altLang="en-US" sz="2330" b="1">
              <a:latin typeface="黑体" panose="02010609060101010101" pitchFamily="49" charset="-122"/>
              <a:ea typeface="黑体" panose="02010609060101010101" pitchFamily="49" charset="-122"/>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078969" y="1268907"/>
            <a:ext cx="580146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highlight>
                  <a:srgbClr val="FFFF00"/>
                </a:highlight>
                <a:latin typeface="Times New Roman" panose="02020603050405020304" pitchFamily="18" charset="0"/>
              </a:rPr>
              <a:t>   （一）如何拓展基础词汇？ </a:t>
            </a:r>
            <a:endParaRPr lang="zh-CN" altLang="en-US" b="1">
              <a:highlight>
                <a:srgbClr val="FFFF00"/>
              </a:highlight>
              <a:latin typeface="Times New Roman" panose="02020603050405020304" pitchFamily="18" charset="0"/>
            </a:endParaRPr>
          </a:p>
        </p:txBody>
      </p:sp>
      <p:sp>
        <p:nvSpPr>
          <p:cNvPr id="2" name="文本框 1"/>
          <p:cNvSpPr txBox="1"/>
          <p:nvPr/>
        </p:nvSpPr>
        <p:spPr>
          <a:xfrm>
            <a:off x="1555531" y="1994489"/>
            <a:ext cx="9080938" cy="523220"/>
          </a:xfrm>
          <a:prstGeom prst="rect">
            <a:avLst/>
          </a:prstGeom>
          <a:noFill/>
        </p:spPr>
        <p:txBody>
          <a:bodyPr wrap="square" rtlCol="0">
            <a:spAutoFit/>
          </a:bodyPr>
          <a:lstStyle/>
          <a:p>
            <a:r>
              <a:rPr lang="zh-CN" altLang="en-US" sz="2800"/>
              <a:t>注重词汇情境中的应用，在句子中、在语篇中学习词汇</a:t>
            </a:r>
            <a:endParaRPr lang="en-US" altLang="zh-CN" sz="2800"/>
          </a:p>
        </p:txBody>
      </p:sp>
      <p:sp>
        <p:nvSpPr>
          <p:cNvPr id="3" name="文本框 2"/>
          <p:cNvSpPr txBox="1"/>
          <p:nvPr/>
        </p:nvSpPr>
        <p:spPr>
          <a:xfrm>
            <a:off x="1555531" y="2754692"/>
            <a:ext cx="9648497" cy="523220"/>
          </a:xfrm>
          <a:prstGeom prst="rect">
            <a:avLst/>
          </a:prstGeom>
          <a:noFill/>
        </p:spPr>
        <p:txBody>
          <a:bodyPr wrap="square" rtlCol="0">
            <a:spAutoFit/>
          </a:bodyPr>
          <a:lstStyle/>
          <a:p>
            <a:r>
              <a:rPr lang="zh-CN" altLang="en-US" sz="2800"/>
              <a:t>核心词汇的拓展</a:t>
            </a:r>
            <a:r>
              <a:rPr lang="en-US" altLang="zh-CN" sz="2800"/>
              <a:t>:  </a:t>
            </a:r>
            <a:r>
              <a:rPr lang="zh-CN" altLang="en-US" sz="2800">
                <a:solidFill>
                  <a:srgbClr val="FF0000"/>
                </a:solidFill>
              </a:rPr>
              <a:t>构词法   </a:t>
            </a:r>
            <a:r>
              <a:rPr lang="zh-CN" altLang="en-US" sz="2800"/>
              <a:t>同根词、类转此、熟词生义</a:t>
            </a:r>
            <a:endParaRPr lang="zh-CN" altLang="en-US" sz="2800"/>
          </a:p>
        </p:txBody>
      </p:sp>
      <p:sp>
        <p:nvSpPr>
          <p:cNvPr id="7" name="文本框 6"/>
          <p:cNvSpPr txBox="1"/>
          <p:nvPr/>
        </p:nvSpPr>
        <p:spPr>
          <a:xfrm>
            <a:off x="1677691" y="3505533"/>
            <a:ext cx="7872248" cy="3014980"/>
          </a:xfrm>
          <a:prstGeom prst="rect">
            <a:avLst/>
          </a:prstGeom>
          <a:noFill/>
        </p:spPr>
        <p:txBody>
          <a:bodyPr wrap="square">
            <a:spAutoFit/>
          </a:bodyPr>
          <a:lstStyle/>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1.拼写易错词、识别相似词</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2.重点词汇的词性转变</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3.盲点单词</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4.动词过去式过去分词的双写</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5.固定搭配(动词短语、介词短语、形容词短语等)</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ts val="38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6.教材没有课标有的单词7.有必要想扩充的词汇</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826239" y="421575"/>
            <a:ext cx="6307375" cy="584775"/>
          </a:xfrm>
          <a:prstGeom prst="rect">
            <a:avLst/>
          </a:prstGeom>
          <a:solidFill>
            <a:schemeClr val="accent2">
              <a:lumMod val="20000"/>
              <a:lumOff val="80000"/>
            </a:schemeClr>
          </a:solidFill>
        </p:spPr>
        <p:txBody>
          <a:bodyPr wrap="square" rtlCol="0">
            <a:spAutoFit/>
          </a:bodyPr>
          <a:lstStyle/>
          <a:p>
            <a:pPr algn="ctr"/>
            <a:r>
              <a:rPr lang="zh-CN" altLang="en-US" sz="3200"/>
              <a:t>英语一轮复习备考策略和建议</a:t>
            </a:r>
            <a:endParaRPr lang="zh-CN" altLang="en-US" sz="32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2819" y="562848"/>
            <a:ext cx="6003925" cy="715581"/>
          </a:xfrm>
          <a:prstGeom prst="rect">
            <a:avLst/>
          </a:prstGeom>
          <a:noFill/>
          <a:ln w="9525">
            <a:noFill/>
          </a:ln>
        </p:spPr>
        <p:txBody>
          <a:bodyPr wrap="square">
            <a:spAutoFit/>
          </a:bodyPr>
          <a:lstStyle/>
          <a:p>
            <a:pPr>
              <a:lnSpc>
                <a:spcPct val="150000"/>
              </a:lnSpc>
            </a:pPr>
            <a:r>
              <a:rPr lang="en-US" altLang="zh-CN" b="1">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英语词汇复习策略</a:t>
            </a:r>
            <a:r>
              <a:rPr lang="en-US" altLang="zh-CN" sz="3200" b="1">
                <a:latin typeface="宋体" panose="02010600030101010101" pitchFamily="2" charset="-122"/>
                <a:ea typeface="宋体" panose="02010600030101010101" pitchFamily="2" charset="-122"/>
              </a:rPr>
              <a:t> </a:t>
            </a:r>
            <a:endParaRPr lang="en-US" altLang="zh-CN" sz="3200" b="1">
              <a:latin typeface="宋体" panose="02010600030101010101" pitchFamily="2" charset="-122"/>
              <a:ea typeface="宋体" panose="02010600030101010101" pitchFamily="2" charset="-122"/>
            </a:endParaRPr>
          </a:p>
        </p:txBody>
      </p:sp>
      <p:sp>
        <p:nvSpPr>
          <p:cNvPr id="3" name="TextBox 2"/>
          <p:cNvSpPr txBox="1"/>
          <p:nvPr/>
        </p:nvSpPr>
        <p:spPr>
          <a:xfrm>
            <a:off x="1895421" y="1803331"/>
            <a:ext cx="9119420" cy="4401205"/>
          </a:xfrm>
          <a:prstGeom prst="rect">
            <a:avLst/>
          </a:prstGeom>
          <a:noFill/>
          <a:ln w="9525">
            <a:noFill/>
          </a:ln>
        </p:spPr>
        <p:txBody>
          <a:bodyPr wrap="square">
            <a:spAutoFit/>
          </a:bodyPr>
          <a:lstStyle/>
          <a:p>
            <a:r>
              <a:rPr lang="en-US" altLang="zh-CN" sz="2800" b="1">
                <a:latin typeface="宋体" panose="02010600030101010101" pitchFamily="2" charset="-122"/>
                <a:ea typeface="宋体" panose="02010600030101010101" pitchFamily="2" charset="-122"/>
              </a:rPr>
              <a:t>  </a:t>
            </a:r>
            <a:r>
              <a:rPr lang="zh-CN" altLang="zh-CN" sz="2800" b="1">
                <a:latin typeface="宋体" panose="02010600030101010101" pitchFamily="2" charset="-122"/>
                <a:ea typeface="宋体" panose="02010600030101010101" pitchFamily="2" charset="-122"/>
              </a:rPr>
              <a:t>重点词汇的复习</a:t>
            </a:r>
            <a:r>
              <a:rPr lang="zh-CN" altLang="en-US" sz="2800" b="1">
                <a:latin typeface="宋体" panose="02010600030101010101" pitchFamily="2" charset="-122"/>
                <a:ea typeface="宋体" panose="02010600030101010101" pitchFamily="2" charset="-122"/>
              </a:rPr>
              <a:t>坚持“词不离句，句不离文”原则</a:t>
            </a:r>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  </a:t>
            </a:r>
            <a:endParaRPr lang="en-US" altLang="zh-CN"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基础词汇要变形和拓展</a:t>
            </a:r>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核心词汇词汇要记词组、短语、句式</a:t>
            </a:r>
            <a:endParaRPr lang="en-US" altLang="zh-CN"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     </a:t>
            </a:r>
            <a:endParaRPr lang="en-US" altLang="zh-CN" sz="2800" b="1">
              <a:solidFill>
                <a:srgbClr val="FF0000"/>
              </a:solidFill>
              <a:latin typeface="宋体" panose="02010600030101010101" pitchFamily="2" charset="-122"/>
              <a:ea typeface="宋体" panose="02010600030101010101" pitchFamily="2" charset="-122"/>
            </a:endParaRPr>
          </a:p>
          <a:p>
            <a:r>
              <a:rPr lang="en-US" altLang="zh-CN" sz="2800" b="1">
                <a:solidFill>
                  <a:srgbClr val="FF0000"/>
                </a:solidFill>
                <a:latin typeface="宋体" panose="02010600030101010101" pitchFamily="2" charset="-122"/>
                <a:ea typeface="宋体" panose="02010600030101010101" pitchFamily="2" charset="-122"/>
              </a:rPr>
              <a:t>  </a:t>
            </a:r>
            <a:r>
              <a:rPr lang="en-US" altLang="zh-CN" sz="2800" b="1">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写作时，尽量尝试使用所学词汇</a:t>
            </a:r>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r>
              <a:rPr lang="zh-CN" altLang="en-US" sz="2800" b="1">
                <a:solidFill>
                  <a:srgbClr val="FF0000"/>
                </a:solidFill>
                <a:latin typeface="宋体" panose="02010600030101010101" pitchFamily="2" charset="-122"/>
                <a:ea typeface="宋体" panose="02010600030101010101" pitchFamily="2" charset="-122"/>
              </a:rPr>
              <a:t>   把单词和短语放在句中记忆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learn by doing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a:latin typeface="宋体" panose="02010600030101010101" pitchFamily="2" charset="-122"/>
                <a:ea typeface="宋体" panose="02010600030101010101" pitchFamily="2" charset="-122"/>
              </a:rPr>
              <a:t>  </a:t>
            </a:r>
            <a:endParaRPr lang="zh-CN" altLang="en-US" sz="2800" b="1">
              <a:latin typeface="宋体" panose="02010600030101010101" pitchFamily="2" charset="-122"/>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48586" y="4725211"/>
            <a:ext cx="1734207" cy="584775"/>
          </a:xfrm>
          <a:prstGeom prst="rect">
            <a:avLst/>
          </a:prstGeom>
          <a:noFill/>
        </p:spPr>
        <p:txBody>
          <a:bodyPr wrap="square" rtlCol="0">
            <a:spAutoFit/>
          </a:bodyPr>
          <a:lstStyle/>
          <a:p>
            <a:r>
              <a:rPr lang="en-US" altLang="zh-CN" sz="3200">
                <a:solidFill>
                  <a:srgbClr val="FF0000"/>
                </a:solidFill>
              </a:rPr>
              <a:t>fortune </a:t>
            </a:r>
            <a:endParaRPr lang="zh-CN" altLang="en-US" sz="3200">
              <a:solidFill>
                <a:srgbClr val="FF0000"/>
              </a:solidFill>
            </a:endParaRPr>
          </a:p>
        </p:txBody>
      </p:sp>
      <p:sp>
        <p:nvSpPr>
          <p:cNvPr id="6" name="文本框 5"/>
          <p:cNvSpPr txBox="1"/>
          <p:nvPr/>
        </p:nvSpPr>
        <p:spPr>
          <a:xfrm>
            <a:off x="2879306" y="4787583"/>
            <a:ext cx="6096000" cy="523220"/>
          </a:xfrm>
          <a:prstGeom prst="rect">
            <a:avLst/>
          </a:prstGeom>
          <a:noFill/>
        </p:spPr>
        <p:txBody>
          <a:bodyPr wrap="square">
            <a:spAutoFit/>
          </a:bodyPr>
          <a:lstStyle/>
          <a:p>
            <a:r>
              <a:rPr lang="en-US" altLang="zh-CN" sz="2800" i="1">
                <a:solidFill>
                  <a:srgbClr val="FF0000"/>
                </a:solidFill>
                <a:latin typeface="Arial" panose="020B0604020202020204" pitchFamily="34" charset="0"/>
              </a:rPr>
              <a:t>n.</a:t>
            </a:r>
            <a:r>
              <a:rPr lang="zh-CN" altLang="en-US" sz="2800" i="1">
                <a:solidFill>
                  <a:srgbClr val="FF0000"/>
                </a:solidFill>
                <a:latin typeface="Arial" panose="020B0604020202020204" pitchFamily="34" charset="0"/>
              </a:rPr>
              <a:t> </a:t>
            </a:r>
            <a:r>
              <a:rPr lang="zh-CN" altLang="en-US" sz="2800" b="0" i="0">
                <a:solidFill>
                  <a:srgbClr val="FF0000"/>
                </a:solidFill>
                <a:effectLst/>
                <a:latin typeface="Arial" panose="020B0604020202020204" pitchFamily="34" charset="0"/>
              </a:rPr>
              <a:t>财富</a:t>
            </a:r>
            <a:r>
              <a:rPr lang="en-US" altLang="zh-CN" sz="2800" b="0" i="0">
                <a:solidFill>
                  <a:srgbClr val="FF0000"/>
                </a:solidFill>
                <a:effectLst/>
                <a:latin typeface="Arial" panose="020B0604020202020204" pitchFamily="34" charset="0"/>
              </a:rPr>
              <a:t>; </a:t>
            </a:r>
            <a:r>
              <a:rPr lang="zh-CN" altLang="en-US" sz="2800" b="0" i="0">
                <a:solidFill>
                  <a:srgbClr val="FF0000"/>
                </a:solidFill>
                <a:effectLst/>
                <a:latin typeface="Arial" panose="020B0604020202020204" pitchFamily="34" charset="0"/>
              </a:rPr>
              <a:t>机会，运气</a:t>
            </a:r>
            <a:r>
              <a:rPr lang="en-US" altLang="zh-CN" sz="2800" b="0" i="0">
                <a:solidFill>
                  <a:srgbClr val="FF0000"/>
                </a:solidFill>
                <a:effectLst/>
                <a:latin typeface="Arial" panose="020B0604020202020204" pitchFamily="34" charset="0"/>
              </a:rPr>
              <a:t>; </a:t>
            </a:r>
            <a:r>
              <a:rPr lang="zh-CN" altLang="en-US" sz="2800" b="0" i="0">
                <a:solidFill>
                  <a:srgbClr val="FF0000"/>
                </a:solidFill>
                <a:effectLst/>
                <a:latin typeface="Arial" panose="020B0604020202020204" pitchFamily="34" charset="0"/>
              </a:rPr>
              <a:t>大笔的</a:t>
            </a:r>
            <a:r>
              <a:rPr lang="zh-CN" altLang="en-US" sz="2800">
                <a:solidFill>
                  <a:srgbClr val="FF0000"/>
                </a:solidFill>
                <a:latin typeface="Arial" panose="020B0604020202020204" pitchFamily="34" charset="0"/>
              </a:rPr>
              <a:t>钱命</a:t>
            </a:r>
            <a:endParaRPr lang="zh-CN" altLang="en-US" sz="2800">
              <a:solidFill>
                <a:srgbClr val="FF0000"/>
              </a:solidFill>
            </a:endParaRPr>
          </a:p>
        </p:txBody>
      </p:sp>
      <p:sp>
        <p:nvSpPr>
          <p:cNvPr id="7" name="文本框 6"/>
          <p:cNvSpPr txBox="1"/>
          <p:nvPr/>
        </p:nvSpPr>
        <p:spPr>
          <a:xfrm>
            <a:off x="1483532" y="4141933"/>
            <a:ext cx="1902371" cy="523220"/>
          </a:xfrm>
          <a:prstGeom prst="rect">
            <a:avLst/>
          </a:prstGeom>
          <a:noFill/>
        </p:spPr>
        <p:txBody>
          <a:bodyPr wrap="square" rtlCol="0">
            <a:spAutoFit/>
          </a:bodyPr>
          <a:lstStyle/>
          <a:p>
            <a:r>
              <a:rPr lang="en-US" altLang="zh-CN" sz="2800">
                <a:solidFill>
                  <a:srgbClr val="0000FF"/>
                </a:solidFill>
              </a:rPr>
              <a:t>fortunate</a:t>
            </a:r>
            <a:endParaRPr lang="zh-CN" altLang="en-US" sz="2800">
              <a:solidFill>
                <a:srgbClr val="0000FF"/>
              </a:solidFill>
            </a:endParaRPr>
          </a:p>
        </p:txBody>
      </p:sp>
      <p:sp>
        <p:nvSpPr>
          <p:cNvPr id="9" name="文本框 8"/>
          <p:cNvSpPr txBox="1"/>
          <p:nvPr/>
        </p:nvSpPr>
        <p:spPr>
          <a:xfrm>
            <a:off x="3128402" y="4161444"/>
            <a:ext cx="5171087" cy="523220"/>
          </a:xfrm>
          <a:prstGeom prst="rect">
            <a:avLst/>
          </a:prstGeom>
          <a:noFill/>
        </p:spPr>
        <p:txBody>
          <a:bodyPr wrap="square">
            <a:spAutoFit/>
          </a:bodyPr>
          <a:lstStyle/>
          <a:p>
            <a:r>
              <a:rPr lang="en-US" altLang="zh-CN" sz="2800" i="1">
                <a:latin typeface="Arial" panose="020B0604020202020204" pitchFamily="34" charset="0"/>
              </a:rPr>
              <a:t>a</a:t>
            </a:r>
            <a:r>
              <a:rPr lang="en-US" altLang="zh-CN" sz="2800" b="0" i="1">
                <a:effectLst/>
                <a:latin typeface="Arial" panose="020B0604020202020204" pitchFamily="34" charset="0"/>
              </a:rPr>
              <a:t>dj</a:t>
            </a:r>
            <a:r>
              <a:rPr lang="en-US" altLang="zh-CN" sz="2800" b="0" i="0">
                <a:effectLst/>
                <a:latin typeface="Arial" panose="020B0604020202020204" pitchFamily="34" charset="0"/>
              </a:rPr>
              <a:t>. </a:t>
            </a:r>
            <a:r>
              <a:rPr lang="zh-CN" altLang="en-US" sz="2800" b="0" i="0">
                <a:effectLst/>
                <a:latin typeface="Arial" panose="020B0604020202020204" pitchFamily="34" charset="0"/>
              </a:rPr>
              <a:t>幸运的</a:t>
            </a:r>
            <a:r>
              <a:rPr lang="en-US" altLang="zh-CN" sz="2800" b="0" i="0">
                <a:effectLst/>
                <a:latin typeface="Arial" panose="020B0604020202020204" pitchFamily="34" charset="0"/>
              </a:rPr>
              <a:t>; </a:t>
            </a:r>
            <a:r>
              <a:rPr lang="zh-CN" altLang="en-US" sz="2800" b="0" i="0">
                <a:effectLst/>
                <a:latin typeface="Arial" panose="020B0604020202020204" pitchFamily="34" charset="0"/>
              </a:rPr>
              <a:t>吉利的</a:t>
            </a:r>
            <a:r>
              <a:rPr lang="en-US" altLang="zh-CN" sz="2800" b="0" i="0">
                <a:effectLst/>
                <a:latin typeface="Arial" panose="020B0604020202020204" pitchFamily="34" charset="0"/>
              </a:rPr>
              <a:t>; </a:t>
            </a:r>
            <a:r>
              <a:rPr lang="zh-CN" altLang="en-US" sz="2800" b="0" i="0">
                <a:effectLst/>
                <a:latin typeface="Arial" panose="020B0604020202020204" pitchFamily="34" charset="0"/>
              </a:rPr>
              <a:t>交好运的</a:t>
            </a:r>
            <a:endParaRPr lang="zh-CN" altLang="en-US" sz="2800"/>
          </a:p>
        </p:txBody>
      </p:sp>
      <p:sp>
        <p:nvSpPr>
          <p:cNvPr id="11" name="文本框 10"/>
          <p:cNvSpPr txBox="1"/>
          <p:nvPr/>
        </p:nvSpPr>
        <p:spPr>
          <a:xfrm>
            <a:off x="1483532" y="3443434"/>
            <a:ext cx="2490951" cy="523220"/>
          </a:xfrm>
          <a:prstGeom prst="rect">
            <a:avLst/>
          </a:prstGeom>
          <a:noFill/>
        </p:spPr>
        <p:txBody>
          <a:bodyPr wrap="square">
            <a:spAutoFit/>
          </a:bodyPr>
          <a:lstStyle/>
          <a:p>
            <a:r>
              <a:rPr lang="en-US" altLang="zh-CN" sz="2800">
                <a:solidFill>
                  <a:srgbClr val="0000FF"/>
                </a:solidFill>
              </a:rPr>
              <a:t>unfortunate</a:t>
            </a:r>
            <a:endParaRPr lang="zh-CN" altLang="en-US" sz="2800">
              <a:solidFill>
                <a:srgbClr val="0000FF"/>
              </a:solidFill>
            </a:endParaRPr>
          </a:p>
        </p:txBody>
      </p:sp>
      <p:sp>
        <p:nvSpPr>
          <p:cNvPr id="13" name="文本框 12"/>
          <p:cNvSpPr txBox="1"/>
          <p:nvPr/>
        </p:nvSpPr>
        <p:spPr>
          <a:xfrm>
            <a:off x="3559325" y="3448081"/>
            <a:ext cx="6421820" cy="523220"/>
          </a:xfrm>
          <a:prstGeom prst="rect">
            <a:avLst/>
          </a:prstGeom>
          <a:noFill/>
        </p:spPr>
        <p:txBody>
          <a:bodyPr wrap="square">
            <a:spAutoFit/>
          </a:bodyPr>
          <a:lstStyle/>
          <a:p>
            <a:r>
              <a:rPr lang="en-US" altLang="zh-CN" sz="2800" i="1">
                <a:latin typeface="Arial" panose="020B0604020202020204" pitchFamily="34" charset="0"/>
              </a:rPr>
              <a:t>a</a:t>
            </a:r>
            <a:r>
              <a:rPr lang="en-US" altLang="zh-CN" sz="2800" b="0" i="1">
                <a:effectLst/>
                <a:latin typeface="Arial" panose="020B0604020202020204" pitchFamily="34" charset="0"/>
              </a:rPr>
              <a:t>dj</a:t>
            </a:r>
            <a:r>
              <a:rPr lang="en-US" altLang="zh-CN" sz="2800" b="0" i="0">
                <a:effectLst/>
                <a:latin typeface="Arial" panose="020B0604020202020204" pitchFamily="34" charset="0"/>
              </a:rPr>
              <a:t>. </a:t>
            </a:r>
            <a:r>
              <a:rPr lang="zh-CN" altLang="en-US" sz="2800">
                <a:latin typeface="Arial" panose="020B0604020202020204" pitchFamily="34" charset="0"/>
              </a:rPr>
              <a:t>不</a:t>
            </a:r>
            <a:r>
              <a:rPr lang="zh-CN" altLang="en-US" sz="2800" b="0" i="0">
                <a:effectLst/>
                <a:latin typeface="Arial" panose="020B0604020202020204" pitchFamily="34" charset="0"/>
              </a:rPr>
              <a:t>幸的</a:t>
            </a:r>
            <a:r>
              <a:rPr lang="en-US" altLang="zh-CN" sz="2800" b="0" i="0">
                <a:effectLst/>
                <a:latin typeface="Arial" panose="020B0604020202020204" pitchFamily="34" charset="0"/>
              </a:rPr>
              <a:t>;</a:t>
            </a:r>
            <a:r>
              <a:rPr lang="zh-CN" altLang="en-US" sz="2800" b="0" i="0">
                <a:effectLst/>
                <a:latin typeface="Arial" panose="020B0604020202020204" pitchFamily="34" charset="0"/>
              </a:rPr>
              <a:t>可惜的</a:t>
            </a:r>
            <a:r>
              <a:rPr lang="en-US" altLang="zh-CN" sz="2800" b="0" i="0">
                <a:effectLst/>
                <a:latin typeface="Arial" panose="020B0604020202020204" pitchFamily="34" charset="0"/>
              </a:rPr>
              <a:t>; </a:t>
            </a:r>
            <a:r>
              <a:rPr lang="zh-CN" altLang="en-US" sz="2800" b="0" i="0">
                <a:effectLst/>
                <a:latin typeface="Arial" panose="020B0604020202020204" pitchFamily="34" charset="0"/>
              </a:rPr>
              <a:t>令人遗憾的</a:t>
            </a:r>
            <a:endParaRPr lang="zh-CN" altLang="en-US" sz="2800"/>
          </a:p>
        </p:txBody>
      </p:sp>
      <p:sp>
        <p:nvSpPr>
          <p:cNvPr id="14" name="文本框 13"/>
          <p:cNvSpPr txBox="1"/>
          <p:nvPr/>
        </p:nvSpPr>
        <p:spPr>
          <a:xfrm>
            <a:off x="1562361" y="2853349"/>
            <a:ext cx="1902371" cy="523220"/>
          </a:xfrm>
          <a:prstGeom prst="rect">
            <a:avLst/>
          </a:prstGeom>
          <a:noFill/>
        </p:spPr>
        <p:txBody>
          <a:bodyPr wrap="square">
            <a:spAutoFit/>
          </a:bodyPr>
          <a:lstStyle/>
          <a:p>
            <a:r>
              <a:rPr lang="en-US" altLang="zh-CN" sz="2800">
                <a:solidFill>
                  <a:srgbClr val="0000FF"/>
                </a:solidFill>
              </a:rPr>
              <a:t>fortunately</a:t>
            </a:r>
            <a:endParaRPr lang="zh-CN" altLang="en-US" sz="2800">
              <a:solidFill>
                <a:srgbClr val="0000FF"/>
              </a:solidFill>
            </a:endParaRPr>
          </a:p>
        </p:txBody>
      </p:sp>
      <p:sp>
        <p:nvSpPr>
          <p:cNvPr id="15" name="文本框 14"/>
          <p:cNvSpPr txBox="1"/>
          <p:nvPr/>
        </p:nvSpPr>
        <p:spPr>
          <a:xfrm>
            <a:off x="3759019" y="2244025"/>
            <a:ext cx="4382814" cy="523220"/>
          </a:xfrm>
          <a:prstGeom prst="rect">
            <a:avLst/>
          </a:prstGeom>
          <a:noFill/>
        </p:spPr>
        <p:txBody>
          <a:bodyPr wrap="square">
            <a:spAutoFit/>
          </a:bodyPr>
          <a:lstStyle/>
          <a:p>
            <a:r>
              <a:rPr lang="en-US" altLang="zh-CN" sz="2800" i="1">
                <a:latin typeface="Arial" panose="020B0604020202020204" pitchFamily="34" charset="0"/>
              </a:rPr>
              <a:t>a</a:t>
            </a:r>
            <a:r>
              <a:rPr lang="en-US" altLang="zh-CN" sz="2800" b="0" i="1">
                <a:effectLst/>
                <a:latin typeface="Arial" panose="020B0604020202020204" pitchFamily="34" charset="0"/>
              </a:rPr>
              <a:t>dv</a:t>
            </a:r>
            <a:r>
              <a:rPr lang="en-US" altLang="zh-CN" sz="2800" b="0" i="0">
                <a:effectLst/>
                <a:latin typeface="Arial" panose="020B0604020202020204" pitchFamily="34" charset="0"/>
              </a:rPr>
              <a:t>. </a:t>
            </a:r>
            <a:r>
              <a:rPr lang="zh-CN" altLang="en-US" sz="2800">
                <a:latin typeface="Arial" panose="020B0604020202020204" pitchFamily="34" charset="0"/>
              </a:rPr>
              <a:t>不</a:t>
            </a:r>
            <a:r>
              <a:rPr lang="zh-CN" altLang="en-US" sz="2800" b="0" i="0">
                <a:effectLst/>
                <a:latin typeface="Arial" panose="020B0604020202020204" pitchFamily="34" charset="0"/>
              </a:rPr>
              <a:t>幸地</a:t>
            </a:r>
            <a:r>
              <a:rPr lang="en-US" altLang="zh-CN" sz="2800" b="0" i="0">
                <a:effectLst/>
                <a:latin typeface="Arial" panose="020B0604020202020204" pitchFamily="34" charset="0"/>
              </a:rPr>
              <a:t>; </a:t>
            </a:r>
            <a:r>
              <a:rPr lang="zh-CN" altLang="en-US" sz="2800" b="0" i="0">
                <a:effectLst/>
                <a:latin typeface="Arial" panose="020B0604020202020204" pitchFamily="34" charset="0"/>
              </a:rPr>
              <a:t>令人遗憾地</a:t>
            </a:r>
            <a:endParaRPr lang="zh-CN" altLang="en-US" sz="2800"/>
          </a:p>
        </p:txBody>
      </p:sp>
      <p:sp>
        <p:nvSpPr>
          <p:cNvPr id="16" name="文本框 15"/>
          <p:cNvSpPr txBox="1"/>
          <p:nvPr/>
        </p:nvSpPr>
        <p:spPr>
          <a:xfrm>
            <a:off x="1856648" y="5444534"/>
            <a:ext cx="1902371" cy="523220"/>
          </a:xfrm>
          <a:prstGeom prst="rect">
            <a:avLst/>
          </a:prstGeom>
          <a:noFill/>
        </p:spPr>
        <p:txBody>
          <a:bodyPr wrap="square" rtlCol="0">
            <a:spAutoFit/>
          </a:bodyPr>
          <a:lstStyle/>
          <a:p>
            <a:r>
              <a:rPr lang="en-US" altLang="zh-CN" sz="2800">
                <a:solidFill>
                  <a:srgbClr val="0000FF"/>
                </a:solidFill>
              </a:rPr>
              <a:t>misfortune</a:t>
            </a:r>
            <a:endParaRPr lang="zh-CN" altLang="en-US" sz="2800">
              <a:solidFill>
                <a:srgbClr val="0000FF"/>
              </a:solidFill>
            </a:endParaRPr>
          </a:p>
        </p:txBody>
      </p:sp>
      <p:sp>
        <p:nvSpPr>
          <p:cNvPr id="18" name="文本框 17"/>
          <p:cNvSpPr txBox="1"/>
          <p:nvPr/>
        </p:nvSpPr>
        <p:spPr>
          <a:xfrm>
            <a:off x="3759019" y="5444534"/>
            <a:ext cx="4487920" cy="523220"/>
          </a:xfrm>
          <a:prstGeom prst="rect">
            <a:avLst/>
          </a:prstGeom>
          <a:noFill/>
        </p:spPr>
        <p:txBody>
          <a:bodyPr wrap="square">
            <a:spAutoFit/>
          </a:bodyPr>
          <a:lstStyle/>
          <a:p>
            <a:r>
              <a:rPr lang="en-US" altLang="zh-CN" sz="2800" i="1">
                <a:solidFill>
                  <a:srgbClr val="333333"/>
                </a:solidFill>
                <a:latin typeface="Arial" panose="020B0604020202020204" pitchFamily="34" charset="0"/>
              </a:rPr>
              <a:t>n.</a:t>
            </a:r>
            <a:r>
              <a:rPr lang="zh-CN" altLang="en-US" sz="2800" i="1">
                <a:solidFill>
                  <a:srgbClr val="333333"/>
                </a:solidFill>
                <a:latin typeface="Arial" panose="020B0604020202020204" pitchFamily="34" charset="0"/>
              </a:rPr>
              <a:t> </a:t>
            </a:r>
            <a:r>
              <a:rPr lang="zh-CN" altLang="en-US" sz="2800" b="0" i="0">
                <a:solidFill>
                  <a:srgbClr val="333333"/>
                </a:solidFill>
                <a:effectLst/>
                <a:latin typeface="Arial" panose="020B0604020202020204" pitchFamily="34" charset="0"/>
              </a:rPr>
              <a:t>不幸</a:t>
            </a:r>
            <a:r>
              <a:rPr lang="en-US" altLang="zh-CN" sz="2800" b="0" i="0">
                <a:solidFill>
                  <a:srgbClr val="333333"/>
                </a:solidFill>
                <a:effectLst/>
                <a:latin typeface="Arial" panose="020B0604020202020204" pitchFamily="34" charset="0"/>
              </a:rPr>
              <a:t>; </a:t>
            </a:r>
            <a:r>
              <a:rPr lang="zh-CN" altLang="en-US" sz="2800" b="0" i="0">
                <a:solidFill>
                  <a:srgbClr val="333333"/>
                </a:solidFill>
                <a:effectLst/>
                <a:latin typeface="Arial" panose="020B0604020202020204" pitchFamily="34" charset="0"/>
              </a:rPr>
              <a:t>厄运</a:t>
            </a:r>
            <a:r>
              <a:rPr lang="en-US" altLang="zh-CN" sz="2800" b="0" i="0">
                <a:solidFill>
                  <a:srgbClr val="333333"/>
                </a:solidFill>
                <a:effectLst/>
                <a:latin typeface="Arial" panose="020B0604020202020204" pitchFamily="34" charset="0"/>
              </a:rPr>
              <a:t>; </a:t>
            </a:r>
            <a:r>
              <a:rPr lang="zh-CN" altLang="en-US" sz="2800" b="0" i="0">
                <a:solidFill>
                  <a:srgbClr val="333333"/>
                </a:solidFill>
                <a:effectLst/>
                <a:latin typeface="Arial" panose="020B0604020202020204" pitchFamily="34" charset="0"/>
              </a:rPr>
              <a:t>不幸的事故</a:t>
            </a:r>
            <a:endParaRPr lang="zh-CN" altLang="en-US" sz="2800"/>
          </a:p>
        </p:txBody>
      </p:sp>
      <p:sp>
        <p:nvSpPr>
          <p:cNvPr id="2" name="文本框 1"/>
          <p:cNvSpPr txBox="1"/>
          <p:nvPr/>
        </p:nvSpPr>
        <p:spPr>
          <a:xfrm>
            <a:off x="1562357" y="2267631"/>
            <a:ext cx="2490951" cy="523220"/>
          </a:xfrm>
          <a:prstGeom prst="rect">
            <a:avLst/>
          </a:prstGeom>
          <a:noFill/>
        </p:spPr>
        <p:txBody>
          <a:bodyPr wrap="square">
            <a:spAutoFit/>
          </a:bodyPr>
          <a:lstStyle/>
          <a:p>
            <a:r>
              <a:rPr lang="en-US" altLang="zh-CN" sz="2800">
                <a:solidFill>
                  <a:srgbClr val="0000FF"/>
                </a:solidFill>
              </a:rPr>
              <a:t>unfortunately</a:t>
            </a:r>
            <a:endParaRPr lang="zh-CN" altLang="en-US" sz="2800">
              <a:solidFill>
                <a:srgbClr val="0000FF"/>
              </a:solidFill>
            </a:endParaRPr>
          </a:p>
        </p:txBody>
      </p:sp>
      <p:sp>
        <p:nvSpPr>
          <p:cNvPr id="3" name="文本框 2"/>
          <p:cNvSpPr txBox="1"/>
          <p:nvPr/>
        </p:nvSpPr>
        <p:spPr>
          <a:xfrm>
            <a:off x="3438455" y="2858205"/>
            <a:ext cx="2328042" cy="523220"/>
          </a:xfrm>
          <a:prstGeom prst="rect">
            <a:avLst/>
          </a:prstGeom>
          <a:noFill/>
        </p:spPr>
        <p:txBody>
          <a:bodyPr wrap="square">
            <a:spAutoFit/>
          </a:bodyPr>
          <a:lstStyle/>
          <a:p>
            <a:r>
              <a:rPr lang="en-US" altLang="zh-CN" sz="2800" i="1">
                <a:latin typeface="Arial" panose="020B0604020202020204" pitchFamily="34" charset="0"/>
              </a:rPr>
              <a:t>a</a:t>
            </a:r>
            <a:r>
              <a:rPr lang="en-US" altLang="zh-CN" sz="2800" b="0" i="1">
                <a:effectLst/>
                <a:latin typeface="Arial" panose="020B0604020202020204" pitchFamily="34" charset="0"/>
              </a:rPr>
              <a:t>dj</a:t>
            </a:r>
            <a:r>
              <a:rPr lang="en-US" altLang="zh-CN" sz="2800" b="0" i="0">
                <a:effectLst/>
                <a:latin typeface="Arial" panose="020B0604020202020204" pitchFamily="34" charset="0"/>
              </a:rPr>
              <a:t>. </a:t>
            </a:r>
            <a:r>
              <a:rPr lang="zh-CN" altLang="en-US" sz="2800" b="0" i="0">
                <a:effectLst/>
                <a:latin typeface="Arial" panose="020B0604020202020204" pitchFamily="34" charset="0"/>
              </a:rPr>
              <a:t>幸运</a:t>
            </a:r>
            <a:r>
              <a:rPr lang="zh-CN" altLang="en-US" sz="2800">
                <a:latin typeface="Arial" panose="020B0604020202020204" pitchFamily="34" charset="0"/>
              </a:rPr>
              <a:t>地</a:t>
            </a:r>
            <a:endParaRPr lang="zh-CN" altLang="en-US" sz="2800"/>
          </a:p>
        </p:txBody>
      </p:sp>
      <p:sp>
        <p:nvSpPr>
          <p:cNvPr id="5" name="文本框 4"/>
          <p:cNvSpPr txBox="1"/>
          <p:nvPr/>
        </p:nvSpPr>
        <p:spPr>
          <a:xfrm>
            <a:off x="8155495" y="4816940"/>
            <a:ext cx="2002225" cy="523220"/>
          </a:xfrm>
          <a:prstGeom prst="rect">
            <a:avLst/>
          </a:prstGeom>
          <a:noFill/>
        </p:spPr>
        <p:txBody>
          <a:bodyPr wrap="square" rtlCol="0">
            <a:spAutoFit/>
          </a:bodyPr>
          <a:lstStyle/>
          <a:p>
            <a:r>
              <a:rPr lang="en-US" altLang="zh-CN" sz="2800">
                <a:solidFill>
                  <a:srgbClr val="FF0000"/>
                </a:solidFill>
              </a:rPr>
              <a:t>luck  </a:t>
            </a:r>
            <a:r>
              <a:rPr lang="zh-CN" altLang="en-US" sz="2800">
                <a:solidFill>
                  <a:srgbClr val="FF0000"/>
                </a:solidFill>
              </a:rPr>
              <a:t>运气</a:t>
            </a:r>
            <a:endParaRPr lang="zh-CN" altLang="en-US" sz="2800">
              <a:solidFill>
                <a:srgbClr val="FF0000"/>
              </a:solidFill>
            </a:endParaRPr>
          </a:p>
        </p:txBody>
      </p:sp>
      <p:sp>
        <p:nvSpPr>
          <p:cNvPr id="8" name="文本框 7"/>
          <p:cNvSpPr txBox="1"/>
          <p:nvPr/>
        </p:nvSpPr>
        <p:spPr>
          <a:xfrm>
            <a:off x="7884325" y="4166091"/>
            <a:ext cx="3042744" cy="523220"/>
          </a:xfrm>
          <a:prstGeom prst="rect">
            <a:avLst/>
          </a:prstGeom>
          <a:noFill/>
        </p:spPr>
        <p:txBody>
          <a:bodyPr wrap="square" rtlCol="0">
            <a:spAutoFit/>
          </a:bodyPr>
          <a:lstStyle/>
          <a:p>
            <a:r>
              <a:rPr lang="en-US" altLang="zh-CN" sz="2800">
                <a:solidFill>
                  <a:srgbClr val="FF0000"/>
                </a:solidFill>
              </a:rPr>
              <a:t>lucky </a:t>
            </a:r>
            <a:r>
              <a:rPr lang="zh-CN" altLang="en-US" sz="2800">
                <a:solidFill>
                  <a:srgbClr val="FF0000"/>
                </a:solidFill>
              </a:rPr>
              <a:t>幸运的</a:t>
            </a:r>
            <a:endParaRPr lang="zh-CN" altLang="en-US" sz="2800">
              <a:solidFill>
                <a:srgbClr val="FF0000"/>
              </a:solidFill>
            </a:endParaRPr>
          </a:p>
        </p:txBody>
      </p:sp>
      <p:sp>
        <p:nvSpPr>
          <p:cNvPr id="10" name="文本框 9"/>
          <p:cNvSpPr txBox="1"/>
          <p:nvPr/>
        </p:nvSpPr>
        <p:spPr>
          <a:xfrm>
            <a:off x="8504440" y="3467954"/>
            <a:ext cx="3042744" cy="523220"/>
          </a:xfrm>
          <a:prstGeom prst="rect">
            <a:avLst/>
          </a:prstGeom>
          <a:noFill/>
        </p:spPr>
        <p:txBody>
          <a:bodyPr wrap="square" rtlCol="0">
            <a:spAutoFit/>
          </a:bodyPr>
          <a:lstStyle/>
          <a:p>
            <a:r>
              <a:rPr lang="en-US" altLang="zh-CN" sz="2800">
                <a:solidFill>
                  <a:srgbClr val="FF0000"/>
                </a:solidFill>
              </a:rPr>
              <a:t>unlucky</a:t>
            </a:r>
            <a:r>
              <a:rPr lang="zh-CN" altLang="en-US" sz="2800">
                <a:solidFill>
                  <a:srgbClr val="FF0000"/>
                </a:solidFill>
              </a:rPr>
              <a:t>不幸的</a:t>
            </a:r>
            <a:endParaRPr lang="zh-CN" altLang="en-US" sz="2800">
              <a:solidFill>
                <a:srgbClr val="FF0000"/>
              </a:solidFill>
            </a:endParaRPr>
          </a:p>
        </p:txBody>
      </p:sp>
      <p:sp>
        <p:nvSpPr>
          <p:cNvPr id="12" name="文本框 11"/>
          <p:cNvSpPr txBox="1"/>
          <p:nvPr/>
        </p:nvSpPr>
        <p:spPr>
          <a:xfrm>
            <a:off x="5340826" y="2837403"/>
            <a:ext cx="3042744" cy="523220"/>
          </a:xfrm>
          <a:prstGeom prst="rect">
            <a:avLst/>
          </a:prstGeom>
          <a:noFill/>
        </p:spPr>
        <p:txBody>
          <a:bodyPr wrap="square" rtlCol="0">
            <a:spAutoFit/>
          </a:bodyPr>
          <a:lstStyle/>
          <a:p>
            <a:r>
              <a:rPr lang="en-US" altLang="zh-CN" sz="2800">
                <a:solidFill>
                  <a:srgbClr val="FF0000"/>
                </a:solidFill>
              </a:rPr>
              <a:t>luckily</a:t>
            </a:r>
            <a:r>
              <a:rPr lang="zh-CN" altLang="en-US" sz="2800">
                <a:solidFill>
                  <a:srgbClr val="FF0000"/>
                </a:solidFill>
              </a:rPr>
              <a:t>幸运地</a:t>
            </a:r>
            <a:endParaRPr lang="zh-CN" altLang="en-US" sz="2800">
              <a:solidFill>
                <a:srgbClr val="FF0000"/>
              </a:solidFill>
            </a:endParaRPr>
          </a:p>
        </p:txBody>
      </p:sp>
      <p:sp>
        <p:nvSpPr>
          <p:cNvPr id="17" name="文本框 16"/>
          <p:cNvSpPr txBox="1"/>
          <p:nvPr/>
        </p:nvSpPr>
        <p:spPr>
          <a:xfrm>
            <a:off x="7705654" y="2199680"/>
            <a:ext cx="3042744" cy="523220"/>
          </a:xfrm>
          <a:prstGeom prst="rect">
            <a:avLst/>
          </a:prstGeom>
          <a:noFill/>
        </p:spPr>
        <p:txBody>
          <a:bodyPr wrap="square" rtlCol="0">
            <a:spAutoFit/>
          </a:bodyPr>
          <a:lstStyle/>
          <a:p>
            <a:r>
              <a:rPr lang="en-US" altLang="zh-CN" sz="2800">
                <a:solidFill>
                  <a:srgbClr val="FF0000"/>
                </a:solidFill>
              </a:rPr>
              <a:t>unluckily</a:t>
            </a:r>
            <a:r>
              <a:rPr lang="zh-CN" altLang="en-US" sz="2800">
                <a:solidFill>
                  <a:srgbClr val="FF0000"/>
                </a:solidFill>
              </a:rPr>
              <a:t>不幸地</a:t>
            </a:r>
            <a:endParaRPr lang="zh-CN" altLang="en-US" sz="2800">
              <a:solidFill>
                <a:srgbClr val="FF0000"/>
              </a:solidFill>
            </a:endParaRPr>
          </a:p>
        </p:txBody>
      </p:sp>
      <p:sp>
        <p:nvSpPr>
          <p:cNvPr id="22" name="文本框 21"/>
          <p:cNvSpPr txBox="1"/>
          <p:nvPr/>
        </p:nvSpPr>
        <p:spPr>
          <a:xfrm>
            <a:off x="2247633" y="1241179"/>
            <a:ext cx="6931572" cy="321945"/>
          </a:xfrm>
          <a:prstGeom prst="rect">
            <a:avLst/>
          </a:prstGeom>
          <a:noFill/>
        </p:spPr>
        <p:txBody>
          <a:bodyPr wrap="square">
            <a:spAutoFit/>
          </a:bodyPr>
          <a:lstStyle/>
          <a:p>
            <a:pPr indent="306070" algn="ctr">
              <a:lnSpc>
                <a:spcPts val="1800"/>
              </a:lnSpc>
            </a:pP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核心词汇的变形</a:t>
            </a:r>
            <a:endParaRPr lang="zh-CN" altLang="zh-CN" sz="32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4" grpId="0"/>
      <p:bldP spid="15" grpId="0"/>
      <p:bldP spid="16" grpId="0"/>
      <p:bldP spid="18" grpId="0"/>
      <p:bldP spid="2" grpId="0"/>
      <p:bldP spid="3" grpId="0"/>
      <p:bldP spid="5" grpId="0"/>
      <p:bldP spid="8" grpId="0"/>
      <p:bldP spid="10" grpId="0"/>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9263" y="1958540"/>
            <a:ext cx="12052737" cy="4809778"/>
          </a:xfrm>
          <a:prstGeom prst="rect">
            <a:avLst/>
          </a:prstGeom>
          <a:noFill/>
        </p:spPr>
        <p:txBody>
          <a:bodyPr wrap="square" rtlCol="0">
            <a:spAutoFit/>
          </a:bodyPr>
          <a:lstStyle/>
          <a:p>
            <a:pPr>
              <a:lnSpc>
                <a:spcPct val="150000"/>
              </a:lnSpc>
            </a:pPr>
            <a:r>
              <a:rPr lang="en-US" altLang="zh-CN" sz="2800">
                <a:latin typeface="Arial" panose="020B0604020202020204" pitchFamily="34" charset="0"/>
              </a:rPr>
              <a:t>1. _________, everything worked out all right in the end.</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2. The artist died in poverty in 1947, but his art is worth a _______.</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3. David managed to escape, but the others were not so ____________.</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4. You are not the only person to have suffered _________in your life.</a:t>
            </a:r>
            <a:endParaRPr lang="zh-CN" altLang="en-US" sz="2800">
              <a:latin typeface="Arial" panose="020B0604020202020204" pitchFamily="34" charset="0"/>
            </a:endParaRPr>
          </a:p>
          <a:p>
            <a:pPr>
              <a:lnSpc>
                <a:spcPct val="150000"/>
              </a:lnSpc>
            </a:pPr>
            <a:r>
              <a:rPr lang="en-US" altLang="zh-CN" sz="2800">
                <a:latin typeface="Arial" panose="020B0604020202020204" pitchFamily="34" charset="0"/>
              </a:rPr>
              <a:t>5. I intended to arrive here an hour ago, but  __________I missed the train.</a:t>
            </a:r>
            <a:endParaRPr lang="en-US" altLang="zh-CN" sz="2800">
              <a:latin typeface="Arial" panose="020B0604020202020204" pitchFamily="34" charset="0"/>
            </a:endParaRPr>
          </a:p>
          <a:p>
            <a:pPr>
              <a:lnSpc>
                <a:spcPct val="200000"/>
              </a:lnSpc>
            </a:pPr>
            <a:r>
              <a:rPr lang="en-US" altLang="zh-CN" sz="2800">
                <a:latin typeface="Arial" panose="020B0604020202020204" pitchFamily="34" charset="0"/>
              </a:rPr>
              <a:t>6. It was very  __________ that the power went out during the movie.  </a:t>
            </a:r>
            <a:endParaRPr lang="zh-CN" altLang="zh-CN" sz="2800">
              <a:latin typeface="Arial" panose="020B0604020202020204" pitchFamily="34" charset="0"/>
            </a:endParaRPr>
          </a:p>
          <a:p>
            <a:pPr>
              <a:lnSpc>
                <a:spcPct val="200000"/>
              </a:lnSpc>
            </a:pPr>
            <a:endParaRPr lang="en-US" altLang="zh-CN" sz="2400">
              <a:latin typeface="Arial" panose="020B0604020202020204" pitchFamily="34" charset="0"/>
            </a:endParaRPr>
          </a:p>
        </p:txBody>
      </p:sp>
      <p:sp>
        <p:nvSpPr>
          <p:cNvPr id="6" name="文本框 5"/>
          <p:cNvSpPr txBox="1"/>
          <p:nvPr/>
        </p:nvSpPr>
        <p:spPr>
          <a:xfrm>
            <a:off x="701567" y="1739619"/>
            <a:ext cx="2743199" cy="954107"/>
          </a:xfrm>
          <a:prstGeom prst="rect">
            <a:avLst/>
          </a:prstGeom>
          <a:noFill/>
        </p:spPr>
        <p:txBody>
          <a:bodyPr wrap="square">
            <a:spAutoFit/>
          </a:bodyPr>
          <a:lstStyle/>
          <a:p>
            <a:r>
              <a:rPr lang="en-US" altLang="zh-CN" sz="2800">
                <a:solidFill>
                  <a:srgbClr val="FF0000"/>
                </a:solidFill>
                <a:latin typeface="Arial" panose="020B0604020202020204" pitchFamily="34" charset="0"/>
              </a:rPr>
              <a:t>Luckily/</a:t>
            </a:r>
            <a:endParaRPr lang="en-US" altLang="zh-CN" sz="2800">
              <a:solidFill>
                <a:srgbClr val="FF0000"/>
              </a:solidFill>
              <a:latin typeface="Arial" panose="020B0604020202020204" pitchFamily="34" charset="0"/>
            </a:endParaRPr>
          </a:p>
          <a:p>
            <a:r>
              <a:rPr lang="en-US" altLang="zh-CN" sz="2800">
                <a:solidFill>
                  <a:srgbClr val="FF0000"/>
                </a:solidFill>
                <a:latin typeface="Arial" panose="020B0604020202020204" pitchFamily="34" charset="0"/>
              </a:rPr>
              <a:t>Fortunately</a:t>
            </a:r>
            <a:endParaRPr lang="zh-CN" altLang="en-US" sz="2800">
              <a:solidFill>
                <a:srgbClr val="FF0000"/>
              </a:solidFill>
            </a:endParaRPr>
          </a:p>
        </p:txBody>
      </p:sp>
      <p:sp>
        <p:nvSpPr>
          <p:cNvPr id="8" name="文本框 7"/>
          <p:cNvSpPr txBox="1"/>
          <p:nvPr/>
        </p:nvSpPr>
        <p:spPr>
          <a:xfrm>
            <a:off x="9228081" y="2705168"/>
            <a:ext cx="1387366"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fortune</a:t>
            </a:r>
            <a:endParaRPr lang="zh-CN" altLang="en-US" sz="2800">
              <a:solidFill>
                <a:srgbClr val="FF0000"/>
              </a:solidFill>
            </a:endParaRPr>
          </a:p>
        </p:txBody>
      </p:sp>
      <p:sp>
        <p:nvSpPr>
          <p:cNvPr id="10" name="文本框 9"/>
          <p:cNvSpPr txBox="1"/>
          <p:nvPr/>
        </p:nvSpPr>
        <p:spPr>
          <a:xfrm>
            <a:off x="9062544" y="3353509"/>
            <a:ext cx="2874579"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fortunate/lucky</a:t>
            </a:r>
            <a:endParaRPr lang="zh-CN" altLang="en-US" sz="2800">
              <a:solidFill>
                <a:srgbClr val="FF0000"/>
              </a:solidFill>
            </a:endParaRPr>
          </a:p>
        </p:txBody>
      </p:sp>
      <p:sp>
        <p:nvSpPr>
          <p:cNvPr id="12" name="文本框 11"/>
          <p:cNvSpPr txBox="1"/>
          <p:nvPr/>
        </p:nvSpPr>
        <p:spPr>
          <a:xfrm>
            <a:off x="7672550" y="4013618"/>
            <a:ext cx="2039007"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misfortune</a:t>
            </a:r>
            <a:endParaRPr lang="zh-CN" altLang="en-US" sz="2800">
              <a:solidFill>
                <a:srgbClr val="FF0000"/>
              </a:solidFill>
            </a:endParaRPr>
          </a:p>
        </p:txBody>
      </p:sp>
      <p:sp>
        <p:nvSpPr>
          <p:cNvPr id="14" name="文本框 13"/>
          <p:cNvSpPr txBox="1"/>
          <p:nvPr/>
        </p:nvSpPr>
        <p:spPr>
          <a:xfrm>
            <a:off x="7127325" y="4494149"/>
            <a:ext cx="4369678"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unfortunately/</a:t>
            </a:r>
            <a:r>
              <a:rPr lang="en-US" altLang="zh-CN" sz="2800">
                <a:solidFill>
                  <a:srgbClr val="FF0000"/>
                </a:solidFill>
              </a:rPr>
              <a:t>unluckily</a:t>
            </a:r>
            <a:endParaRPr lang="zh-CN" altLang="en-US" sz="2800">
              <a:solidFill>
                <a:srgbClr val="FF0000"/>
              </a:solidFill>
            </a:endParaRPr>
          </a:p>
        </p:txBody>
      </p:sp>
      <p:sp>
        <p:nvSpPr>
          <p:cNvPr id="15" name="文本框 14"/>
          <p:cNvSpPr txBox="1"/>
          <p:nvPr/>
        </p:nvSpPr>
        <p:spPr>
          <a:xfrm>
            <a:off x="451948" y="1133704"/>
            <a:ext cx="10667998" cy="523220"/>
          </a:xfrm>
          <a:prstGeom prst="rect">
            <a:avLst/>
          </a:prstGeom>
          <a:noFill/>
          <a:ln w="28575">
            <a:solidFill>
              <a:schemeClr val="accent1">
                <a:lumMod val="75000"/>
              </a:schemeClr>
            </a:solidFill>
          </a:ln>
        </p:spPr>
        <p:txBody>
          <a:bodyPr wrap="square" rtlCol="0">
            <a:spAutoFit/>
          </a:bodyPr>
          <a:lstStyle/>
          <a:p>
            <a:r>
              <a:rPr lang="en-US" altLang="zh-CN" sz="2800">
                <a:solidFill>
                  <a:srgbClr val="0000FF"/>
                </a:solidFill>
              </a:rPr>
              <a:t>fortune </a:t>
            </a:r>
            <a:r>
              <a:rPr lang="en-US" altLang="zh-CN" sz="2800">
                <a:solidFill>
                  <a:srgbClr val="FF0000"/>
                </a:solidFill>
              </a:rPr>
              <a:t> </a:t>
            </a:r>
            <a:r>
              <a:rPr lang="en-US" altLang="zh-CN" sz="2800">
                <a:solidFill>
                  <a:srgbClr val="0000FF"/>
                </a:solidFill>
              </a:rPr>
              <a:t>fortunate  </a:t>
            </a:r>
            <a:r>
              <a:rPr lang="zh-CN" altLang="zh-CN" sz="2800">
                <a:solidFill>
                  <a:srgbClr val="0000FF"/>
                </a:solidFill>
              </a:rPr>
              <a:t> </a:t>
            </a:r>
            <a:r>
              <a:rPr lang="en-US" altLang="zh-CN" sz="2800">
                <a:solidFill>
                  <a:srgbClr val="0000FF"/>
                </a:solidFill>
              </a:rPr>
              <a:t>fortunately misfortune  unfortunate  unfortunately</a:t>
            </a:r>
            <a:endParaRPr lang="zh-CN" altLang="en-US" sz="2800">
              <a:solidFill>
                <a:srgbClr val="0000FF"/>
              </a:solidFill>
            </a:endParaRPr>
          </a:p>
        </p:txBody>
      </p:sp>
      <p:sp>
        <p:nvSpPr>
          <p:cNvPr id="20" name="文本框 19"/>
          <p:cNvSpPr txBox="1"/>
          <p:nvPr/>
        </p:nvSpPr>
        <p:spPr>
          <a:xfrm>
            <a:off x="4235669" y="314429"/>
            <a:ext cx="2448910" cy="523220"/>
          </a:xfrm>
          <a:prstGeom prst="rect">
            <a:avLst/>
          </a:prstGeom>
          <a:solidFill>
            <a:schemeClr val="accent2">
              <a:lumMod val="20000"/>
              <a:lumOff val="80000"/>
            </a:schemeClr>
          </a:solidFill>
        </p:spPr>
        <p:txBody>
          <a:bodyPr wrap="square" rtlCol="0">
            <a:spAutoFit/>
          </a:bodyPr>
          <a:lstStyle/>
          <a:p>
            <a:pPr algn="ctr"/>
            <a:r>
              <a:rPr lang="zh-CN" altLang="en-US" sz="2800"/>
              <a:t>选词填空一</a:t>
            </a:r>
            <a:endParaRPr lang="zh-CN" altLang="en-US" sz="2800"/>
          </a:p>
        </p:txBody>
      </p:sp>
      <p:sp>
        <p:nvSpPr>
          <p:cNvPr id="3" name="文本框 2"/>
          <p:cNvSpPr txBox="1"/>
          <p:nvPr/>
        </p:nvSpPr>
        <p:spPr>
          <a:xfrm>
            <a:off x="2385847" y="5405411"/>
            <a:ext cx="2554014" cy="523220"/>
          </a:xfrm>
          <a:prstGeom prst="rect">
            <a:avLst/>
          </a:prstGeom>
          <a:noFill/>
        </p:spPr>
        <p:txBody>
          <a:bodyPr wrap="square">
            <a:spAutoFit/>
          </a:bodyPr>
          <a:lstStyle/>
          <a:p>
            <a:r>
              <a:rPr lang="en-US" altLang="zh-CN" sz="2800">
                <a:solidFill>
                  <a:srgbClr val="FF0000"/>
                </a:solidFill>
                <a:effectLst/>
                <a:ea typeface="宋体" panose="02010600030101010101" pitchFamily="2" charset="-122"/>
              </a:rPr>
              <a:t> unfortunate </a:t>
            </a:r>
            <a:endParaRPr lang="zh-CN"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9034" y="1090712"/>
            <a:ext cx="11613931" cy="523220"/>
          </a:xfrm>
          <a:prstGeom prst="rect">
            <a:avLst/>
          </a:prstGeom>
          <a:noFill/>
        </p:spPr>
        <p:txBody>
          <a:bodyPr wrap="square">
            <a:spAutoFit/>
          </a:bodyPr>
          <a:lstStyle/>
          <a:p>
            <a:r>
              <a:rPr lang="en-US" altLang="zh-CN" sz="2800">
                <a:solidFill>
                  <a:srgbClr val="333333"/>
                </a:solidFill>
                <a:latin typeface="Arial" panose="020B0604020202020204" pitchFamily="34" charset="0"/>
              </a:rPr>
              <a:t>s</a:t>
            </a:r>
            <a:r>
              <a:rPr lang="en-US" altLang="zh-CN" sz="2800" i="0">
                <a:solidFill>
                  <a:srgbClr val="333333"/>
                </a:solidFill>
                <a:effectLst/>
                <a:latin typeface="Arial" panose="020B0604020202020204" pitchFamily="34" charset="0"/>
              </a:rPr>
              <a:t>ucceed </a:t>
            </a:r>
            <a:r>
              <a:rPr lang="en-US" altLang="zh-CN" sz="2800">
                <a:latin typeface="Arial" panose="020B0604020202020204" pitchFamily="34" charset="0"/>
              </a:rPr>
              <a:t>success</a:t>
            </a:r>
            <a:r>
              <a:rPr lang="en-US" altLang="zh-CN" sz="2800">
                <a:solidFill>
                  <a:srgbClr val="333333"/>
                </a:solidFill>
                <a:latin typeface="Arial" panose="020B0604020202020204" pitchFamily="34" charset="0"/>
              </a:rPr>
              <a:t> </a:t>
            </a:r>
            <a:r>
              <a:rPr lang="en-US" altLang="zh-CN" sz="2800">
                <a:latin typeface="Arial" panose="020B0604020202020204" pitchFamily="34" charset="0"/>
              </a:rPr>
              <a:t>successful successfully </a:t>
            </a:r>
            <a:r>
              <a:rPr lang="en-US" altLang="zh-CN" sz="2800">
                <a:solidFill>
                  <a:srgbClr val="333333"/>
                </a:solidFill>
                <a:latin typeface="Arial" panose="020B0604020202020204" pitchFamily="34" charset="0"/>
              </a:rPr>
              <a:t>unsuccessful unsuccessfully</a:t>
            </a:r>
            <a:endParaRPr lang="en-US" altLang="zh-CN" sz="2800">
              <a:solidFill>
                <a:srgbClr val="333333"/>
              </a:solidFill>
              <a:latin typeface="Arial" panose="020B0604020202020204" pitchFamily="34" charset="0"/>
            </a:endParaRPr>
          </a:p>
        </p:txBody>
      </p:sp>
      <p:sp>
        <p:nvSpPr>
          <p:cNvPr id="6" name="文本框 5"/>
          <p:cNvSpPr txBox="1"/>
          <p:nvPr/>
        </p:nvSpPr>
        <p:spPr>
          <a:xfrm>
            <a:off x="4642944" y="489313"/>
            <a:ext cx="2220311" cy="523220"/>
          </a:xfrm>
          <a:prstGeom prst="rect">
            <a:avLst/>
          </a:prstGeom>
          <a:solidFill>
            <a:schemeClr val="accent2">
              <a:lumMod val="20000"/>
              <a:lumOff val="80000"/>
            </a:schemeClr>
          </a:solidFill>
        </p:spPr>
        <p:txBody>
          <a:bodyPr wrap="square" rtlCol="0">
            <a:spAutoFit/>
          </a:bodyPr>
          <a:lstStyle/>
          <a:p>
            <a:pPr algn="ctr"/>
            <a:r>
              <a:rPr lang="zh-CN" altLang="en-US" sz="2800"/>
              <a:t>选词填空二</a:t>
            </a:r>
            <a:endParaRPr lang="zh-CN" altLang="en-US" sz="2800"/>
          </a:p>
        </p:txBody>
      </p:sp>
      <p:sp>
        <p:nvSpPr>
          <p:cNvPr id="2" name="文本框 1"/>
          <p:cNvSpPr txBox="1"/>
          <p:nvPr/>
        </p:nvSpPr>
        <p:spPr>
          <a:xfrm>
            <a:off x="115613" y="1721524"/>
            <a:ext cx="11960772" cy="4536819"/>
          </a:xfrm>
          <a:prstGeom prst="rect">
            <a:avLst/>
          </a:prstGeom>
          <a:noFill/>
        </p:spPr>
        <p:txBody>
          <a:bodyPr wrap="square" rtlCol="0">
            <a:spAutoFit/>
          </a:bodyPr>
          <a:lstStyle/>
          <a:p>
            <a:pPr>
              <a:lnSpc>
                <a:spcPct val="150000"/>
              </a:lnSpc>
            </a:pPr>
            <a:r>
              <a:rPr lang="en-US" altLang="zh-CN" sz="2800">
                <a:latin typeface="Arial" panose="020B0604020202020204" pitchFamily="34" charset="0"/>
              </a:rPr>
              <a:t>1. It is reported that the experiment was a big ________.</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2. Scientists claim they ______________in finding a cure for cancer so far.</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3. As a businessman, Arthur has been highly _________. </a:t>
            </a:r>
            <a:endParaRPr lang="en-US" altLang="zh-CN" sz="2800">
              <a:latin typeface="Arial" panose="020B0604020202020204" pitchFamily="34" charset="0"/>
            </a:endParaRPr>
          </a:p>
          <a:p>
            <a:pPr>
              <a:lnSpc>
                <a:spcPct val="150000"/>
              </a:lnSpc>
            </a:pPr>
            <a:r>
              <a:rPr lang="en-US" altLang="zh-CN" sz="2800">
                <a:latin typeface="Arial" panose="020B0604020202020204" pitchFamily="34" charset="0"/>
              </a:rPr>
              <a:t>4.</a:t>
            </a:r>
            <a:r>
              <a:rPr lang="en-US" altLang="zh-CN" sz="2800" b="0" i="0">
                <a:solidFill>
                  <a:srgbClr val="808080"/>
                </a:solidFill>
                <a:effectLst/>
                <a:latin typeface="Arial" panose="020B0604020202020204" pitchFamily="34" charset="0"/>
              </a:rPr>
              <a:t> </a:t>
            </a:r>
            <a:r>
              <a:rPr lang="en-US" altLang="zh-CN" sz="2800">
                <a:latin typeface="Arial" panose="020B0604020202020204" pitchFamily="34" charset="0"/>
              </a:rPr>
              <a:t>Unfortunately, </a:t>
            </a:r>
            <a:r>
              <a:rPr lang="en-US" altLang="zh-CN" sz="2800"/>
              <a:t>t</a:t>
            </a:r>
            <a:r>
              <a:rPr lang="en-US" altLang="zh-CN" sz="2800" b="0" i="0">
                <a:effectLst/>
                <a:latin typeface="Arial" panose="020B0604020202020204" pitchFamily="34" charset="0"/>
              </a:rPr>
              <a:t>he advertising campaign has been largely___________.</a:t>
            </a:r>
            <a:endParaRPr lang="en-US" altLang="zh-CN" sz="2800" b="0" i="0">
              <a:effectLst/>
              <a:latin typeface="Arial" panose="020B0604020202020204" pitchFamily="34" charset="0"/>
            </a:endParaRPr>
          </a:p>
          <a:p>
            <a:pPr>
              <a:lnSpc>
                <a:spcPct val="150000"/>
              </a:lnSpc>
            </a:pPr>
            <a:r>
              <a:rPr lang="en-US" altLang="zh-CN" sz="2800">
                <a:latin typeface="Arial" panose="020B0604020202020204" pitchFamily="34" charset="0"/>
              </a:rPr>
              <a:t>5.</a:t>
            </a:r>
            <a:r>
              <a:rPr lang="en-US" altLang="zh-CN" sz="2800" b="0" i="1">
                <a:solidFill>
                  <a:srgbClr val="1D2A57"/>
                </a:solidFill>
                <a:effectLst/>
                <a:latin typeface="Arial" panose="020B0604020202020204" pitchFamily="34" charset="0"/>
              </a:rPr>
              <a:t> </a:t>
            </a:r>
            <a:r>
              <a:rPr lang="en-US" altLang="zh-CN" sz="2800" b="0">
                <a:effectLst/>
                <a:latin typeface="Arial" panose="020B0604020202020204" pitchFamily="34" charset="0"/>
              </a:rPr>
              <a:t>A </a:t>
            </a:r>
            <a:r>
              <a:rPr lang="en-US" altLang="zh-CN" sz="2800">
                <a:latin typeface="Arial" panose="020B0604020202020204" pitchFamily="34" charset="0"/>
              </a:rPr>
              <a:t>number </a:t>
            </a:r>
            <a:r>
              <a:rPr lang="en-US" altLang="zh-CN" sz="2800" b="0">
                <a:effectLst/>
                <a:latin typeface="Arial" panose="020B0604020202020204" pitchFamily="34" charset="0"/>
              </a:rPr>
              <a:t>of </a:t>
            </a:r>
            <a:r>
              <a:rPr lang="en-US" altLang="zh-CN" sz="2800">
                <a:latin typeface="Arial" panose="020B0604020202020204" pitchFamily="34" charset="0"/>
              </a:rPr>
              <a:t>patients</a:t>
            </a:r>
            <a:r>
              <a:rPr lang="en-US" altLang="zh-CN" sz="2800" b="0">
                <a:effectLst/>
                <a:latin typeface="Arial" panose="020B0604020202020204" pitchFamily="34" charset="0"/>
              </a:rPr>
              <a:t> have been ___________</a:t>
            </a:r>
            <a:r>
              <a:rPr lang="en-US" altLang="zh-CN" sz="2800">
                <a:latin typeface="Arial" panose="020B0604020202020204" pitchFamily="34" charset="0"/>
              </a:rPr>
              <a:t>treated</a:t>
            </a:r>
            <a:r>
              <a:rPr lang="en-US" altLang="zh-CN" sz="2800" b="0">
                <a:effectLst/>
                <a:latin typeface="Arial" panose="020B0604020202020204" pitchFamily="34" charset="0"/>
              </a:rPr>
              <a:t> with the new </a:t>
            </a:r>
            <a:r>
              <a:rPr lang="en-US" altLang="zh-CN" sz="2800">
                <a:latin typeface="Arial" panose="020B0604020202020204" pitchFamily="34" charset="0"/>
              </a:rPr>
              <a:t>drug</a:t>
            </a:r>
            <a:r>
              <a:rPr lang="en-US" altLang="zh-CN" sz="2800" b="0" i="1">
                <a:effectLst/>
                <a:latin typeface="Arial" panose="020B0604020202020204" pitchFamily="34" charset="0"/>
              </a:rPr>
              <a:t>.</a:t>
            </a:r>
            <a:endParaRPr lang="en-US" altLang="zh-CN" sz="2800" b="0" i="1">
              <a:effectLst/>
              <a:latin typeface="Arial" panose="020B0604020202020204" pitchFamily="34" charset="0"/>
            </a:endParaRPr>
          </a:p>
          <a:p>
            <a:pPr>
              <a:lnSpc>
                <a:spcPct val="150000"/>
              </a:lnSpc>
            </a:pPr>
            <a:r>
              <a:rPr lang="en-US" altLang="zh-CN" sz="2800" i="1">
                <a:latin typeface="Arial" panose="020B0604020202020204" pitchFamily="34" charset="0"/>
              </a:rPr>
              <a:t>6.</a:t>
            </a:r>
            <a:r>
              <a:rPr lang="en-US" altLang="zh-CN" sz="2800">
                <a:latin typeface="Arial" panose="020B0604020202020204" pitchFamily="34" charset="0"/>
              </a:rPr>
              <a:t> As long as you have determination, patience, can bear hardships, nothing can not be done _____________.</a:t>
            </a:r>
            <a:endParaRPr lang="zh-CN" altLang="en-US" sz="2800">
              <a:latin typeface="Arial" panose="020B0604020202020204" pitchFamily="34" charset="0"/>
            </a:endParaRPr>
          </a:p>
        </p:txBody>
      </p:sp>
      <p:sp>
        <p:nvSpPr>
          <p:cNvPr id="4" name="文本框 3"/>
          <p:cNvSpPr txBox="1"/>
          <p:nvPr/>
        </p:nvSpPr>
        <p:spPr>
          <a:xfrm>
            <a:off x="7451833" y="1855302"/>
            <a:ext cx="1723697" cy="523220"/>
          </a:xfrm>
          <a:prstGeom prst="rect">
            <a:avLst/>
          </a:prstGeom>
          <a:noFill/>
        </p:spPr>
        <p:txBody>
          <a:bodyPr wrap="square">
            <a:spAutoFit/>
          </a:bodyPr>
          <a:lstStyle/>
          <a:p>
            <a:r>
              <a:rPr lang="en-US" altLang="zh-CN" sz="2800" b="0" i="0">
                <a:solidFill>
                  <a:srgbClr val="FF0000"/>
                </a:solidFill>
                <a:effectLst/>
                <a:latin typeface="Arial" panose="020B0604020202020204" pitchFamily="34" charset="0"/>
              </a:rPr>
              <a:t>success</a:t>
            </a:r>
            <a:endParaRPr lang="zh-CN" altLang="en-US" sz="2800">
              <a:solidFill>
                <a:srgbClr val="FF0000"/>
              </a:solidFill>
            </a:endParaRPr>
          </a:p>
        </p:txBody>
      </p:sp>
      <p:sp>
        <p:nvSpPr>
          <p:cNvPr id="8" name="文本框 7"/>
          <p:cNvSpPr txBox="1"/>
          <p:nvPr/>
        </p:nvSpPr>
        <p:spPr>
          <a:xfrm>
            <a:off x="3891455" y="2499741"/>
            <a:ext cx="3150475" cy="523220"/>
          </a:xfrm>
          <a:prstGeom prst="rect">
            <a:avLst/>
          </a:prstGeom>
          <a:noFill/>
        </p:spPr>
        <p:txBody>
          <a:bodyPr wrap="square">
            <a:spAutoFit/>
          </a:bodyPr>
          <a:lstStyle/>
          <a:p>
            <a:r>
              <a:rPr lang="en-US" altLang="zh-CN" sz="2800" b="0" i="0">
                <a:solidFill>
                  <a:srgbClr val="FF0000"/>
                </a:solidFill>
                <a:effectLst/>
                <a:latin typeface="Arial" panose="020B0604020202020204" pitchFamily="34" charset="0"/>
              </a:rPr>
              <a:t>have succeeded </a:t>
            </a:r>
            <a:endParaRPr lang="zh-CN" altLang="en-US" sz="2800">
              <a:solidFill>
                <a:srgbClr val="FF0000"/>
              </a:solidFill>
            </a:endParaRPr>
          </a:p>
        </p:txBody>
      </p:sp>
      <p:sp>
        <p:nvSpPr>
          <p:cNvPr id="10" name="文本框 9"/>
          <p:cNvSpPr txBox="1"/>
          <p:nvPr/>
        </p:nvSpPr>
        <p:spPr>
          <a:xfrm>
            <a:off x="7294178" y="3137859"/>
            <a:ext cx="1881352"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successful</a:t>
            </a:r>
            <a:endParaRPr lang="zh-CN" altLang="en-US" sz="2800">
              <a:solidFill>
                <a:srgbClr val="FF0000"/>
              </a:solidFill>
            </a:endParaRPr>
          </a:p>
        </p:txBody>
      </p:sp>
      <p:sp>
        <p:nvSpPr>
          <p:cNvPr id="12" name="文本框 11"/>
          <p:cNvSpPr txBox="1"/>
          <p:nvPr/>
        </p:nvSpPr>
        <p:spPr>
          <a:xfrm>
            <a:off x="9535511" y="3728323"/>
            <a:ext cx="2441027" cy="523220"/>
          </a:xfrm>
          <a:prstGeom prst="rect">
            <a:avLst/>
          </a:prstGeom>
          <a:noFill/>
        </p:spPr>
        <p:txBody>
          <a:bodyPr wrap="square">
            <a:spAutoFit/>
          </a:bodyPr>
          <a:lstStyle/>
          <a:p>
            <a:r>
              <a:rPr lang="en-US" altLang="zh-CN" sz="2800" b="0" i="0">
                <a:solidFill>
                  <a:srgbClr val="FF0000"/>
                </a:solidFill>
                <a:effectLst/>
                <a:latin typeface="Arial" panose="020B0604020202020204" pitchFamily="34" charset="0"/>
              </a:rPr>
              <a:t>unsuccessful</a:t>
            </a:r>
            <a:endParaRPr lang="zh-CN" altLang="en-US" sz="2800">
              <a:solidFill>
                <a:srgbClr val="FF0000"/>
              </a:solidFill>
            </a:endParaRPr>
          </a:p>
        </p:txBody>
      </p:sp>
      <p:sp>
        <p:nvSpPr>
          <p:cNvPr id="14" name="文本框 13"/>
          <p:cNvSpPr txBox="1"/>
          <p:nvPr/>
        </p:nvSpPr>
        <p:spPr>
          <a:xfrm>
            <a:off x="5693978" y="4440943"/>
            <a:ext cx="2188781" cy="523220"/>
          </a:xfrm>
          <a:prstGeom prst="rect">
            <a:avLst/>
          </a:prstGeom>
          <a:noFill/>
        </p:spPr>
        <p:txBody>
          <a:bodyPr wrap="square">
            <a:spAutoFit/>
          </a:bodyPr>
          <a:lstStyle/>
          <a:p>
            <a:r>
              <a:rPr lang="en-US" altLang="zh-CN" sz="2800" b="0">
                <a:solidFill>
                  <a:srgbClr val="FF0000"/>
                </a:solidFill>
                <a:effectLst/>
                <a:latin typeface="Arial" panose="020B0604020202020204" pitchFamily="34" charset="0"/>
              </a:rPr>
              <a:t>successfully</a:t>
            </a:r>
            <a:endParaRPr lang="zh-CN" altLang="en-US" sz="2800">
              <a:solidFill>
                <a:srgbClr val="FF0000"/>
              </a:solidFill>
            </a:endParaRPr>
          </a:p>
        </p:txBody>
      </p:sp>
      <p:sp>
        <p:nvSpPr>
          <p:cNvPr id="16" name="文本框 15"/>
          <p:cNvSpPr txBox="1"/>
          <p:nvPr/>
        </p:nvSpPr>
        <p:spPr>
          <a:xfrm>
            <a:off x="4212020" y="5696830"/>
            <a:ext cx="2756338" cy="523220"/>
          </a:xfrm>
          <a:prstGeom prst="rect">
            <a:avLst/>
          </a:prstGeom>
          <a:noFill/>
        </p:spPr>
        <p:txBody>
          <a:bodyPr wrap="square">
            <a:spAutoFit/>
          </a:bodyPr>
          <a:lstStyle/>
          <a:p>
            <a:r>
              <a:rPr lang="en-US" altLang="zh-CN" sz="2800">
                <a:solidFill>
                  <a:srgbClr val="FF0000"/>
                </a:solidFill>
                <a:latin typeface="Arial" panose="020B0604020202020204" pitchFamily="34" charset="0"/>
              </a:rPr>
              <a:t>unsuccessfully</a:t>
            </a:r>
            <a:endParaRPr lang="zh-CN"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6482" y="0"/>
            <a:ext cx="11719036" cy="6555641"/>
          </a:xfrm>
          <a:prstGeom prst="rect">
            <a:avLst/>
          </a:prstGeom>
          <a:noFill/>
        </p:spPr>
        <p:txBody>
          <a:bodyPr wrap="square">
            <a:spAutoFit/>
          </a:bodyPr>
          <a:lstStyle/>
          <a:p>
            <a:r>
              <a:rPr lang="en-US" altLang="zh-CN" sz="2800" kern="100">
                <a:effectLst/>
                <a:latin typeface="Times New Roman" panose="02020603050405020304" pitchFamily="18" charset="0"/>
                <a:ea typeface="Times New Roman" panose="02020603050405020304" pitchFamily="18" charset="0"/>
              </a:rPr>
              <a:t>Cycling is the most </a:t>
            </a:r>
            <a:r>
              <a:rPr lang="en-US" altLang="zh-CN" sz="2800" kern="100">
                <a:solidFill>
                  <a:srgbClr val="FF0000"/>
                </a:solidFill>
                <a:effectLst/>
                <a:latin typeface="Times New Roman" panose="02020603050405020304" pitchFamily="18" charset="0"/>
                <a:ea typeface="Times New Roman" panose="02020603050405020304" pitchFamily="18" charset="0"/>
              </a:rPr>
              <a:t>economical, sustainable </a:t>
            </a:r>
            <a:r>
              <a:rPr lang="en-US" altLang="zh-CN" sz="2800" kern="100">
                <a:effectLst/>
                <a:latin typeface="Times New Roman" panose="02020603050405020304" pitchFamily="18" charset="0"/>
                <a:ea typeface="Times New Roman" panose="02020603050405020304" pitchFamily="18" charset="0"/>
              </a:rPr>
              <a:t>and fun way to explore the city,</a:t>
            </a:r>
            <a:endParaRPr lang="en-US" altLang="zh-CN" sz="2800" kern="100">
              <a:effectLst/>
              <a:latin typeface="Times New Roman" panose="02020603050405020304" pitchFamily="18" charset="0"/>
              <a:ea typeface="Times New Roman" panose="02020603050405020304" pitchFamily="18" charset="0"/>
            </a:endParaRPr>
          </a:p>
          <a:p>
            <a:r>
              <a:rPr lang="en-US" altLang="zh-CN" sz="2800" kern="100" err="1">
                <a:effectLst/>
                <a:latin typeface="Times New Roman" panose="02020603050405020304" pitchFamily="18" charset="0"/>
                <a:ea typeface="Times New Roman" panose="02020603050405020304" pitchFamily="18" charset="0"/>
              </a:rPr>
              <a:t>MacBike has been around for almost 30 years and is the biggest bicycle </a:t>
            </a:r>
            <a:r>
              <a:rPr lang="en-US" altLang="zh-CN" sz="2800" kern="100">
                <a:solidFill>
                  <a:srgbClr val="FF0000"/>
                </a:solidFill>
                <a:effectLst/>
                <a:latin typeface="Times New Roman" panose="02020603050405020304" pitchFamily="18" charset="0"/>
                <a:ea typeface="Times New Roman" panose="02020603050405020304" pitchFamily="18" charset="0"/>
              </a:rPr>
              <a:t>rental</a:t>
            </a:r>
            <a:r>
              <a:rPr lang="en-US" altLang="zh-CN" sz="2800" kern="100">
                <a:effectLst/>
                <a:latin typeface="Times New Roman" panose="02020603050405020304" pitchFamily="18" charset="0"/>
                <a:ea typeface="Times New Roman" panose="02020603050405020304" pitchFamily="18" charset="0"/>
              </a:rPr>
              <a:t> company in Amsterdam.  </a:t>
            </a:r>
            <a:endParaRPr lang="en-US" altLang="zh-CN" sz="2800" kern="100">
              <a:effectLst/>
              <a:latin typeface="Times New Roman" panose="02020603050405020304" pitchFamily="18" charset="0"/>
              <a:ea typeface="Times New Roman" panose="02020603050405020304" pitchFamily="18" charset="0"/>
            </a:endParaRPr>
          </a:p>
          <a:p>
            <a:r>
              <a:rPr lang="en-US" altLang="zh-CN" sz="2800" kern="100">
                <a:effectLst/>
                <a:latin typeface="Times New Roman" panose="02020603050405020304" pitchFamily="18" charset="0"/>
                <a:ea typeface="Times New Roman" panose="02020603050405020304" pitchFamily="18" charset="0"/>
              </a:rPr>
              <a:t>With over 2,500 bikes stored in our five rental shops at </a:t>
            </a:r>
            <a:r>
              <a:rPr lang="en-US" altLang="zh-CN" sz="2800" kern="100">
                <a:solidFill>
                  <a:srgbClr val="FF0000"/>
                </a:solidFill>
                <a:effectLst/>
                <a:latin typeface="Times New Roman" panose="02020603050405020304" pitchFamily="18" charset="0"/>
                <a:ea typeface="Times New Roman" panose="02020603050405020304" pitchFamily="18" charset="0"/>
              </a:rPr>
              <a:t>strategic </a:t>
            </a:r>
            <a:r>
              <a:rPr lang="en-US" altLang="zh-CN" sz="2800" kern="100">
                <a:effectLst/>
                <a:latin typeface="Times New Roman" panose="02020603050405020304" pitchFamily="18" charset="0"/>
                <a:ea typeface="Times New Roman" panose="02020603050405020304" pitchFamily="18" charset="0"/>
              </a:rPr>
              <a:t>locations, we make sure there is always a bike available for you. </a:t>
            </a:r>
            <a:endParaRPr lang="en-US" altLang="zh-CN" sz="2800" kern="100">
              <a:effectLst/>
              <a:latin typeface="Times New Roman" panose="02020603050405020304" pitchFamily="18" charset="0"/>
              <a:ea typeface="Times New Roman" panose="02020603050405020304" pitchFamily="18" charset="0"/>
            </a:endParaRPr>
          </a:p>
          <a:p>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part one, I describe the </a:t>
            </a:r>
            <a:r>
              <a:rPr lang="en-US" altLang="zh-CN" sz="28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philosophical</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foundations of digital minimalism, starting with an examination of the forces that are making so many people’s digital lives increasingly </a:t>
            </a:r>
            <a:r>
              <a:rPr lang="en-US" altLang="zh-CN" sz="28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intolerable</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before moving on to a detailed discussion of the digital </a:t>
            </a:r>
            <a:r>
              <a:rPr lang="en-US" altLang="zh-CN" sz="28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minimalism </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philosophy.</a:t>
            </a:r>
            <a:endParaRPr lang="zh-CN" altLang="zh-CN" sz="2800" kern="100">
              <a:effectLst/>
              <a:latin typeface="Times New Roman" panose="02020603050405020304" pitchFamily="18" charset="0"/>
              <a:ea typeface="宋体" panose="02010600030101010101" pitchFamily="2" charset="-122"/>
              <a:cs typeface="宋体" panose="02010600030101010101" pitchFamily="2" charset="-122"/>
            </a:endParaRPr>
          </a:p>
          <a:p>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 one </a:t>
            </a:r>
            <a:r>
              <a:rPr lang="en-US" altLang="zh-CN" sz="28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concludes</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by introducing my suggested method for adopting this philosophy: the digital </a:t>
            </a:r>
            <a:r>
              <a:rPr lang="en-US" altLang="zh-CN" sz="2800" u="sng"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declutter</a:t>
            </a:r>
            <a:r>
              <a:rPr lang="en-US" altLang="zh-CN" sz="28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process requires you to step away from optional online activities for thirty days. </a:t>
            </a:r>
            <a:endParaRPr lang="en-US" altLang="zh-CN" sz="28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zh-CN" sz="2800" kern="100">
                <a:solidFill>
                  <a:srgbClr val="000000"/>
                </a:solidFill>
                <a:effectLst/>
                <a:latin typeface="Times New Roman" panose="02020603050405020304" pitchFamily="18" charset="0"/>
                <a:ea typeface="Times New Roman" panose="02020603050405020304" pitchFamily="18" charset="0"/>
              </a:rPr>
              <a:t>On March 7, 1907, the English </a:t>
            </a:r>
            <a:r>
              <a:rPr lang="en-US" altLang="zh-CN" sz="2800" kern="100">
                <a:solidFill>
                  <a:srgbClr val="FF0000"/>
                </a:solidFill>
                <a:effectLst/>
                <a:latin typeface="Times New Roman" panose="02020603050405020304" pitchFamily="18" charset="0"/>
                <a:ea typeface="Times New Roman" panose="02020603050405020304" pitchFamily="18" charset="0"/>
              </a:rPr>
              <a:t>statistician</a:t>
            </a:r>
            <a:r>
              <a:rPr lang="en-US" altLang="zh-CN" sz="2800" kern="100">
                <a:solidFill>
                  <a:srgbClr val="000000"/>
                </a:solidFill>
                <a:effectLst/>
                <a:latin typeface="Times New Roman" panose="02020603050405020304" pitchFamily="18" charset="0"/>
                <a:ea typeface="Times New Roman" panose="02020603050405020304" pitchFamily="18" charset="0"/>
              </a:rPr>
              <a:t> Francis Galton published a paper which illustrated what has come to be known as the “wisdom of crowds” effect.</a:t>
            </a:r>
            <a:endParaRPr lang="en-US" altLang="zh-CN" sz="2800" kern="100">
              <a:solidFill>
                <a:srgbClr val="000000"/>
              </a:solidFill>
              <a:effectLst/>
              <a:latin typeface="Times New Roman" panose="02020603050405020304" pitchFamily="18" charset="0"/>
              <a:ea typeface="Times New Roman" panose="02020603050405020304" pitchFamily="18" charset="0"/>
            </a:endParaRPr>
          </a:p>
          <a:p>
            <a:r>
              <a:rPr lang="en-US" altLang="zh-CN" sz="2800" kern="100">
                <a:solidFill>
                  <a:srgbClr val="000000"/>
                </a:solidFill>
                <a:effectLst/>
                <a:latin typeface="Times New Roman" panose="02020603050405020304" pitchFamily="18" charset="0"/>
                <a:ea typeface="Times New Roman" panose="02020603050405020304" pitchFamily="18" charset="0"/>
              </a:rPr>
              <a:t>This effect </a:t>
            </a:r>
            <a:r>
              <a:rPr lang="en-US" altLang="zh-CN" sz="2800" kern="100">
                <a:solidFill>
                  <a:srgbClr val="0000FF"/>
                </a:solidFill>
                <a:effectLst/>
                <a:latin typeface="Times New Roman" panose="02020603050405020304" pitchFamily="18" charset="0"/>
                <a:ea typeface="Times New Roman" panose="02020603050405020304" pitchFamily="18" charset="0"/>
              </a:rPr>
              <a:t>capitalizes on</a:t>
            </a:r>
            <a:r>
              <a:rPr lang="en-US" altLang="zh-CN" sz="2800" kern="100">
                <a:solidFill>
                  <a:srgbClr val="000000"/>
                </a:solidFill>
                <a:effectLst/>
                <a:latin typeface="Times New Roman" panose="02020603050405020304" pitchFamily="18" charset="0"/>
                <a:ea typeface="Times New Roman" panose="02020603050405020304" pitchFamily="18" charset="0"/>
              </a:rPr>
              <a:t> the fact that when people make errors…</a:t>
            </a:r>
            <a:endParaRPr lang="zh-CN" altLang="en-US" sz="2800"/>
          </a:p>
        </p:txBody>
      </p:sp>
      <p:sp>
        <p:nvSpPr>
          <p:cNvPr id="7" name="文本框 6"/>
          <p:cNvSpPr txBox="1"/>
          <p:nvPr/>
        </p:nvSpPr>
        <p:spPr>
          <a:xfrm>
            <a:off x="9711558" y="5903893"/>
            <a:ext cx="1954924" cy="954107"/>
          </a:xfrm>
          <a:prstGeom prst="rect">
            <a:avLst/>
          </a:prstGeom>
          <a:noFill/>
        </p:spPr>
        <p:txBody>
          <a:bodyPr wrap="square">
            <a:spAutoFit/>
          </a:bodyPr>
          <a:lstStyle/>
          <a:p>
            <a:r>
              <a:rPr lang="zh-CN" altLang="en-US" sz="2800" b="0" i="0">
                <a:solidFill>
                  <a:srgbClr val="0000FF"/>
                </a:solidFill>
                <a:effectLst/>
                <a:latin typeface="Arial" panose="020B0604020202020204" pitchFamily="34" charset="0"/>
              </a:rPr>
              <a:t>资本化</a:t>
            </a:r>
            <a:endParaRPr lang="zh-CN" altLang="en-US" sz="2800">
              <a:solidFill>
                <a:srgbClr val="0000FF"/>
              </a:solidFill>
            </a:endParaRPr>
          </a:p>
          <a:p>
            <a:endParaRPr lang="zh-CN" altLang="en-US" sz="2800">
              <a:solidFill>
                <a:srgbClr val="0000FF"/>
              </a:solidFill>
            </a:endParaRPr>
          </a:p>
        </p:txBody>
      </p:sp>
      <p:sp>
        <p:nvSpPr>
          <p:cNvPr id="9" name="文本框 8"/>
          <p:cNvSpPr txBox="1"/>
          <p:nvPr/>
        </p:nvSpPr>
        <p:spPr>
          <a:xfrm>
            <a:off x="1926020" y="6380946"/>
            <a:ext cx="2236077" cy="461665"/>
          </a:xfrm>
          <a:prstGeom prst="rect">
            <a:avLst/>
          </a:prstGeom>
          <a:noFill/>
        </p:spPr>
        <p:txBody>
          <a:bodyPr wrap="square">
            <a:spAutoFit/>
          </a:bodyPr>
          <a:lstStyle/>
          <a:p>
            <a:r>
              <a:rPr lang="zh-CN" altLang="en-US" sz="2400" b="0" i="0">
                <a:solidFill>
                  <a:srgbClr val="0000FF"/>
                </a:solidFill>
                <a:effectLst/>
                <a:latin typeface="Arial" panose="020B0604020202020204" pitchFamily="34" charset="0"/>
              </a:rPr>
              <a:t>从中利用</a:t>
            </a:r>
            <a:r>
              <a:rPr lang="en-US" altLang="zh-CN" sz="2400" b="0" i="0">
                <a:solidFill>
                  <a:srgbClr val="0000FF"/>
                </a:solidFill>
                <a:effectLst/>
                <a:latin typeface="Arial" panose="020B0604020202020204" pitchFamily="34" charset="0"/>
              </a:rPr>
              <a:t>;</a:t>
            </a:r>
            <a:r>
              <a:rPr lang="zh-CN" altLang="en-US" sz="2400" b="0" i="0">
                <a:solidFill>
                  <a:srgbClr val="0000FF"/>
                </a:solidFill>
                <a:effectLst/>
                <a:latin typeface="Arial" panose="020B0604020202020204" pitchFamily="34" charset="0"/>
              </a:rPr>
              <a:t>获利</a:t>
            </a:r>
            <a:endParaRPr lang="zh-CN" altLang="en-US" sz="2400">
              <a:solidFill>
                <a:srgbClr val="0000FF"/>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05103" y="922889"/>
            <a:ext cx="11981793" cy="559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3300"/>
              </a:lnSpc>
              <a:spcBef>
                <a:spcPct val="0"/>
              </a:spcBef>
              <a:buNone/>
            </a:pPr>
            <a:r>
              <a:rPr lang="en-US" altLang="zh-CN" sz="2800" b="1">
                <a:latin typeface="Times New Roman" panose="02020603050405020304" pitchFamily="18" charset="0"/>
              </a:rPr>
              <a:t>teenage </a:t>
            </a:r>
            <a:r>
              <a:rPr lang="en-US" altLang="zh-CN" sz="2800" b="1" i="1">
                <a:latin typeface="Times New Roman" panose="02020603050405020304" pitchFamily="18" charset="0"/>
              </a:rPr>
              <a:t>adj</a:t>
            </a:r>
            <a:r>
              <a:rPr lang="en-US" altLang="zh-CN" sz="2800" b="1">
                <a:latin typeface="Times New Roman" panose="02020603050405020304" pitchFamily="18" charset="0"/>
              </a:rPr>
              <a:t>.	</a:t>
            </a:r>
            <a:r>
              <a:rPr lang="zh-CN" altLang="en-US" sz="2800" b="1">
                <a:latin typeface="Times New Roman" panose="02020603050405020304" pitchFamily="18" charset="0"/>
              </a:rPr>
              <a:t>十几岁的</a:t>
            </a:r>
            <a:r>
              <a:rPr lang="en-US" altLang="zh-CN" sz="2800" b="1">
                <a:latin typeface="Times New Roman" panose="02020603050405020304" pitchFamily="18" charset="0"/>
              </a:rPr>
              <a:t> teenager</a:t>
            </a:r>
            <a:r>
              <a:rPr lang="en-US" altLang="zh-CN" sz="2800" b="1" i="1">
                <a:latin typeface="Times New Roman" panose="02020603050405020304" pitchFamily="18" charset="0"/>
              </a:rPr>
              <a:t> n.</a:t>
            </a:r>
            <a:r>
              <a:rPr lang="zh-CN" altLang="en-US" sz="2800" b="1">
                <a:latin typeface="Times New Roman" panose="02020603050405020304" pitchFamily="18" charset="0"/>
              </a:rPr>
              <a:t>青少年 </a:t>
            </a:r>
            <a:r>
              <a:rPr lang="en-US" altLang="zh-CN" sz="2800" b="1">
                <a:latin typeface="Times New Roman" panose="02020603050405020304" pitchFamily="18" charset="0"/>
                <a:sym typeface="宋体" panose="02010600030101010101" pitchFamily="2" charset="-122"/>
              </a:rPr>
              <a:t>teen </a:t>
            </a:r>
            <a:r>
              <a:rPr lang="en-US" altLang="zh-CN" sz="2800" b="1" i="1">
                <a:latin typeface="Times New Roman" panose="02020603050405020304" pitchFamily="18" charset="0"/>
                <a:sym typeface="宋体" panose="02010600030101010101" pitchFamily="2" charset="-122"/>
              </a:rPr>
              <a:t>n.</a:t>
            </a:r>
            <a:r>
              <a:rPr lang="zh-CN" altLang="en-US" sz="2800" b="1" i="1">
                <a:latin typeface="Times New Roman" panose="02020603050405020304" pitchFamily="18" charset="0"/>
              </a:rPr>
              <a:t> </a:t>
            </a:r>
            <a:r>
              <a:rPr lang="zh-CN" altLang="en-US" sz="2800" b="1">
                <a:latin typeface="Times New Roman" panose="02020603050405020304" pitchFamily="18" charset="0"/>
              </a:rPr>
              <a:t>青少年</a:t>
            </a:r>
            <a:r>
              <a:rPr lang="zh-CN" altLang="zh-CN" sz="2800" b="1">
                <a:latin typeface="Times New Roman" panose="02020603050405020304" pitchFamily="18" charset="0"/>
                <a:sym typeface="宋体" panose="02010600030101010101" pitchFamily="2" charset="-122"/>
              </a:rPr>
              <a:t>【联想】adolescent青少年</a:t>
            </a:r>
            <a:r>
              <a:rPr lang="en-US" altLang="zh-CN" sz="2800" b="1">
                <a:latin typeface="Times New Roman" panose="02020603050405020304" pitchFamily="18" charset="0"/>
                <a:sym typeface="宋体" panose="02010600030101010101" pitchFamily="2" charset="-122"/>
              </a:rPr>
              <a:t>   </a:t>
            </a:r>
            <a:r>
              <a:rPr lang="en-US" altLang="zh-CN" sz="2800" b="1">
                <a:latin typeface="Times New Roman" panose="02020603050405020304" pitchFamily="18" charset="0"/>
              </a:rPr>
              <a:t>ballet </a:t>
            </a:r>
            <a:r>
              <a:rPr lang="en-US" altLang="zh-CN" sz="2800" b="1" i="1">
                <a:latin typeface="Times New Roman" panose="02020603050405020304" pitchFamily="18" charset="0"/>
              </a:rPr>
              <a:t>n.</a:t>
            </a:r>
            <a:r>
              <a:rPr lang="zh-CN" altLang="en-US" sz="2800" b="1">
                <a:latin typeface="Times New Roman" panose="02020603050405020304" pitchFamily="18" charset="0"/>
              </a:rPr>
              <a:t>芭蕾舞 </a:t>
            </a:r>
            <a:endParaRPr lang="zh-CN" altLang="zh-CN" sz="2800" b="1">
              <a:latin typeface="Times New Roman" panose="02020603050405020304" pitchFamily="18" charset="0"/>
              <a:sym typeface="宋体" panose="02010600030101010101" pitchFamily="2" charset="-122"/>
            </a:endParaRPr>
          </a:p>
          <a:p>
            <a:pPr>
              <a:lnSpc>
                <a:spcPts val="3300"/>
              </a:lnSpc>
              <a:spcBef>
                <a:spcPct val="0"/>
              </a:spcBef>
              <a:buNone/>
            </a:pPr>
            <a:r>
              <a:rPr lang="en-US" altLang="zh-CN" sz="2800" b="1">
                <a:latin typeface="Times New Roman" panose="02020603050405020304" pitchFamily="18" charset="0"/>
              </a:rPr>
              <a:t>volunteer  </a:t>
            </a:r>
            <a:r>
              <a:rPr lang="en-US" altLang="zh-CN" sz="2800" b="1" i="1">
                <a:latin typeface="Times New Roman" panose="02020603050405020304" pitchFamily="18" charset="0"/>
              </a:rPr>
              <a:t>n. </a:t>
            </a:r>
            <a:r>
              <a:rPr lang="zh-CN" altLang="en-US" sz="2800" b="1">
                <a:latin typeface="Times New Roman" panose="02020603050405020304" pitchFamily="18" charset="0"/>
              </a:rPr>
              <a:t>志愿者 </a:t>
            </a:r>
            <a:r>
              <a:rPr lang="en-US" altLang="zh-CN" sz="2800" b="1">
                <a:latin typeface="Times New Roman" panose="02020603050405020304" pitchFamily="18" charset="0"/>
              </a:rPr>
              <a:t>volunteer to do sth. </a:t>
            </a:r>
            <a:r>
              <a:rPr lang="zh-CN" altLang="en-US" sz="2800" b="1">
                <a:latin typeface="Times New Roman" panose="02020603050405020304" pitchFamily="18" charset="0"/>
              </a:rPr>
              <a:t>志愿做做某事 </a:t>
            </a:r>
            <a:r>
              <a:rPr lang="en-US" altLang="zh-CN" sz="2800" b="1">
                <a:latin typeface="Times New Roman" panose="02020603050405020304" pitchFamily="18" charset="0"/>
              </a:rPr>
              <a:t>voluntary </a:t>
            </a:r>
            <a:r>
              <a:rPr lang="en-US" altLang="zh-CN" sz="2800" b="1" i="1">
                <a:latin typeface="Times New Roman" panose="02020603050405020304" pitchFamily="18" charset="0"/>
              </a:rPr>
              <a:t>adj. </a:t>
            </a:r>
            <a:r>
              <a:rPr lang="zh-CN" altLang="en-US" sz="2800" b="1">
                <a:latin typeface="Times New Roman" panose="02020603050405020304" pitchFamily="18" charset="0"/>
              </a:rPr>
              <a:t>志愿的</a:t>
            </a:r>
            <a:endParaRPr lang="en-US" altLang="zh-CN"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debate </a:t>
            </a:r>
            <a:r>
              <a:rPr lang="en-US" altLang="zh-CN" sz="2800" b="1" i="1">
                <a:latin typeface="Times New Roman" panose="02020603050405020304" pitchFamily="18" charset="0"/>
              </a:rPr>
              <a:t>n. vt.&amp; vi. </a:t>
            </a:r>
            <a:r>
              <a:rPr lang="zh-CN" altLang="en-US" sz="2800" b="1">
                <a:latin typeface="Times New Roman" panose="02020603050405020304" pitchFamily="18" charset="0"/>
              </a:rPr>
              <a:t>辩论</a:t>
            </a:r>
            <a:r>
              <a:rPr lang="en-US" altLang="zh-CN" sz="2800" b="1">
                <a:latin typeface="Times New Roman" panose="02020603050405020304" pitchFamily="18" charset="0"/>
              </a:rPr>
              <a:t>; </a:t>
            </a:r>
            <a:r>
              <a:rPr lang="zh-CN" altLang="en-US" sz="2400" b="1">
                <a:latin typeface="Times New Roman" panose="02020603050405020304" pitchFamily="18" charset="0"/>
              </a:rPr>
              <a:t>争论 </a:t>
            </a:r>
            <a:r>
              <a:rPr lang="en-US" altLang="zh-CN" sz="2400" b="1" i="0">
                <a:effectLst/>
                <a:latin typeface="Times New Roman" panose="02020603050405020304" pitchFamily="18" charset="0"/>
                <a:cs typeface="Times New Roman" panose="02020603050405020304" pitchFamily="18" charset="0"/>
              </a:rPr>
              <a:t>debate over</a:t>
            </a:r>
            <a:r>
              <a:rPr lang="en-US" altLang="zh-CN" sz="2400" b="1" i="0">
                <a:solidFill>
                  <a:srgbClr val="333333"/>
                </a:solidFill>
                <a:effectLst/>
                <a:latin typeface="Times New Roman" panose="02020603050405020304" pitchFamily="18" charset="0"/>
                <a:cs typeface="Times New Roman" panose="02020603050405020304" pitchFamily="18" charset="0"/>
              </a:rPr>
              <a:t>/about </a:t>
            </a:r>
            <a:r>
              <a:rPr lang="zh-CN" altLang="en-US" sz="2400" b="1" i="0">
                <a:solidFill>
                  <a:srgbClr val="333333"/>
                </a:solidFill>
                <a:effectLst/>
                <a:latin typeface="Times New Roman" panose="02020603050405020304" pitchFamily="18" charset="0"/>
                <a:cs typeface="Times New Roman" panose="02020603050405020304" pitchFamily="18" charset="0"/>
              </a:rPr>
              <a:t>就</a:t>
            </a:r>
            <a:r>
              <a:rPr lang="en-US" altLang="zh-CN" sz="2400" b="1" i="0">
                <a:solidFill>
                  <a:srgbClr val="333333"/>
                </a:solidFill>
                <a:effectLst/>
                <a:latin typeface="Times New Roman" panose="02020603050405020304" pitchFamily="18" charset="0"/>
                <a:cs typeface="Times New Roman" panose="02020603050405020304" pitchFamily="18" charset="0"/>
              </a:rPr>
              <a:t>…</a:t>
            </a:r>
            <a:r>
              <a:rPr lang="zh-CN" altLang="en-US" sz="2400" b="1" i="0">
                <a:solidFill>
                  <a:srgbClr val="333333"/>
                </a:solidFill>
                <a:effectLst/>
                <a:latin typeface="Times New Roman" panose="02020603050405020304" pitchFamily="18" charset="0"/>
                <a:cs typeface="Times New Roman" panose="02020603050405020304" pitchFamily="18" charset="0"/>
              </a:rPr>
              <a:t>辩论</a:t>
            </a:r>
            <a:r>
              <a:rPr lang="en-US" altLang="zh-CN" sz="2400" b="1">
                <a:latin typeface="Times New Roman" panose="02020603050405020304" pitchFamily="18" charset="0"/>
                <a:cs typeface="Times New Roman" panose="02020603050405020304" pitchFamily="18" charset="0"/>
              </a:rPr>
              <a:t>【</a:t>
            </a:r>
            <a:r>
              <a:rPr lang="zh-CN" altLang="en-US" sz="2400" b="1">
                <a:latin typeface="Times New Roman" panose="02020603050405020304" pitchFamily="18" charset="0"/>
                <a:cs typeface="Times New Roman" panose="02020603050405020304" pitchFamily="18" charset="0"/>
              </a:rPr>
              <a:t>联想</a:t>
            </a:r>
            <a:r>
              <a:rPr lang="en-US" altLang="zh-CN" sz="2400" b="1">
                <a:latin typeface="Times New Roman" panose="02020603050405020304" pitchFamily="18" charset="0"/>
                <a:cs typeface="Times New Roman" panose="02020603050405020304" pitchFamily="18" charset="0"/>
              </a:rPr>
              <a:t>】argue-argument </a:t>
            </a:r>
            <a:endParaRPr lang="zh-CN" altLang="en-US" sz="2400" b="1">
              <a:latin typeface="Times New Roman" panose="02020603050405020304" pitchFamily="18" charset="0"/>
              <a:cs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 prefer </a:t>
            </a:r>
            <a:r>
              <a:rPr lang="en-US" altLang="zh-CN" sz="2800" b="1" i="1" err="1">
                <a:latin typeface="Times New Roman" panose="02020603050405020304" pitchFamily="18" charset="0"/>
              </a:rPr>
              <a:t>vt. </a:t>
            </a:r>
            <a:r>
              <a:rPr lang="zh-CN" altLang="en-US" sz="2800" b="1">
                <a:latin typeface="Times New Roman" panose="02020603050405020304" pitchFamily="18" charset="0"/>
              </a:rPr>
              <a:t>更喜欢</a:t>
            </a:r>
            <a:r>
              <a:rPr lang="en-US" altLang="zh-CN" sz="2800" b="1">
                <a:latin typeface="Times New Roman" panose="02020603050405020304" pitchFamily="18" charset="0"/>
              </a:rPr>
              <a:t> prefer…to…</a:t>
            </a:r>
            <a:r>
              <a:rPr lang="zh-CN" altLang="en-US" sz="2800" b="1">
                <a:latin typeface="Times New Roman" panose="02020603050405020304" pitchFamily="18" charset="0"/>
              </a:rPr>
              <a:t>更喜欢</a:t>
            </a:r>
            <a:r>
              <a:rPr lang="en-US" altLang="zh-CN" sz="2800" b="1">
                <a:latin typeface="Times New Roman" panose="02020603050405020304" pitchFamily="18" charset="0"/>
              </a:rPr>
              <a:t> prefer to do sth. </a:t>
            </a:r>
            <a:r>
              <a:rPr lang="zh-CN" altLang="en-US" sz="2800" b="1">
                <a:latin typeface="Times New Roman" panose="02020603050405020304" pitchFamily="18" charset="0"/>
              </a:rPr>
              <a:t>喜欢做某事</a:t>
            </a:r>
            <a:r>
              <a:rPr lang="en-US" altLang="zh-CN" sz="2800" b="1">
                <a:latin typeface="Times New Roman" panose="02020603050405020304" pitchFamily="18" charset="0"/>
              </a:rPr>
              <a:t>prefer sb.</a:t>
            </a:r>
            <a:r>
              <a:rPr lang="zh-CN" altLang="en-US" sz="2800" b="1">
                <a:latin typeface="Times New Roman" panose="02020603050405020304" pitchFamily="18" charset="0"/>
              </a:rPr>
              <a:t> </a:t>
            </a:r>
            <a:r>
              <a:rPr lang="en-US" altLang="zh-CN" sz="2800" b="1">
                <a:latin typeface="Times New Roman" panose="02020603050405020304" pitchFamily="18" charset="0"/>
              </a:rPr>
              <a:t>to do sth. </a:t>
            </a:r>
            <a:r>
              <a:rPr lang="zh-CN" altLang="en-US" sz="2800" b="1">
                <a:latin typeface="Times New Roman" panose="02020603050405020304" pitchFamily="18" charset="0"/>
                <a:sym typeface="宋体" panose="02010600030101010101" pitchFamily="2" charset="-122"/>
              </a:rPr>
              <a:t>喜欢某人做某事 </a:t>
            </a:r>
            <a:r>
              <a:rPr lang="en-US" altLang="zh-CN" sz="2800" b="1">
                <a:latin typeface="Times New Roman" panose="02020603050405020304" pitchFamily="18" charset="0"/>
                <a:sym typeface="宋体" panose="02010600030101010101" pitchFamily="2" charset="-122"/>
              </a:rPr>
              <a:t>preference </a:t>
            </a:r>
            <a:r>
              <a:rPr lang="en-US" altLang="zh-CN" sz="2800" b="1" i="1">
                <a:latin typeface="Times New Roman" panose="02020603050405020304" pitchFamily="18" charset="0"/>
                <a:sym typeface="宋体" panose="02010600030101010101" pitchFamily="2" charset="-122"/>
              </a:rPr>
              <a:t>n. </a:t>
            </a:r>
            <a:r>
              <a:rPr lang="zh-CN" altLang="en-US" sz="2800" b="1">
                <a:latin typeface="Times New Roman" panose="02020603050405020304" pitchFamily="18" charset="0"/>
                <a:sym typeface="宋体" panose="02010600030101010101" pitchFamily="2" charset="-122"/>
              </a:rPr>
              <a:t>偏爱</a:t>
            </a:r>
            <a:r>
              <a:rPr lang="en-US" altLang="zh-CN" sz="2800" b="1">
                <a:latin typeface="Times New Roman" panose="02020603050405020304" pitchFamily="18" charset="0"/>
                <a:sym typeface="宋体" panose="02010600030101010101" pitchFamily="2" charset="-122"/>
              </a:rPr>
              <a:t>, </a:t>
            </a:r>
            <a:r>
              <a:rPr lang="zh-CN" altLang="en-US" sz="2800" b="1">
                <a:latin typeface="Times New Roman" panose="02020603050405020304" pitchFamily="18" charset="0"/>
                <a:sym typeface="宋体" panose="02010600030101010101" pitchFamily="2" charset="-122"/>
              </a:rPr>
              <a:t>偏爱的事物</a:t>
            </a:r>
            <a:endParaRPr lang="en-US" altLang="zh-CN"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content </a:t>
            </a:r>
            <a:r>
              <a:rPr lang="en-US" altLang="zh-CN" sz="2800" b="1" i="1">
                <a:latin typeface="Times New Roman" panose="02020603050405020304" pitchFamily="18" charset="0"/>
              </a:rPr>
              <a:t>n.</a:t>
            </a:r>
            <a:r>
              <a:rPr lang="zh-CN" altLang="en-US" sz="2800" b="1">
                <a:latin typeface="Times New Roman" panose="02020603050405020304" pitchFamily="18" charset="0"/>
              </a:rPr>
              <a:t>内容  </a:t>
            </a:r>
            <a:r>
              <a:rPr lang="en-US" altLang="zh-CN" sz="2800" b="1">
                <a:latin typeface="Times New Roman" panose="02020603050405020304" pitchFamily="18" charset="0"/>
              </a:rPr>
              <a:t>contents</a:t>
            </a:r>
            <a:r>
              <a:rPr lang="zh-CN" altLang="en-US" sz="2800" b="1">
                <a:latin typeface="Times New Roman" panose="02020603050405020304" pitchFamily="18" charset="0"/>
              </a:rPr>
              <a:t>目录 </a:t>
            </a:r>
            <a:r>
              <a:rPr lang="en-US" altLang="zh-CN" sz="2800" b="1" i="1">
                <a:latin typeface="Times New Roman" panose="02020603050405020304" pitchFamily="18" charset="0"/>
              </a:rPr>
              <a:t>adj. </a:t>
            </a:r>
            <a:r>
              <a:rPr lang="zh-CN" altLang="en-US" sz="2800" b="1">
                <a:latin typeface="Times New Roman" panose="02020603050405020304" pitchFamily="18" charset="0"/>
              </a:rPr>
              <a:t>满足的 </a:t>
            </a:r>
            <a:r>
              <a:rPr lang="en-US" altLang="zh-CN" sz="2800" b="1">
                <a:latin typeface="Times New Roman" panose="02020603050405020304" pitchFamily="18" charset="0"/>
              </a:rPr>
              <a:t>be content with </a:t>
            </a:r>
            <a:r>
              <a:rPr lang="zh-CN" altLang="en-US" sz="2800" b="1">
                <a:latin typeface="Times New Roman" panose="02020603050405020304" pitchFamily="18" charset="0"/>
              </a:rPr>
              <a:t>对</a:t>
            </a:r>
            <a:r>
              <a:rPr lang="en-US" altLang="zh-CN" sz="2800" b="1">
                <a:latin typeface="Times New Roman" panose="02020603050405020304" pitchFamily="18" charset="0"/>
              </a:rPr>
              <a:t>……</a:t>
            </a:r>
            <a:r>
              <a:rPr lang="zh-CN" altLang="en-US" sz="2800" b="1">
                <a:latin typeface="Times New Roman" panose="02020603050405020304" pitchFamily="18" charset="0"/>
              </a:rPr>
              <a:t>满意</a:t>
            </a:r>
            <a:endParaRPr lang="zh-CN" altLang="en-US"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movement  </a:t>
            </a:r>
            <a:r>
              <a:rPr lang="en-US" altLang="zh-CN" sz="2800" b="1" i="1">
                <a:latin typeface="Times New Roman" panose="02020603050405020304" pitchFamily="18" charset="0"/>
              </a:rPr>
              <a:t>n.</a:t>
            </a:r>
            <a:r>
              <a:rPr lang="zh-CN" altLang="en-US" sz="2800" b="1">
                <a:latin typeface="Times New Roman" panose="02020603050405020304" pitchFamily="18" charset="0"/>
              </a:rPr>
              <a:t>动作</a:t>
            </a:r>
            <a:r>
              <a:rPr lang="en-US" altLang="zh-CN" sz="2800" b="1">
                <a:latin typeface="Times New Roman" panose="02020603050405020304" pitchFamily="18" charset="0"/>
              </a:rPr>
              <a:t>,</a:t>
            </a:r>
            <a:r>
              <a:rPr lang="zh-CN" altLang="en-US" sz="2800" b="1">
                <a:latin typeface="Times New Roman" panose="02020603050405020304" pitchFamily="18" charset="0"/>
              </a:rPr>
              <a:t>运动</a:t>
            </a:r>
            <a:r>
              <a:rPr lang="en-US" altLang="zh-CN" sz="2800" b="1">
                <a:latin typeface="Times New Roman" panose="02020603050405020304" pitchFamily="18" charset="0"/>
              </a:rPr>
              <a:t>,</a:t>
            </a:r>
            <a:r>
              <a:rPr lang="zh-CN" altLang="en-US" sz="2800" b="1">
                <a:latin typeface="Times New Roman" panose="02020603050405020304" pitchFamily="18" charset="0"/>
              </a:rPr>
              <a:t>活动</a:t>
            </a:r>
            <a:r>
              <a:rPr lang="en-US" altLang="zh-CN" sz="2800" b="1">
                <a:latin typeface="Times New Roman" panose="02020603050405020304" pitchFamily="18" charset="0"/>
              </a:rPr>
              <a:t> move </a:t>
            </a:r>
            <a:r>
              <a:rPr lang="en-US" altLang="zh-CN" sz="2800" b="1" i="1">
                <a:latin typeface="Times New Roman" panose="02020603050405020304" pitchFamily="18" charset="0"/>
              </a:rPr>
              <a:t>v. </a:t>
            </a:r>
            <a:r>
              <a:rPr lang="zh-CN" altLang="en-US" sz="2800" b="1">
                <a:latin typeface="Times New Roman" panose="02020603050405020304" pitchFamily="18" charset="0"/>
              </a:rPr>
              <a:t>移动 </a:t>
            </a:r>
            <a:r>
              <a:rPr lang="en-US" altLang="zh-CN" sz="2800" b="1">
                <a:latin typeface="Times New Roman" panose="02020603050405020304" pitchFamily="18" charset="0"/>
              </a:rPr>
              <a:t>moving </a:t>
            </a:r>
            <a:r>
              <a:rPr lang="en-US" altLang="zh-CN" sz="2800" b="1" i="1">
                <a:latin typeface="Times New Roman" panose="02020603050405020304" pitchFamily="18" charset="0"/>
              </a:rPr>
              <a:t>adj. </a:t>
            </a:r>
            <a:r>
              <a:rPr lang="zh-CN" altLang="en-US" sz="2800" b="1">
                <a:latin typeface="Times New Roman" panose="02020603050405020304" pitchFamily="18" charset="0"/>
              </a:rPr>
              <a:t>令人感动的</a:t>
            </a:r>
            <a:r>
              <a:rPr lang="en-US" altLang="zh-CN" sz="2800" b="1">
                <a:latin typeface="Times New Roman" panose="02020603050405020304" pitchFamily="18" charset="0"/>
              </a:rPr>
              <a:t>; </a:t>
            </a:r>
            <a:r>
              <a:rPr lang="zh-CN" altLang="en-US" sz="2800" b="1">
                <a:latin typeface="Times New Roman" panose="02020603050405020304" pitchFamily="18" charset="0"/>
              </a:rPr>
              <a:t>移动的</a:t>
            </a:r>
            <a:r>
              <a:rPr lang="en-US" altLang="zh-CN" sz="2800">
                <a:latin typeface="Times New Roman" panose="02020603050405020304" pitchFamily="18" charset="0"/>
              </a:rPr>
              <a:t> </a:t>
            </a:r>
            <a:r>
              <a:rPr lang="en-US" altLang="zh-CN" sz="2800" b="1">
                <a:latin typeface="Times New Roman" panose="02020603050405020304" pitchFamily="18" charset="0"/>
              </a:rPr>
              <a:t>be moved by </a:t>
            </a:r>
            <a:r>
              <a:rPr lang="zh-CN" altLang="en-US" sz="2800" b="1">
                <a:latin typeface="Times New Roman" panose="02020603050405020304" pitchFamily="18" charset="0"/>
              </a:rPr>
              <a:t>被</a:t>
            </a:r>
            <a:r>
              <a:rPr lang="en-US" altLang="zh-CN" sz="2800" b="1">
                <a:latin typeface="Times New Roman" panose="02020603050405020304" pitchFamily="18" charset="0"/>
              </a:rPr>
              <a:t>……</a:t>
            </a:r>
            <a:r>
              <a:rPr lang="zh-CN" altLang="en-US" sz="2800" b="1">
                <a:latin typeface="Times New Roman" panose="02020603050405020304" pitchFamily="18" charset="0"/>
              </a:rPr>
              <a:t>所感动</a:t>
            </a:r>
            <a:endParaRPr lang="en-US" altLang="zh-CN"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greenhouse	</a:t>
            </a:r>
            <a:r>
              <a:rPr lang="en-US" altLang="zh-CN" sz="2800" b="1" i="1">
                <a:latin typeface="Times New Roman" panose="02020603050405020304" pitchFamily="18" charset="0"/>
              </a:rPr>
              <a:t>n. </a:t>
            </a:r>
            <a:r>
              <a:rPr lang="zh-CN" altLang="en-US" sz="2800" b="1">
                <a:latin typeface="Times New Roman" panose="02020603050405020304" pitchFamily="18" charset="0"/>
              </a:rPr>
              <a:t>温室暖房 </a:t>
            </a:r>
            <a:r>
              <a:rPr lang="en-US" altLang="zh-CN" sz="2800" b="1">
                <a:latin typeface="Times New Roman" panose="02020603050405020304" pitchFamily="18" charset="0"/>
              </a:rPr>
              <a:t>greenhouse gas </a:t>
            </a:r>
            <a:r>
              <a:rPr lang="zh-CN" altLang="en-US" sz="2800" b="1">
                <a:latin typeface="Times New Roman" panose="02020603050405020304" pitchFamily="18" charset="0"/>
              </a:rPr>
              <a:t>温室气体 </a:t>
            </a:r>
            <a:r>
              <a:rPr lang="en-US" altLang="zh-CN" sz="2800" b="1">
                <a:latin typeface="Times New Roman" panose="02020603050405020304" pitchFamily="18" charset="0"/>
              </a:rPr>
              <a:t>greenhouse effect </a:t>
            </a:r>
            <a:r>
              <a:rPr lang="zh-CN" altLang="en-US" sz="2800" b="1">
                <a:latin typeface="Times New Roman" panose="02020603050405020304" pitchFamily="18" charset="0"/>
              </a:rPr>
              <a:t>温室效应</a:t>
            </a:r>
            <a:endParaRPr lang="en-US" altLang="zh-CN"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clean up </a:t>
            </a:r>
            <a:r>
              <a:rPr lang="zh-CN" altLang="en-US" sz="2800" b="1">
                <a:latin typeface="Times New Roman" panose="02020603050405020304" pitchFamily="18" charset="0"/>
              </a:rPr>
              <a:t>打扫</a:t>
            </a:r>
            <a:r>
              <a:rPr lang="en-US" altLang="zh-CN" sz="2800" b="1">
                <a:latin typeface="Times New Roman" panose="02020603050405020304" pitchFamily="18" charset="0"/>
              </a:rPr>
              <a:t>;</a:t>
            </a:r>
            <a:r>
              <a:rPr lang="zh-CN" altLang="en-US" sz="2800" b="1">
                <a:latin typeface="Times New Roman" panose="02020603050405020304" pitchFamily="18" charset="0"/>
              </a:rPr>
              <a:t>清理</a:t>
            </a:r>
            <a:r>
              <a:rPr lang="en-US" altLang="zh-CN" sz="2800" b="1">
                <a:latin typeface="Times New Roman" panose="02020603050405020304" pitchFamily="18" charset="0"/>
              </a:rPr>
              <a:t>;</a:t>
            </a:r>
            <a:r>
              <a:rPr lang="zh-CN" altLang="en-US" sz="2800" b="1">
                <a:latin typeface="Times New Roman" panose="02020603050405020304" pitchFamily="18" charset="0"/>
              </a:rPr>
              <a:t>清除  </a:t>
            </a:r>
            <a:r>
              <a:rPr lang="en-US" altLang="zh-CN" sz="2800" b="1">
                <a:latin typeface="Times New Roman" panose="02020603050405020304" pitchFamily="18" charset="0"/>
              </a:rPr>
              <a:t>clean up</a:t>
            </a:r>
            <a:r>
              <a:rPr lang="zh-CN" altLang="en-US" sz="2800" b="1">
                <a:latin typeface="Times New Roman" panose="02020603050405020304" pitchFamily="18" charset="0"/>
              </a:rPr>
              <a:t>清理</a:t>
            </a:r>
            <a:r>
              <a:rPr lang="en-US" altLang="zh-CN" sz="2800" b="1">
                <a:latin typeface="Times New Roman" panose="02020603050405020304" pitchFamily="18" charset="0"/>
              </a:rPr>
              <a:t>; </a:t>
            </a:r>
            <a:r>
              <a:rPr lang="zh-CN" altLang="en-US" sz="2800" b="1">
                <a:latin typeface="Times New Roman" panose="02020603050405020304" pitchFamily="18" charset="0"/>
              </a:rPr>
              <a:t>清除</a:t>
            </a:r>
            <a:r>
              <a:rPr lang="en-US" altLang="zh-CN" sz="2800" b="1">
                <a:latin typeface="Times New Roman" panose="02020603050405020304" pitchFamily="18" charset="0"/>
              </a:rPr>
              <a:t>; </a:t>
            </a:r>
            <a:r>
              <a:rPr lang="zh-CN" altLang="en-US" sz="2800" b="1">
                <a:latin typeface="Times New Roman" panose="02020603050405020304" pitchFamily="18" charset="0"/>
              </a:rPr>
              <a:t>清扫 </a:t>
            </a:r>
            <a:r>
              <a:rPr lang="en-US" altLang="zh-CN" sz="2800" b="1">
                <a:latin typeface="Times New Roman" panose="02020603050405020304" pitchFamily="18" charset="0"/>
              </a:rPr>
              <a:t>tidy up</a:t>
            </a:r>
            <a:r>
              <a:rPr lang="zh-CN" altLang="en-US" sz="2800" b="0" i="0">
                <a:effectLst/>
                <a:latin typeface="Arial" panose="020B0604020202020204" pitchFamily="34" charset="0"/>
              </a:rPr>
              <a:t>整理</a:t>
            </a:r>
            <a:r>
              <a:rPr lang="en-US" altLang="zh-CN" sz="2800" b="0" i="0">
                <a:effectLst/>
                <a:latin typeface="Arial" panose="020B0604020202020204" pitchFamily="34" charset="0"/>
              </a:rPr>
              <a:t>; </a:t>
            </a:r>
            <a:r>
              <a:rPr lang="zh-CN" altLang="en-US" sz="2800" b="0" i="0">
                <a:effectLst/>
                <a:latin typeface="Arial" panose="020B0604020202020204" pitchFamily="34" charset="0"/>
              </a:rPr>
              <a:t>收拾</a:t>
            </a:r>
            <a:endParaRPr lang="en-US" altLang="zh-CN" sz="2800" b="1">
              <a:latin typeface="Times New Roman" panose="02020603050405020304" pitchFamily="18" charset="0"/>
            </a:endParaRPr>
          </a:p>
          <a:p>
            <a:pPr>
              <a:lnSpc>
                <a:spcPts val="3300"/>
              </a:lnSpc>
              <a:spcBef>
                <a:spcPct val="0"/>
              </a:spcBef>
              <a:buNone/>
            </a:pPr>
            <a:r>
              <a:rPr lang="en-US" altLang="zh-CN" sz="2800" b="1">
                <a:latin typeface="Times New Roman" panose="02020603050405020304" pitchFamily="18" charset="0"/>
              </a:rPr>
              <a:t>suitable  </a:t>
            </a:r>
            <a:r>
              <a:rPr lang="en-US" altLang="zh-CN" sz="2800" b="1" i="1">
                <a:latin typeface="Times New Roman" panose="02020603050405020304" pitchFamily="18" charset="0"/>
              </a:rPr>
              <a:t>adj. </a:t>
            </a:r>
            <a:r>
              <a:rPr lang="zh-CN" altLang="en-US" sz="2800" b="1">
                <a:latin typeface="Times New Roman" panose="02020603050405020304" pitchFamily="18" charset="0"/>
              </a:rPr>
              <a:t>合适的</a:t>
            </a:r>
            <a:r>
              <a:rPr lang="en-US" altLang="zh-CN" sz="2800" b="1">
                <a:latin typeface="Times New Roman" panose="02020603050405020304" pitchFamily="18" charset="0"/>
              </a:rPr>
              <a:t>; </a:t>
            </a:r>
            <a:r>
              <a:rPr lang="zh-CN" altLang="en-US" sz="2800" b="1">
                <a:latin typeface="Times New Roman" panose="02020603050405020304" pitchFamily="18" charset="0"/>
              </a:rPr>
              <a:t>适用的 </a:t>
            </a:r>
            <a:r>
              <a:rPr lang="en-US" altLang="zh-CN" sz="2800" b="1">
                <a:latin typeface="Times New Roman" panose="02020603050405020304" pitchFamily="18" charset="0"/>
                <a:sym typeface="宋体" panose="02010600030101010101" pitchFamily="2" charset="-122"/>
              </a:rPr>
              <a:t>suit </a:t>
            </a:r>
            <a:r>
              <a:rPr lang="en-US" altLang="zh-CN" sz="2800" b="1" i="1" err="1">
                <a:latin typeface="Times New Roman" panose="02020603050405020304" pitchFamily="18" charset="0"/>
                <a:sym typeface="宋体" panose="02010600030101010101" pitchFamily="2" charset="-122"/>
              </a:rPr>
              <a:t>vt.</a:t>
            </a:r>
            <a:r>
              <a:rPr lang="zh-CN" altLang="en-US" sz="2800" b="1">
                <a:latin typeface="Times New Roman" panose="02020603050405020304" pitchFamily="18" charset="0"/>
                <a:sym typeface="宋体" panose="02010600030101010101" pitchFamily="2" charset="-122"/>
              </a:rPr>
              <a:t>适合 </a:t>
            </a:r>
            <a:r>
              <a:rPr lang="en-US" altLang="zh-CN" sz="2800" b="1">
                <a:latin typeface="Times New Roman" panose="02020603050405020304" pitchFamily="18" charset="0"/>
              </a:rPr>
              <a:t>be suitable for </a:t>
            </a:r>
            <a:r>
              <a:rPr lang="zh-CN" altLang="en-US" sz="2800" b="1">
                <a:latin typeface="Times New Roman" panose="02020603050405020304" pitchFamily="18" charset="0"/>
              </a:rPr>
              <a:t>对</a:t>
            </a:r>
            <a:r>
              <a:rPr lang="en-US" altLang="zh-CN" sz="2800" b="1">
                <a:latin typeface="Times New Roman" panose="02020603050405020304" pitchFamily="18" charset="0"/>
              </a:rPr>
              <a:t> ... </a:t>
            </a:r>
            <a:r>
              <a:rPr lang="zh-CN" altLang="en-US" sz="2800" b="1">
                <a:latin typeface="Times New Roman" panose="02020603050405020304" pitchFamily="18" charset="0"/>
              </a:rPr>
              <a:t>合适的</a:t>
            </a:r>
            <a:r>
              <a:rPr lang="zh-CN" altLang="zh-CN" sz="2800" b="1">
                <a:latin typeface="Times New Roman" panose="02020603050405020304" pitchFamily="18" charset="0"/>
                <a:sym typeface="宋体" panose="02010600030101010101" pitchFamily="2" charset="-122"/>
              </a:rPr>
              <a:t>【联想】</a:t>
            </a:r>
            <a:r>
              <a:rPr lang="en-US" altLang="zh-CN" sz="2800" b="1">
                <a:latin typeface="Times New Roman" panose="02020603050405020304" pitchFamily="18" charset="0"/>
                <a:sym typeface="宋体" panose="02010600030101010101" pitchFamily="2" charset="-122"/>
              </a:rPr>
              <a:t>be fit for </a:t>
            </a:r>
            <a:r>
              <a:rPr lang="zh-CN" altLang="en-US" sz="2800" b="1">
                <a:latin typeface="Times New Roman" panose="02020603050405020304" pitchFamily="18" charset="0"/>
                <a:sym typeface="宋体" panose="02010600030101010101" pitchFamily="2" charset="-122"/>
              </a:rPr>
              <a:t>适合</a:t>
            </a:r>
            <a:r>
              <a:rPr lang="en-US" altLang="zh-CN" sz="2800" b="1">
                <a:latin typeface="Times New Roman" panose="02020603050405020304" pitchFamily="18" charset="0"/>
                <a:sym typeface="宋体" panose="02010600030101010101" pitchFamily="2" charset="-122"/>
              </a:rPr>
              <a:t> be equal to </a:t>
            </a:r>
            <a:r>
              <a:rPr lang="zh-CN" altLang="en-US" sz="2800" b="1">
                <a:latin typeface="Times New Roman" panose="02020603050405020304" pitchFamily="18" charset="0"/>
                <a:sym typeface="宋体" panose="02010600030101010101" pitchFamily="2" charset="-122"/>
              </a:rPr>
              <a:t>胜任； 等于</a:t>
            </a:r>
            <a:endParaRPr lang="zh-CN" altLang="en-US" sz="2800" b="1">
              <a:latin typeface="Times New Roman" panose="02020603050405020304" pitchFamily="18" charset="0"/>
            </a:endParaRPr>
          </a:p>
        </p:txBody>
      </p:sp>
      <p:sp>
        <p:nvSpPr>
          <p:cNvPr id="5123" name="TextBox 3"/>
          <p:cNvSpPr txBox="1">
            <a:spLocks noChangeArrowheads="1"/>
          </p:cNvSpPr>
          <p:nvPr/>
        </p:nvSpPr>
        <p:spPr bwMode="auto">
          <a:xfrm>
            <a:off x="2974920" y="399669"/>
            <a:ext cx="5695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Times New Roman" panose="02020603050405020304" pitchFamily="18" charset="0"/>
              </a:rPr>
              <a:t>      基础词汇的拓展与巩固</a:t>
            </a:r>
            <a:endParaRPr lang="zh-CN" altLang="en-US" sz="2800" b="1">
              <a:latin typeface="Times New Roman" panose="02020603050405020304"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551657" y="1068387"/>
            <a:ext cx="11356564"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000"/>
              </a:lnSpc>
              <a:spcBef>
                <a:spcPct val="0"/>
              </a:spcBef>
              <a:buNone/>
            </a:pPr>
            <a:r>
              <a:rPr lang="en-US" altLang="zh-CN" sz="2800" b="1">
                <a:latin typeface="Times New Roman" panose="02020603050405020304" pitchFamily="18" charset="0"/>
              </a:rPr>
              <a:t>1. As a ________, I am eager to make my dream come true.</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2. Schools need __________ to help children to read.</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3. I much _______ jazz to rock music. </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4. After a long _______, they finally made a decision. </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5. He didn't need to open the letter at once because he already  knew the ________. </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6. I made a sudden __________ and frightened the bird away.</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7. We spent all Saturday morning __________ the room.</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8. The house is not really ________ for a large family.</a:t>
            </a:r>
            <a:endParaRPr lang="en-US" altLang="zh-CN" sz="2800" b="1">
              <a:latin typeface="Times New Roman" panose="02020603050405020304" pitchFamily="18" charset="0"/>
            </a:endParaRPr>
          </a:p>
          <a:p>
            <a:pPr>
              <a:lnSpc>
                <a:spcPts val="4000"/>
              </a:lnSpc>
              <a:spcBef>
                <a:spcPct val="0"/>
              </a:spcBef>
              <a:buNone/>
            </a:pPr>
            <a:r>
              <a:rPr lang="en-US" altLang="zh-CN" sz="2800" b="1">
                <a:latin typeface="Times New Roman" panose="02020603050405020304" pitchFamily="18" charset="0"/>
              </a:rPr>
              <a:t>9. “Swan Lake” is one of the great classical _______.</a:t>
            </a:r>
            <a:endParaRPr lang="en-US" altLang="zh-CN" sz="2800" b="1">
              <a:latin typeface="Times New Roman" panose="02020603050405020304" pitchFamily="18" charset="0"/>
            </a:endParaRPr>
          </a:p>
        </p:txBody>
      </p:sp>
      <p:sp>
        <p:nvSpPr>
          <p:cNvPr id="4" name="矩形 3"/>
          <p:cNvSpPr>
            <a:spLocks noChangeArrowheads="1"/>
          </p:cNvSpPr>
          <p:nvPr/>
        </p:nvSpPr>
        <p:spPr bwMode="auto">
          <a:xfrm>
            <a:off x="3071814" y="1489759"/>
            <a:ext cx="17637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volunteers</a:t>
            </a:r>
            <a:endParaRPr lang="zh-CN" altLang="en-US" sz="4000" b="1">
              <a:solidFill>
                <a:srgbClr val="FF0000"/>
              </a:solidFill>
              <a:latin typeface="Times New Roman" panose="02020603050405020304" pitchFamily="18" charset="0"/>
            </a:endParaRPr>
          </a:p>
        </p:txBody>
      </p:sp>
      <p:sp>
        <p:nvSpPr>
          <p:cNvPr id="5" name="矩形 4"/>
          <p:cNvSpPr>
            <a:spLocks noChangeArrowheads="1"/>
          </p:cNvSpPr>
          <p:nvPr/>
        </p:nvSpPr>
        <p:spPr bwMode="auto">
          <a:xfrm>
            <a:off x="2228850" y="2101057"/>
            <a:ext cx="112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prefer</a:t>
            </a:r>
            <a:endParaRPr lang="zh-CN" altLang="en-US" sz="4000" b="1">
              <a:solidFill>
                <a:srgbClr val="FF0000"/>
              </a:solidFill>
              <a:latin typeface="Times New Roman" panose="02020603050405020304" pitchFamily="18" charset="0"/>
            </a:endParaRPr>
          </a:p>
        </p:txBody>
      </p:sp>
      <p:sp>
        <p:nvSpPr>
          <p:cNvPr id="6" name="TextBox 5"/>
          <p:cNvSpPr txBox="1">
            <a:spLocks noChangeArrowheads="1"/>
          </p:cNvSpPr>
          <p:nvPr/>
        </p:nvSpPr>
        <p:spPr bwMode="auto">
          <a:xfrm>
            <a:off x="2825354" y="2627598"/>
            <a:ext cx="1244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debate</a:t>
            </a:r>
            <a:endParaRPr lang="zh-CN" altLang="en-US" sz="2800" b="1">
              <a:solidFill>
                <a:srgbClr val="FF0000"/>
              </a:solidFill>
              <a:latin typeface="Times New Roman" panose="02020603050405020304" pitchFamily="18" charset="0"/>
            </a:endParaRPr>
          </a:p>
        </p:txBody>
      </p:sp>
      <p:sp>
        <p:nvSpPr>
          <p:cNvPr id="7" name="矩形 6"/>
          <p:cNvSpPr>
            <a:spLocks noChangeArrowheads="1"/>
          </p:cNvSpPr>
          <p:nvPr/>
        </p:nvSpPr>
        <p:spPr bwMode="auto">
          <a:xfrm>
            <a:off x="1655762" y="1077009"/>
            <a:ext cx="1487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teenager</a:t>
            </a:r>
            <a:endParaRPr lang="en-US" altLang="zh-CN" sz="2800" b="1">
              <a:solidFill>
                <a:srgbClr val="FF0000"/>
              </a:solidFill>
              <a:latin typeface="Times New Roman" panose="02020603050405020304" pitchFamily="18" charset="0"/>
            </a:endParaRPr>
          </a:p>
        </p:txBody>
      </p:sp>
      <p:sp>
        <p:nvSpPr>
          <p:cNvPr id="9" name="矩形 8"/>
          <p:cNvSpPr>
            <a:spLocks noChangeArrowheads="1"/>
          </p:cNvSpPr>
          <p:nvPr/>
        </p:nvSpPr>
        <p:spPr bwMode="auto">
          <a:xfrm>
            <a:off x="3641453" y="4150614"/>
            <a:ext cx="1781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movement</a:t>
            </a:r>
            <a:endParaRPr lang="zh-CN" altLang="en-US" sz="4000" b="1">
              <a:solidFill>
                <a:srgbClr val="FF0000"/>
              </a:solidFill>
              <a:latin typeface="Times New Roman" panose="02020603050405020304" pitchFamily="18" charset="0"/>
            </a:endParaRPr>
          </a:p>
        </p:txBody>
      </p:sp>
      <p:sp>
        <p:nvSpPr>
          <p:cNvPr id="10" name="矩形 9"/>
          <p:cNvSpPr>
            <a:spLocks noChangeArrowheads="1"/>
          </p:cNvSpPr>
          <p:nvPr/>
        </p:nvSpPr>
        <p:spPr bwMode="auto">
          <a:xfrm>
            <a:off x="5843589" y="4673834"/>
            <a:ext cx="2160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cleaning up</a:t>
            </a:r>
            <a:endParaRPr lang="zh-CN" altLang="en-US" sz="4000" b="1">
              <a:solidFill>
                <a:srgbClr val="FF0000"/>
              </a:solidFill>
              <a:latin typeface="Times New Roman" panose="02020603050405020304" pitchFamily="18" charset="0"/>
            </a:endParaRPr>
          </a:p>
        </p:txBody>
      </p:sp>
      <p:sp>
        <p:nvSpPr>
          <p:cNvPr id="11" name="矩形 10"/>
          <p:cNvSpPr>
            <a:spLocks noChangeArrowheads="1"/>
          </p:cNvSpPr>
          <p:nvPr/>
        </p:nvSpPr>
        <p:spPr bwMode="auto">
          <a:xfrm>
            <a:off x="4639812" y="5106306"/>
            <a:ext cx="1382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suitable</a:t>
            </a:r>
            <a:endParaRPr lang="zh-CN" altLang="en-US" sz="4000" b="1">
              <a:solidFill>
                <a:srgbClr val="FF0000"/>
              </a:solidFill>
              <a:latin typeface="Times New Roman" panose="02020603050405020304" pitchFamily="18" charset="0"/>
            </a:endParaRPr>
          </a:p>
        </p:txBody>
      </p:sp>
      <p:sp>
        <p:nvSpPr>
          <p:cNvPr id="2" name="矩形 1"/>
          <p:cNvSpPr>
            <a:spLocks noChangeArrowheads="1"/>
          </p:cNvSpPr>
          <p:nvPr/>
        </p:nvSpPr>
        <p:spPr bwMode="auto">
          <a:xfrm>
            <a:off x="7242341" y="5632353"/>
            <a:ext cx="1628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ballets</a:t>
            </a:r>
            <a:endParaRPr lang="en-US" altLang="zh-CN" sz="2800" b="1">
              <a:solidFill>
                <a:srgbClr val="FF0000"/>
              </a:solidFill>
              <a:latin typeface="Times New Roman" panose="02020603050405020304" pitchFamily="18" charset="0"/>
            </a:endParaRPr>
          </a:p>
        </p:txBody>
      </p:sp>
      <p:sp>
        <p:nvSpPr>
          <p:cNvPr id="14347" name="TextBox 12"/>
          <p:cNvSpPr txBox="1">
            <a:spLocks noChangeArrowheads="1"/>
          </p:cNvSpPr>
          <p:nvPr/>
        </p:nvSpPr>
        <p:spPr bwMode="auto">
          <a:xfrm>
            <a:off x="3072130" y="513080"/>
            <a:ext cx="59512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latin typeface="Times New Roman" panose="02020603050405020304" pitchFamily="18" charset="0"/>
              </a:rPr>
              <a:t> </a:t>
            </a:r>
            <a:r>
              <a:rPr lang="zh-CN" altLang="en-US" sz="2800" b="1">
                <a:latin typeface="Times New Roman" panose="02020603050405020304" pitchFamily="18" charset="0"/>
              </a:rPr>
              <a:t>根据句意，填出句中所缺的单词</a:t>
            </a:r>
            <a:endParaRPr lang="zh-CN" altLang="en-US" sz="2800">
              <a:latin typeface="Times New Roman" panose="02020603050405020304" pitchFamily="18" charset="0"/>
            </a:endParaRPr>
          </a:p>
        </p:txBody>
      </p:sp>
      <p:sp>
        <p:nvSpPr>
          <p:cNvPr id="14" name="TextBox 13"/>
          <p:cNvSpPr txBox="1">
            <a:spLocks noChangeArrowheads="1"/>
          </p:cNvSpPr>
          <p:nvPr/>
        </p:nvSpPr>
        <p:spPr bwMode="auto">
          <a:xfrm>
            <a:off x="551657" y="3626739"/>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contents</a:t>
            </a:r>
            <a:endParaRPr lang="zh-CN" altLang="en-US" sz="280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1"/>
          <p:cNvSpPr txBox="1">
            <a:spLocks noChangeArrowheads="1"/>
          </p:cNvSpPr>
          <p:nvPr/>
        </p:nvSpPr>
        <p:spPr bwMode="auto">
          <a:xfrm>
            <a:off x="4614183" y="735455"/>
            <a:ext cx="345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 </a:t>
            </a:r>
            <a:r>
              <a:rPr lang="zh-CN" altLang="en-US" sz="2800" b="1">
                <a:latin typeface="Times New Roman" panose="02020603050405020304" pitchFamily="18" charset="0"/>
                <a:cs typeface="Times New Roman" panose="02020603050405020304" pitchFamily="18" charset="0"/>
              </a:rPr>
              <a:t>我说你猜</a:t>
            </a:r>
            <a:endParaRPr lang="zh-CN" altLang="en-US" b="1">
              <a:latin typeface="Times New Roman" panose="02020603050405020304" pitchFamily="18" charset="0"/>
            </a:endParaRPr>
          </a:p>
        </p:txBody>
      </p:sp>
      <p:sp>
        <p:nvSpPr>
          <p:cNvPr id="5" name="TextBox 13"/>
          <p:cNvSpPr txBox="1">
            <a:spLocks noChangeArrowheads="1"/>
          </p:cNvSpPr>
          <p:nvPr/>
        </p:nvSpPr>
        <p:spPr bwMode="auto">
          <a:xfrm>
            <a:off x="1252215" y="1751911"/>
            <a:ext cx="9144000" cy="3963777"/>
          </a:xfrm>
          <a:prstGeom prst="rect">
            <a:avLst/>
          </a:prstGeom>
          <a:noFill/>
          <a:ln w="9525">
            <a:noFill/>
            <a:miter lim="800000"/>
          </a:ln>
        </p:spPr>
        <p:txBody>
          <a:bodyPr>
            <a:spAutoFit/>
          </a:bodyPr>
          <a:lstStyle/>
          <a:p>
            <a:pPr marL="514350" indent="-514350">
              <a:lnSpc>
                <a:spcPts val="3800"/>
              </a:lnSpc>
              <a:defRPr/>
            </a:pPr>
            <a:r>
              <a:rPr lang="en-US" altLang="zh-CN" sz="2800" b="1">
                <a:latin typeface="Times New Roman" panose="02020603050405020304" pitchFamily="18" charset="0"/>
                <a:cs typeface="Times New Roman" panose="02020603050405020304" pitchFamily="18" charset="0"/>
              </a:rPr>
              <a:t>1. people between 13 and 19 years old </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2. people who help others  without getting paid </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3. speak angrily to someone    </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4. Like better or value more highly  </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5. Sth. that is printed in a magazine or book</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6. moving from one place to another </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7. acceptable or right</a:t>
            </a:r>
            <a:endParaRPr lang="en-US" altLang="zh-CN" sz="2800" b="1">
              <a:latin typeface="Times New Roman" panose="02020603050405020304" pitchFamily="18" charset="0"/>
              <a:cs typeface="Times New Roman" panose="02020603050405020304" pitchFamily="18" charset="0"/>
            </a:endParaRPr>
          </a:p>
          <a:p>
            <a:pPr>
              <a:lnSpc>
                <a:spcPts val="3800"/>
              </a:lnSpc>
              <a:defRPr/>
            </a:pPr>
            <a:r>
              <a:rPr lang="en-US" altLang="zh-CN" sz="2800" b="1">
                <a:latin typeface="Times New Roman" panose="02020603050405020304" pitchFamily="18" charset="0"/>
                <a:cs typeface="Times New Roman" panose="02020603050405020304" pitchFamily="18" charset="0"/>
              </a:rPr>
              <a:t>8. clean up  </a:t>
            </a:r>
            <a:endParaRPr lang="en-US" altLang="zh-CN" sz="2800" b="1">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7118930" y="1702631"/>
            <a:ext cx="165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teenagers</a:t>
            </a:r>
            <a:endParaRPr lang="zh-CN" altLang="en-US" sz="2800" b="1">
              <a:solidFill>
                <a:srgbClr val="FF0000"/>
              </a:solidFill>
              <a:latin typeface="Times New Roman" panose="02020603050405020304" pitchFamily="18" charset="0"/>
            </a:endParaRPr>
          </a:p>
        </p:txBody>
      </p:sp>
      <p:sp>
        <p:nvSpPr>
          <p:cNvPr id="7" name="TextBox 6"/>
          <p:cNvSpPr txBox="1">
            <a:spLocks noChangeArrowheads="1"/>
          </p:cNvSpPr>
          <p:nvPr/>
        </p:nvSpPr>
        <p:spPr bwMode="auto">
          <a:xfrm>
            <a:off x="8745269" y="2246930"/>
            <a:ext cx="1854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volunteer</a:t>
            </a:r>
            <a:endParaRPr lang="zh-CN" altLang="en-US" sz="2800" b="1">
              <a:solidFill>
                <a:srgbClr val="FF0000"/>
              </a:solidFill>
              <a:latin typeface="Times New Roman" panose="02020603050405020304" pitchFamily="18" charset="0"/>
            </a:endParaRPr>
          </a:p>
        </p:txBody>
      </p:sp>
      <p:sp>
        <p:nvSpPr>
          <p:cNvPr id="8" name="TextBox 7"/>
          <p:cNvSpPr txBox="1">
            <a:spLocks noChangeArrowheads="1"/>
          </p:cNvSpPr>
          <p:nvPr/>
        </p:nvSpPr>
        <p:spPr bwMode="auto">
          <a:xfrm>
            <a:off x="5697378" y="2672685"/>
            <a:ext cx="1366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debate</a:t>
            </a:r>
            <a:endParaRPr lang="zh-CN" altLang="en-US" sz="2800" b="1">
              <a:solidFill>
                <a:srgbClr val="FF0000"/>
              </a:solidFill>
              <a:latin typeface="Times New Roman" panose="02020603050405020304" pitchFamily="18" charset="0"/>
            </a:endParaRPr>
          </a:p>
        </p:txBody>
      </p:sp>
      <p:sp>
        <p:nvSpPr>
          <p:cNvPr id="9" name="TextBox 8"/>
          <p:cNvSpPr txBox="1">
            <a:spLocks noChangeArrowheads="1"/>
          </p:cNvSpPr>
          <p:nvPr/>
        </p:nvSpPr>
        <p:spPr bwMode="auto">
          <a:xfrm>
            <a:off x="6795929" y="3098135"/>
            <a:ext cx="1655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prefer</a:t>
            </a:r>
            <a:endParaRPr lang="zh-CN" altLang="en-US" sz="2800" b="1">
              <a:solidFill>
                <a:srgbClr val="FF0000"/>
              </a:solidFill>
              <a:latin typeface="Times New Roman" panose="02020603050405020304" pitchFamily="18" charset="0"/>
            </a:endParaRPr>
          </a:p>
        </p:txBody>
      </p:sp>
      <p:sp>
        <p:nvSpPr>
          <p:cNvPr id="10" name="TextBox 9"/>
          <p:cNvSpPr txBox="1">
            <a:spLocks noChangeArrowheads="1"/>
          </p:cNvSpPr>
          <p:nvPr/>
        </p:nvSpPr>
        <p:spPr bwMode="auto">
          <a:xfrm>
            <a:off x="8145304" y="3594100"/>
            <a:ext cx="1404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content</a:t>
            </a:r>
            <a:endParaRPr lang="zh-CN" altLang="en-US" sz="2800" b="1">
              <a:solidFill>
                <a:srgbClr val="FF0000"/>
              </a:solidFill>
              <a:latin typeface="Times New Roman" panose="02020603050405020304" pitchFamily="18" charset="0"/>
            </a:endParaRPr>
          </a:p>
        </p:txBody>
      </p:sp>
      <p:sp>
        <p:nvSpPr>
          <p:cNvPr id="11" name="TextBox 10"/>
          <p:cNvSpPr txBox="1">
            <a:spLocks noChangeArrowheads="1"/>
          </p:cNvSpPr>
          <p:nvPr/>
        </p:nvSpPr>
        <p:spPr bwMode="auto">
          <a:xfrm>
            <a:off x="6975317" y="4118772"/>
            <a:ext cx="2339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movement</a:t>
            </a:r>
            <a:endParaRPr lang="zh-CN" altLang="en-US" sz="2800" b="1">
              <a:solidFill>
                <a:srgbClr val="FF0000"/>
              </a:solidFill>
              <a:latin typeface="Times New Roman" panose="02020603050405020304" pitchFamily="18" charset="0"/>
            </a:endParaRPr>
          </a:p>
        </p:txBody>
      </p:sp>
      <p:sp>
        <p:nvSpPr>
          <p:cNvPr id="13" name="TextBox 12"/>
          <p:cNvSpPr txBox="1">
            <a:spLocks noChangeArrowheads="1"/>
          </p:cNvSpPr>
          <p:nvPr/>
        </p:nvSpPr>
        <p:spPr bwMode="auto">
          <a:xfrm>
            <a:off x="4723722" y="4601461"/>
            <a:ext cx="1690687"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suitable</a:t>
            </a:r>
            <a:endParaRPr lang="zh-CN" altLang="en-US" sz="2800" b="1">
              <a:solidFill>
                <a:srgbClr val="FF0000"/>
              </a:solidFill>
              <a:latin typeface="Times New Roman" panose="02020603050405020304" pitchFamily="18" charset="0"/>
            </a:endParaRPr>
          </a:p>
        </p:txBody>
      </p:sp>
      <p:sp>
        <p:nvSpPr>
          <p:cNvPr id="2" name="TextBox 7"/>
          <p:cNvSpPr txBox="1">
            <a:spLocks noChangeArrowheads="1"/>
          </p:cNvSpPr>
          <p:nvPr/>
        </p:nvSpPr>
        <p:spPr bwMode="auto">
          <a:xfrm>
            <a:off x="3139534" y="5123748"/>
            <a:ext cx="2052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a:solidFill>
                  <a:srgbClr val="FF0000"/>
                </a:solidFill>
                <a:latin typeface="Times New Roman" panose="02020603050405020304" pitchFamily="18" charset="0"/>
              </a:rPr>
              <a:t>clean up</a:t>
            </a:r>
            <a:endParaRPr lang="zh-CN" altLang="en-US" sz="28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760" y="640080"/>
            <a:ext cx="11236960" cy="6011902"/>
          </a:xfrm>
          <a:prstGeom prst="rect">
            <a:avLst/>
          </a:prstGeom>
          <a:noFill/>
        </p:spPr>
        <p:txBody>
          <a:bodyPr wrap="square" rtlCol="0">
            <a:spAutoFit/>
          </a:bodyPr>
          <a:lstStyle/>
          <a:p>
            <a:pPr>
              <a:lnSpc>
                <a:spcPts val="44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高考评价体系聚焦</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关键能力</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和</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思维品质</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的考查，有助于将学生从传统的对知识的简单占有中解放出来，引导学生强化关键能力、学科素养和创新思维的培养培育，推动高水平创新人才自主培养。</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pPr>
              <a:lnSpc>
                <a:spcPts val="44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en-US" sz="2800">
                <a:effectLst/>
                <a:latin typeface="微软雅黑" panose="020B0503020204020204" pitchFamily="34" charset="-122"/>
                <a:ea typeface="微软雅黑" panose="020B0503020204020204" pitchFamily="34" charset="-122"/>
                <a:cs typeface="宋体" panose="02010600030101010101" pitchFamily="2" charset="-122"/>
              </a:rPr>
              <a:t>基于</a:t>
            </a:r>
            <a:r>
              <a:rPr lang="en-US"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考思维</a:t>
            </a:r>
            <a:r>
              <a:rPr lang="en-US"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a:t>
            </a:r>
            <a:r>
              <a:rPr lang="zh-CN" altLang="en-US"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考能力</a:t>
            </a:r>
            <a:r>
              <a:rPr lang="en-US"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a:t>
            </a:r>
            <a:r>
              <a:rPr lang="zh-CN" altLang="en-US" sz="2800">
                <a:latin typeface="微软雅黑" panose="020B0503020204020204" pitchFamily="34" charset="-122"/>
                <a:ea typeface="微软雅黑" panose="020B0503020204020204" pitchFamily="34" charset="-122"/>
                <a:cs typeface="宋体" panose="02010600030101010101" pitchFamily="2" charset="-122"/>
              </a:rPr>
              <a:t>命题理念</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，传统的</a:t>
            </a:r>
            <a:r>
              <a:rPr lang="zh-CN" altLang="zh-CN" sz="280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教学模式、学习方法、课程结构、课程内容、课程实施方式、课程评价及课程管理模式</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都将发生根本性的变化，实现从</a:t>
            </a:r>
            <a:r>
              <a:rPr lang="zh-CN" altLang="zh-CN" sz="2800">
                <a:solidFill>
                  <a:srgbClr val="00B050"/>
                </a:solidFill>
                <a:effectLst/>
                <a:latin typeface="微软雅黑" panose="020B0503020204020204" pitchFamily="34" charset="-122"/>
                <a:ea typeface="微软雅黑" panose="020B0503020204020204" pitchFamily="34" charset="-122"/>
                <a:cs typeface="宋体" panose="02010600030101010101" pitchFamily="2" charset="-122"/>
              </a:rPr>
              <a:t>教师传授知识</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向</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学生主动学习</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的转变，课堂教学将实现从</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00B050"/>
                </a:solidFill>
                <a:effectLst/>
                <a:latin typeface="微软雅黑" panose="020B0503020204020204" pitchFamily="34" charset="-122"/>
                <a:ea typeface="微软雅黑" panose="020B0503020204020204" pitchFamily="34" charset="-122"/>
                <a:cs typeface="宋体" panose="02010600030101010101" pitchFamily="2" charset="-122"/>
              </a:rPr>
              <a:t>授人以鱼</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到</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00B050"/>
                </a:solidFill>
                <a:effectLst/>
                <a:latin typeface="微软雅黑" panose="020B0503020204020204" pitchFamily="34" charset="-122"/>
                <a:ea typeface="微软雅黑" panose="020B0503020204020204" pitchFamily="34" charset="-122"/>
                <a:cs typeface="宋体" panose="02010600030101010101" pitchFamily="2" charset="-122"/>
              </a:rPr>
              <a:t>授人以渔</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的转变，</a:t>
            </a:r>
            <a:r>
              <a:rPr lang="zh-CN" altLang="zh-CN" sz="2800">
                <a:solidFill>
                  <a:srgbClr val="FF0000"/>
                </a:solidFill>
                <a:effectLst/>
                <a:highlight>
                  <a:srgbClr val="F7FC34"/>
                </a:highlight>
                <a:latin typeface="微软雅黑" panose="020B0503020204020204" pitchFamily="34" charset="-122"/>
                <a:ea typeface="微软雅黑" panose="020B0503020204020204" pitchFamily="34" charset="-122"/>
                <a:cs typeface="宋体" panose="02010600030101010101" pitchFamily="2" charset="-122"/>
              </a:rPr>
              <a:t>启发式教学、体验式教学、参与式学习、小组合作学习</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等成为更有效的教学教育模式。随着高考内容和命题改革的不断深入，高中教学将逐步实现从</a:t>
            </a:r>
            <a:r>
              <a:rPr lang="en-US" altLang="zh-CN" sz="2800">
                <a:effectLst/>
                <a:highlight>
                  <a:srgbClr val="00FFFF"/>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highlight>
                  <a:srgbClr val="00FFFF"/>
                </a:highlight>
                <a:latin typeface="微软雅黑" panose="020B0503020204020204" pitchFamily="34" charset="-122"/>
                <a:ea typeface="微软雅黑" panose="020B0503020204020204" pitchFamily="34" charset="-122"/>
                <a:cs typeface="宋体" panose="02010600030101010101" pitchFamily="2" charset="-122"/>
              </a:rPr>
              <a:t>以知识传授为中心</a:t>
            </a:r>
            <a:r>
              <a:rPr lang="en-US" altLang="zh-CN" sz="2800">
                <a:effectLst/>
                <a:highlight>
                  <a:srgbClr val="00FFFF"/>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到</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CC00CC"/>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以关键能力和核心素养培养为中心</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的转变。</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86456" y="1048762"/>
            <a:ext cx="7567447" cy="954107"/>
          </a:xfrm>
          <a:prstGeom prst="rect">
            <a:avLst/>
          </a:prstGeom>
          <a:noFill/>
          <a:ln w="28575">
            <a:solidFill>
              <a:srgbClr val="0070C0"/>
            </a:solidFill>
          </a:ln>
        </p:spPr>
        <p:txBody>
          <a:bodyPr wrap="square" rtlCol="0">
            <a:spAutoFit/>
          </a:bodyPr>
          <a:lstStyle/>
          <a:p>
            <a:r>
              <a:rPr lang="en-US" altLang="zh-CN" sz="2800"/>
              <a:t>actual    volunteer   challenge  confuse  sign up fluent  graduate  recommend  advance    title </a:t>
            </a:r>
            <a:endParaRPr lang="zh-CN" altLang="en-US" sz="2800"/>
          </a:p>
        </p:txBody>
      </p:sp>
      <p:sp>
        <p:nvSpPr>
          <p:cNvPr id="5" name="文本框 4"/>
          <p:cNvSpPr txBox="1"/>
          <p:nvPr/>
        </p:nvSpPr>
        <p:spPr>
          <a:xfrm>
            <a:off x="241738" y="2026819"/>
            <a:ext cx="11950262" cy="440120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1.Teaching young children is a __________and rewarding job.</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2._________, on second thoughts, I don’t think I want to go out tonight.</a:t>
            </a:r>
            <a:endParaRPr lang="en-US" altLang="zh-CN" sz="2800">
              <a:latin typeface="Times New Roman" panose="02020603050405020304" pitchFamily="18" charset="0"/>
              <a:cs typeface="Times New Roman" panose="02020603050405020304" pitchFamily="18" charset="0"/>
            </a:endParaRPr>
          </a:p>
          <a:p>
            <a:r>
              <a:rPr lang="en-US" altLang="zh-CN" sz="2800" b="0" i="0">
                <a:effectLst/>
                <a:latin typeface="Times New Roman" panose="02020603050405020304" pitchFamily="18" charset="0"/>
                <a:cs typeface="Times New Roman" panose="02020603050405020304" pitchFamily="18" charset="0"/>
              </a:rPr>
              <a:t>3. The road signs were very _________</a:t>
            </a:r>
            <a:r>
              <a:rPr lang="en-US" altLang="zh-CN" sz="2800">
                <a:latin typeface="Times New Roman" panose="02020603050405020304" pitchFamily="18" charset="0"/>
                <a:cs typeface="Times New Roman" panose="02020603050405020304" pitchFamily="18" charset="0"/>
              </a:rPr>
              <a:t>, so</a:t>
            </a:r>
            <a:r>
              <a:rPr lang="en-US" altLang="zh-CN" sz="2800" b="0" i="0">
                <a:effectLst/>
                <a:latin typeface="Times New Roman" panose="02020603050405020304" pitchFamily="18" charset="0"/>
                <a:cs typeface="Times New Roman" panose="02020603050405020304" pitchFamily="18" charset="0"/>
              </a:rPr>
              <a:t> we ended up getting lost.</a:t>
            </a:r>
            <a:endParaRPr lang="en-US" altLang="zh-CN" sz="2800" b="0" i="0">
              <a:effectLst/>
              <a:latin typeface="Times New Roman" panose="02020603050405020304" pitchFamily="18" charset="0"/>
              <a:cs typeface="Times New Roman" panose="02020603050405020304" pitchFamily="18" charset="0"/>
            </a:endParaRPr>
          </a:p>
          <a:p>
            <a:r>
              <a:rPr lang="en-US" altLang="zh-CN" sz="2800" b="0" i="0">
                <a:effectLst/>
                <a:latin typeface="Times New Roman" panose="02020603050405020304" pitchFamily="18" charset="0"/>
                <a:cs typeface="Times New Roman" panose="02020603050405020304" pitchFamily="18" charset="0"/>
              </a:rPr>
              <a:t>4. Mike ________from Stanford in 1998 with a degree in chemistry.</a:t>
            </a:r>
            <a:endParaRPr lang="en-US" altLang="zh-CN" sz="2800" b="0" i="0">
              <a:effectLst/>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5. My mother _____________for </a:t>
            </a:r>
            <a:r>
              <a:rPr lang="en-US" altLang="zh-CN" sz="2800" b="0" i="0">
                <a:effectLst/>
                <a:latin typeface="Times New Roman" panose="02020603050405020304" pitchFamily="18" charset="0"/>
                <a:cs typeface="Times New Roman" panose="02020603050405020304" pitchFamily="18" charset="0"/>
              </a:rPr>
              <a:t>evening classes at the community college.</a:t>
            </a:r>
            <a:endParaRPr lang="en-US" altLang="zh-CN" sz="2800" b="0" i="0">
              <a:effectLst/>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6. There was a book I wanted to buy, but now I can't remember the______.</a:t>
            </a:r>
            <a:r>
              <a:rPr lang="en-US" altLang="zh-CN" sz="2800">
                <a:solidFill>
                  <a:srgbClr val="FF0000"/>
                </a:solidFill>
                <a:latin typeface="Times New Roman" panose="02020603050405020304" pitchFamily="18" charset="0"/>
                <a:cs typeface="Times New Roman" panose="02020603050405020304" pitchFamily="18" charset="0"/>
              </a:rPr>
              <a:t> </a:t>
            </a:r>
            <a:endParaRPr lang="en-US" altLang="zh-CN" sz="2800">
              <a:solidFill>
                <a:srgbClr val="FF0000"/>
              </a:solidFill>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7. _________in medical science make it possible for people to live for 120 years.</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8. Having lived in Beijing for five years, Caroline speaks Chinese________.</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9. I need a letter of ______________to support my application to medical school.</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10. Charities are always trying to recruit _________to help in their work.</a:t>
            </a:r>
            <a:endParaRPr lang="en-US" altLang="zh-CN" sz="2800">
              <a:latin typeface="Times New Roman" panose="02020603050405020304" pitchFamily="18" charset="0"/>
              <a:cs typeface="Times New Roman" panose="02020603050405020304" pitchFamily="18" charset="0"/>
            </a:endParaRPr>
          </a:p>
        </p:txBody>
      </p:sp>
      <p:sp>
        <p:nvSpPr>
          <p:cNvPr id="2" name="文本框 1"/>
          <p:cNvSpPr txBox="1"/>
          <p:nvPr/>
        </p:nvSpPr>
        <p:spPr>
          <a:xfrm>
            <a:off x="1439917" y="395198"/>
            <a:ext cx="8954814" cy="523220"/>
          </a:xfrm>
          <a:prstGeom prst="rect">
            <a:avLst/>
          </a:prstGeom>
          <a:noFill/>
        </p:spPr>
        <p:txBody>
          <a:bodyPr wrap="square" rtlCol="0">
            <a:spAutoFit/>
          </a:bodyPr>
          <a:lstStyle/>
          <a:p>
            <a:r>
              <a:rPr lang="zh-CN" altLang="en-US" sz="2800"/>
              <a:t>根据句意，选用合适的单词完成句子，注意适当变形</a:t>
            </a:r>
            <a:endParaRPr lang="zh-CN" altLang="en-US" sz="2800"/>
          </a:p>
        </p:txBody>
      </p:sp>
      <p:sp>
        <p:nvSpPr>
          <p:cNvPr id="6" name="文本框 5"/>
          <p:cNvSpPr txBox="1"/>
          <p:nvPr/>
        </p:nvSpPr>
        <p:spPr>
          <a:xfrm>
            <a:off x="4805855" y="2018719"/>
            <a:ext cx="2112579"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challenging</a:t>
            </a:r>
            <a:endParaRPr lang="zh-CN" altLang="en-US" sz="2800"/>
          </a:p>
        </p:txBody>
      </p:sp>
      <p:sp>
        <p:nvSpPr>
          <p:cNvPr id="8" name="文本框 7"/>
          <p:cNvSpPr txBox="1"/>
          <p:nvPr/>
        </p:nvSpPr>
        <p:spPr>
          <a:xfrm>
            <a:off x="664779" y="2481586"/>
            <a:ext cx="1450427"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Actually</a:t>
            </a:r>
            <a:endParaRPr lang="zh-CN" altLang="en-US" sz="2800"/>
          </a:p>
        </p:txBody>
      </p:sp>
      <p:sp>
        <p:nvSpPr>
          <p:cNvPr id="10" name="文本框 9"/>
          <p:cNvSpPr txBox="1"/>
          <p:nvPr/>
        </p:nvSpPr>
        <p:spPr>
          <a:xfrm>
            <a:off x="4351282" y="2909506"/>
            <a:ext cx="1713186" cy="523220"/>
          </a:xfrm>
          <a:prstGeom prst="rect">
            <a:avLst/>
          </a:prstGeom>
          <a:noFill/>
        </p:spPr>
        <p:txBody>
          <a:bodyPr wrap="square">
            <a:spAutoFit/>
          </a:bodyPr>
          <a:lstStyle/>
          <a:p>
            <a:r>
              <a:rPr lang="en-US" altLang="zh-CN" sz="2800" b="0" i="0">
                <a:solidFill>
                  <a:srgbClr val="FF0000"/>
                </a:solidFill>
                <a:effectLst/>
                <a:latin typeface="Times New Roman" panose="02020603050405020304" pitchFamily="18" charset="0"/>
                <a:cs typeface="Times New Roman" panose="02020603050405020304" pitchFamily="18" charset="0"/>
              </a:rPr>
              <a:t>confusing</a:t>
            </a:r>
            <a:endParaRPr lang="zh-CN" altLang="en-US" sz="2800"/>
          </a:p>
        </p:txBody>
      </p:sp>
      <p:sp>
        <p:nvSpPr>
          <p:cNvPr id="12" name="文本框 11"/>
          <p:cNvSpPr txBox="1"/>
          <p:nvPr/>
        </p:nvSpPr>
        <p:spPr>
          <a:xfrm>
            <a:off x="1439917" y="3323176"/>
            <a:ext cx="1713186" cy="523220"/>
          </a:xfrm>
          <a:prstGeom prst="rect">
            <a:avLst/>
          </a:prstGeom>
          <a:noFill/>
        </p:spPr>
        <p:txBody>
          <a:bodyPr wrap="square">
            <a:spAutoFit/>
          </a:bodyPr>
          <a:lstStyle/>
          <a:p>
            <a:r>
              <a:rPr lang="en-US" altLang="zh-CN" sz="2800" b="0" i="0">
                <a:solidFill>
                  <a:srgbClr val="FF0000"/>
                </a:solidFill>
                <a:effectLst/>
                <a:latin typeface="Times New Roman" panose="02020603050405020304" pitchFamily="18" charset="0"/>
                <a:cs typeface="Times New Roman" panose="02020603050405020304" pitchFamily="18" charset="0"/>
              </a:rPr>
              <a:t>graduated</a:t>
            </a:r>
            <a:endParaRPr lang="zh-CN" altLang="en-US" sz="2800"/>
          </a:p>
        </p:txBody>
      </p:sp>
      <p:sp>
        <p:nvSpPr>
          <p:cNvPr id="14" name="文本框 13"/>
          <p:cNvSpPr txBox="1"/>
          <p:nvPr/>
        </p:nvSpPr>
        <p:spPr>
          <a:xfrm>
            <a:off x="2338552" y="3748880"/>
            <a:ext cx="2748455"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has</a:t>
            </a:r>
            <a:r>
              <a:rPr lang="en-US" altLang="zh-CN" sz="2800" b="0" i="0">
                <a:solidFill>
                  <a:srgbClr val="FF0000"/>
                </a:solidFill>
                <a:effectLst/>
                <a:latin typeface="Times New Roman" panose="02020603050405020304" pitchFamily="18" charset="0"/>
                <a:cs typeface="Times New Roman" panose="02020603050405020304" pitchFamily="18" charset="0"/>
              </a:rPr>
              <a:t> signed up</a:t>
            </a:r>
            <a:endParaRPr lang="zh-CN" altLang="en-US" sz="2800"/>
          </a:p>
        </p:txBody>
      </p:sp>
      <p:sp>
        <p:nvSpPr>
          <p:cNvPr id="16" name="文本框 15"/>
          <p:cNvSpPr txBox="1"/>
          <p:nvPr/>
        </p:nvSpPr>
        <p:spPr>
          <a:xfrm>
            <a:off x="9916510" y="4227421"/>
            <a:ext cx="893379"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title</a:t>
            </a:r>
            <a:endParaRPr lang="zh-CN" altLang="en-US" sz="2800"/>
          </a:p>
        </p:txBody>
      </p:sp>
      <p:sp>
        <p:nvSpPr>
          <p:cNvPr id="18" name="文本框 17"/>
          <p:cNvSpPr txBox="1"/>
          <p:nvPr/>
        </p:nvSpPr>
        <p:spPr>
          <a:xfrm>
            <a:off x="664779" y="4551906"/>
            <a:ext cx="1673773"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Advances</a:t>
            </a:r>
            <a:endParaRPr lang="zh-CN" altLang="en-US" sz="2800"/>
          </a:p>
        </p:txBody>
      </p:sp>
      <p:sp>
        <p:nvSpPr>
          <p:cNvPr id="20" name="文本框 19"/>
          <p:cNvSpPr txBox="1"/>
          <p:nvPr/>
        </p:nvSpPr>
        <p:spPr>
          <a:xfrm>
            <a:off x="9800896" y="5075126"/>
            <a:ext cx="1445173"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fluently</a:t>
            </a:r>
            <a:endParaRPr lang="zh-CN" altLang="en-US" sz="2800"/>
          </a:p>
        </p:txBody>
      </p:sp>
      <p:sp>
        <p:nvSpPr>
          <p:cNvPr id="22" name="文本框 21"/>
          <p:cNvSpPr txBox="1"/>
          <p:nvPr/>
        </p:nvSpPr>
        <p:spPr>
          <a:xfrm>
            <a:off x="3048000" y="5470941"/>
            <a:ext cx="2638097"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recommendation</a:t>
            </a:r>
            <a:endParaRPr lang="zh-CN" altLang="en-US" sz="2800"/>
          </a:p>
        </p:txBody>
      </p:sp>
      <p:sp>
        <p:nvSpPr>
          <p:cNvPr id="24" name="文本框 23"/>
          <p:cNvSpPr txBox="1"/>
          <p:nvPr/>
        </p:nvSpPr>
        <p:spPr>
          <a:xfrm>
            <a:off x="6096000" y="5888954"/>
            <a:ext cx="1760483" cy="523220"/>
          </a:xfrm>
          <a:prstGeom prst="rect">
            <a:avLst/>
          </a:prstGeom>
          <a:noFill/>
        </p:spPr>
        <p:txBody>
          <a:bodyPr wrap="square">
            <a:spAutoFit/>
          </a:bodyPr>
          <a:lstStyle/>
          <a:p>
            <a:r>
              <a:rPr lang="en-US" altLang="zh-CN" sz="2800">
                <a:solidFill>
                  <a:srgbClr val="FF0000"/>
                </a:solidFill>
                <a:latin typeface="Times New Roman" panose="02020603050405020304" pitchFamily="18" charset="0"/>
                <a:cs typeface="Times New Roman" panose="02020603050405020304" pitchFamily="18" charset="0"/>
              </a:rPr>
              <a:t>volunteers</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P spid="16" grpId="0"/>
      <p:bldP spid="18" grpId="0"/>
      <p:bldP spid="20" grpId="0"/>
      <p:bldP spid="22"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6541" y="623921"/>
            <a:ext cx="11358917" cy="5574090"/>
          </a:xfrm>
          <a:prstGeom prst="rect">
            <a:avLst/>
          </a:prstGeom>
          <a:noFill/>
        </p:spPr>
        <p:txBody>
          <a:bodyPr wrap="square" rtlCol="0">
            <a:spAutoFit/>
          </a:bodyPr>
          <a:lstStyle/>
          <a:p>
            <a:pPr indent="266700" algn="just">
              <a:lnSpc>
                <a:spcPct val="150000"/>
              </a:lnSpc>
            </a:pP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anxious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→anxiety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anxiously </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adv. </a:t>
            </a:r>
            <a:r>
              <a:rPr lang="zh-CN" altLang="en-US"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焦急地</a:t>
            </a:r>
            <a:endParaRPr lang="en-US" altLang="zh-CN"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impress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→impression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impressive </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给人以深刻印象的</a:t>
            </a:r>
            <a:endPar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difficult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→difficulty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kind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kindly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adv</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 kindness </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n.</a:t>
            </a:r>
            <a:endPar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fun</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 n.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funny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help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helpful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concentrate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vi.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→concentration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专心</a:t>
            </a:r>
            <a:r>
              <a:rPr lang="en-US" altLang="zh-CN"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专注</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annoy</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 vt.</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annoyed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annoying </a:t>
            </a:r>
            <a:r>
              <a:rPr lang="en-US" altLang="zh-CN" sz="2800" b="1" i="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adj.</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烦人的</a:t>
            </a:r>
            <a:r>
              <a:rPr lang="en-US" altLang="zh-CN"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令人恼怒的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i="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act</a:t>
            </a:r>
            <a:r>
              <a:rPr lang="zh-CN" altLang="en-US"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 v. </a:t>
            </a:r>
            <a:r>
              <a:rPr lang="zh-CN" altLang="en-US" sz="2800" b="1" kern="100">
                <a:latin typeface="Times New Roman" panose="02020603050405020304" pitchFamily="18" charset="0"/>
                <a:ea typeface="宋体" panose="02010600030101010101" pitchFamily="2" charset="-122"/>
                <a:cs typeface="Times New Roman" panose="02020603050405020304" pitchFamily="18" charset="0"/>
              </a:rPr>
              <a:t>行动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actual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zh-CN" altLang="en-US" sz="2800" b="1" i="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实际的</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actually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adv</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frighten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 frightened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frightening</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 adj.</a:t>
            </a:r>
            <a:r>
              <a:rPr lang="zh-CN" altLang="en-US" sz="2800"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a:solidFill>
                  <a:srgbClr val="FF33CC"/>
                </a:solidFill>
                <a:latin typeface="Times New Roman" panose="02020603050405020304" pitchFamily="18" charset="0"/>
                <a:ea typeface="宋体" panose="02010600030101010101" pitchFamily="2" charset="-122"/>
                <a:cs typeface="Times New Roman" panose="02020603050405020304" pitchFamily="18" charset="0"/>
              </a:rPr>
              <a:t>令人</a:t>
            </a:r>
            <a:r>
              <a:rPr lang="zh-CN" altLang="en-US" sz="2800" b="1" i="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恐惧的</a:t>
            </a:r>
            <a:endPar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explore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exploration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explorer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a:latin typeface="Times New Roman" panose="02020603050405020304" pitchFamily="18" charset="0"/>
                <a:ea typeface="宋体" panose="02010600030101010101" pitchFamily="2" charset="-122"/>
                <a:cs typeface="Times New Roman" panose="02020603050405020304" pitchFamily="18" charset="0"/>
              </a:rPr>
              <a:t>探险家</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8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confident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confidently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adv. </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confidence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b="1" i="1" kern="10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424171" y="774399"/>
            <a:ext cx="1872208" cy="523220"/>
          </a:xfrm>
          <a:prstGeom prst="rect">
            <a:avLst/>
          </a:prstGeom>
          <a:noFill/>
        </p:spPr>
        <p:txBody>
          <a:bodyPr wrap="square" rtlCol="0">
            <a:spAutoFit/>
          </a:bodyPr>
          <a:lstStyle/>
          <a:p>
            <a:r>
              <a:rPr lang="en-US" altLang="zh-CN" sz="2800" b="1"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Passage </a:t>
            </a:r>
            <a:r>
              <a:rPr lang="en-US" altLang="zh-CN" sz="2800" b="1" kern="100">
                <a:solidFill>
                  <a:srgbClr val="0000FF"/>
                </a:solidFill>
                <a:cs typeface="Times New Roman" panose="02020603050405020304" pitchFamily="18" charset="0"/>
              </a:rPr>
              <a:t>1</a:t>
            </a:r>
            <a:r>
              <a:rPr lang="en-US" altLang="zh-CN" sz="2800" b="1"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b="1" kern="10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4072759" y="251179"/>
            <a:ext cx="3158359" cy="523220"/>
          </a:xfrm>
          <a:prstGeom prst="rect">
            <a:avLst/>
          </a:prstGeom>
          <a:noFill/>
        </p:spPr>
        <p:txBody>
          <a:bodyPr wrap="square" rtlCol="0">
            <a:spAutoFit/>
          </a:bodyPr>
          <a:lstStyle/>
          <a:p>
            <a:r>
              <a:rPr lang="zh-CN" altLang="en-US" sz="2800"/>
              <a:t>基础词汇的拓展</a:t>
            </a:r>
            <a:endParaRPr lang="zh-CN" altLang="en-US" sz="28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53313" y="969764"/>
            <a:ext cx="9156121" cy="4308872"/>
          </a:xfrm>
          <a:prstGeom prst="rect">
            <a:avLst/>
          </a:prstGeom>
          <a:noFill/>
        </p:spPr>
        <p:txBody>
          <a:bodyPr wrap="square" rtlCol="0">
            <a:spAutoFit/>
          </a:bodyPr>
          <a:lstStyle/>
          <a:p>
            <a:pPr marL="88900" indent="266700" algn="just"/>
            <a:r>
              <a:rPr lang="en-US" altLang="zh-CN" sz="2800" b="1"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Passage 2 </a:t>
            </a:r>
            <a:endParaRPr lang="zh-CN" altLang="zh-CN" sz="2800" b="1" kern="10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endParaRPr>
          </a:p>
          <a:p>
            <a:pPr marL="88900" indent="266700" algn="just"/>
            <a:r>
              <a:rPr lang="en-US" altLang="zh-CN" sz="1800" b="1" kern="10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b="1" kern="100">
              <a:effectLst/>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50000"/>
              </a:lnSpc>
            </a:pPr>
            <a:r>
              <a:rPr lang="en-US" altLang="zh-CN" sz="2800" b="1">
                <a:effectLst/>
                <a:latin typeface="Times New Roman" panose="02020603050405020304" pitchFamily="18" charset="0"/>
                <a:ea typeface="等线" panose="02010600030101010101" pitchFamily="2" charset="-122"/>
                <a:cs typeface="Times New Roman" panose="02020603050405020304" pitchFamily="18" charset="0"/>
              </a:rPr>
              <a:t>arrive</a:t>
            </a:r>
            <a:r>
              <a:rPr lang="en-US" altLang="zh-CN" sz="2800" b="1" kern="100">
                <a:latin typeface="Times New Roman" panose="02020603050405020304" pitchFamily="18" charset="0"/>
                <a:cs typeface="Times New Roman" panose="02020603050405020304" pitchFamily="18" charset="0"/>
              </a:rPr>
              <a:t> </a:t>
            </a:r>
            <a:r>
              <a:rPr lang="en-US" altLang="zh-CN" sz="2800" b="1" i="1" kern="100">
                <a:latin typeface="Times New Roman" panose="02020603050405020304" pitchFamily="18" charset="0"/>
                <a:cs typeface="Times New Roman" panose="02020603050405020304" pitchFamily="18" charset="0"/>
              </a:rPr>
              <a:t>vi. </a:t>
            </a:r>
            <a:r>
              <a:rPr lang="en-US" altLang="zh-CN" sz="2800" b="1" kern="100">
                <a:latin typeface="Times New Roman" panose="02020603050405020304" pitchFamily="18" charset="0"/>
                <a:cs typeface="Times New Roman" panose="02020603050405020304" pitchFamily="18" charset="0"/>
              </a:rPr>
              <a:t>→</a:t>
            </a:r>
            <a:r>
              <a:rPr lang="en-US" altLang="zh-CN" sz="2800" b="1" kern="100">
                <a:effectLst/>
                <a:latin typeface="Times New Roman" panose="02020603050405020304" pitchFamily="18" charset="0"/>
                <a:ea typeface="等线" panose="02010600030101010101" pitchFamily="2" charset="-122"/>
                <a:cs typeface="Times New Roman" panose="02020603050405020304" pitchFamily="18" charset="0"/>
              </a:rPr>
              <a:t> arrival </a:t>
            </a:r>
            <a:r>
              <a:rPr lang="en-US" altLang="zh-CN" sz="2800" b="1" i="1" kern="100">
                <a:latin typeface="Times New Roman" panose="02020603050405020304" pitchFamily="18" charset="0"/>
                <a:cs typeface="Times New Roman" panose="02020603050405020304" pitchFamily="18" charset="0"/>
              </a:rPr>
              <a:t>n</a:t>
            </a:r>
            <a:r>
              <a:rPr lang="en-US" altLang="zh-CN" sz="2800" b="1" kern="100">
                <a:latin typeface="Times New Roman" panose="02020603050405020304" pitchFamily="18" charset="0"/>
                <a:cs typeface="Times New Roman" panose="02020603050405020304" pitchFamily="18" charset="0"/>
              </a:rPr>
              <a:t>.   </a:t>
            </a:r>
            <a:r>
              <a:rPr lang="en-US" altLang="zh-CN" sz="2800" b="1" kern="100">
                <a:solidFill>
                  <a:srgbClr val="FF0000"/>
                </a:solidFill>
                <a:latin typeface="Times New Roman" panose="02020603050405020304" pitchFamily="18" charset="0"/>
                <a:cs typeface="Times New Roman" panose="02020603050405020304" pitchFamily="18" charset="0"/>
              </a:rPr>
              <a:t>upon one’s arrival</a:t>
            </a:r>
            <a:endParaRPr lang="en-US" altLang="zh-CN" sz="2800" b="1" kern="10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50000"/>
              </a:lnSpc>
            </a:pP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curious</a:t>
            </a:r>
            <a:r>
              <a:rPr lang="en-US" altLang="zh-CN" sz="2800" b="1" kern="100">
                <a:latin typeface="Times New Roman" panose="02020603050405020304" pitchFamily="18" charset="0"/>
                <a:cs typeface="Times New Roman" panose="02020603050405020304" pitchFamily="18" charset="0"/>
              </a:rPr>
              <a:t> </a:t>
            </a:r>
            <a:r>
              <a:rPr lang="en-US" altLang="zh-CN" sz="2800" b="1" i="1" kern="100">
                <a:latin typeface="Times New Roman" panose="02020603050405020304" pitchFamily="18" charset="0"/>
                <a:cs typeface="Times New Roman" panose="02020603050405020304" pitchFamily="18" charset="0"/>
              </a:rPr>
              <a:t>adj. </a:t>
            </a:r>
            <a:r>
              <a:rPr lang="en-US" altLang="zh-CN" sz="2800" b="1" kern="100">
                <a:latin typeface="Times New Roman" panose="02020603050405020304" pitchFamily="18" charset="0"/>
                <a:cs typeface="Times New Roman" panose="02020603050405020304" pitchFamily="18" charset="0"/>
              </a:rPr>
              <a:t>→ </a:t>
            </a: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curiosity </a:t>
            </a:r>
            <a:r>
              <a:rPr lang="en-US" altLang="zh-CN" sz="2800" b="1" i="1" kern="100">
                <a:latin typeface="Times New Roman" panose="02020603050405020304" pitchFamily="18" charset="0"/>
                <a:cs typeface="Times New Roman" panose="02020603050405020304" pitchFamily="18" charset="0"/>
              </a:rPr>
              <a:t>n</a:t>
            </a:r>
            <a:r>
              <a:rPr lang="en-US" altLang="zh-CN" sz="2800" b="1" kern="100">
                <a:latin typeface="Times New Roman" panose="02020603050405020304" pitchFamily="18" charset="0"/>
                <a:cs typeface="Times New Roman" panose="02020603050405020304" pitchFamily="18" charset="0"/>
              </a:rPr>
              <a:t>. </a:t>
            </a:r>
            <a:r>
              <a:rPr lang="en-US" altLang="zh-CN" sz="2800" b="1" kern="100">
                <a:solidFill>
                  <a:srgbClr val="FF33CC"/>
                </a:solidFill>
                <a:latin typeface="Times New Roman" panose="02020603050405020304" pitchFamily="18" charset="0"/>
                <a:cs typeface="Times New Roman" panose="02020603050405020304" pitchFamily="18" charset="0"/>
              </a:rPr>
              <a:t>→ </a:t>
            </a:r>
            <a:r>
              <a:rPr lang="en-US" altLang="zh-CN" sz="2800" b="1"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rPr>
              <a:t>curiously </a:t>
            </a:r>
            <a:r>
              <a:rPr lang="en-US" altLang="zh-CN" sz="2800" b="1" i="1"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rPr>
              <a:t>adv</a:t>
            </a:r>
            <a:r>
              <a:rPr lang="en-US" altLang="zh-CN" sz="2800" b="1"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rPr>
              <a:t>.</a:t>
            </a:r>
            <a:endParaRPr lang="en-US" altLang="zh-CN" sz="2800" b="1"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50000"/>
              </a:lnSpc>
            </a:pPr>
            <a:r>
              <a:rPr lang="en-US" altLang="zh-CN" sz="2800" b="1" kern="100">
                <a:effectLst/>
                <a:latin typeface="Times New Roman" panose="02020603050405020304" pitchFamily="18" charset="0"/>
                <a:ea typeface="等线" panose="02010600030101010101" pitchFamily="2" charset="-122"/>
                <a:cs typeface="Times New Roman" panose="02020603050405020304" pitchFamily="18" charset="0"/>
              </a:rPr>
              <a:t>awkward</a:t>
            </a:r>
            <a:r>
              <a:rPr lang="en-US" altLang="zh-CN" sz="2800" b="1" kern="100">
                <a:latin typeface="Times New Roman" panose="02020603050405020304" pitchFamily="18" charset="0"/>
                <a:cs typeface="Times New Roman" panose="02020603050405020304" pitchFamily="18" charset="0"/>
              </a:rPr>
              <a:t> </a:t>
            </a:r>
            <a:r>
              <a:rPr lang="en-US" altLang="zh-CN" sz="2800" b="1" i="1" kern="100">
                <a:latin typeface="Times New Roman" panose="02020603050405020304" pitchFamily="18" charset="0"/>
                <a:cs typeface="Times New Roman" panose="02020603050405020304" pitchFamily="18" charset="0"/>
              </a:rPr>
              <a:t>adj. </a:t>
            </a:r>
            <a:r>
              <a:rPr lang="en-US" altLang="zh-CN" sz="2800" b="1" kern="100">
                <a:latin typeface="Times New Roman" panose="02020603050405020304" pitchFamily="18" charset="0"/>
                <a:cs typeface="Times New Roman" panose="02020603050405020304" pitchFamily="18" charset="0"/>
              </a:rPr>
              <a:t>→</a:t>
            </a:r>
            <a:r>
              <a:rPr lang="en-US" altLang="zh-CN" sz="2800" b="1" kern="100">
                <a:effectLst/>
                <a:latin typeface="Times New Roman" panose="02020603050405020304" pitchFamily="18" charset="0"/>
                <a:ea typeface="等线" panose="02010600030101010101" pitchFamily="2" charset="-122"/>
                <a:cs typeface="Times New Roman" panose="02020603050405020304" pitchFamily="18" charset="0"/>
              </a:rPr>
              <a:t> awkwardly </a:t>
            </a:r>
            <a:endParaRPr lang="en-US" altLang="zh-CN" sz="2800" b="1" kern="100">
              <a:effectLst/>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50000"/>
              </a:lnSpc>
            </a:pP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nerve </a:t>
            </a:r>
            <a:r>
              <a:rPr lang="en-US" altLang="zh-CN" sz="2800" b="1" i="1" kern="100">
                <a:latin typeface="Times New Roman" panose="02020603050405020304" pitchFamily="18" charset="0"/>
                <a:ea typeface="等线" panose="02010600030101010101" pitchFamily="2" charset="-122"/>
                <a:cs typeface="Times New Roman" panose="02020603050405020304" pitchFamily="18" charset="0"/>
              </a:rPr>
              <a:t>n. </a:t>
            </a:r>
            <a:r>
              <a:rPr lang="en-US" altLang="zh-CN" sz="2800" b="1" kern="100">
                <a:latin typeface="Times New Roman" panose="02020603050405020304" pitchFamily="18" charset="0"/>
                <a:cs typeface="Times New Roman" panose="02020603050405020304" pitchFamily="18" charset="0"/>
              </a:rPr>
              <a:t>→ </a:t>
            </a: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nervous</a:t>
            </a:r>
            <a:r>
              <a:rPr lang="en-US" altLang="zh-CN" sz="2800" b="1" kern="100">
                <a:latin typeface="Times New Roman" panose="02020603050405020304" pitchFamily="18" charset="0"/>
                <a:cs typeface="Times New Roman" panose="02020603050405020304" pitchFamily="18" charset="0"/>
              </a:rPr>
              <a:t> </a:t>
            </a:r>
            <a:r>
              <a:rPr lang="en-US" altLang="zh-CN" sz="2800" b="1" i="1" kern="100">
                <a:latin typeface="Times New Roman" panose="02020603050405020304" pitchFamily="18" charset="0"/>
                <a:cs typeface="Times New Roman" panose="02020603050405020304" pitchFamily="18" charset="0"/>
              </a:rPr>
              <a:t>adj. </a:t>
            </a:r>
            <a:r>
              <a:rPr lang="en-US" altLang="zh-CN" sz="2800" b="1" kern="100">
                <a:latin typeface="Times New Roman" panose="02020603050405020304" pitchFamily="18" charset="0"/>
                <a:cs typeface="Times New Roman" panose="02020603050405020304" pitchFamily="18" charset="0"/>
              </a:rPr>
              <a:t>→ </a:t>
            </a: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nervously </a:t>
            </a:r>
            <a:r>
              <a:rPr lang="en-US" altLang="zh-CN" sz="2800" b="1" i="1" kern="100">
                <a:latin typeface="Times New Roman" panose="02020603050405020304" pitchFamily="18" charset="0"/>
                <a:ea typeface="等线" panose="02010600030101010101" pitchFamily="2" charset="-122"/>
                <a:cs typeface="Times New Roman" panose="02020603050405020304" pitchFamily="18" charset="0"/>
              </a:rPr>
              <a:t>adv. </a:t>
            </a:r>
            <a:endParaRPr lang="en-US" altLang="zh-CN" sz="2800" b="1" i="1" kern="100">
              <a:latin typeface="Times New Roman" panose="02020603050405020304" pitchFamily="18" charset="0"/>
              <a:ea typeface="等线" panose="02010600030101010101" pitchFamily="2" charset="-122"/>
              <a:cs typeface="Times New Roman" panose="02020603050405020304" pitchFamily="18" charset="0"/>
            </a:endParaRPr>
          </a:p>
          <a:p>
            <a:pPr algn="just">
              <a:lnSpc>
                <a:spcPct val="150000"/>
              </a:lnSpc>
            </a:pP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excite</a:t>
            </a:r>
            <a:r>
              <a:rPr lang="en-US" altLang="zh-CN" sz="2800" b="1" kern="100">
                <a:latin typeface="Times New Roman" panose="02020603050405020304" pitchFamily="18" charset="0"/>
                <a:cs typeface="Times New Roman" panose="02020603050405020304" pitchFamily="18" charset="0"/>
              </a:rPr>
              <a:t> </a:t>
            </a:r>
            <a:r>
              <a:rPr lang="en-US" altLang="zh-CN" sz="2800" b="1" i="1" kern="100" err="1">
                <a:latin typeface="Times New Roman" panose="02020603050405020304" pitchFamily="18" charset="0"/>
                <a:cs typeface="Times New Roman" panose="02020603050405020304" pitchFamily="18" charset="0"/>
              </a:rPr>
              <a:t>vt. </a:t>
            </a:r>
            <a:r>
              <a:rPr lang="en-US" altLang="zh-CN" sz="2800" b="1" kern="100">
                <a:latin typeface="Times New Roman" panose="02020603050405020304" pitchFamily="18" charset="0"/>
                <a:cs typeface="Times New Roman" panose="02020603050405020304" pitchFamily="18" charset="0"/>
              </a:rPr>
              <a:t>→ </a:t>
            </a:r>
            <a:r>
              <a:rPr lang="en-US" altLang="zh-CN" sz="2800" b="1" kern="100">
                <a:latin typeface="Times New Roman" panose="02020603050405020304" pitchFamily="18" charset="0"/>
                <a:ea typeface="等线" panose="02010600030101010101" pitchFamily="2" charset="-122"/>
                <a:cs typeface="Times New Roman" panose="02020603050405020304" pitchFamily="18" charset="0"/>
              </a:rPr>
              <a:t>excited </a:t>
            </a:r>
            <a:r>
              <a:rPr lang="en-US" altLang="zh-CN" sz="2800" b="1" i="1" kern="100">
                <a:latin typeface="Times New Roman" panose="02020603050405020304" pitchFamily="18" charset="0"/>
                <a:cs typeface="Times New Roman" panose="02020603050405020304" pitchFamily="18" charset="0"/>
              </a:rPr>
              <a:t>adj. </a:t>
            </a:r>
            <a:r>
              <a:rPr lang="en-US" altLang="zh-CN" sz="2800" b="1" kern="100">
                <a:latin typeface="Times New Roman" panose="02020603050405020304" pitchFamily="18" charset="0"/>
                <a:cs typeface="Times New Roman" panose="02020603050405020304" pitchFamily="18" charset="0"/>
              </a:rPr>
              <a:t>→ exciting </a:t>
            </a:r>
            <a:r>
              <a:rPr lang="en-US" altLang="zh-CN" sz="2800" b="1" i="1" kern="100">
                <a:latin typeface="Times New Roman" panose="02020603050405020304" pitchFamily="18" charset="0"/>
                <a:cs typeface="Times New Roman" panose="02020603050405020304" pitchFamily="18" charset="0"/>
              </a:rPr>
              <a:t>adj. </a:t>
            </a:r>
            <a:r>
              <a:rPr lang="en-US" altLang="zh-CN" sz="2800" b="1" kern="100">
                <a:solidFill>
                  <a:srgbClr val="FF33CC"/>
                </a:solidFill>
                <a:latin typeface="Times New Roman" panose="02020603050405020304" pitchFamily="18" charset="0"/>
                <a:cs typeface="Times New Roman" panose="02020603050405020304" pitchFamily="18" charset="0"/>
              </a:rPr>
              <a:t>→excitement </a:t>
            </a:r>
            <a:r>
              <a:rPr lang="en-US" altLang="zh-CN" sz="2800" b="1" i="1" kern="100">
                <a:solidFill>
                  <a:srgbClr val="FF33CC"/>
                </a:solidFill>
                <a:latin typeface="Times New Roman" panose="02020603050405020304" pitchFamily="18" charset="0"/>
                <a:cs typeface="Times New Roman" panose="02020603050405020304" pitchFamily="18" charset="0"/>
              </a:rPr>
              <a:t>n.</a:t>
            </a:r>
            <a:endParaRPr lang="en-US" altLang="zh-CN" sz="2800" b="1" i="1"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b="1">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4535" y="429879"/>
            <a:ext cx="11468639" cy="6120393"/>
          </a:xfrm>
          <a:prstGeom prst="rect">
            <a:avLst/>
          </a:prstGeom>
          <a:noFill/>
        </p:spPr>
        <p:txBody>
          <a:bodyPr wrap="square" rtlCol="0">
            <a:spAutoFit/>
          </a:bodyPr>
          <a:lstStyle/>
          <a:p>
            <a:pPr indent="269240">
              <a:lnSpc>
                <a:spcPts val="3000"/>
              </a:lnSpc>
            </a:pPr>
            <a:endParaRPr lang="en-US" altLang="zh-CN" sz="2400" b="1"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effectLst/>
                <a:latin typeface="Times New Roman" panose="02020603050405020304" pitchFamily="18" charset="0"/>
                <a:ea typeface="宋体" panose="02010600030101010101" pitchFamily="2" charset="-122"/>
                <a:cs typeface="Times New Roman" panose="02020603050405020304" pitchFamily="18" charset="0"/>
              </a:rPr>
              <a:t>challenge</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challenging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challenger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zh-CN" altLang="en-US" sz="2800" b="1">
                <a:effectLst/>
                <a:latin typeface="Times New Roman" panose="02020603050405020304" pitchFamily="18" charset="0"/>
                <a:ea typeface="宋体" panose="02010600030101010101" pitchFamily="2" charset="-122"/>
                <a:cs typeface="Times New Roman" panose="02020603050405020304" pitchFamily="18" charset="0"/>
              </a:rPr>
              <a:t>挑战者</a:t>
            </a:r>
            <a:endPar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effectLst/>
                <a:latin typeface="Times New Roman" panose="02020603050405020304" pitchFamily="18" charset="0"/>
                <a:ea typeface="宋体" panose="02010600030101010101" pitchFamily="2" charset="-122"/>
                <a:cs typeface="Times New Roman" panose="02020603050405020304" pitchFamily="18" charset="0"/>
              </a:rPr>
              <a:t>confuse</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→confusing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confused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confusion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effectLst/>
                <a:latin typeface="Times New Roman" panose="02020603050405020304" pitchFamily="18" charset="0"/>
                <a:ea typeface="宋体" panose="02010600030101010101" pitchFamily="2" charset="-122"/>
                <a:cs typeface="Times New Roman" panose="02020603050405020304" pitchFamily="18" charset="0"/>
              </a:rPr>
              <a:t>decide</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→decision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decisive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advise</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→advice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adviser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suit</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→suitable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fluent</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→fluently → fluency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tabLst>
                <a:tab pos="2063750" algn="l"/>
              </a:tabLst>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graduate →graduation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advance </a:t>
            </a:r>
            <a:r>
              <a:rPr lang="en-US" altLang="zh-CN" sz="2800" b="1" i="1">
                <a:latin typeface="Times New Roman" panose="02020603050405020304" pitchFamily="18" charset="0"/>
                <a:ea typeface="宋体" panose="02010600030101010101" pitchFamily="2" charset="-122"/>
                <a:cs typeface="Times New Roman" panose="02020603050405020304" pitchFamily="18" charset="0"/>
              </a:rPr>
              <a:t>vi.</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→advanced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recommend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recommendation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a:latin typeface="Times New Roman" panose="02020603050405020304" pitchFamily="18" charset="0"/>
                <a:ea typeface="宋体" panose="02010600030101010101" pitchFamily="2" charset="-122"/>
                <a:cs typeface="Times New Roman" panose="02020603050405020304" pitchFamily="18" charset="0"/>
              </a:rPr>
              <a:t>推荐</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a:latin typeface="Times New Roman" panose="02020603050405020304" pitchFamily="18" charset="0"/>
                <a:ea typeface="宋体" panose="02010600030101010101" pitchFamily="2" charset="-122"/>
                <a:cs typeface="Times New Roman" panose="02020603050405020304" pitchFamily="18" charset="0"/>
              </a:rPr>
              <a:t>建议</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obvious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o</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bviously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adv. </a:t>
            </a:r>
            <a:endParaRPr lang="en-US" altLang="zh-CN" sz="2800" b="1" i="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active</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→activity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actively </a:t>
            </a:r>
            <a:r>
              <a:rPr lang="en-US" altLang="zh-CN" sz="2800" b="1" i="1">
                <a:latin typeface="Times New Roman" panose="02020603050405020304" pitchFamily="18" charset="0"/>
                <a:ea typeface="宋体" panose="02010600030101010101" pitchFamily="2" charset="-122"/>
                <a:cs typeface="Times New Roman" panose="02020603050405020304" pitchFamily="18" charset="0"/>
              </a:rPr>
              <a:t>adv.</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i="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improve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improvement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volunteer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voluntary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hard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→harder → hardest →</a:t>
            </a:r>
            <a:r>
              <a:rPr lang="en-US" altLang="zh-CN" sz="2800" b="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hardly </a:t>
            </a:r>
            <a:r>
              <a:rPr lang="zh-CN" altLang="en-US"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几乎不</a:t>
            </a:r>
            <a:endParaRPr lang="en-US" altLang="zh-CN" sz="2800" b="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responsible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 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→responsibility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→responsibly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adv. </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complete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vt.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solidFill>
                  <a:srgbClr val="FF33CC"/>
                </a:solidFill>
                <a:effectLst/>
                <a:latin typeface="Times New Roman" panose="02020603050405020304" pitchFamily="18" charset="0"/>
                <a:ea typeface="宋体" panose="02010600030101010101" pitchFamily="2" charset="-122"/>
                <a:cs typeface="Times New Roman" panose="02020603050405020304" pitchFamily="18" charset="0"/>
              </a:rPr>
              <a:t>completion </a:t>
            </a:r>
            <a:r>
              <a:rPr lang="en-US" altLang="zh-CN" sz="2800" b="1" i="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a:solidFill>
                  <a:srgbClr val="FF33CC"/>
                </a:solidFill>
                <a:latin typeface="Times New Roman" panose="02020603050405020304" pitchFamily="18" charset="0"/>
                <a:ea typeface="宋体" panose="02010600030101010101" pitchFamily="2" charset="-122"/>
                <a:cs typeface="Times New Roman" panose="02020603050405020304" pitchFamily="18" charset="0"/>
              </a:rPr>
              <a:t>完成</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→completely </a:t>
            </a:r>
            <a:r>
              <a:rPr lang="en-US" altLang="zh-CN" sz="2800" b="1" i="1" kern="100">
                <a:effectLst/>
                <a:latin typeface="Times New Roman" panose="02020603050405020304" pitchFamily="18" charset="0"/>
                <a:ea typeface="宋体" panose="02010600030101010101" pitchFamily="2" charset="-122"/>
                <a:cs typeface="Times New Roman" panose="02020603050405020304" pitchFamily="18" charset="0"/>
              </a:rPr>
              <a:t>adv</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9240">
              <a:lnSpc>
                <a:spcPts val="34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satisfy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→satisfied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prepare </a:t>
            </a:r>
            <a:r>
              <a:rPr lang="en-US" altLang="zh-CN" sz="2800" b="1" i="1" kern="100" err="1">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→prepared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adj. </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preparation </a:t>
            </a:r>
            <a:r>
              <a:rPr lang="en-US" altLang="zh-CN" sz="2800" b="1" i="1" kern="100">
                <a:latin typeface="Times New Roman" panose="02020603050405020304" pitchFamily="18" charset="0"/>
                <a:ea typeface="宋体" panose="02010600030101010101" pitchFamily="2" charset="-122"/>
                <a:cs typeface="Times New Roman" panose="02020603050405020304" pitchFamily="18" charset="0"/>
              </a:rPr>
              <a:t>n.</a:t>
            </a:r>
            <a:endParaRPr lang="en-US" altLang="zh-CN" sz="2800" b="1" i="1">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4456386" y="168269"/>
            <a:ext cx="1996966" cy="523220"/>
          </a:xfrm>
          <a:prstGeom prst="rect">
            <a:avLst/>
          </a:prstGeom>
          <a:noFill/>
        </p:spPr>
        <p:txBody>
          <a:bodyPr wrap="square">
            <a:spAutoFit/>
          </a:bodyPr>
          <a:lstStyle/>
          <a:p>
            <a:r>
              <a:rPr lang="en-US" altLang="zh-CN" sz="2800" b="1"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Passage 3 </a:t>
            </a:r>
            <a:r>
              <a:rPr lang="en-US" altLang="zh-CN" sz="2800" b="1"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b="1"/>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9748" y="1691504"/>
            <a:ext cx="10560496" cy="4477385"/>
          </a:xfrm>
          <a:prstGeom prst="rect">
            <a:avLst/>
          </a:prstGeom>
          <a:noFill/>
        </p:spPr>
        <p:txBody>
          <a:bodyPr wrap="square" rtlCol="0">
            <a:spAutoFit/>
          </a:bodyPr>
          <a:lstStyle/>
          <a:p>
            <a:pPr>
              <a:lnSpc>
                <a:spcPts val="38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        It has been five months since we entered senior high school. Many of us 1____________(adapt) to our new way of life so far. To be honest, studying in senior high is more 2___________(challenge) than expected.</a:t>
            </a:r>
            <a:endParaRPr lang="zh-CN" altLang="zh-CN" sz="2400" b="1">
              <a:latin typeface="Times New Roman" panose="02020603050405020304" pitchFamily="18" charset="0"/>
              <a:ea typeface="Microsoft YaHei UI" panose="020B0503020204020204" pitchFamily="34" charset="-122"/>
              <a:cs typeface="Times New Roman" panose="02020603050405020304" pitchFamily="18" charset="0"/>
            </a:endParaRPr>
          </a:p>
          <a:p>
            <a:pPr indent="266700">
              <a:lnSpc>
                <a:spcPts val="38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We have nine subjects to study in Grade 10. We get up at 5:00am and go to bed at 10:30pm. Though studying all day is 3______(tire), I can learn a lot of new knowledge, which will lay a good foundation(</a:t>
            </a:r>
            <a:r>
              <a:rPr lang="zh-CN" altLang="zh-CN" sz="2400" b="1">
                <a:latin typeface="Times New Roman" panose="02020603050405020304" pitchFamily="18" charset="0"/>
                <a:ea typeface="宋体" panose="02010600030101010101" pitchFamily="2" charset="-122"/>
                <a:cs typeface="Times New Roman" panose="02020603050405020304" pitchFamily="18" charset="0"/>
              </a:rPr>
              <a:t>基础</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for my future career. </a:t>
            </a:r>
            <a:r>
              <a:rPr lang="en-US" altLang="zh-CN" sz="2400" b="1">
                <a:latin typeface="Times New Roman" panose="02020603050405020304" pitchFamily="18" charset="0"/>
                <a:cs typeface="Times New Roman" panose="02020603050405020304" pitchFamily="18" charset="0"/>
              </a:rPr>
              <a:t>What 4__________ (impress) me most is that all my teachers and classmates are kind and 5_______ (friend) to me, so I always turn to them for help when I have a problem. 6_____________ (fortunate)</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there is too</a:t>
            </a:r>
            <a:endParaRPr lang="zh-CN" altLang="zh-CN" sz="2400" b="1">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3" name="文本框 2"/>
          <p:cNvSpPr txBox="1"/>
          <p:nvPr/>
        </p:nvSpPr>
        <p:spPr>
          <a:xfrm>
            <a:off x="851756" y="2051085"/>
            <a:ext cx="2287343" cy="645160"/>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solidFill>
                  <a:srgbClr val="FF0000"/>
                </a:solidFill>
                <a:latin typeface="Times New Roman" panose="02020603050405020304" pitchFamily="18" charset="0"/>
                <a:cs typeface="Times New Roman" panose="02020603050405020304" pitchFamily="18" charset="0"/>
              </a:rPr>
              <a:t>have </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adapted  </a:t>
            </a:r>
            <a:endParaRPr lang="zh-CN" altLang="en-US" sz="2400">
              <a:latin typeface="Times New Roman" panose="02020603050405020304" pitchFamily="18" charset="0"/>
            </a:endParaRPr>
          </a:p>
        </p:txBody>
      </p:sp>
      <p:sp>
        <p:nvSpPr>
          <p:cNvPr id="4" name="文本框 3"/>
          <p:cNvSpPr txBox="1"/>
          <p:nvPr/>
        </p:nvSpPr>
        <p:spPr>
          <a:xfrm>
            <a:off x="3467708" y="2697416"/>
            <a:ext cx="1800200"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challenging  </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6713818" y="3678491"/>
            <a:ext cx="1068744"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tiring </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1883532" y="4614673"/>
            <a:ext cx="1584176"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impresses  </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2301379" y="5140075"/>
            <a:ext cx="1224136"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friendly </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2502652" y="5601740"/>
            <a:ext cx="2088232"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Unfortunately </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3467708" y="675842"/>
            <a:ext cx="4986376" cy="523220"/>
          </a:xfrm>
          <a:prstGeom prst="rect">
            <a:avLst/>
          </a:prstGeom>
          <a:noFill/>
        </p:spPr>
        <p:txBody>
          <a:bodyPr wrap="square">
            <a:spAutoFit/>
          </a:bodyPr>
          <a:lstStyle/>
          <a:p>
            <a:r>
              <a:rPr lang="en-US" altLang="zh-CN" sz="2800" b="1">
                <a:latin typeface="Times New Roman" panose="02020603050405020304" pitchFamily="18" charset="0"/>
                <a:ea typeface="宋体" panose="02010600030101010101" pitchFamily="2" charset="-122"/>
                <a:cs typeface="Times New Roman" panose="02020603050405020304" pitchFamily="18" charset="0"/>
              </a:rPr>
              <a:t> My Life in Senior High School </a:t>
            </a:r>
            <a:endParaRPr lang="zh-CN"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1979" y="863982"/>
            <a:ext cx="11571890" cy="4426725"/>
          </a:xfrm>
          <a:prstGeom prst="rect">
            <a:avLst/>
          </a:prstGeom>
          <a:noFill/>
        </p:spPr>
        <p:txBody>
          <a:bodyPr wrap="square" rtlCol="0">
            <a:spAutoFit/>
          </a:bodyPr>
          <a:lstStyle/>
          <a:p>
            <a:pPr indent="266700">
              <a:lnSpc>
                <a:spcPts val="38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much homework to do every day. I feel upset because I don’t have enough time 7___________(complete) all my homework on time. Sometimes I feel 8________ (annoy) about not having time or energy to do what I like in my spare time. I know I have to </a:t>
            </a:r>
            <a:r>
              <a:rPr lang="en-US" altLang="zh-CN" sz="2400" b="1">
                <a:solidFill>
                  <a:srgbClr val="FF33CC"/>
                </a:solidFill>
                <a:latin typeface="Times New Roman" panose="02020603050405020304" pitchFamily="18" charset="0"/>
                <a:ea typeface="宋体" panose="02010600030101010101" pitchFamily="2" charset="-122"/>
                <a:cs typeface="Times New Roman" panose="02020603050405020304" pitchFamily="18" charset="0"/>
              </a:rPr>
              <a:t>strike a balance </a:t>
            </a:r>
            <a:r>
              <a:rPr lang="en-US" altLang="zh-CN" sz="24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between</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my lessons </a:t>
            </a:r>
            <a:r>
              <a:rPr lang="en-US" altLang="zh-CN" sz="24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and</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hobbies. 9__________ (obvious), it is my top priority(</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优先事项</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to do well in my lessons to get good scores in the examinations. </a:t>
            </a:r>
            <a:endParaRPr lang="zh-CN" altLang="zh-CN" sz="2400" b="1">
              <a:latin typeface="Tahoma" panose="020B0604030504040204" pitchFamily="34" charset="0"/>
              <a:ea typeface="微软雅黑" panose="020B0503020204020204" pitchFamily="34" charset="-122"/>
              <a:cs typeface="Times New Roman" panose="02020603050405020304" pitchFamily="18" charset="0"/>
            </a:endParaRPr>
          </a:p>
          <a:p>
            <a:pPr indent="266700">
              <a:lnSpc>
                <a:spcPts val="3800"/>
              </a:lnSpc>
            </a:pPr>
            <a:r>
              <a:rPr lang="en-US" altLang="zh-CN" sz="2400" b="1">
                <a:solidFill>
                  <a:srgbClr val="FF33CC"/>
                </a:solidFill>
                <a:latin typeface="Times New Roman" panose="02020603050405020304" pitchFamily="18" charset="0"/>
                <a:ea typeface="宋体" panose="02010600030101010101" pitchFamily="2" charset="-122"/>
                <a:cs typeface="Times New Roman" panose="02020603050405020304" pitchFamily="18" charset="0"/>
              </a:rPr>
              <a:t>With time passing by</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 I have 10__________(gradual) </a:t>
            </a:r>
            <a:r>
              <a:rPr lang="en-US" altLang="zh-CN" sz="2400" b="1">
                <a:solidFill>
                  <a:srgbClr val="FF33CC"/>
                </a:solidFill>
                <a:latin typeface="Times New Roman" panose="02020603050405020304" pitchFamily="18" charset="0"/>
                <a:ea typeface="宋体" panose="02010600030101010101" pitchFamily="2" charset="-122"/>
                <a:cs typeface="Times New Roman" panose="02020603050405020304" pitchFamily="18" charset="0"/>
              </a:rPr>
              <a:t>got used to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my senior high school life. Though it is 11________(stress) </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压力大的</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sometimes, it is interesting  and _______(excite). With a big dream in my heart, I have to work hard every day. I am looking forward to the day when I can </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make my dream come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12______(truth). </a:t>
            </a:r>
            <a:endParaRPr lang="zh-CN" altLang="zh-CN" sz="2400" b="1">
              <a:latin typeface="Tahoma" panose="020B0604030504040204" pitchFamily="34" charset="0"/>
              <a:ea typeface="微软雅黑" panose="020B0503020204020204" pitchFamily="34" charset="-122"/>
              <a:cs typeface="Times New Roman" panose="02020603050405020304" pitchFamily="18" charset="0"/>
            </a:endParaRPr>
          </a:p>
        </p:txBody>
      </p:sp>
      <p:sp>
        <p:nvSpPr>
          <p:cNvPr id="3" name="文本框 2"/>
          <p:cNvSpPr txBox="1"/>
          <p:nvPr/>
        </p:nvSpPr>
        <p:spPr>
          <a:xfrm>
            <a:off x="607062" y="1393890"/>
            <a:ext cx="1800200"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to compete  </a:t>
            </a:r>
            <a:endParaRPr lang="zh-CN" altLang="en-US" sz="2400"/>
          </a:p>
        </p:txBody>
      </p:sp>
      <p:sp>
        <p:nvSpPr>
          <p:cNvPr id="4" name="文本框 3"/>
          <p:cNvSpPr txBox="1"/>
          <p:nvPr/>
        </p:nvSpPr>
        <p:spPr>
          <a:xfrm>
            <a:off x="9487498" y="1410925"/>
            <a:ext cx="1584176"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annoyed </a:t>
            </a:r>
            <a:endParaRPr lang="zh-CN" altLang="en-US" sz="2400"/>
          </a:p>
        </p:txBody>
      </p:sp>
      <p:sp>
        <p:nvSpPr>
          <p:cNvPr id="5" name="文本框 4"/>
          <p:cNvSpPr txBox="1"/>
          <p:nvPr/>
        </p:nvSpPr>
        <p:spPr>
          <a:xfrm>
            <a:off x="7026027" y="2384847"/>
            <a:ext cx="1728192"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Obviously</a:t>
            </a:r>
            <a:endParaRPr lang="zh-CN" altLang="en-US" sz="2400"/>
          </a:p>
        </p:txBody>
      </p:sp>
      <p:sp>
        <p:nvSpPr>
          <p:cNvPr id="6" name="文本框 5"/>
          <p:cNvSpPr txBox="1"/>
          <p:nvPr/>
        </p:nvSpPr>
        <p:spPr>
          <a:xfrm>
            <a:off x="4771696" y="3332283"/>
            <a:ext cx="1584176"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gradually</a:t>
            </a:r>
            <a:endParaRPr lang="zh-CN" altLang="en-US" sz="2400"/>
          </a:p>
        </p:txBody>
      </p:sp>
      <p:sp>
        <p:nvSpPr>
          <p:cNvPr id="7" name="文本框 6"/>
          <p:cNvSpPr txBox="1"/>
          <p:nvPr/>
        </p:nvSpPr>
        <p:spPr>
          <a:xfrm>
            <a:off x="3658283" y="3849830"/>
            <a:ext cx="1404156"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stressful </a:t>
            </a:r>
            <a:endParaRPr lang="zh-CN" altLang="en-US" sz="2400"/>
          </a:p>
        </p:txBody>
      </p:sp>
      <p:sp>
        <p:nvSpPr>
          <p:cNvPr id="8" name="文本框 7"/>
          <p:cNvSpPr txBox="1"/>
          <p:nvPr/>
        </p:nvSpPr>
        <p:spPr>
          <a:xfrm>
            <a:off x="8754219" y="4829042"/>
            <a:ext cx="1080120" cy="46166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true </a:t>
            </a:r>
            <a:endParaRPr lang="zh-CN" altLang="en-US" sz="2400"/>
          </a:p>
        </p:txBody>
      </p:sp>
      <p:sp>
        <p:nvSpPr>
          <p:cNvPr id="9" name="文本框 8"/>
          <p:cNvSpPr txBox="1"/>
          <p:nvPr/>
        </p:nvSpPr>
        <p:spPr>
          <a:xfrm>
            <a:off x="278131" y="4257787"/>
            <a:ext cx="1512168" cy="461665"/>
          </a:xfrm>
          <a:prstGeom prst="rect">
            <a:avLst/>
          </a:prstGeom>
          <a:noFill/>
        </p:spPr>
        <p:txBody>
          <a:bodyPr wrap="square" rtlCol="0">
            <a:spAutoFit/>
          </a:bodyPr>
          <a:lstStyle/>
          <a:p>
            <a:r>
              <a:rPr lang="en-US" altLang="zh-CN" sz="2400" b="1">
                <a:solidFill>
                  <a:srgbClr val="0000FF"/>
                </a:solidFill>
                <a:cs typeface="Times New Roman" panose="02020603050405020304" pitchFamily="18" charset="0"/>
              </a:rPr>
              <a:t>exciting</a:t>
            </a:r>
            <a:endParaRPr lang="zh-CN" altLang="en-US" sz="2400">
              <a:solidFill>
                <a:srgbClr val="0000FF"/>
              </a:solidFill>
            </a:endParaRPr>
          </a:p>
        </p:txBody>
      </p:sp>
      <p:pic>
        <p:nvPicPr>
          <p:cNvPr id="10" name="Picture 10"/>
          <p:cNvPicPr>
            <a:picLocks noChangeAspect="1"/>
          </p:cNvPicPr>
          <p:nvPr/>
        </p:nvPicPr>
        <p:blipFill>
          <a:blip r:embed="rId1"/>
          <a:stretch>
            <a:fillRect/>
          </a:stretch>
        </p:blipFill>
        <p:spPr>
          <a:xfrm flipH="1">
            <a:off x="12115800" y="11569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54670" y="3353505"/>
            <a:ext cx="1818708" cy="523220"/>
          </a:xfrm>
          <a:prstGeom prst="rect">
            <a:avLst/>
          </a:prstGeom>
          <a:noFill/>
        </p:spPr>
        <p:txBody>
          <a:bodyPr wrap="square" rtlCol="0">
            <a:spAutoFit/>
          </a:bodyPr>
          <a:lstStyle/>
          <a:p>
            <a:r>
              <a:rPr lang="en-US" altLang="zh-CN" sz="2800" b="1">
                <a:solidFill>
                  <a:srgbClr val="0000FF"/>
                </a:solidFill>
              </a:rPr>
              <a:t>confusion</a:t>
            </a:r>
            <a:endParaRPr lang="zh-CN" altLang="en-US" sz="2800" b="1">
              <a:solidFill>
                <a:srgbClr val="0000FF"/>
              </a:solidFill>
            </a:endParaRPr>
          </a:p>
        </p:txBody>
      </p:sp>
      <p:sp>
        <p:nvSpPr>
          <p:cNvPr id="3" name="文本框 2"/>
          <p:cNvSpPr txBox="1"/>
          <p:nvPr/>
        </p:nvSpPr>
        <p:spPr>
          <a:xfrm>
            <a:off x="3021721" y="2438109"/>
            <a:ext cx="2016224" cy="954107"/>
          </a:xfrm>
          <a:prstGeom prst="rect">
            <a:avLst/>
          </a:prstGeom>
          <a:noFill/>
        </p:spPr>
        <p:txBody>
          <a:bodyPr wrap="square" rtlCol="0">
            <a:spAutoFit/>
          </a:bodyPr>
          <a:lstStyle/>
          <a:p>
            <a:r>
              <a:rPr lang="en-US" altLang="zh-CN" sz="2800" b="1">
                <a:solidFill>
                  <a:srgbClr val="0000FF"/>
                </a:solidFill>
              </a:rPr>
              <a:t>pressure</a:t>
            </a:r>
            <a:endParaRPr lang="en-US" altLang="zh-CN" sz="2800" b="1">
              <a:solidFill>
                <a:srgbClr val="0000FF"/>
              </a:solidFill>
            </a:endParaRPr>
          </a:p>
          <a:p>
            <a:r>
              <a:rPr lang="en-US" altLang="zh-CN" sz="2800" b="1">
                <a:solidFill>
                  <a:srgbClr val="0000FF"/>
                </a:solidFill>
              </a:rPr>
              <a:t>stress</a:t>
            </a:r>
            <a:endParaRPr lang="zh-CN" altLang="en-US" sz="2800" b="1">
              <a:solidFill>
                <a:srgbClr val="0000FF"/>
              </a:solidFill>
            </a:endParaRPr>
          </a:p>
        </p:txBody>
      </p:sp>
      <p:sp>
        <p:nvSpPr>
          <p:cNvPr id="4" name="椭圆 3"/>
          <p:cNvSpPr/>
          <p:nvPr/>
        </p:nvSpPr>
        <p:spPr>
          <a:xfrm>
            <a:off x="4455997" y="2353926"/>
            <a:ext cx="2597583" cy="1644455"/>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33CC"/>
              </a:solidFill>
            </a:endParaRPr>
          </a:p>
        </p:txBody>
      </p:sp>
      <p:sp>
        <p:nvSpPr>
          <p:cNvPr id="5" name="文本框 4"/>
          <p:cNvSpPr txBox="1"/>
          <p:nvPr/>
        </p:nvSpPr>
        <p:spPr>
          <a:xfrm>
            <a:off x="6893920" y="1971815"/>
            <a:ext cx="2081786" cy="523220"/>
          </a:xfrm>
          <a:prstGeom prst="rect">
            <a:avLst/>
          </a:prstGeom>
          <a:noFill/>
        </p:spPr>
        <p:txBody>
          <a:bodyPr wrap="square" rtlCol="0">
            <a:spAutoFit/>
          </a:bodyPr>
          <a:lstStyle/>
          <a:p>
            <a:r>
              <a:rPr lang="en-US" altLang="zh-CN" sz="2800" b="1">
                <a:solidFill>
                  <a:srgbClr val="FF0000"/>
                </a:solidFill>
              </a:rPr>
              <a:t>exciting</a:t>
            </a:r>
            <a:endParaRPr lang="en-US" altLang="zh-CN" sz="2800" b="1">
              <a:solidFill>
                <a:srgbClr val="FF0000"/>
              </a:solidFill>
            </a:endParaRPr>
          </a:p>
        </p:txBody>
      </p:sp>
      <p:sp>
        <p:nvSpPr>
          <p:cNvPr id="6" name="文本框 5"/>
          <p:cNvSpPr txBox="1"/>
          <p:nvPr/>
        </p:nvSpPr>
        <p:spPr>
          <a:xfrm>
            <a:off x="3173893" y="1951073"/>
            <a:ext cx="2114672" cy="523220"/>
          </a:xfrm>
          <a:prstGeom prst="rect">
            <a:avLst/>
          </a:prstGeom>
          <a:noFill/>
        </p:spPr>
        <p:txBody>
          <a:bodyPr wrap="square" rtlCol="0">
            <a:spAutoFit/>
          </a:bodyPr>
          <a:lstStyle/>
          <a:p>
            <a:r>
              <a:rPr lang="en-US" altLang="zh-CN" sz="2800" b="1">
                <a:solidFill>
                  <a:srgbClr val="0000FF"/>
                </a:solidFill>
              </a:rPr>
              <a:t>challenges </a:t>
            </a:r>
            <a:endParaRPr lang="zh-CN" altLang="en-US" sz="2800" b="1">
              <a:solidFill>
                <a:srgbClr val="0000FF"/>
              </a:solidFill>
            </a:endParaRPr>
          </a:p>
        </p:txBody>
      </p:sp>
      <p:sp>
        <p:nvSpPr>
          <p:cNvPr id="7" name="文本框 6"/>
          <p:cNvSpPr txBox="1"/>
          <p:nvPr/>
        </p:nvSpPr>
        <p:spPr>
          <a:xfrm>
            <a:off x="3491757" y="3886382"/>
            <a:ext cx="1928479" cy="523220"/>
          </a:xfrm>
          <a:prstGeom prst="rect">
            <a:avLst/>
          </a:prstGeom>
          <a:noFill/>
        </p:spPr>
        <p:txBody>
          <a:bodyPr wrap="square" rtlCol="0">
            <a:spAutoFit/>
          </a:bodyPr>
          <a:lstStyle/>
          <a:p>
            <a:r>
              <a:rPr lang="en-US" altLang="zh-CN" sz="2800" b="1">
                <a:solidFill>
                  <a:srgbClr val="0000FF"/>
                </a:solidFill>
              </a:rPr>
              <a:t>problems  </a:t>
            </a:r>
            <a:endParaRPr lang="zh-CN" altLang="en-US" sz="2800" b="1">
              <a:solidFill>
                <a:srgbClr val="0000FF"/>
              </a:solidFill>
            </a:endParaRPr>
          </a:p>
        </p:txBody>
      </p:sp>
      <p:sp>
        <p:nvSpPr>
          <p:cNvPr id="8" name="文本框 7"/>
          <p:cNvSpPr txBox="1"/>
          <p:nvPr/>
        </p:nvSpPr>
        <p:spPr>
          <a:xfrm>
            <a:off x="4557627" y="2933520"/>
            <a:ext cx="2520280" cy="584775"/>
          </a:xfrm>
          <a:prstGeom prst="rect">
            <a:avLst/>
          </a:prstGeom>
          <a:noFill/>
        </p:spPr>
        <p:txBody>
          <a:bodyPr wrap="square" rtlCol="0">
            <a:spAutoFit/>
          </a:bodyPr>
          <a:lstStyle/>
          <a:p>
            <a:r>
              <a:rPr lang="en-US" altLang="zh-CN" sz="3200" b="1">
                <a:solidFill>
                  <a:srgbClr val="FF33CC"/>
                </a:solidFill>
              </a:rPr>
              <a:t>teenager life </a:t>
            </a:r>
            <a:endParaRPr lang="zh-CN" altLang="en-US" sz="3200" b="1">
              <a:solidFill>
                <a:srgbClr val="FF33CC"/>
              </a:solidFill>
            </a:endParaRPr>
          </a:p>
        </p:txBody>
      </p:sp>
      <p:sp>
        <p:nvSpPr>
          <p:cNvPr id="9" name="文本框 8"/>
          <p:cNvSpPr txBox="1"/>
          <p:nvPr/>
        </p:nvSpPr>
        <p:spPr>
          <a:xfrm>
            <a:off x="6479537" y="3831270"/>
            <a:ext cx="1535105" cy="523220"/>
          </a:xfrm>
          <a:prstGeom prst="rect">
            <a:avLst/>
          </a:prstGeom>
          <a:noFill/>
        </p:spPr>
        <p:txBody>
          <a:bodyPr wrap="square" rtlCol="0">
            <a:spAutoFit/>
          </a:bodyPr>
          <a:lstStyle/>
          <a:p>
            <a:r>
              <a:rPr lang="en-US" altLang="zh-CN" sz="2800" b="1">
                <a:solidFill>
                  <a:srgbClr val="FF0000"/>
                </a:solidFill>
              </a:rPr>
              <a:t>hopeful  </a:t>
            </a:r>
            <a:endParaRPr lang="zh-CN" altLang="en-US" sz="2800" b="1">
              <a:solidFill>
                <a:srgbClr val="FF0000"/>
              </a:solidFill>
            </a:endParaRPr>
          </a:p>
        </p:txBody>
      </p:sp>
      <p:sp>
        <p:nvSpPr>
          <p:cNvPr id="10" name="文本框 9"/>
          <p:cNvSpPr txBox="1"/>
          <p:nvPr/>
        </p:nvSpPr>
        <p:spPr>
          <a:xfrm>
            <a:off x="6996727" y="2524815"/>
            <a:ext cx="2598107" cy="523220"/>
          </a:xfrm>
          <a:prstGeom prst="rect">
            <a:avLst/>
          </a:prstGeom>
          <a:noFill/>
        </p:spPr>
        <p:txBody>
          <a:bodyPr wrap="square" rtlCol="0">
            <a:spAutoFit/>
          </a:bodyPr>
          <a:lstStyle/>
          <a:p>
            <a:r>
              <a:rPr lang="en-US" altLang="zh-CN" sz="2800" b="1">
                <a:solidFill>
                  <a:srgbClr val="FF0000"/>
                </a:solidFill>
              </a:rPr>
              <a:t>interesting/fun </a:t>
            </a:r>
            <a:endParaRPr lang="zh-CN" altLang="en-US" sz="2800" b="1">
              <a:solidFill>
                <a:srgbClr val="FF0000"/>
              </a:solidFill>
            </a:endParaRPr>
          </a:p>
        </p:txBody>
      </p:sp>
      <p:sp>
        <p:nvSpPr>
          <p:cNvPr id="11" name="文本框 10"/>
          <p:cNvSpPr txBox="1"/>
          <p:nvPr/>
        </p:nvSpPr>
        <p:spPr>
          <a:xfrm>
            <a:off x="6909466" y="3289629"/>
            <a:ext cx="4729805" cy="523220"/>
          </a:xfrm>
          <a:prstGeom prst="rect">
            <a:avLst/>
          </a:prstGeom>
          <a:noFill/>
        </p:spPr>
        <p:txBody>
          <a:bodyPr wrap="square" rtlCol="0">
            <a:spAutoFit/>
          </a:bodyPr>
          <a:lstStyle/>
          <a:p>
            <a:r>
              <a:rPr lang="en-US" altLang="zh-CN" sz="2800" b="1">
                <a:solidFill>
                  <a:srgbClr val="FF0000"/>
                </a:solidFill>
              </a:rPr>
              <a:t>goals/dreams  ambitions</a:t>
            </a:r>
            <a:endParaRPr lang="zh-CN" altLang="en-US" sz="2800" b="1">
              <a:solidFill>
                <a:srgbClr val="FF0000"/>
              </a:solidFill>
            </a:endParaRPr>
          </a:p>
        </p:txBody>
      </p:sp>
      <p:sp>
        <p:nvSpPr>
          <p:cNvPr id="12" name="文本框 11"/>
          <p:cNvSpPr txBox="1"/>
          <p:nvPr/>
        </p:nvSpPr>
        <p:spPr>
          <a:xfrm>
            <a:off x="2682036" y="425193"/>
            <a:ext cx="7056783" cy="550279"/>
          </a:xfrm>
          <a:prstGeom prst="rect">
            <a:avLst/>
          </a:prstGeom>
          <a:noFill/>
        </p:spPr>
        <p:txBody>
          <a:bodyPr wrap="square" rtlCol="0">
            <a:spAutoFit/>
          </a:bodyPr>
          <a:lstStyle/>
          <a:p>
            <a:pPr>
              <a:lnSpc>
                <a:spcPts val="3800"/>
              </a:lnSpc>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Talk about your senior high school life</a:t>
            </a:r>
            <a:endParaRPr lang="zh-CN" altLang="zh-CN" sz="3600" b="1">
              <a:latin typeface="Calibri" panose="020F0502020204030204" pitchFamily="34" charset="0"/>
              <a:ea typeface="Microsoft YaHei UI" panose="020B0503020204020204" pitchFamily="34" charset="-122"/>
              <a:cs typeface="Times New Roman" panose="02020603050405020304" pitchFamily="18" charset="0"/>
            </a:endParaRPr>
          </a:p>
        </p:txBody>
      </p:sp>
      <p:sp>
        <p:nvSpPr>
          <p:cNvPr id="13" name="文本框 12"/>
          <p:cNvSpPr txBox="1"/>
          <p:nvPr/>
        </p:nvSpPr>
        <p:spPr>
          <a:xfrm>
            <a:off x="6645313" y="1310479"/>
            <a:ext cx="2225802" cy="523220"/>
          </a:xfrm>
          <a:prstGeom prst="rect">
            <a:avLst/>
          </a:prstGeom>
          <a:noFill/>
        </p:spPr>
        <p:txBody>
          <a:bodyPr wrap="square" rtlCol="0">
            <a:spAutoFit/>
          </a:bodyPr>
          <a:lstStyle/>
          <a:p>
            <a:r>
              <a:rPr lang="en-US" altLang="zh-CN" sz="2800" b="1">
                <a:solidFill>
                  <a:srgbClr val="FF33CC"/>
                </a:solidFill>
              </a:rPr>
              <a:t>positives</a:t>
            </a:r>
            <a:endParaRPr lang="zh-CN" altLang="en-US" sz="2800" b="1">
              <a:solidFill>
                <a:srgbClr val="FF33CC"/>
              </a:solidFill>
            </a:endParaRPr>
          </a:p>
        </p:txBody>
      </p:sp>
      <p:sp>
        <p:nvSpPr>
          <p:cNvPr id="14" name="文本框 13"/>
          <p:cNvSpPr txBox="1"/>
          <p:nvPr/>
        </p:nvSpPr>
        <p:spPr>
          <a:xfrm>
            <a:off x="3071664" y="1338350"/>
            <a:ext cx="2225802" cy="523220"/>
          </a:xfrm>
          <a:prstGeom prst="rect">
            <a:avLst/>
          </a:prstGeom>
          <a:noFill/>
        </p:spPr>
        <p:txBody>
          <a:bodyPr wrap="square" rtlCol="0">
            <a:spAutoFit/>
          </a:bodyPr>
          <a:lstStyle/>
          <a:p>
            <a:r>
              <a:rPr lang="en-US" altLang="zh-CN" sz="2800" b="1">
                <a:solidFill>
                  <a:srgbClr val="FF33CC"/>
                </a:solidFill>
              </a:rPr>
              <a:t>negatives</a:t>
            </a:r>
            <a:endParaRPr lang="zh-CN" altLang="en-US" sz="2800" b="1">
              <a:solidFill>
                <a:srgbClr val="FF33CC"/>
              </a:solidFill>
            </a:endParaRPr>
          </a:p>
        </p:txBody>
      </p:sp>
      <p:sp>
        <p:nvSpPr>
          <p:cNvPr id="15" name="文本框 14"/>
          <p:cNvSpPr txBox="1"/>
          <p:nvPr/>
        </p:nvSpPr>
        <p:spPr>
          <a:xfrm>
            <a:off x="1064380" y="4689497"/>
            <a:ext cx="10063237" cy="1569660"/>
          </a:xfrm>
          <a:prstGeom prst="rect">
            <a:avLst/>
          </a:prstGeom>
          <a:noFill/>
        </p:spPr>
        <p:txBody>
          <a:bodyPr wrap="square" rtlCol="0">
            <a:spAutoFit/>
          </a:bodyPr>
          <a:lstStyle/>
          <a:p>
            <a:r>
              <a:rPr lang="en-US" altLang="zh-CN" sz="2400" b="1"/>
              <a:t>Senior high school is one of the most important periods in our life. Though it is full of _________, it brings us _______and helps us to grow. Let’s treasure the opportunity and face the </a:t>
            </a:r>
            <a:r>
              <a:rPr lang="en-US" altLang="zh-CN" sz="2400" b="1">
                <a:solidFill>
                  <a:srgbClr val="0000FF"/>
                </a:solidFill>
              </a:rPr>
              <a:t>challenges </a:t>
            </a:r>
            <a:r>
              <a:rPr lang="en-US" altLang="zh-CN" sz="2400" b="1"/>
              <a:t>_______. If we keep on _______ and never give up easily, we can make our dream </a:t>
            </a:r>
            <a:r>
              <a:rPr lang="en-US" altLang="zh-CN" sz="2400" b="1">
                <a:solidFill>
                  <a:srgbClr val="FF0000"/>
                </a:solidFill>
              </a:rPr>
              <a:t>come</a:t>
            </a:r>
            <a:r>
              <a:rPr lang="en-US" altLang="zh-CN" sz="2400" b="1"/>
              <a:t> </a:t>
            </a:r>
            <a:r>
              <a:rPr lang="en-US" altLang="zh-CN" sz="2400" b="1">
                <a:solidFill>
                  <a:srgbClr val="FF0000"/>
                </a:solidFill>
              </a:rPr>
              <a:t>_________</a:t>
            </a:r>
            <a:r>
              <a:rPr lang="en-US" altLang="zh-CN" sz="2400" b="1"/>
              <a:t>.  </a:t>
            </a:r>
            <a:endParaRPr lang="zh-CN" altLang="en-US" sz="2400" b="1"/>
          </a:p>
        </p:txBody>
      </p:sp>
      <p:sp>
        <p:nvSpPr>
          <p:cNvPr id="16" name="文本框 15"/>
          <p:cNvSpPr txBox="1"/>
          <p:nvPr/>
        </p:nvSpPr>
        <p:spPr>
          <a:xfrm>
            <a:off x="2240266" y="5024452"/>
            <a:ext cx="1662796" cy="461665"/>
          </a:xfrm>
          <a:prstGeom prst="rect">
            <a:avLst/>
          </a:prstGeom>
          <a:noFill/>
        </p:spPr>
        <p:txBody>
          <a:bodyPr wrap="square" rtlCol="0">
            <a:spAutoFit/>
          </a:bodyPr>
          <a:lstStyle/>
          <a:p>
            <a:r>
              <a:rPr lang="en-US" altLang="zh-CN" sz="2400" b="1">
                <a:solidFill>
                  <a:srgbClr val="0000FF"/>
                </a:solidFill>
              </a:rPr>
              <a:t>challenges</a:t>
            </a:r>
            <a:endParaRPr lang="zh-CN" altLang="en-US" sz="2400"/>
          </a:p>
        </p:txBody>
      </p:sp>
      <p:sp>
        <p:nvSpPr>
          <p:cNvPr id="17" name="文本框 16"/>
          <p:cNvSpPr txBox="1"/>
          <p:nvPr/>
        </p:nvSpPr>
        <p:spPr>
          <a:xfrm>
            <a:off x="5297466" y="5024451"/>
            <a:ext cx="867210" cy="461665"/>
          </a:xfrm>
          <a:prstGeom prst="rect">
            <a:avLst/>
          </a:prstGeom>
          <a:noFill/>
        </p:spPr>
        <p:txBody>
          <a:bodyPr wrap="square" rtlCol="0">
            <a:spAutoFit/>
          </a:bodyPr>
          <a:lstStyle/>
          <a:p>
            <a:r>
              <a:rPr lang="en-US" altLang="zh-CN" sz="2400" b="1">
                <a:solidFill>
                  <a:srgbClr val="FF33CC"/>
                </a:solidFill>
              </a:rPr>
              <a:t>hope</a:t>
            </a:r>
            <a:endParaRPr lang="zh-CN" altLang="en-US" sz="2400"/>
          </a:p>
        </p:txBody>
      </p:sp>
      <p:sp>
        <p:nvSpPr>
          <p:cNvPr id="18" name="文本框 17"/>
          <p:cNvSpPr txBox="1"/>
          <p:nvPr/>
        </p:nvSpPr>
        <p:spPr>
          <a:xfrm>
            <a:off x="6210428" y="5444547"/>
            <a:ext cx="1512168" cy="461665"/>
          </a:xfrm>
          <a:prstGeom prst="rect">
            <a:avLst/>
          </a:prstGeom>
          <a:noFill/>
        </p:spPr>
        <p:txBody>
          <a:bodyPr wrap="square" rtlCol="0">
            <a:spAutoFit/>
          </a:bodyPr>
          <a:lstStyle/>
          <a:p>
            <a:r>
              <a:rPr lang="en-US" altLang="zh-CN" sz="2400" b="1">
                <a:solidFill>
                  <a:srgbClr val="FF0000"/>
                </a:solidFill>
              </a:rPr>
              <a:t>bravely</a:t>
            </a:r>
            <a:endParaRPr lang="zh-CN" altLang="en-US" sz="2400"/>
          </a:p>
        </p:txBody>
      </p:sp>
      <p:sp>
        <p:nvSpPr>
          <p:cNvPr id="19" name="文本框 18"/>
          <p:cNvSpPr txBox="1"/>
          <p:nvPr/>
        </p:nvSpPr>
        <p:spPr>
          <a:xfrm>
            <a:off x="9184838" y="5438430"/>
            <a:ext cx="1035743" cy="461665"/>
          </a:xfrm>
          <a:prstGeom prst="rect">
            <a:avLst/>
          </a:prstGeom>
          <a:noFill/>
        </p:spPr>
        <p:txBody>
          <a:bodyPr wrap="square" rtlCol="0">
            <a:spAutoFit/>
          </a:bodyPr>
          <a:lstStyle/>
          <a:p>
            <a:r>
              <a:rPr lang="en-US" altLang="zh-CN" sz="2400" b="1">
                <a:solidFill>
                  <a:srgbClr val="FF0000"/>
                </a:solidFill>
              </a:rPr>
              <a:t>trying</a:t>
            </a:r>
            <a:endParaRPr lang="zh-CN" altLang="en-US" sz="2400">
              <a:solidFill>
                <a:srgbClr val="FF0000"/>
              </a:solidFill>
            </a:endParaRPr>
          </a:p>
        </p:txBody>
      </p:sp>
      <p:sp>
        <p:nvSpPr>
          <p:cNvPr id="20" name="文本框 19"/>
          <p:cNvSpPr txBox="1"/>
          <p:nvPr/>
        </p:nvSpPr>
        <p:spPr>
          <a:xfrm>
            <a:off x="7896199" y="5797492"/>
            <a:ext cx="1728192" cy="461665"/>
          </a:xfrm>
          <a:prstGeom prst="rect">
            <a:avLst/>
          </a:prstGeom>
          <a:noFill/>
        </p:spPr>
        <p:txBody>
          <a:bodyPr wrap="square" rtlCol="0">
            <a:spAutoFit/>
          </a:bodyPr>
          <a:lstStyle/>
          <a:p>
            <a:r>
              <a:rPr lang="en-US" altLang="zh-CN" sz="2400" b="1">
                <a:solidFill>
                  <a:srgbClr val="FF0000"/>
                </a:solidFill>
              </a:rPr>
              <a:t>true</a:t>
            </a:r>
            <a:endParaRPr lang="zh-CN" altLang="en-US" sz="2400"/>
          </a:p>
        </p:txBody>
      </p:sp>
      <p:sp>
        <p:nvSpPr>
          <p:cNvPr id="21" name="文本框 20"/>
          <p:cNvSpPr txBox="1"/>
          <p:nvPr/>
        </p:nvSpPr>
        <p:spPr>
          <a:xfrm>
            <a:off x="6095998" y="4156620"/>
            <a:ext cx="1535105" cy="523220"/>
          </a:xfrm>
          <a:prstGeom prst="rect">
            <a:avLst/>
          </a:prstGeom>
          <a:noFill/>
        </p:spPr>
        <p:txBody>
          <a:bodyPr wrap="square" rtlCol="0">
            <a:spAutoFit/>
          </a:bodyPr>
          <a:lstStyle/>
          <a:p>
            <a:r>
              <a:rPr lang="en-US" altLang="zh-CN" sz="2800" b="1">
                <a:solidFill>
                  <a:srgbClr val="FF0000"/>
                </a:solidFill>
              </a:rPr>
              <a:t>  </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25344" y="1775336"/>
            <a:ext cx="4340772" cy="584775"/>
          </a:xfrm>
          <a:prstGeom prst="rect">
            <a:avLst/>
          </a:prstGeom>
          <a:noFill/>
        </p:spPr>
        <p:txBody>
          <a:bodyPr wrap="square">
            <a:spAutoFit/>
          </a:bodyPr>
          <a:lstStyle/>
          <a:p>
            <a:r>
              <a:rPr lang="zh-CN" altLang="en-US" sz="3200" b="1">
                <a:highlight>
                  <a:srgbClr val="FFFF00"/>
                </a:highlight>
                <a:latin typeface="宋体" panose="02010600030101010101" pitchFamily="2" charset="-122"/>
                <a:ea typeface="宋体" panose="02010600030101010101" pitchFamily="2" charset="-122"/>
              </a:rPr>
              <a:t>（二）如何处理教材？</a:t>
            </a:r>
            <a:endParaRPr lang="zh-CN" altLang="en-US" sz="3200" b="1">
              <a:highlight>
                <a:srgbClr val="FFFF00"/>
              </a:highlight>
              <a:latin typeface="宋体" panose="02010600030101010101" pitchFamily="2" charset="-122"/>
              <a:ea typeface="宋体" panose="02010600030101010101" pitchFamily="2" charset="-122"/>
            </a:endParaRPr>
          </a:p>
        </p:txBody>
      </p:sp>
      <p:sp>
        <p:nvSpPr>
          <p:cNvPr id="6" name="文本框 5"/>
          <p:cNvSpPr txBox="1"/>
          <p:nvPr/>
        </p:nvSpPr>
        <p:spPr>
          <a:xfrm>
            <a:off x="587412" y="3271373"/>
            <a:ext cx="11446933" cy="523220"/>
          </a:xfrm>
          <a:prstGeom prst="rect">
            <a:avLst/>
          </a:prstGeom>
          <a:noFill/>
        </p:spPr>
        <p:txBody>
          <a:bodyPr wrap="square" rtlCol="0">
            <a:spAutoFit/>
          </a:bodyPr>
          <a:lstStyle/>
          <a:p>
            <a:r>
              <a:rPr lang="zh-CN" altLang="en-US" sz="2800"/>
              <a:t>读课文，改编成语法填空、短文填词、换人称改写、换情境改写 </a:t>
            </a:r>
            <a:endParaRPr lang="zh-CN" altLang="en-US" sz="28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7379" y="0"/>
            <a:ext cx="6852745" cy="6858000"/>
          </a:xfrm>
          <a:prstGeom prst="rect">
            <a:avLst/>
          </a:prstGeom>
        </p:spPr>
      </p:pic>
      <p:sp>
        <p:nvSpPr>
          <p:cNvPr id="2" name="文本框 1"/>
          <p:cNvSpPr txBox="1"/>
          <p:nvPr/>
        </p:nvSpPr>
        <p:spPr>
          <a:xfrm>
            <a:off x="9785131" y="115614"/>
            <a:ext cx="2060027" cy="523220"/>
          </a:xfrm>
          <a:prstGeom prst="rect">
            <a:avLst/>
          </a:prstGeom>
          <a:noFill/>
        </p:spPr>
        <p:txBody>
          <a:bodyPr wrap="square" rtlCol="0">
            <a:spAutoFit/>
          </a:bodyPr>
          <a:lstStyle/>
          <a:p>
            <a:r>
              <a:rPr lang="zh-CN" altLang="en-US" sz="2800">
                <a:highlight>
                  <a:srgbClr val="00FFFF"/>
                </a:highlight>
              </a:rPr>
              <a:t>必修一</a:t>
            </a:r>
            <a:r>
              <a:rPr lang="en-US" altLang="zh-CN" sz="2800">
                <a:highlight>
                  <a:srgbClr val="00FFFF"/>
                </a:highlight>
              </a:rPr>
              <a:t>P14</a:t>
            </a:r>
            <a:endParaRPr lang="zh-CN" altLang="en-US" sz="2800">
              <a:highlight>
                <a:srgbClr val="00FFFF"/>
              </a:highligh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7655" y="94593"/>
            <a:ext cx="12034345" cy="6806992"/>
          </a:xfrm>
          <a:prstGeom prst="rect">
            <a:avLst/>
          </a:prstGeom>
          <a:noFill/>
        </p:spPr>
        <p:txBody>
          <a:bodyPr wrap="square" rtlCol="0">
            <a:spAutoFit/>
          </a:bodyPr>
          <a:lstStyle/>
          <a:p>
            <a:pPr indent="899795">
              <a:lnSpc>
                <a:spcPts val="2400"/>
              </a:lnSpc>
              <a:spcBef>
                <a:spcPts val="500"/>
              </a:spcBef>
              <a:spcAft>
                <a:spcPts val="1000"/>
              </a:spcAft>
            </a:pP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Unit 1 Reading and Thinking: The Freshman Challenges </a:t>
            </a:r>
            <a:endParaRPr lang="zh-CN" altLang="zh-CN" sz="2400">
              <a:effectLst/>
              <a:latin typeface="等线" panose="02010600030101010101" pitchFamily="2" charset="-122"/>
              <a:ea typeface="等线" panose="02010600030101010101" pitchFamily="2" charset="-122"/>
              <a:cs typeface="Times New Roman" panose="02020603050405020304" pitchFamily="18" charset="0"/>
            </a:endParaRPr>
          </a:p>
          <a:p>
            <a:pPr indent="365760">
              <a:lnSpc>
                <a:spcPts val="2400"/>
              </a:lnSpc>
              <a:spcBef>
                <a:spcPts val="500"/>
              </a:spcBef>
              <a:spcAft>
                <a:spcPts val="1000"/>
              </a:spcAft>
            </a:pP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Adam is a freshman</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senior high school.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Going</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from junior high school to senior high school is</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really big challenge. The first week was a little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confusing</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a:effectLst/>
              <a:latin typeface="等线" panose="02010600030101010101" pitchFamily="2" charset="-122"/>
              <a:ea typeface="等线" panose="02010600030101010101" pitchFamily="2" charset="-122"/>
              <a:cs typeface="Times New Roman" panose="02020603050405020304" pitchFamily="18" charset="0"/>
            </a:endParaRPr>
          </a:p>
          <a:p>
            <a:pPr indent="365760">
              <a:lnSpc>
                <a:spcPts val="2400"/>
              </a:lnSpc>
              <a:spcBef>
                <a:spcPts val="500"/>
              </a:spcBef>
              <a:spcAft>
                <a:spcPts val="1000"/>
              </a:spcAft>
            </a:pP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First, he had to think very carefully about which courses he would like to take. His teacher advised him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choose</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the suitable ones: maths, English, chemistry, world history, and Chinese. He knows that Chinese is a very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difficult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language, but he hopes to be</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fluent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when he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graduates</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His teacher also recommended him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 sign up for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advanced literature because he is good at English. </a:t>
            </a:r>
            <a:endParaRPr lang="zh-CN" altLang="zh-CN" sz="2400">
              <a:effectLst/>
              <a:latin typeface="等线" panose="02010600030101010101" pitchFamily="2" charset="-122"/>
              <a:ea typeface="等线" panose="02010600030101010101" pitchFamily="2" charset="-122"/>
              <a:cs typeface="Times New Roman" panose="02020603050405020304" pitchFamily="18" charset="0"/>
            </a:endParaRPr>
          </a:p>
          <a:p>
            <a:pPr indent="365760">
              <a:lnSpc>
                <a:spcPts val="2400"/>
              </a:lnSpc>
              <a:spcBef>
                <a:spcPts val="500"/>
              </a:spcBef>
              <a:spcAft>
                <a:spcPts val="1000"/>
              </a:spcAft>
            </a:pP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Adam had to choose extra-curricular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activities</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too. He wanted to join the school football team, but the coach thought that he didn't play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well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enough. It was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obvious</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that he was unhappy, but he won't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quit</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He will find a way to improve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on his own</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so that he can make the team next year. He joined a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volunteer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club instead. Every Wednesday, they work at a soup kitchen and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hand out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food to homeless people in the community.</a:t>
            </a:r>
            <a:endParaRPr lang="zh-CN" altLang="zh-CN" sz="2400">
              <a:effectLst/>
              <a:latin typeface="等线" panose="02010600030101010101" pitchFamily="2" charset="-122"/>
              <a:ea typeface="等线" panose="02010600030101010101" pitchFamily="2" charset="-122"/>
              <a:cs typeface="Times New Roman" panose="02020603050405020304" pitchFamily="18" charset="0"/>
            </a:endParaRPr>
          </a:p>
          <a:p>
            <a:pPr indent="365760">
              <a:lnSpc>
                <a:spcPts val="2400"/>
              </a:lnSpc>
              <a:spcBef>
                <a:spcPts val="500"/>
              </a:spcBef>
              <a:spcAft>
                <a:spcPts val="1000"/>
              </a:spcAft>
            </a:pP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He is fully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aware</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that he will have to study</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harder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as a senior high school student and get used to being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responsible</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for a lot more. He is a bit worried about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keeping up with</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the other students in his advanced course. He finds it quite difficult t</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 get used to</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all the homework. Still, he is happy to be here.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Studying hard</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 isn't always fun, but he will be well </a:t>
            </a:r>
            <a:r>
              <a:rPr lang="en-US" altLang="zh-CN" sz="24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prepared </a:t>
            </a:r>
            <a:r>
              <a:rPr lang="en-US" altLang="zh-CN" sz="2400">
                <a:effectLst/>
                <a:latin typeface="Times New Roman" panose="02020603050405020304" pitchFamily="18" charset="0"/>
                <a:ea typeface="宋体" panose="02010600030101010101" pitchFamily="2" charset="-122"/>
                <a:cs typeface="Times New Roman" panose="02020603050405020304" pitchFamily="18" charset="0"/>
              </a:rPr>
              <a:t>for university or whatever else comes in the future. </a:t>
            </a:r>
            <a:endParaRPr lang="zh-CN" altLang="zh-CN" sz="240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0240" y="731520"/>
            <a:ext cx="11094720" cy="5539978"/>
          </a:xfrm>
          <a:prstGeom prst="rect">
            <a:avLst/>
          </a:prstGeom>
          <a:noFill/>
        </p:spPr>
        <p:txBody>
          <a:bodyPr wrap="square" rtlCol="0">
            <a:spAutoFit/>
          </a:bodyPr>
          <a:lstStyle/>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高考评价体系科学服务选才，实现高考由</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7030A0"/>
                </a:solidFill>
                <a:effectLst/>
                <a:latin typeface="微软雅黑" panose="020B0503020204020204" pitchFamily="34" charset="-122"/>
                <a:ea typeface="微软雅黑" panose="020B0503020204020204" pitchFamily="34" charset="-122"/>
                <a:cs typeface="宋体" panose="02010600030101010101" pitchFamily="2" charset="-122"/>
              </a:rPr>
              <a:t>考知识</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向</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考能力</a:t>
            </a:r>
            <a:r>
              <a:rPr lang="en-US"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的转变。</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突出</a:t>
            </a:r>
            <a:r>
              <a:rPr lang="zh-CN" altLang="en-US" sz="2800">
                <a:effectLst/>
                <a:latin typeface="微软雅黑" panose="020B0503020204020204" pitchFamily="34" charset="-122"/>
                <a:ea typeface="微软雅黑" panose="020B0503020204020204" pitchFamily="34" charset="-122"/>
                <a:cs typeface="宋体" panose="02010600030101010101" pitchFamily="2" charset="-122"/>
              </a:rPr>
              <a:t>对</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关键能力</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和</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学科素养</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的考查，探索</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价值引领、素养导向、能力为重、知识为基</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的综合考查模式，不断增强试题的灵活性、开放性、探究性和创新性，试题命制考查的重点集中在学生的</a:t>
            </a:r>
            <a:r>
              <a:rPr lang="zh-CN" altLang="zh-CN" sz="2800">
                <a:effectLst/>
                <a:highlight>
                  <a:srgbClr val="00FF00"/>
                </a:highlight>
                <a:latin typeface="微软雅黑" panose="020B0503020204020204" pitchFamily="34" charset="-122"/>
                <a:ea typeface="微软雅黑" panose="020B0503020204020204" pitchFamily="34" charset="-122"/>
                <a:cs typeface="宋体" panose="02010600030101010101" pitchFamily="2" charset="-122"/>
              </a:rPr>
              <a:t>思维品质</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和</a:t>
            </a:r>
            <a:r>
              <a:rPr lang="zh-CN" altLang="zh-CN" sz="2800">
                <a:effectLst/>
                <a:highlight>
                  <a:srgbClr val="00FF00"/>
                </a:highlight>
                <a:latin typeface="微软雅黑" panose="020B0503020204020204" pitchFamily="34" charset="-122"/>
                <a:ea typeface="微软雅黑" panose="020B0503020204020204" pitchFamily="34" charset="-122"/>
                <a:cs typeface="宋体" panose="02010600030101010101" pitchFamily="2" charset="-122"/>
              </a:rPr>
              <a:t>综合运用所学知识发现问题、分析问题以及解决问题的能力</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，强调</a:t>
            </a:r>
            <a:r>
              <a:rPr lang="zh-CN" altLang="zh-CN" sz="280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思维过程和思维方式</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，鼓励学生</a:t>
            </a:r>
            <a:r>
              <a:rPr lang="zh-CN" altLang="zh-CN" sz="2800">
                <a:solidFill>
                  <a:srgbClr val="92D050"/>
                </a:solidFill>
                <a:effectLst/>
                <a:latin typeface="微软雅黑" panose="020B0503020204020204" pitchFamily="34" charset="-122"/>
                <a:ea typeface="微软雅黑" panose="020B0503020204020204" pitchFamily="34" charset="-122"/>
                <a:cs typeface="宋体" panose="02010600030101010101" pitchFamily="2" charset="-122"/>
              </a:rPr>
              <a:t>多角度主动思考、深入探究，发现新问题、找到新规律</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，降低</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死记硬背</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和</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机械刷题</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的收益。</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2911" y="97329"/>
            <a:ext cx="6390290" cy="6760671"/>
          </a:xfrm>
          <a:prstGeom prst="rect">
            <a:avLst/>
          </a:prstGeom>
        </p:spPr>
      </p:pic>
      <p:sp>
        <p:nvSpPr>
          <p:cNvPr id="5" name="文本框 4"/>
          <p:cNvSpPr txBox="1"/>
          <p:nvPr/>
        </p:nvSpPr>
        <p:spPr>
          <a:xfrm>
            <a:off x="6369269" y="487025"/>
            <a:ext cx="5602013" cy="6370975"/>
          </a:xfrm>
          <a:prstGeom prst="rect">
            <a:avLst/>
          </a:prstGeom>
          <a:noFill/>
        </p:spPr>
        <p:txBody>
          <a:bodyPr wrap="square" rtlCol="0">
            <a:spAutoFit/>
          </a:bodyPr>
          <a:lstStyle/>
          <a:p>
            <a:r>
              <a:rPr lang="en-US" altLang="zh-CN" sz="2400"/>
              <a:t>Dear Susan Luo</a:t>
            </a:r>
            <a:r>
              <a:rPr lang="zh-CN" altLang="en-US" sz="2400"/>
              <a:t>，</a:t>
            </a:r>
            <a:endParaRPr lang="en-US" altLang="zh-CN" sz="2400"/>
          </a:p>
          <a:p>
            <a:r>
              <a:rPr lang="en-US" altLang="zh-CN" sz="2400"/>
              <a:t>   I am a</a:t>
            </a:r>
            <a:r>
              <a:rPr lang="zh-CN" altLang="en-US" sz="2400"/>
              <a:t> </a:t>
            </a:r>
            <a:r>
              <a:rPr lang="en-US" altLang="zh-CN" sz="2400"/>
              <a:t>worried friend. My friend Chen Lei  is addicted to playing computer games. I am so worried about him that I am writing to ask for advice. </a:t>
            </a:r>
            <a:endParaRPr lang="en-US" altLang="zh-CN" sz="2400"/>
          </a:p>
          <a:p>
            <a:r>
              <a:rPr lang="en-US" altLang="zh-CN" sz="2400"/>
              <a:t>    Chen Lei used to hand in his homework on time, but now he doesn’t. He spends so much time on the Internet that he has lost interest in his lessons. As his good friend, I know it is wrong to be addicted to playing games. But I don’t how what I can do to help him.  That is why I turn to you for help. Could you offer me some advice on how to drag him away from the online world</a:t>
            </a:r>
            <a:r>
              <a:rPr lang="zh-CN" altLang="en-US" sz="2400"/>
              <a:t>？</a:t>
            </a:r>
            <a:endParaRPr lang="en-US" altLang="zh-CN" sz="2400"/>
          </a:p>
          <a:p>
            <a:r>
              <a:rPr lang="en-US" altLang="zh-CN" sz="2400"/>
              <a:t>     Looking forward to your early reply. </a:t>
            </a:r>
            <a:endParaRPr lang="en-US" altLang="zh-CN" sz="2400"/>
          </a:p>
          <a:p>
            <a:r>
              <a:rPr lang="en-US" altLang="zh-CN" sz="2400"/>
              <a:t>                                                         Yours,</a:t>
            </a:r>
            <a:endParaRPr lang="en-US" altLang="zh-CN" sz="2400"/>
          </a:p>
          <a:p>
            <a:r>
              <a:rPr lang="zh-CN" altLang="en-US" sz="2400"/>
              <a:t>                                                 </a:t>
            </a:r>
            <a:r>
              <a:rPr lang="en-US" altLang="zh-CN" sz="2400"/>
              <a:t>A</a:t>
            </a:r>
            <a:r>
              <a:rPr lang="zh-CN" altLang="en-US" sz="2400"/>
              <a:t> </a:t>
            </a:r>
            <a:r>
              <a:rPr lang="en-US" altLang="zh-CN" sz="2400"/>
              <a:t>worried friend</a:t>
            </a:r>
            <a:endParaRPr lang="zh-CN" altLang="en-US" sz="2400"/>
          </a:p>
        </p:txBody>
      </p:sp>
      <p:sp>
        <p:nvSpPr>
          <p:cNvPr id="2" name="文本框 1"/>
          <p:cNvSpPr txBox="1"/>
          <p:nvPr/>
        </p:nvSpPr>
        <p:spPr>
          <a:xfrm>
            <a:off x="4466897" y="948690"/>
            <a:ext cx="2060027" cy="523220"/>
          </a:xfrm>
          <a:prstGeom prst="rect">
            <a:avLst/>
          </a:prstGeom>
          <a:noFill/>
        </p:spPr>
        <p:txBody>
          <a:bodyPr wrap="square" rtlCol="0">
            <a:spAutoFit/>
          </a:bodyPr>
          <a:lstStyle/>
          <a:p>
            <a:r>
              <a:rPr lang="zh-CN" altLang="en-US" sz="2800">
                <a:highlight>
                  <a:srgbClr val="00FFFF"/>
                </a:highlight>
              </a:rPr>
              <a:t>必修一</a:t>
            </a:r>
            <a:r>
              <a:rPr lang="en-US" altLang="zh-CN" sz="2800">
                <a:highlight>
                  <a:srgbClr val="00FFFF"/>
                </a:highlight>
              </a:rPr>
              <a:t>P18</a:t>
            </a:r>
            <a:endParaRPr lang="zh-CN" altLang="en-US" sz="2800">
              <a:highlight>
                <a:srgbClr val="00FFFF"/>
              </a:highlight>
            </a:endParaRPr>
          </a:p>
        </p:txBody>
      </p:sp>
      <p:sp>
        <p:nvSpPr>
          <p:cNvPr id="3" name="文本框 2"/>
          <p:cNvSpPr txBox="1"/>
          <p:nvPr/>
        </p:nvSpPr>
        <p:spPr>
          <a:xfrm>
            <a:off x="6526924" y="97329"/>
            <a:ext cx="5528442" cy="461665"/>
          </a:xfrm>
          <a:prstGeom prst="rect">
            <a:avLst/>
          </a:prstGeom>
          <a:noFill/>
        </p:spPr>
        <p:txBody>
          <a:bodyPr wrap="square" rtlCol="0">
            <a:spAutoFit/>
          </a:bodyPr>
          <a:lstStyle/>
          <a:p>
            <a:r>
              <a:rPr lang="zh-CN" altLang="en-US" sz="2400">
                <a:solidFill>
                  <a:srgbClr val="FF0000"/>
                </a:solidFill>
              </a:rPr>
              <a:t>以</a:t>
            </a:r>
            <a:r>
              <a:rPr lang="en-US" altLang="zh-CN" sz="2400">
                <a:solidFill>
                  <a:srgbClr val="FF0000"/>
                </a:solidFill>
              </a:rPr>
              <a:t>a worried friend</a:t>
            </a:r>
            <a:r>
              <a:rPr lang="zh-CN" altLang="en-US" sz="2400">
                <a:solidFill>
                  <a:srgbClr val="FF0000"/>
                </a:solidFill>
              </a:rPr>
              <a:t>的口吻</a:t>
            </a:r>
            <a:r>
              <a:rPr lang="en-US" altLang="zh-CN" sz="2400">
                <a:solidFill>
                  <a:srgbClr val="FF0000"/>
                </a:solidFill>
              </a:rPr>
              <a:t> </a:t>
            </a:r>
            <a:r>
              <a:rPr lang="zh-CN" altLang="en-US" sz="2400">
                <a:solidFill>
                  <a:srgbClr val="FF0000"/>
                </a:solidFill>
              </a:rPr>
              <a:t>写一封求助信</a:t>
            </a:r>
            <a:endParaRPr lang="zh-CN" altLang="en-US" sz="2400">
              <a:solidFill>
                <a:srgbClr val="FF000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0262" y="1173817"/>
            <a:ext cx="11151475" cy="5262979"/>
          </a:xfrm>
          <a:prstGeom prst="rect">
            <a:avLst/>
          </a:prstGeom>
          <a:noFill/>
        </p:spPr>
        <p:txBody>
          <a:bodyPr wrap="square" rtlCol="0">
            <a:spAutoFit/>
          </a:bodyPr>
          <a:lstStyle/>
          <a:p>
            <a:r>
              <a:rPr lang="en-US" altLang="zh-CN" sz="2400"/>
              <a:t>Dear Chen Lei</a:t>
            </a:r>
            <a:r>
              <a:rPr lang="zh-CN" altLang="en-US" sz="2400"/>
              <a:t>，</a:t>
            </a:r>
            <a:endParaRPr lang="en-US" altLang="zh-CN" sz="2400"/>
          </a:p>
          <a:p>
            <a:r>
              <a:rPr lang="en-US" altLang="zh-CN" sz="2400"/>
              <a:t>       I am sorry to know that you are attracted by computer games and spend a lot of time on them every day.  I would like to offer you some advice.</a:t>
            </a:r>
            <a:endParaRPr lang="en-US" altLang="zh-CN" sz="2400"/>
          </a:p>
          <a:p>
            <a:r>
              <a:rPr lang="en-US" altLang="zh-CN" sz="2400"/>
              <a:t>      In the technology era, get on line has become an important part of life. But if you are addicted to computer games, it is time for you to make a change. I advise you to join a club, where you can find someone who has the same interest as you, so you can follow you dream together. Besides, it is a good idea to play sports with your classmates, which can not only help you to keep fit, but also  strengthen your friendship. Remember that there are so many interesting things that are well worth doing, so you should focus your attention on what is important for you. </a:t>
            </a:r>
            <a:endParaRPr lang="en-US" altLang="zh-CN" sz="2400"/>
          </a:p>
          <a:p>
            <a:r>
              <a:rPr lang="en-US" altLang="zh-CN" sz="2400"/>
              <a:t>     I hope you will find my advice useful. </a:t>
            </a:r>
            <a:endParaRPr lang="en-US" altLang="zh-CN" sz="2400"/>
          </a:p>
          <a:p>
            <a:r>
              <a:rPr lang="en-US" altLang="zh-CN" sz="2400"/>
              <a:t>                                                       </a:t>
            </a:r>
            <a:endParaRPr lang="en-US" altLang="zh-CN" sz="2400"/>
          </a:p>
          <a:p>
            <a:r>
              <a:rPr lang="en-US" altLang="zh-CN" sz="2400"/>
              <a:t>                                                                                                                                     Yours,</a:t>
            </a:r>
            <a:endParaRPr lang="en-US" altLang="zh-CN" sz="2400"/>
          </a:p>
          <a:p>
            <a:r>
              <a:rPr lang="zh-CN" altLang="en-US" sz="2400"/>
              <a:t>                                                                                                                                      </a:t>
            </a:r>
            <a:r>
              <a:rPr lang="en-US" altLang="zh-CN" sz="2400"/>
              <a:t>Susan Luo</a:t>
            </a:r>
            <a:endParaRPr lang="zh-CN" altLang="en-US" sz="2400"/>
          </a:p>
        </p:txBody>
      </p:sp>
      <p:sp>
        <p:nvSpPr>
          <p:cNvPr id="5" name="文本框 4"/>
          <p:cNvSpPr txBox="1"/>
          <p:nvPr/>
        </p:nvSpPr>
        <p:spPr>
          <a:xfrm>
            <a:off x="3247694" y="446682"/>
            <a:ext cx="5486401" cy="461665"/>
          </a:xfrm>
          <a:prstGeom prst="rect">
            <a:avLst/>
          </a:prstGeom>
          <a:noFill/>
        </p:spPr>
        <p:txBody>
          <a:bodyPr wrap="square" rtlCol="0">
            <a:spAutoFit/>
          </a:bodyPr>
          <a:lstStyle/>
          <a:p>
            <a:r>
              <a:rPr lang="en-US" altLang="zh-CN" sz="2400">
                <a:solidFill>
                  <a:srgbClr val="FF0000"/>
                </a:solidFill>
              </a:rPr>
              <a:t>Susan Luo </a:t>
            </a:r>
            <a:r>
              <a:rPr lang="zh-CN" altLang="en-US" sz="2400">
                <a:solidFill>
                  <a:srgbClr val="FF0000"/>
                </a:solidFill>
              </a:rPr>
              <a:t>写给</a:t>
            </a:r>
            <a:r>
              <a:rPr lang="en-US" altLang="zh-CN" sz="2400">
                <a:solidFill>
                  <a:srgbClr val="FF0000"/>
                </a:solidFill>
              </a:rPr>
              <a:t>Chen Lei</a:t>
            </a:r>
            <a:r>
              <a:rPr lang="zh-CN" altLang="en-US" sz="2400">
                <a:solidFill>
                  <a:srgbClr val="FF0000"/>
                </a:solidFill>
              </a:rPr>
              <a:t>的一封信</a:t>
            </a:r>
            <a:endParaRPr lang="zh-CN" altLang="en-US" sz="2400">
              <a:solidFill>
                <a:srgbClr val="FF000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0108" y="4714202"/>
            <a:ext cx="2013739" cy="1499592"/>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7" y="281883"/>
            <a:ext cx="11813626" cy="6294233"/>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46331" y="704193"/>
            <a:ext cx="3899338" cy="584775"/>
          </a:xfrm>
          <a:prstGeom prst="rect">
            <a:avLst/>
          </a:prstGeom>
          <a:noFill/>
        </p:spPr>
        <p:txBody>
          <a:bodyPr wrap="square" rtlCol="0">
            <a:spAutoFit/>
          </a:bodyPr>
          <a:lstStyle/>
          <a:p>
            <a:r>
              <a:rPr lang="zh-CN" altLang="en-US" sz="3200"/>
              <a:t>如何写英语建议信？</a:t>
            </a:r>
            <a:endParaRPr lang="zh-CN" altLang="en-US" sz="3200"/>
          </a:p>
        </p:txBody>
      </p:sp>
      <p:sp>
        <p:nvSpPr>
          <p:cNvPr id="5" name="文本框 4"/>
          <p:cNvSpPr txBox="1"/>
          <p:nvPr/>
        </p:nvSpPr>
        <p:spPr>
          <a:xfrm>
            <a:off x="935421" y="1944811"/>
            <a:ext cx="10678510" cy="2968377"/>
          </a:xfrm>
          <a:prstGeom prst="rect">
            <a:avLst/>
          </a:prstGeom>
          <a:noFill/>
        </p:spPr>
        <p:txBody>
          <a:bodyPr wrap="square" rtlCol="0">
            <a:spAutoFit/>
          </a:bodyPr>
          <a:lstStyle/>
          <a:p>
            <a:pPr>
              <a:lnSpc>
                <a:spcPct val="150000"/>
              </a:lnSpc>
            </a:pPr>
            <a:r>
              <a:rPr lang="en-US" altLang="zh-CN" sz="3200"/>
              <a:t>P1 </a:t>
            </a:r>
            <a:r>
              <a:rPr lang="zh-CN" altLang="en-US" sz="3200"/>
              <a:t>：了解对方的处境、表示理解、写信的目的是提出建议</a:t>
            </a:r>
            <a:endParaRPr lang="en-US" altLang="zh-CN" sz="3200"/>
          </a:p>
          <a:p>
            <a:pPr>
              <a:lnSpc>
                <a:spcPct val="150000"/>
              </a:lnSpc>
            </a:pPr>
            <a:r>
              <a:rPr lang="en-US" altLang="zh-CN" sz="3200"/>
              <a:t>P2: </a:t>
            </a:r>
            <a:r>
              <a:rPr lang="zh-CN" altLang="en-US" sz="3200"/>
              <a:t>为对方提出几点建议（</a:t>
            </a:r>
            <a:r>
              <a:rPr lang="en-US" altLang="zh-CN" sz="3200"/>
              <a:t>2-3</a:t>
            </a:r>
            <a:r>
              <a:rPr lang="zh-CN" altLang="en-US" sz="3200"/>
              <a:t>条）</a:t>
            </a:r>
            <a:endParaRPr lang="en-US" altLang="zh-CN" sz="3200"/>
          </a:p>
          <a:p>
            <a:pPr>
              <a:lnSpc>
                <a:spcPct val="150000"/>
              </a:lnSpc>
            </a:pPr>
            <a:r>
              <a:rPr lang="en-US" altLang="zh-CN" sz="3200"/>
              <a:t>P3:</a:t>
            </a:r>
            <a:r>
              <a:rPr lang="zh-CN" altLang="en-US" sz="3200"/>
              <a:t>希望自己的建议对对方有帮助</a:t>
            </a:r>
            <a:endParaRPr lang="en-US" altLang="zh-CN" sz="3200"/>
          </a:p>
          <a:p>
            <a:pPr>
              <a:lnSpc>
                <a:spcPct val="150000"/>
              </a:lnSpc>
            </a:pPr>
            <a:r>
              <a:rPr lang="en-US" altLang="zh-CN" sz="3200"/>
              <a:t> </a:t>
            </a:r>
            <a:r>
              <a:rPr lang="zh-CN" altLang="en-US" sz="3200"/>
              <a:t>（希望对方采纳自己的建议）</a:t>
            </a:r>
            <a:r>
              <a:rPr lang="en-US" altLang="zh-CN" sz="3200"/>
              <a:t> </a:t>
            </a:r>
            <a:r>
              <a:rPr lang="zh-CN" altLang="en-US" sz="3200"/>
              <a:t>、希望建议被采纳</a:t>
            </a:r>
            <a:endParaRPr lang="zh-CN" altLang="en-US" sz="320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7434" y="462455"/>
            <a:ext cx="6737131" cy="523220"/>
          </a:xfrm>
          <a:prstGeom prst="rect">
            <a:avLst/>
          </a:prstGeom>
          <a:noFill/>
        </p:spPr>
        <p:txBody>
          <a:bodyPr wrap="square" rtlCol="0">
            <a:spAutoFit/>
          </a:bodyPr>
          <a:lstStyle/>
          <a:p>
            <a:r>
              <a:rPr lang="zh-CN" altLang="en-US" sz="2800"/>
              <a:t>总结出写建议信的模板，常用的句子</a:t>
            </a:r>
            <a:endParaRPr lang="zh-CN" altLang="en-US" sz="2800"/>
          </a:p>
        </p:txBody>
      </p:sp>
      <p:sp>
        <p:nvSpPr>
          <p:cNvPr id="5" name="文本框 4"/>
          <p:cNvSpPr txBox="1"/>
          <p:nvPr/>
        </p:nvSpPr>
        <p:spPr>
          <a:xfrm>
            <a:off x="357351" y="985675"/>
            <a:ext cx="12065876" cy="5755422"/>
          </a:xfrm>
          <a:prstGeom prst="rect">
            <a:avLst/>
          </a:prstGeom>
          <a:noFill/>
        </p:spPr>
        <p:txBody>
          <a:bodyPr wrap="square" rtlCol="0">
            <a:spAutoFit/>
          </a:bodyPr>
          <a:lstStyle/>
          <a:p>
            <a:pPr algn="l">
              <a:lnSpc>
                <a:spcPts val="2800"/>
              </a:lnSpc>
            </a:pPr>
            <a:r>
              <a:rPr lang="zh-CN" altLang="zh-CN" sz="2400" b="1" kern="0">
                <a:effectLst/>
                <a:latin typeface="Times New Roman" panose="02020603050405020304" pitchFamily="18" charset="0"/>
                <a:ea typeface="宋体" panose="02010600030101010101" pitchFamily="2" charset="-122"/>
                <a:cs typeface="Times New Roman" panose="02020603050405020304" pitchFamily="18" charset="0"/>
              </a:rPr>
              <a:t>开头</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 am delighted to hear that you have difficulty with. Now I’d like to offer you some advice.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I’m sorry to hear that you have some trouble doing…. I am writing to make you some suggestions.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zh-CN" altLang="zh-CN" sz="2400" kern="0">
                <a:effectLst/>
                <a:latin typeface="Times New Roman" panose="02020603050405020304" pitchFamily="18" charset="0"/>
                <a:ea typeface="宋体" panose="02010600030101010101" pitchFamily="2" charset="-122"/>
                <a:cs typeface="Times New Roman" panose="02020603050405020304" pitchFamily="18" charset="0"/>
              </a:rPr>
              <a:t>提出建议</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 suggest/advise/recommend you should form the good habit of taking regular exercise.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 advise you to take a 20-minute walk in the park near your home.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It is a good idea to watch the Chinese teaching program on CCTV.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It is helpful to make a Chinese friend so that you can practice speaking with him or her.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You had better have a balanced diet that contain various vegetables and fruits.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You should drink plenty of water to keep fit. </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zh-CN" altLang="zh-CN" sz="2400" b="1" kern="0">
                <a:effectLst/>
                <a:latin typeface="Times New Roman" panose="02020603050405020304" pitchFamily="18" charset="0"/>
                <a:ea typeface="宋体" panose="02010600030101010101" pitchFamily="2" charset="-122"/>
                <a:cs typeface="Times New Roman" panose="02020603050405020304" pitchFamily="18" charset="0"/>
              </a:rPr>
              <a:t>结尾</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 hope it will be helpful. If you need more information, just let me know.</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If you have any further questions, please feel free to contact me.</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algn="l">
              <a:lnSpc>
                <a:spcPts val="28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If you need further information, don’t hesitate to contact me.</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4145" y="763905"/>
            <a:ext cx="3835400" cy="583565"/>
          </a:xfrm>
          <a:prstGeom prst="rect">
            <a:avLst/>
          </a:prstGeom>
          <a:noFill/>
        </p:spPr>
        <p:txBody>
          <a:bodyPr wrap="square" rtlCol="0">
            <a:spAutoFit/>
          </a:bodyPr>
          <a:lstStyle/>
          <a:p>
            <a:r>
              <a:rPr lang="en-US" altLang="zh-CN" sz="3200"/>
              <a:t>Unit 1 Teenager Life </a:t>
            </a:r>
            <a:endParaRPr lang="zh-CN" altLang="en-US" sz="320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519095" y="2884081"/>
            <a:ext cx="11340662" cy="3108543"/>
          </a:xfrm>
          <a:prstGeom prst="rect">
            <a:avLst/>
          </a:prstGeom>
          <a:noFill/>
        </p:spPr>
        <p:txBody>
          <a:bodyPr wrap="square" rtlCol="0">
            <a:spAutoFit/>
          </a:bodyPr>
          <a:lstStyle/>
          <a:p>
            <a:pPr>
              <a:lnSpc>
                <a:spcPct val="150000"/>
              </a:lnSpc>
            </a:pPr>
            <a:r>
              <a:rPr lang="zh-CN" altLang="en-US" sz="2800">
                <a:latin typeface="宋体" panose="02010600030101010101" pitchFamily="2" charset="-122"/>
                <a:ea typeface="宋体" panose="02010600030101010101" pitchFamily="2" charset="-122"/>
              </a:rPr>
              <a:t>介绍自己就读的高中，学校开设的课程、最喜欢的选修课、社团活动、</a:t>
            </a:r>
            <a:endParaRPr lang="en-US" altLang="zh-CN" sz="2800">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青少年存在的问题：</a:t>
            </a:r>
            <a:r>
              <a:rPr lang="zh-CN" altLang="en-US" sz="2800">
                <a:solidFill>
                  <a:srgbClr val="0000FF"/>
                </a:solidFill>
                <a:latin typeface="宋体" panose="02010600030101010101" pitchFamily="2" charset="-122"/>
                <a:ea typeface="宋体" panose="02010600030101010101" pitchFamily="2" charset="-122"/>
              </a:rPr>
              <a:t>不健康的生活方式</a:t>
            </a:r>
            <a:r>
              <a:rPr lang="zh-CN" altLang="en-US" sz="2800">
                <a:latin typeface="宋体" panose="02010600030101010101" pitchFamily="2" charset="-122"/>
                <a:ea typeface="宋体" panose="02010600030101010101" pitchFamily="2" charset="-122"/>
              </a:rPr>
              <a:t>（</a:t>
            </a:r>
            <a:r>
              <a:rPr lang="zh-CN" altLang="en-US" sz="2800">
                <a:solidFill>
                  <a:srgbClr val="0000FF"/>
                </a:solidFill>
                <a:latin typeface="宋体" panose="02010600030101010101" pitchFamily="2" charset="-122"/>
                <a:ea typeface="宋体" panose="02010600030101010101" pitchFamily="2" charset="-122"/>
              </a:rPr>
              <a:t>沉迷网络、缺乏体育锻炼，饮食不健康、吃零食、不按时就餐）不擅长与人交流、不适应新学校</a:t>
            </a:r>
            <a:endParaRPr lang="en-US" altLang="zh-CN" sz="2800">
              <a:solidFill>
                <a:srgbClr val="0000FF"/>
              </a:solidFill>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我的理想、学的专业、最喜欢的一本书、最喜欢的老师、最崇拜的人</a:t>
            </a:r>
            <a:endParaRPr lang="en-US" altLang="zh-CN"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  </a:t>
            </a:r>
            <a:endParaRPr lang="zh-CN" altLang="en-US" sz="2800">
              <a:latin typeface="宋体" panose="02010600030101010101" pitchFamily="2" charset="-122"/>
              <a:ea typeface="宋体" panose="02010600030101010101" pitchFamily="2" charset="-122"/>
            </a:endParaRPr>
          </a:p>
        </p:txBody>
      </p:sp>
      <p:sp>
        <p:nvSpPr>
          <p:cNvPr id="2" name="文本框 1"/>
          <p:cNvSpPr txBox="1"/>
          <p:nvPr/>
        </p:nvSpPr>
        <p:spPr>
          <a:xfrm>
            <a:off x="1792305" y="1853905"/>
            <a:ext cx="8607389" cy="523220"/>
          </a:xfrm>
          <a:prstGeom prst="rect">
            <a:avLst/>
          </a:prstGeom>
          <a:noFill/>
        </p:spPr>
        <p:txBody>
          <a:bodyPr wrap="square" rtlCol="0">
            <a:spAutoFit/>
          </a:bodyPr>
          <a:lstStyle/>
          <a:p>
            <a:r>
              <a:rPr lang="zh-CN" altLang="en-US" sz="2800"/>
              <a:t>围绕单元话题，提供写作素材，培养写作能力</a:t>
            </a:r>
            <a:endParaRPr lang="zh-CN" altLang="en-US" sz="28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7862" y="387141"/>
            <a:ext cx="11456276" cy="6082665"/>
          </a:xfrm>
          <a:prstGeom prst="rect">
            <a:avLst/>
          </a:prstGeom>
          <a:noFill/>
        </p:spPr>
        <p:txBody>
          <a:bodyPr wrap="square" rtlCol="0">
            <a:spAutoFit/>
          </a:bodyPr>
          <a:lstStyle/>
          <a:p>
            <a:pPr indent="266700" algn="just">
              <a:lnSpc>
                <a:spcPts val="4000"/>
              </a:lnSpc>
            </a:pP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假定你是李华，你的外国网友</a:t>
            </a:r>
            <a:r>
              <a:rPr lang="en-US" altLang="zh-CN" sz="2800" b="1" kern="100">
                <a:effectLst/>
                <a:latin typeface="Times New Roman" panose="02020603050405020304" pitchFamily="18" charset="0"/>
                <a:ea typeface="宋体" panose="02010600030101010101" pitchFamily="2" charset="-122"/>
              </a:rPr>
              <a:t>Lisa</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最近给你发来一封邮件，询问你进入高中后的生活。请根据下面的写作提示，给她回复一封邮件，介绍你的高中生活。内容包括：</a:t>
            </a:r>
            <a:endParaRPr lang="zh-CN" altLang="zh-CN" sz="2800" b="1" kern="100">
              <a:effectLst/>
              <a:latin typeface="Calibri" panose="020F0502020204030204" pitchFamily="34" charset="0"/>
              <a:ea typeface="宋体" panose="02010600030101010101" pitchFamily="2" charset="-122"/>
            </a:endParaRPr>
          </a:p>
          <a:p>
            <a:pPr indent="266700" algn="just">
              <a:lnSpc>
                <a:spcPts val="4000"/>
              </a:lnSpc>
            </a:pPr>
            <a:r>
              <a:rPr lang="en-US" altLang="zh-CN" sz="2800" b="1" kern="100">
                <a:effectLst/>
                <a:latin typeface="Times New Roman" panose="02020603050405020304" pitchFamily="18" charset="0"/>
                <a:ea typeface="宋体" panose="02010600030101010101" pitchFamily="2" charset="-122"/>
              </a:rPr>
              <a:t>     1.</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你所在的学校；</a:t>
            </a:r>
            <a:r>
              <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b="1" kern="100">
                <a:effectLst/>
                <a:latin typeface="Times New Roman" panose="02020603050405020304" pitchFamily="18" charset="0"/>
                <a:ea typeface="宋体" panose="02010600030101010101" pitchFamily="2" charset="-122"/>
              </a:rPr>
              <a: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开设的课程；</a:t>
            </a:r>
            <a:r>
              <a:rPr lang="en-US" altLang="zh-CN" sz="2800" b="1" kern="100">
                <a:effectLst/>
                <a:latin typeface="Times New Roman" panose="02020603050405020304" pitchFamily="18" charset="0"/>
                <a:ea typeface="宋体" panose="02010600030101010101" pitchFamily="2" charset="-122"/>
              </a:rPr>
              <a:t>3. </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你的高中生活。</a:t>
            </a:r>
            <a:endParaRPr lang="zh-CN" altLang="zh-CN" sz="2800" b="1" kern="100">
              <a:effectLst/>
              <a:latin typeface="Calibri" panose="020F0502020204030204" pitchFamily="34" charset="0"/>
              <a:ea typeface="宋体" panose="02010600030101010101" pitchFamily="2" charset="-122"/>
            </a:endParaRPr>
          </a:p>
          <a:p>
            <a:pPr indent="254000" algn="l">
              <a:lnSpc>
                <a:spcPts val="4000"/>
              </a:lnSpc>
            </a:pP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注意：</a:t>
            </a:r>
            <a:endPar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54000" algn="l">
              <a:lnSpc>
                <a:spcPts val="4000"/>
              </a:lnSpc>
            </a:pP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可适当增加细节</a:t>
            </a: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以使行文连贯。</a:t>
            </a:r>
            <a:endParaRPr lang="zh-CN" altLang="zh-CN" sz="2800" b="1">
              <a:effectLst/>
              <a:latin typeface="黑体" panose="02010609060101010101" pitchFamily="49" charset="-122"/>
              <a:ea typeface="黑体" panose="02010609060101010101" pitchFamily="49" charset="-122"/>
              <a:cs typeface="Times New Roman" panose="02020603050405020304" pitchFamily="18" charset="0"/>
            </a:endParaRPr>
          </a:p>
          <a:p>
            <a:pPr indent="-215900" algn="l">
              <a:lnSpc>
                <a:spcPts val="4000"/>
              </a:lnSpc>
            </a:pPr>
            <a:r>
              <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Dear Lisa,</a:t>
            </a:r>
            <a:endParaRPr lang="en-US" altLang="zh-CN" sz="2800" b="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15900" algn="l">
              <a:lnSpc>
                <a:spcPts val="4000"/>
              </a:lnSpc>
            </a:pPr>
            <a:r>
              <a:rPr lang="en-US" altLang="zh-CN" sz="2800" b="1">
                <a:solidFill>
                  <a:srgbClr val="000000"/>
                </a:solidFill>
                <a:cs typeface="Times New Roman" panose="02020603050405020304" pitchFamily="18" charset="0"/>
              </a:rPr>
              <a:t>_____________________________________________________________________________________________________________________________________________________________________________________________ </a:t>
            </a:r>
            <a:endParaRPr lang="zh-CN" altLang="zh-CN" sz="2800" b="1">
              <a:effectLst/>
              <a:latin typeface="黑体" panose="02010609060101010101" pitchFamily="49" charset="-122"/>
              <a:ea typeface="黑体" panose="02010609060101010101" pitchFamily="49" charset="-122"/>
              <a:cs typeface="Times New Roman" panose="02020603050405020304" pitchFamily="18" charset="0"/>
            </a:endParaRPr>
          </a:p>
          <a:p>
            <a:r>
              <a:rPr lang="zh-CN" altLang="en-US" sz="2800" b="1"/>
              <a:t>                                                                                         </a:t>
            </a:r>
            <a:r>
              <a:rPr lang="en-US" altLang="zh-CN" sz="2800" b="1"/>
              <a:t>                                 </a:t>
            </a:r>
            <a:r>
              <a:rPr lang="zh-CN" altLang="en-US" sz="2800" b="1"/>
              <a:t>      </a:t>
            </a:r>
            <a:r>
              <a:rPr lang="en-US" altLang="zh-CN" sz="2800" b="1"/>
              <a:t>Yours,</a:t>
            </a:r>
            <a:endParaRPr lang="en-US" altLang="zh-CN" sz="2800" b="1"/>
          </a:p>
          <a:p>
            <a:r>
              <a:rPr lang="en-US" altLang="zh-CN" sz="2800" b="1"/>
              <a:t>                                                                                                                                Li Hua </a:t>
            </a:r>
            <a:endParaRPr lang="zh-CN" altLang="en-US" sz="2800" b="1"/>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861" y="243282"/>
            <a:ext cx="11655973" cy="6523990"/>
          </a:xfrm>
          <a:prstGeom prst="rect">
            <a:avLst/>
          </a:prstGeom>
          <a:noFill/>
        </p:spPr>
        <p:txBody>
          <a:bodyPr wrap="square" rtlCol="0">
            <a:spAutoFit/>
          </a:bodyPr>
          <a:lstStyle/>
          <a:p>
            <a:pPr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Dear Lisa,</a:t>
            </a:r>
            <a:endParaRPr lang="zh-CN" altLang="zh-CN" sz="2400" b="1" kern="10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It's great to receive your email. Knowing that you are interested in my life in senior high school. I'd like to share it with you.</a:t>
            </a:r>
            <a:endParaRPr lang="zh-CN" altLang="zh-CN" sz="2400" b="1" kern="10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I’m studying in No 2 Middle School of Linquan, Anhui Province. We learn nine subjects, namely Chinese, maths, English, politics, history, geography, physics, chemistry and biology, which are known as </a:t>
            </a:r>
            <a:r>
              <a:rPr lang="en-US" altLang="zh-CN"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required courses(</a:t>
            </a:r>
            <a:r>
              <a:rPr lang="zh-CN" altLang="en-US"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必修课</a:t>
            </a:r>
            <a:r>
              <a:rPr lang="en-US" altLang="zh-CN"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Besides, PE and art classes are available in our school. After class, we can join various </a:t>
            </a:r>
            <a:r>
              <a:rPr lang="en-US" altLang="zh-CN" sz="2400" b="1" kern="1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extra-curricular activities</a:t>
            </a: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There are clubs for us to choose from, including running, basketball, singing, painting</a:t>
            </a:r>
            <a:r>
              <a:rPr lang="en-US" altLang="zh-CN" sz="2400" b="1" kern="100">
                <a:latin typeface="Times New Roman" panose="02020603050405020304" pitchFamily="18" charset="0"/>
                <a:cs typeface="Times New Roman" panose="02020603050405020304" pitchFamily="18" charset="0"/>
              </a:rPr>
              <a:t> and</a:t>
            </a: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cooking, which allows us to follow our interest. I am happy to have such a wonderful school life. Though I find some courses difficult, I am determined to </a:t>
            </a:r>
            <a:r>
              <a:rPr lang="en-US" altLang="zh-CN" sz="2400" b="1" kern="100">
                <a:latin typeface="Times New Roman" panose="02020603050405020304" pitchFamily="18" charset="0"/>
                <a:cs typeface="Times New Roman" panose="02020603050405020304" pitchFamily="18" charset="0"/>
              </a:rPr>
              <a:t>overcome </a:t>
            </a:r>
            <a:r>
              <a:rPr lang="en-US" altLang="zh-CN" sz="2400" b="1" kern="100">
                <a:solidFill>
                  <a:srgbClr val="FF0000"/>
                </a:solidFill>
                <a:latin typeface="Times New Roman" panose="02020603050405020304" pitchFamily="18" charset="0"/>
                <a:cs typeface="Times New Roman" panose="02020603050405020304" pitchFamily="18" charset="0"/>
              </a:rPr>
              <a:t>challenges</a:t>
            </a:r>
            <a:r>
              <a:rPr lang="en-US" altLang="zh-CN" sz="2400" b="1" kern="100">
                <a:latin typeface="Times New Roman" panose="02020603050405020304" pitchFamily="18" charset="0"/>
                <a:cs typeface="Times New Roman" panose="02020603050405020304" pitchFamily="18" charset="0"/>
              </a:rPr>
              <a:t> to </a:t>
            </a:r>
            <a:r>
              <a:rPr lang="en-US" altLang="zh-CN" sz="2400" b="1" kern="100">
                <a:solidFill>
                  <a:srgbClr val="FF0000"/>
                </a:solidFill>
                <a:latin typeface="Times New Roman" panose="02020603050405020304" pitchFamily="18" charset="0"/>
                <a:cs typeface="Times New Roman" panose="02020603050405020304" pitchFamily="18" charset="0"/>
              </a:rPr>
              <a:t>make my dream come true</a:t>
            </a:r>
            <a:r>
              <a:rPr lang="en-US" altLang="zh-CN" sz="2400" b="1" kern="100">
                <a:latin typeface="Times New Roman" panose="02020603050405020304" pitchFamily="18" charset="0"/>
                <a:cs typeface="Times New Roman" panose="02020603050405020304" pitchFamily="18" charset="0"/>
              </a:rPr>
              <a:t>. </a:t>
            </a:r>
            <a:endParaRPr lang="zh-CN" altLang="zh-CN" sz="24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Can you tell me something about your school life? Looking forward to your early reply.                                          </a:t>
            </a:r>
            <a:endParaRPr lang="en-US" altLang="zh-CN" sz="24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a:latin typeface="Times New Roman" panose="02020603050405020304" pitchFamily="18" charset="0"/>
                <a:cs typeface="Times New Roman" panose="02020603050405020304" pitchFamily="18" charset="0"/>
              </a:rPr>
              <a:t>Yours,</a:t>
            </a:r>
            <a:endParaRPr lang="zh-CN" altLang="zh-CN" sz="2400" b="1" kern="100">
              <a:latin typeface="Times New Roman" panose="02020603050405020304" pitchFamily="18" charset="0"/>
              <a:cs typeface="Times New Roman" panose="02020603050405020304" pitchFamily="18" charset="0"/>
            </a:endParaRPr>
          </a:p>
          <a:p>
            <a:pPr indent="266700" algn="just">
              <a:lnSpc>
                <a:spcPts val="3200"/>
              </a:lnSpc>
            </a:pPr>
            <a:r>
              <a:rPr lang="en-US" altLang="zh-CN" sz="2400" b="1" kern="100">
                <a:latin typeface="Times New Roman" panose="02020603050405020304" pitchFamily="18" charset="0"/>
                <a:ea typeface="宋体" panose="02010600030101010101" pitchFamily="2" charset="-122"/>
                <a:cs typeface="Times New Roman" panose="02020603050405020304" pitchFamily="18" charset="0"/>
              </a:rPr>
              <a:t>                                                                                                                                     Li Hua</a:t>
            </a:r>
            <a:endParaRPr lang="zh-CN" altLang="zh-CN" sz="2400" b="1" kern="10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3269" y="559189"/>
            <a:ext cx="11645462" cy="5057795"/>
          </a:xfrm>
          <a:prstGeom prst="rect">
            <a:avLst/>
          </a:prstGeom>
          <a:noFill/>
        </p:spPr>
        <p:txBody>
          <a:bodyPr wrap="square" rtlCol="0">
            <a:spAutoFit/>
          </a:bodyPr>
          <a:lstStyle/>
          <a:p>
            <a:pPr indent="266700" algn="just">
              <a:lnSpc>
                <a:spcPts val="40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假定你是李华，得知你的外国网友</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Chris</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不太适应高中生活。请根据下面的写作提示，给他回复一封邮件。内容包括：</a:t>
            </a:r>
            <a:endParaRPr lang="zh-CN"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40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   1.</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表示理解；</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提几点建议；</a:t>
            </a: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b="1" kern="100">
                <a:latin typeface="Times New Roman" panose="02020603050405020304" pitchFamily="18" charset="0"/>
                <a:ea typeface="宋体" panose="02010600030101010101" pitchFamily="2" charset="-122"/>
                <a:cs typeface="Times New Roman" panose="02020603050405020304" pitchFamily="18" charset="0"/>
              </a:rPr>
              <a:t>希望情况好转。</a:t>
            </a:r>
            <a:endParaRPr lang="zh-CN"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317500">
              <a:lnSpc>
                <a:spcPts val="4000"/>
              </a:lnSpc>
            </a:pP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注意：1. 词数100左右；</a:t>
            </a:r>
            <a:endPar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317500">
              <a:lnSpc>
                <a:spcPts val="4000"/>
              </a:lnSpc>
            </a:pP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2. 可适当增加细节, 以使行文连贯。</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4000"/>
              </a:lnSpc>
            </a:pPr>
            <a:r>
              <a:rPr lang="en-US" altLang="zh-CN" sz="2800" b="1" kern="100">
                <a:latin typeface="Times New Roman" panose="02020603050405020304" pitchFamily="18" charset="0"/>
                <a:ea typeface="宋体" panose="02010600030101010101" pitchFamily="2" charset="-122"/>
                <a:cs typeface="Times New Roman" panose="02020603050405020304" pitchFamily="18" charset="0"/>
              </a:rPr>
              <a:t>Dear Chris,</a:t>
            </a:r>
            <a:endParaRPr lang="en-US" altLang="zh-CN" sz="2800" b="1" kern="100">
              <a:latin typeface="Times New Roman" panose="02020603050405020304" pitchFamily="18" charset="0"/>
              <a:ea typeface="宋体" panose="02010600030101010101" pitchFamily="2" charset="-122"/>
              <a:cs typeface="Times New Roman" panose="02020603050405020304" pitchFamily="18" charset="0"/>
            </a:endParaRPr>
          </a:p>
          <a:p>
            <a:pPr indent="-215900">
              <a:lnSpc>
                <a:spcPts val="4000"/>
              </a:lnSpc>
            </a:pPr>
            <a:r>
              <a:rPr lang="en-US" altLang="zh-CN" sz="28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 </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Yours,</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a:latin typeface="Times New Roman" panose="02020603050405020304" pitchFamily="18" charset="0"/>
                <a:ea typeface="宋体" panose="02010600030101010101" pitchFamily="2" charset="-122"/>
                <a:cs typeface="Times New Roman" panose="02020603050405020304" pitchFamily="18" charset="0"/>
              </a:rPr>
              <a:t>                                                                                                            Li Hua </a:t>
            </a:r>
            <a:endParaRPr lang="zh-CN" altLang="zh-CN" sz="2800" b="1" kern="1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2829" y="599091"/>
            <a:ext cx="11386341" cy="6093976"/>
          </a:xfrm>
          <a:prstGeom prst="rect">
            <a:avLst/>
          </a:prstGeom>
          <a:noFill/>
        </p:spPr>
        <p:txBody>
          <a:bodyPr wrap="square" rtlCol="0">
            <a:spAutoFit/>
          </a:bodyPr>
          <a:lstStyle/>
          <a:p>
            <a:pPr algn="just"/>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Dear Chris</a:t>
            </a:r>
            <a:r>
              <a:rPr lang="zh-CN" altLang="en-US" sz="2800" kern="100">
                <a:latin typeface="Times New Roman" panose="02020603050405020304" pitchFamily="18" charset="0"/>
                <a:ea typeface="等线" panose="02010600030101010101" pitchFamily="2" charset="-122"/>
                <a:cs typeface="Times New Roman" panose="02020603050405020304" pitchFamily="18" charset="0"/>
              </a:rPr>
              <a:t>，</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pPr algn="just">
              <a:lnSpc>
                <a:spcPts val="3200"/>
              </a:lnSpc>
            </a:pP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I am sorry to learn from your email that you </a:t>
            </a:r>
            <a:r>
              <a:rPr lang="en-US" altLang="zh-CN" sz="2800" kern="100">
                <a:solidFill>
                  <a:srgbClr val="FF33CC"/>
                </a:solidFill>
                <a:latin typeface="Times New Roman" panose="02020603050405020304" pitchFamily="18" charset="0"/>
                <a:ea typeface="等线" panose="02010600030101010101" pitchFamily="2" charset="-122"/>
                <a:cs typeface="Times New Roman" panose="02020603050405020304" pitchFamily="18" charset="0"/>
              </a:rPr>
              <a:t>have difficulty in adapting to </a:t>
            </a: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your new senior high school life. I can understand well how you are feeling now. </a:t>
            </a:r>
            <a:r>
              <a:rPr lang="en-US" altLang="zh-CN" sz="2800" kern="100">
                <a:solidFill>
                  <a:srgbClr val="FF0000"/>
                </a:solidFill>
                <a:latin typeface="Times New Roman" panose="02020603050405020304" pitchFamily="18" charset="0"/>
                <a:ea typeface="等线" panose="02010600030101010101" pitchFamily="2" charset="-122"/>
                <a:cs typeface="Times New Roman" panose="02020603050405020304" pitchFamily="18" charset="0"/>
              </a:rPr>
              <a:t>However</a:t>
            </a: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the situation is easy to improve if you take my advice. </a:t>
            </a:r>
            <a:r>
              <a:rPr lang="en-US" altLang="zh-CN" sz="2800" kern="100">
                <a:solidFill>
                  <a:srgbClr val="0000FF"/>
                </a:solidFill>
                <a:latin typeface="Times New Roman" panose="02020603050405020304" pitchFamily="18" charset="0"/>
                <a:ea typeface="等线" panose="02010600030101010101" pitchFamily="2" charset="-122"/>
                <a:cs typeface="Times New Roman" panose="02020603050405020304" pitchFamily="18" charset="0"/>
              </a:rPr>
              <a:t>Here are some tips for you. </a:t>
            </a:r>
            <a:endParaRPr lang="zh-CN" altLang="zh-CN" sz="2800" kern="10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algn="just">
              <a:lnSpc>
                <a:spcPts val="3200"/>
              </a:lnSpc>
            </a:pP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kern="100">
                <a:solidFill>
                  <a:srgbClr val="FF0000"/>
                </a:solidFill>
                <a:latin typeface="Times New Roman" panose="02020603050405020304" pitchFamily="18" charset="0"/>
                <a:ea typeface="等线" panose="02010600030101010101" pitchFamily="2" charset="-122"/>
                <a:cs typeface="Times New Roman" panose="02020603050405020304" pitchFamily="18" charset="0"/>
              </a:rPr>
              <a:t>To start with</a:t>
            </a: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you should ask your teachers and parents for advice, who are willing to provide you with the help you need badly. </a:t>
            </a:r>
            <a:r>
              <a:rPr lang="en-US" altLang="zh-CN" sz="2800" kern="100">
                <a:solidFill>
                  <a:srgbClr val="FF0000"/>
                </a:solidFill>
                <a:latin typeface="Times New Roman" panose="02020603050405020304" pitchFamily="18" charset="0"/>
                <a:ea typeface="等线" panose="02010600030101010101" pitchFamily="2" charset="-122"/>
                <a:cs typeface="Times New Roman" panose="02020603050405020304" pitchFamily="18" charset="0"/>
              </a:rPr>
              <a:t>Secondly, </a:t>
            </a: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you’d better make a careful plan, which can help you to make better use of your time. </a:t>
            </a:r>
            <a:r>
              <a:rPr lang="en-US" altLang="zh-CN" sz="2800" kern="100">
                <a:solidFill>
                  <a:srgbClr val="FF0000"/>
                </a:solidFill>
                <a:latin typeface="Times New Roman" panose="02020603050405020304" pitchFamily="18" charset="0"/>
                <a:ea typeface="等线" panose="02010600030101010101" pitchFamily="2" charset="-122"/>
                <a:cs typeface="Times New Roman" panose="02020603050405020304" pitchFamily="18" charset="0"/>
              </a:rPr>
              <a:t>More importantly, </a:t>
            </a:r>
            <a:r>
              <a:rPr lang="en-US" altLang="zh-CN" sz="2800">
                <a:latin typeface="Times New Roman" panose="02020603050405020304" pitchFamily="18" charset="0"/>
                <a:ea typeface="等线" panose="02010600030101010101" pitchFamily="2" charset="-122"/>
              </a:rPr>
              <a:t>you can talk to your classmates and learn from them, especially those who have adapted to the new life quickly.</a:t>
            </a:r>
            <a:endParaRPr lang="en-US" altLang="zh-CN" sz="2800">
              <a:latin typeface="Times New Roman" panose="02020603050405020304" pitchFamily="18" charset="0"/>
              <a:ea typeface="等线" panose="02010600030101010101" pitchFamily="2" charset="-122"/>
            </a:endParaRPr>
          </a:p>
          <a:p>
            <a:pPr algn="just">
              <a:lnSpc>
                <a:spcPts val="3200"/>
              </a:lnSpc>
            </a:pPr>
            <a:r>
              <a:rPr lang="en-US" altLang="zh-CN" kern="100">
                <a:ea typeface="等线" panose="02010600030101010101" pitchFamily="2" charset="-122"/>
                <a:cs typeface="Times New Roman" panose="02020603050405020304" pitchFamily="18" charset="0"/>
              </a:rPr>
              <a:t>       </a:t>
            </a: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I hope you feel better and make progress in your studies.</a:t>
            </a:r>
            <a:endParaRPr lang="en-US" altLang="zh-CN" sz="2800" kern="100">
              <a:latin typeface="Times New Roman" panose="02020603050405020304" pitchFamily="18" charset="0"/>
              <a:ea typeface="等线" panose="02010600030101010101" pitchFamily="2" charset="-122"/>
              <a:cs typeface="Times New Roman" panose="02020603050405020304" pitchFamily="18" charset="0"/>
            </a:endParaRPr>
          </a:p>
          <a:p>
            <a:pPr algn="just">
              <a:lnSpc>
                <a:spcPts val="3200"/>
              </a:lnSpc>
            </a:pP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Yours, </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pPr indent="3867150" algn="just">
              <a:lnSpc>
                <a:spcPts val="3200"/>
              </a:lnSpc>
            </a:pPr>
            <a:r>
              <a:rPr lang="en-US" altLang="zh-CN" sz="2800" kern="100">
                <a:latin typeface="Times New Roman" panose="02020603050405020304" pitchFamily="18" charset="0"/>
                <a:ea typeface="等线" panose="02010600030101010101" pitchFamily="2" charset="-122"/>
                <a:cs typeface="Times New Roman" panose="02020603050405020304" pitchFamily="18" charset="0"/>
              </a:rPr>
              <a:t>                                                    Li Hua</a:t>
            </a:r>
            <a:endParaRPr lang="zh-CN" altLang="zh-CN" sz="2800" kern="10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400" kern="100">
                <a:latin typeface="Calibri" panose="020F0502020204030204" pitchFamily="34" charset="0"/>
                <a:ea typeface="宋体" panose="02010600030101010101" pitchFamily="2" charset="-122"/>
                <a:cs typeface="Times New Roman" panose="02020603050405020304" pitchFamily="18" charset="0"/>
              </a:rPr>
              <a:t> </a:t>
            </a:r>
            <a:endParaRPr lang="zh-CN" altLang="zh-CN" sz="2400" kern="100">
              <a:latin typeface="Calibri" panose="020F0502020204030204" pitchFamily="34" charset="0"/>
              <a:ea typeface="宋体" panose="02010600030101010101" pitchFamily="2" charset="-122"/>
              <a:cs typeface="Times New Roman" panose="02020603050405020304" pitchFamily="18" charset="0"/>
            </a:endParaRPr>
          </a:p>
          <a:p>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760" y="335845"/>
            <a:ext cx="11460480" cy="6186309"/>
          </a:xfrm>
          <a:prstGeom prst="rect">
            <a:avLst/>
          </a:prstGeom>
          <a:noFill/>
        </p:spPr>
        <p:txBody>
          <a:bodyPr wrap="square" rtlCol="0">
            <a:spAutoFit/>
          </a:bodyPr>
          <a:lstStyle/>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高考评价体系</a:t>
            </a:r>
            <a:r>
              <a:rPr lang="zh-CN" altLang="zh-CN" sz="2800">
                <a:solidFill>
                  <a:srgbClr val="CC00CC"/>
                </a:solidFill>
                <a:effectLst/>
                <a:latin typeface="微软雅黑" panose="020B0503020204020204" pitchFamily="34" charset="-122"/>
                <a:ea typeface="微软雅黑" panose="020B0503020204020204" pitchFamily="34" charset="-122"/>
                <a:cs typeface="宋体" panose="02010600030101010101" pitchFamily="2" charset="-122"/>
              </a:rPr>
              <a:t>有效引导教学</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，充分发挥高考指挥棒的正向指挥作用，积极引导高中教育教学，形成</a:t>
            </a:r>
            <a:r>
              <a:rPr lang="en-US"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招</a:t>
            </a:r>
            <a:r>
              <a:rPr lang="en-US"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考</a:t>
            </a:r>
            <a:r>
              <a:rPr lang="en-US"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教</a:t>
            </a:r>
            <a:r>
              <a:rPr lang="en-US"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学</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良性互动，引导教学</a:t>
            </a:r>
            <a:r>
              <a:rPr lang="zh-CN" altLang="zh-CN" sz="280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回归课标、回归课堂</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高考命题严格依据高中课程标准，确保</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highlight>
                  <a:srgbClr val="00FF00"/>
                </a:highlight>
                <a:latin typeface="微软雅黑" panose="020B0503020204020204" pitchFamily="34" charset="-122"/>
                <a:ea typeface="微软雅黑" panose="020B0503020204020204" pitchFamily="34" charset="-122"/>
                <a:cs typeface="宋体" panose="02010600030101010101" pitchFamily="2" charset="-122"/>
              </a:rPr>
              <a:t>内容不超范围、深度不超要求</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。考查内容限定在课程标准范围之内，既注重考查内容的全面性，又</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突出主干和重点内容</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的考查，引导中学依照</a:t>
            </a:r>
            <a:r>
              <a:rPr lang="zh-CN" altLang="zh-CN" sz="2800">
                <a:solidFill>
                  <a:srgbClr val="FF0000"/>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课程标准</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进行教学。高考命题遵循教育规律，注重考查对</a:t>
            </a:r>
            <a:r>
              <a:rPr lang="zh-CN" altLang="zh-CN" sz="2800">
                <a:solidFill>
                  <a:srgbClr val="CC00CC"/>
                </a:solidFill>
                <a:effectLst/>
                <a:latin typeface="微软雅黑" panose="020B0503020204020204" pitchFamily="34" charset="-122"/>
                <a:ea typeface="微软雅黑" panose="020B0503020204020204" pitchFamily="34" charset="-122"/>
                <a:cs typeface="宋体" panose="02010600030101010101" pitchFamily="2" charset="-122"/>
              </a:rPr>
              <a:t>基础知识、基本技能、基本方法</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的深刻理解，引导学生要知其然，更知其所以然，</a:t>
            </a:r>
            <a:r>
              <a:rPr lang="zh-CN" altLang="zh-CN" sz="2800">
                <a:effectLst/>
                <a:highlight>
                  <a:srgbClr val="00FFFF"/>
                </a:highlight>
                <a:latin typeface="微软雅黑" panose="020B0503020204020204" pitchFamily="34" charset="-122"/>
                <a:ea typeface="微软雅黑" panose="020B0503020204020204" pitchFamily="34" charset="-122"/>
                <a:cs typeface="宋体" panose="02010600030101010101" pitchFamily="2" charset="-122"/>
              </a:rPr>
              <a:t>学有所思、思有所疑、疑有所问、问有所悟</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CC00CC"/>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以考促教</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，服务教学</a:t>
            </a:r>
            <a:r>
              <a:rPr lang="zh-CN" altLang="zh-CN" sz="2800">
                <a:solidFill>
                  <a:srgbClr val="CC00CC"/>
                </a:solidFill>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提质增效</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8013" y="640645"/>
            <a:ext cx="11845159" cy="6029023"/>
          </a:xfrm>
          <a:prstGeom prst="rect">
            <a:avLst/>
          </a:prstGeom>
          <a:noFill/>
        </p:spPr>
        <p:txBody>
          <a:bodyPr wrap="square" rtlCol="0">
            <a:spAutoFit/>
          </a:bodyPr>
          <a:lstStyle/>
          <a:p>
            <a:pPr indent="266700" algn="just">
              <a:lnSpc>
                <a:spcPts val="29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假定你是李华，你的外国笔友</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Lisa</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给你发来邮件，说她在新学校很难与新同学相处。请根据下面的写作提示，给她回复一封邮件。内容包括：</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2900"/>
              </a:lnSpc>
            </a:pP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表示理解；</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提出几点建议；</a:t>
            </a:r>
            <a:r>
              <a:rPr lang="en-US" altLang="zh-CN" sz="2400" kern="10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kern="100">
                <a:effectLst/>
                <a:latin typeface="Times New Roman" panose="02020603050405020304" pitchFamily="18" charset="0"/>
                <a:ea typeface="宋体" panose="02010600030101010101" pitchFamily="2" charset="-122"/>
                <a:cs typeface="Times New Roman" panose="02020603050405020304" pitchFamily="18" charset="0"/>
              </a:rPr>
              <a:t>希望情况好转。</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ts val="2900"/>
              </a:lnSpc>
            </a:pP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kern="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zh-CN" sz="2400" kern="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400" kern="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kern="0">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Dear Lisa,</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276225"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am sorry to know you find it hard to fit in with your new classmates. I understand how you are feeling. Now I’d like to offer your some advice. </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276225"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Actually it takes some time to adapt to a new surroundings. But if you take my advice, it will be easy for you to make new friends in your new school. First of all, always be friendly and helpful, ready to lend helping hand if someone needs your help. Secondly, you’d better talk to your classmates, which can help them know you better. Besides, it is a good idea for you to join a club, where you can find someone who shares the same interest as you. And you are likely to become good friends.  </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276225"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hope you will find my advice useful. </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4533900"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Yours,</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a:p>
            <a:pPr indent="4667250" algn="just">
              <a:lnSpc>
                <a:spcPts val="2900"/>
              </a:lnSpc>
            </a:pPr>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Li Hua</a:t>
            </a:r>
            <a:endParaRPr lang="zh-CN" altLang="zh-CN" sz="2400" kern="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9843" y="685663"/>
            <a:ext cx="11772314" cy="5673348"/>
          </a:xfrm>
          <a:prstGeom prst="rect">
            <a:avLst/>
          </a:prstGeom>
          <a:noFill/>
        </p:spPr>
        <p:txBody>
          <a:bodyPr wrap="square" rtlCol="0">
            <a:spAutoFit/>
          </a:bodyPr>
          <a:lstStyle/>
          <a:p>
            <a:pPr indent="266700"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假定你是李华，得知</a:t>
            </a:r>
            <a:r>
              <a:rPr lang="zh-CN" altLang="en-US" sz="2800" kern="100">
                <a:effectLst/>
                <a:latin typeface="Times New Roman" panose="02020603050405020304" pitchFamily="18" charset="0"/>
                <a:ea typeface="宋体" panose="02010600030101010101" pitchFamily="2" charset="-122"/>
                <a:cs typeface="Times New Roman" panose="02020603050405020304" pitchFamily="18" charset="0"/>
              </a:rPr>
              <a:t>你的</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英国</a:t>
            </a:r>
            <a:r>
              <a:rPr lang="zh-CN" altLang="en-US" sz="2800" kern="100">
                <a:latin typeface="Times New Roman" panose="02020603050405020304" pitchFamily="18" charset="0"/>
                <a:ea typeface="宋体" panose="02010600030101010101" pitchFamily="2" charset="-122"/>
                <a:cs typeface="Times New Roman" panose="02020603050405020304" pitchFamily="18" charset="0"/>
              </a:rPr>
              <a:t>网友</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Joe</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沉迷网络。请根据下面的写作提示，给他写一封电邮。内容包括：</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自我介绍；</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2. </a:t>
            </a:r>
            <a:r>
              <a:rPr lang="zh-CN" altLang="en-US" sz="2800" kern="100">
                <a:latin typeface="Times New Roman" panose="02020603050405020304" pitchFamily="18" charset="0"/>
                <a:ea typeface="宋体" panose="02010600030101010101" pitchFamily="2" charset="-122"/>
                <a:cs typeface="Times New Roman" panose="02020603050405020304" pitchFamily="18" charset="0"/>
              </a:rPr>
              <a:t>沉迷网络的危害；</a:t>
            </a:r>
            <a:endPar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800" kern="100">
                <a:latin typeface="Times New Roman" panose="02020603050405020304" pitchFamily="18" charset="0"/>
                <a:ea typeface="宋体" panose="02010600030101010101" pitchFamily="2" charset="-122"/>
                <a:cs typeface="Times New Roman" panose="02020603050405020304" pitchFamily="18" charset="0"/>
              </a:rPr>
              <a:t>   3.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给他提出一些建议。</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254000" algn="l">
              <a:lnSpc>
                <a:spcPts val="4000"/>
              </a:lnSpc>
            </a:pP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注意：</a:t>
            </a:r>
            <a:endPar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54000" algn="l">
              <a:lnSpc>
                <a:spcPts val="4000"/>
              </a:lnSpc>
            </a:pP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1. </a:t>
            </a:r>
            <a:r>
              <a:rPr lang="zh-CN"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可适当增加细节</a:t>
            </a: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以使行文连贯。</a:t>
            </a:r>
            <a:endParaRPr lang="zh-CN" altLang="zh-CN" sz="2800">
              <a:effectLst/>
              <a:latin typeface="Times New Roman" panose="02020603050405020304" pitchFamily="18" charset="0"/>
              <a:ea typeface="宋体" panose="02010600030101010101" pitchFamily="2" charset="-122"/>
              <a:cs typeface="Times New Roman" panose="02020603050405020304" pitchFamily="18" charset="0"/>
            </a:endParaRPr>
          </a:p>
          <a:p>
            <a:pPr indent="-215900" algn="l">
              <a:lnSpc>
                <a:spcPts val="4000"/>
              </a:lnSpc>
            </a:pPr>
            <a:r>
              <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Dear Joe,</a:t>
            </a:r>
            <a:endParaRPr lang="en-US" alt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15900" algn="l">
              <a:lnSpc>
                <a:spcPts val="4000"/>
              </a:lnSpc>
            </a:pPr>
            <a:r>
              <a:rPr lang="en-US" altLang="zh-CN" sz="28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 </a:t>
            </a:r>
            <a:endParaRPr lang="zh-CN" altLang="zh-CN" sz="280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cs typeface="Times New Roman" panose="02020603050405020304" pitchFamily="18" charset="0"/>
              </a:rPr>
              <a:t>Yours,</a:t>
            </a:r>
            <a:endParaRPr lang="en-US" altLang="zh-CN" sz="28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a:latin typeface="Times New Roman" panose="02020603050405020304" pitchFamily="18" charset="0"/>
                <a:ea typeface="宋体" panose="02010600030101010101" pitchFamily="2" charset="-122"/>
                <a:cs typeface="Times New Roman" panose="02020603050405020304" pitchFamily="18" charset="0"/>
              </a:rPr>
              <a:t>                                                                                                         Li Hua </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165" y="366623"/>
            <a:ext cx="11855669" cy="6124754"/>
          </a:xfrm>
          <a:prstGeom prst="rect">
            <a:avLst/>
          </a:prstGeom>
          <a:noFill/>
        </p:spPr>
        <p:txBody>
          <a:bodyPr wrap="square" rtlCol="0">
            <a:spAutoFit/>
          </a:bodyPr>
          <a:lstStyle/>
          <a:p>
            <a:pPr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Dear Joe, </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I’m Li Hua, a senior high school student from China. I am sorry to know you are addicted to the Internet and your parents are worried about you. I would like to make some suggestions. </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As far as I’m concerned, spending too much time in the virtual world has affected your life. Surfing the Internet in your spare time,, you are cut off from the real world. That is why you have to change our lifestyle. </a:t>
            </a:r>
            <a:r>
              <a:rPr lang="en-US" altLang="zh-CN" sz="28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First,</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you should join a club, where you can follow your interest and make some new friends. </a:t>
            </a:r>
            <a:r>
              <a:rPr lang="en-US" altLang="zh-CN" sz="28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Second</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it is a good idea to play more sports with your classmates. </a:t>
            </a:r>
            <a:r>
              <a:rPr lang="en-US" altLang="zh-CN" sz="28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Moreover</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you’d better develop a new hobby such as reading or singing, which allows you to have fun. </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The situation is easy to improve if you are willing to make a change.  </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Yours,</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Li Hua</a:t>
            </a:r>
            <a:endPar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6483" y="357351"/>
            <a:ext cx="11719034" cy="6186309"/>
          </a:xfrm>
          <a:prstGeom prst="rect">
            <a:avLst/>
          </a:prstGeom>
          <a:noFill/>
        </p:spPr>
        <p:txBody>
          <a:bodyPr wrap="square" rtlCol="0">
            <a:spAutoFit/>
          </a:bodyPr>
          <a:lstStyle/>
          <a:p>
            <a:pPr indent="133350"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假如你叫李华。外国笔友笔友</a:t>
            </a: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Jim</a:t>
            </a:r>
            <a:r>
              <a:rPr lang="zh-CN" altLang="en-US" sz="2800" kern="100">
                <a:effectLst/>
                <a:latin typeface="Times New Roman" panose="02020603050405020304" pitchFamily="18" charset="0"/>
                <a:ea typeface="宋体" panose="02010600030101010101" pitchFamily="2" charset="-122"/>
                <a:cs typeface="Times New Roman" panose="02020603050405020304" pitchFamily="18" charset="0"/>
              </a:rPr>
              <a:t>给你</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发来邮件，说他</a:t>
            </a:r>
            <a:r>
              <a:rPr lang="zh-CN" altLang="en-US" sz="2800" kern="100">
                <a:latin typeface="Times New Roman" panose="02020603050405020304" pitchFamily="18" charset="0"/>
                <a:ea typeface="宋体" panose="02010600030101010101" pitchFamily="2" charset="-122"/>
                <a:cs typeface="Times New Roman" panose="02020603050405020304" pitchFamily="18" charset="0"/>
              </a:rPr>
              <a:t>缺乏</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体育锻炼，导致体重肥胖。为此他感到非常苦恼，向你发出求助。请根据下面的写作提示给他写一封建议信。内容包括：</a:t>
            </a:r>
            <a:endParaRPr lang="zh-CN" altLang="zh-CN" sz="2800" kern="100">
              <a:effectLst/>
              <a:latin typeface="Calibri" panose="020F0502020204030204" pitchFamily="34" charset="0"/>
              <a:ea typeface="宋体" panose="02010600030101010101" pitchFamily="2" charset="-122"/>
            </a:endParaRPr>
          </a:p>
          <a:p>
            <a:pPr algn="just">
              <a:lnSpc>
                <a:spcPct val="150000"/>
              </a:lnSpc>
            </a:pPr>
            <a:r>
              <a:rPr lang="en-US" altLang="zh-CN" sz="2800" kern="100">
                <a:effectLst/>
                <a:latin typeface="Times New Roman" panose="02020603050405020304" pitchFamily="18" charset="0"/>
                <a:ea typeface="宋体" panose="02010600030101010101" pitchFamily="2" charset="-122"/>
              </a:rPr>
              <a:t>        1.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向他表示同情；</a:t>
            </a:r>
            <a:r>
              <a:rPr lang="en-US" altLang="zh-CN" sz="2800" kern="100">
                <a:effectLst/>
                <a:latin typeface="Times New Roman" panose="02020603050405020304" pitchFamily="18" charset="0"/>
                <a:ea typeface="宋体" panose="02010600030101010101" pitchFamily="2" charset="-122"/>
              </a:rPr>
              <a:t>2.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为他提出几点建议。</a:t>
            </a:r>
            <a:endParaRPr lang="zh-CN" altLang="zh-CN" sz="2800" kern="100">
              <a:effectLst/>
              <a:latin typeface="Calibri" panose="020F0502020204030204" pitchFamily="34" charset="0"/>
              <a:ea typeface="宋体" panose="02010600030101010101" pitchFamily="2" charset="-122"/>
            </a:endParaRPr>
          </a:p>
          <a:p>
            <a:pPr indent="333375" algn="just">
              <a:lnSpc>
                <a:spcPct val="150000"/>
              </a:lnSpc>
            </a:pPr>
            <a:r>
              <a:rPr lang="en-US" altLang="zh-CN" sz="28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kern="100">
                <a:effectLst/>
                <a:latin typeface="Times New Roman" panose="02020603050405020304" pitchFamily="18" charset="0"/>
                <a:ea typeface="宋体" panose="02010600030101010101" pitchFamily="2" charset="-122"/>
              </a:rPr>
              <a:t>1.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kern="100">
                <a:effectLst/>
                <a:latin typeface="Times New Roman" panose="02020603050405020304" pitchFamily="18" charset="0"/>
                <a:ea typeface="宋体" panose="02010600030101010101" pitchFamily="2" charset="-122"/>
              </a:rPr>
              <a:t>100</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sz="2800" kern="100">
                <a:effectLst/>
                <a:latin typeface="Times New Roman" panose="02020603050405020304" pitchFamily="18" charset="0"/>
                <a:ea typeface="宋体" panose="02010600030101010101" pitchFamily="2" charset="-122"/>
              </a:rPr>
              <a:t>2. </a:t>
            </a:r>
            <a:r>
              <a:rPr lang="zh-CN" altLang="zh-CN" sz="2800" kern="100">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r>
              <a:rPr lang="zh-CN" altLang="zh-CN" sz="2800" kern="100">
                <a:effectLst/>
                <a:latin typeface="Calibri" panose="020F0502020204030204" pitchFamily="34" charset="0"/>
                <a:ea typeface="Times New Roman" panose="02020603050405020304" pitchFamily="18" charset="0"/>
              </a:rPr>
              <a:t> </a:t>
            </a:r>
            <a:endParaRPr lang="zh-CN" altLang="zh-CN" sz="2800" kern="100">
              <a:effectLst/>
              <a:latin typeface="Calibri" panose="020F0502020204030204" pitchFamily="34" charset="0"/>
              <a:ea typeface="宋体" panose="02010600030101010101" pitchFamily="2" charset="-122"/>
            </a:endParaRPr>
          </a:p>
          <a:p>
            <a:pPr algn="just">
              <a:lnSpc>
                <a:spcPct val="150000"/>
              </a:lnSpc>
            </a:pPr>
            <a:r>
              <a:rPr lang="en-US" altLang="zh-CN" sz="2800" kern="100">
                <a:effectLst/>
                <a:latin typeface="Times New Roman" panose="02020603050405020304" pitchFamily="18" charset="0"/>
                <a:ea typeface="宋体" panose="02010600030101010101" pitchFamily="2" charset="-122"/>
              </a:rPr>
              <a:t> Dear Jim,</a:t>
            </a:r>
            <a:endParaRPr lang="en-US" altLang="zh-CN" sz="2800" kern="100">
              <a:effectLst/>
              <a:latin typeface="Times New Roman" panose="02020603050405020304" pitchFamily="18" charset="0"/>
              <a:ea typeface="宋体" panose="02010600030101010101" pitchFamily="2" charset="-122"/>
            </a:endParaRPr>
          </a:p>
          <a:p>
            <a:pPr algn="just">
              <a:lnSpc>
                <a:spcPct val="150000"/>
              </a:lnSpc>
            </a:pPr>
            <a:r>
              <a:rPr lang="en-US" altLang="zh-CN" sz="2800" kern="100">
                <a:effectLst/>
                <a:latin typeface="Times New Roman" panose="02020603050405020304" pitchFamily="18" charset="0"/>
                <a:ea typeface="宋体" panose="02010600030101010101" pitchFamily="2" charset="-122"/>
              </a:rPr>
              <a:t>_______________________________________________________________</a:t>
            </a:r>
            <a:endParaRPr lang="en-US" altLang="zh-CN" sz="2800" kern="100">
              <a:effectLst/>
              <a:latin typeface="Times New Roman" panose="02020603050405020304" pitchFamily="18" charset="0"/>
              <a:ea typeface="宋体" panose="02010600030101010101" pitchFamily="2" charset="-122"/>
            </a:endParaRPr>
          </a:p>
          <a:p>
            <a:pPr algn="just">
              <a:lnSpc>
                <a:spcPct val="150000"/>
              </a:lnSpc>
            </a:pPr>
            <a:r>
              <a:rPr lang="en-US" altLang="zh-CN" sz="2800" kern="100">
                <a:effectLst/>
                <a:latin typeface="Times New Roman" panose="02020603050405020304" pitchFamily="18" charset="0"/>
                <a:ea typeface="宋体" panose="02010600030101010101" pitchFamily="2" charset="-122"/>
              </a:rPr>
              <a:t>_______________________________________________________________</a:t>
            </a:r>
            <a:endParaRPr lang="en-US" altLang="zh-CN" sz="2800" kern="100">
              <a:effectLst/>
              <a:latin typeface="Times New Roman" panose="02020603050405020304" pitchFamily="18" charset="0"/>
              <a:ea typeface="宋体" panose="02010600030101010101" pitchFamily="2" charset="-122"/>
            </a:endParaRPr>
          </a:p>
          <a:p>
            <a:pPr algn="just">
              <a:lnSpc>
                <a:spcPct val="150000"/>
              </a:lnSpc>
            </a:pPr>
            <a:r>
              <a:rPr lang="en-US" altLang="zh-CN" sz="2800" kern="100">
                <a:latin typeface="Times New Roman" panose="02020603050405020304" pitchFamily="18" charset="0"/>
                <a:ea typeface="宋体" panose="02010600030101010101" pitchFamily="2" charset="-122"/>
              </a:rPr>
              <a:t>                                                                                                      </a:t>
            </a:r>
            <a:endParaRPr lang="zh-CN" altLang="zh-CN" sz="2800" kern="100">
              <a:effectLst/>
              <a:latin typeface="Calibri" panose="020F0502020204030204" pitchFamily="34" charset="0"/>
              <a:ea typeface="宋体" panose="02010600030101010101" pitchFamily="2" charset="-122"/>
            </a:endParaRPr>
          </a:p>
          <a:p>
            <a:endParaRPr lang="zh-CN" alt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2248" y="283779"/>
            <a:ext cx="11687503" cy="6708775"/>
          </a:xfrm>
          <a:prstGeom prst="rect">
            <a:avLst/>
          </a:prstGeom>
          <a:noFill/>
        </p:spPr>
        <p:txBody>
          <a:bodyPr wrap="square" rtlCol="0">
            <a:spAutoFit/>
          </a:bodyPr>
          <a:lstStyle/>
          <a:p>
            <a:pPr indent="0" algn="just" fontAlgn="auto"/>
            <a:r>
              <a:rPr lang="en-US" altLang="zh-CN" sz="2800" kern="100">
                <a:effectLst/>
                <a:latin typeface="Times New Roman" panose="02020603050405020304" pitchFamily="18" charset="0"/>
                <a:ea typeface="宋体" panose="02010600030101010101" pitchFamily="2" charset="-122"/>
              </a:rPr>
              <a:t>Dear Jim,     </a:t>
            </a:r>
            <a:endParaRPr lang="en-US" altLang="zh-CN" sz="2800" kern="100">
              <a:effectLst/>
              <a:latin typeface="Times New Roman" panose="02020603050405020304" pitchFamily="18" charset="0"/>
              <a:ea typeface="宋体" panose="02010600030101010101" pitchFamily="2" charset="-122"/>
            </a:endParaRPr>
          </a:p>
          <a:p>
            <a:pPr indent="133350" algn="just"/>
            <a:r>
              <a:rPr lang="en-US" altLang="zh-CN" sz="2800" kern="100">
                <a:latin typeface="Times New Roman" panose="02020603050405020304" pitchFamily="18" charset="0"/>
                <a:ea typeface="宋体" panose="02010600030101010101" pitchFamily="2" charset="-122"/>
              </a:rPr>
              <a:t>   I know you are feeling annoyed these days because you are laughed at for being overweight. I understand how you are feeling. Now I'd like to offer some advice for you. </a:t>
            </a:r>
            <a:endParaRPr lang="zh-CN" altLang="zh-CN" sz="2800" kern="100">
              <a:effectLst/>
              <a:latin typeface="Calibri" panose="020F0502020204030204" pitchFamily="34" charset="0"/>
              <a:ea typeface="宋体" panose="02010600030101010101" pitchFamily="2" charset="-122"/>
            </a:endParaRPr>
          </a:p>
          <a:p>
            <a:pPr indent="133350" algn="just">
              <a:lnSpc>
                <a:spcPts val="3600"/>
              </a:lnSpc>
            </a:pPr>
            <a:r>
              <a:rPr lang="en-US" altLang="zh-CN" sz="2800" kern="100">
                <a:effectLst/>
                <a:latin typeface="Times New Roman" panose="02020603050405020304" pitchFamily="18" charset="0"/>
                <a:ea typeface="宋体" panose="02010600030101010101" pitchFamily="2" charset="-122"/>
              </a:rPr>
              <a:t>       As we all know, being overweight may lead to some diseases. So it is necessary for you to develop a healthy lifestyle. First, you should take more physical exercise instead of staying indoors playing computer games. Second, it is a good idea to have a balanced diet that includes grain, meat, milk, fruit and vegetables to get enough energy. More importantly, you’d better play sports with your classmates in your spare time, which can help you to lose weight and develop a pleasant relationship with them.</a:t>
            </a:r>
            <a:endParaRPr lang="zh-CN" altLang="zh-CN" sz="2800" kern="100">
              <a:effectLst/>
              <a:latin typeface="Calibri" panose="020F0502020204030204" pitchFamily="34" charset="0"/>
              <a:ea typeface="宋体" panose="02010600030101010101" pitchFamily="2" charset="-122"/>
            </a:endParaRPr>
          </a:p>
          <a:p>
            <a:pPr indent="133350" algn="just">
              <a:lnSpc>
                <a:spcPts val="3600"/>
              </a:lnSpc>
            </a:pPr>
            <a:r>
              <a:rPr lang="en-US" altLang="zh-CN" sz="2800" kern="100">
                <a:effectLst/>
                <a:latin typeface="Times New Roman" panose="02020603050405020304" pitchFamily="18" charset="0"/>
                <a:ea typeface="宋体" panose="02010600030101010101" pitchFamily="2" charset="-122"/>
              </a:rPr>
              <a:t>    I hope you will find my advice useful.       </a:t>
            </a:r>
            <a:endParaRPr lang="zh-CN" altLang="zh-CN" sz="2800" kern="100">
              <a:effectLst/>
              <a:latin typeface="Calibri" panose="020F0502020204030204" pitchFamily="34" charset="0"/>
              <a:ea typeface="宋体" panose="02010600030101010101" pitchFamily="2" charset="-122"/>
            </a:endParaRPr>
          </a:p>
          <a:p>
            <a:pPr indent="200025" algn="just">
              <a:lnSpc>
                <a:spcPts val="3600"/>
              </a:lnSpc>
            </a:pPr>
            <a:r>
              <a:rPr lang="en-US" altLang="zh-CN" sz="2800" kern="100">
                <a:effectLst/>
                <a:latin typeface="Times New Roman" panose="02020603050405020304" pitchFamily="18" charset="0"/>
                <a:ea typeface="宋体" panose="02010600030101010101" pitchFamily="2" charset="-122"/>
              </a:rPr>
              <a:t>                                                                                                                     Yours,   </a:t>
            </a:r>
            <a:endParaRPr lang="zh-CN" altLang="zh-CN" sz="2800" kern="100">
              <a:effectLst/>
              <a:latin typeface="Calibri" panose="020F0502020204030204" pitchFamily="34" charset="0"/>
              <a:ea typeface="宋体" panose="02010600030101010101" pitchFamily="2" charset="-122"/>
            </a:endParaRPr>
          </a:p>
          <a:p>
            <a:pPr indent="5020310" algn="just">
              <a:lnSpc>
                <a:spcPts val="3600"/>
              </a:lnSpc>
            </a:pPr>
            <a:r>
              <a:rPr lang="en-US" altLang="zh-CN" sz="2800" kern="100">
                <a:effectLst/>
                <a:latin typeface="Times New Roman" panose="02020603050405020304" pitchFamily="18" charset="0"/>
                <a:ea typeface="宋体" panose="02010600030101010101" pitchFamily="2" charset="-122"/>
              </a:rPr>
              <a:t>                                                             Li Hua </a:t>
            </a:r>
            <a:endParaRPr lang="zh-CN" altLang="zh-CN" sz="2800" kern="100">
              <a:effectLst/>
              <a:latin typeface="Calibri" panose="020F0502020204030204" pitchFamily="34" charset="0"/>
              <a:ea typeface="宋体" panose="02010600030101010101" pitchFamily="2" charset="-122"/>
            </a:endParaRPr>
          </a:p>
          <a:p>
            <a:endParaRPr lang="zh-CN" alt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1880" y="1176331"/>
            <a:ext cx="11610120" cy="4247317"/>
          </a:xfrm>
          <a:prstGeom prst="rect">
            <a:avLst/>
          </a:prstGeom>
          <a:noFill/>
        </p:spPr>
        <p:txBody>
          <a:bodyPr wrap="square" rtlCol="0">
            <a:spAutoFit/>
          </a:bodyPr>
          <a:lstStyle/>
          <a:p>
            <a:pPr fontAlgn="ctr">
              <a:lnSpc>
                <a:spcPct val="150000"/>
              </a:lnSpc>
              <a:tabLst>
                <a:tab pos="3094355" algn="l"/>
              </a:tabLst>
            </a:pPr>
            <a:endParaRPr lang="zh-CN" altLang="zh-CN" sz="2800" kern="100">
              <a:solidFill>
                <a:srgbClr val="FF0000"/>
              </a:solidFill>
              <a:cs typeface="Times New Roman" panose="02020603050405020304" pitchFamily="18" charset="0"/>
            </a:endParaRPr>
          </a:p>
          <a:p>
            <a:pPr>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When life gets harder, challenge yourself to be stronger.</a:t>
            </a:r>
            <a:endParaRPr lang="zh-CN" altLang="zh-CN" sz="2800">
              <a:latin typeface="Calibri" panose="020F0502020204030204" pitchFamily="34" charset="0"/>
              <a:ea typeface="Microsoft YaHei UI" panose="020B0503020204020204" pitchFamily="34" charset="-122"/>
              <a:cs typeface="Times New Roman" panose="02020603050405020304" pitchFamily="18" charset="0"/>
            </a:endParaRPr>
          </a:p>
          <a:p>
            <a:pPr>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The bigger the challenge, the bigger the opportunity for growth.</a:t>
            </a:r>
            <a:endParaRPr lang="zh-CN" altLang="zh-CN" sz="2800">
              <a:latin typeface="Calibri" panose="020F0502020204030204" pitchFamily="34" charset="0"/>
              <a:ea typeface="Microsoft YaHei UI" panose="020B0503020204020204" pitchFamily="34" charset="-122"/>
              <a:cs typeface="Times New Roman" panose="02020603050405020304" pitchFamily="18" charset="0"/>
            </a:endParaRPr>
          </a:p>
          <a:p>
            <a:pPr>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We don’t grow when things are easy; we grow when we face challenges.</a:t>
            </a:r>
            <a:endParaRPr lang="zh-CN" altLang="zh-CN" sz="2800">
              <a:latin typeface="Calibri" panose="020F0502020204030204" pitchFamily="34" charset="0"/>
              <a:ea typeface="Microsoft YaHei UI" panose="020B0503020204020204" pitchFamily="34" charset="-122"/>
              <a:cs typeface="Times New Roman" panose="02020603050405020304" pitchFamily="18" charset="0"/>
            </a:endParaRPr>
          </a:p>
          <a:p>
            <a:pPr>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We are what we repeatedly do. Excellence, then, is not an act, but a habit. </a:t>
            </a:r>
            <a:endParaRPr lang="zh-CN" altLang="zh-CN" sz="2800">
              <a:latin typeface="Calibri" panose="020F0502020204030204" pitchFamily="34" charset="0"/>
              <a:ea typeface="Microsoft YaHei UI" panose="020B0503020204020204" pitchFamily="34" charset="-122"/>
              <a:cs typeface="Times New Roman" panose="02020603050405020304" pitchFamily="18" charset="0"/>
            </a:endParaRPr>
          </a:p>
          <a:p>
            <a:pPr>
              <a:lnSpc>
                <a:spcPct val="150000"/>
              </a:lnSpc>
            </a:pPr>
            <a:r>
              <a:rPr lang="en-US" altLang="zh-CN" sz="2800">
                <a:latin typeface="Times New Roman" panose="02020603050405020304" pitchFamily="18" charset="0"/>
                <a:ea typeface="宋体" panose="02010600030101010101" pitchFamily="2" charset="-122"/>
                <a:cs typeface="Times New Roman" panose="02020603050405020304" pitchFamily="18" charset="0"/>
              </a:rPr>
              <a:t>If you don’t challenges yourself, you will never realize what you can become. </a:t>
            </a:r>
            <a:endParaRPr lang="zh-CN" altLang="zh-CN" sz="2800">
              <a:latin typeface="Calibri" panose="020F0502020204030204" pitchFamily="34" charset="0"/>
              <a:ea typeface="Microsoft YaHei UI" panose="020B0503020204020204" pitchFamily="34" charset="-122"/>
              <a:cs typeface="Times New Roman" panose="02020603050405020304" pitchFamily="18" charset="0"/>
            </a:endParaRPr>
          </a:p>
          <a:p>
            <a:endParaRPr lang="zh-CN" altLang="en-US"/>
          </a:p>
        </p:txBody>
      </p:sp>
      <p:sp>
        <p:nvSpPr>
          <p:cNvPr id="3" name="文本框 2"/>
          <p:cNvSpPr txBox="1"/>
          <p:nvPr/>
        </p:nvSpPr>
        <p:spPr>
          <a:xfrm>
            <a:off x="3863311" y="819299"/>
            <a:ext cx="3456384" cy="584775"/>
          </a:xfrm>
          <a:prstGeom prst="rect">
            <a:avLst/>
          </a:prstGeom>
          <a:noFill/>
        </p:spPr>
        <p:txBody>
          <a:bodyPr wrap="square" rtlCol="0">
            <a:spAutoFit/>
          </a:bodyPr>
          <a:lstStyle/>
          <a:p>
            <a:r>
              <a:rPr lang="en-US" altLang="zh-CN" sz="3200" b="1" kern="100">
                <a:solidFill>
                  <a:srgbClr val="FF0000"/>
                </a:solidFill>
                <a:ea typeface="Times New Roman" panose="02020603050405020304" pitchFamily="18" charset="0"/>
                <a:cs typeface="Times New Roman" panose="02020603050405020304" pitchFamily="18" charset="0"/>
              </a:rPr>
              <a:t>Inspiring quotes: </a:t>
            </a:r>
            <a:endParaRPr lang="en-US" altLang="zh-CN" sz="3200" b="1" kern="100">
              <a:solidFill>
                <a:srgbClr val="FF0000"/>
              </a:solidFill>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69863" y="1001403"/>
            <a:ext cx="4452882" cy="587262"/>
          </a:xfrm>
          <a:prstGeom prst="rect">
            <a:avLst/>
          </a:prstGeom>
          <a:noFill/>
        </p:spPr>
        <p:txBody>
          <a:bodyPr wrap="square" rtlCol="0">
            <a:spAutoFit/>
          </a:bodyPr>
          <a:lstStyle/>
          <a:p>
            <a:r>
              <a:rPr lang="zh-CN" altLang="en-US" sz="3200"/>
              <a:t>补充话题阅读和练习</a:t>
            </a:r>
            <a:endParaRPr lang="zh-CN" altLang="en-US" sz="3200"/>
          </a:p>
        </p:txBody>
      </p:sp>
      <p:sp>
        <p:nvSpPr>
          <p:cNvPr id="3" name="文本框 2"/>
          <p:cNvSpPr txBox="1"/>
          <p:nvPr/>
        </p:nvSpPr>
        <p:spPr>
          <a:xfrm>
            <a:off x="986805" y="2474893"/>
            <a:ext cx="10753250" cy="1316194"/>
          </a:xfrm>
          <a:prstGeom prst="rect">
            <a:avLst/>
          </a:prstGeom>
          <a:noFill/>
        </p:spPr>
        <p:txBody>
          <a:bodyPr wrap="square" rtlCol="0">
            <a:spAutoFit/>
          </a:bodyPr>
          <a:lstStyle/>
          <a:p>
            <a:pPr>
              <a:lnSpc>
                <a:spcPct val="150000"/>
              </a:lnSpc>
            </a:pPr>
            <a:r>
              <a:rPr lang="zh-CN" altLang="en-US" sz="2800"/>
              <a:t>围绕单元话题进行阅读练习，为英语进行交际打下良好的基础</a:t>
            </a:r>
            <a:endParaRPr lang="zh-CN" altLang="en-US" sz="2800"/>
          </a:p>
          <a:p>
            <a:pPr>
              <a:lnSpc>
                <a:spcPct val="150000"/>
              </a:lnSpc>
            </a:pPr>
            <a:r>
              <a:rPr lang="zh-CN" altLang="en-US" sz="2800"/>
              <a:t>为写作做好语言积累</a:t>
            </a:r>
            <a:endParaRPr lang="zh-CN" altLang="en-US" sz="2800"/>
          </a:p>
        </p:txBody>
      </p:sp>
      <p:sp>
        <p:nvSpPr>
          <p:cNvPr id="2" name="文本框 1"/>
          <p:cNvSpPr txBox="1"/>
          <p:nvPr/>
        </p:nvSpPr>
        <p:spPr>
          <a:xfrm>
            <a:off x="1387367" y="4538416"/>
            <a:ext cx="9837682" cy="1318181"/>
          </a:xfrm>
          <a:prstGeom prst="rect">
            <a:avLst/>
          </a:prstGeom>
          <a:noFill/>
        </p:spPr>
        <p:txBody>
          <a:bodyPr wrap="square" rtlCol="0">
            <a:spAutoFit/>
          </a:bodyPr>
          <a:lstStyle/>
          <a:p>
            <a:pPr>
              <a:lnSpc>
                <a:spcPct val="150000"/>
              </a:lnSpc>
            </a:pPr>
            <a:r>
              <a:rPr lang="zh-CN" altLang="en-US" sz="2800">
                <a:solidFill>
                  <a:srgbClr val="FF0000"/>
                </a:solidFill>
              </a:rPr>
              <a:t>帮助学生形成正确的人生观、价值观，培养积极的人生态度</a:t>
            </a:r>
            <a:endParaRPr lang="en-US" altLang="zh-CN" sz="2800">
              <a:solidFill>
                <a:srgbClr val="FF0000"/>
              </a:solidFill>
            </a:endParaRPr>
          </a:p>
          <a:p>
            <a:pPr>
              <a:lnSpc>
                <a:spcPct val="150000"/>
              </a:lnSpc>
            </a:pPr>
            <a:r>
              <a:rPr lang="zh-CN" altLang="en-US" sz="2800">
                <a:solidFill>
                  <a:srgbClr val="FF0000"/>
                </a:solidFill>
              </a:rPr>
              <a:t> 教会学生做人做事</a:t>
            </a:r>
            <a:endParaRPr lang="en-US" altLang="zh-CN" sz="2800">
              <a:solidFill>
                <a:srgbClr val="FF0000"/>
              </a:solidFill>
            </a:endParaRPr>
          </a:p>
        </p:txBody>
      </p:sp>
      <p:sp>
        <p:nvSpPr>
          <p:cNvPr id="5" name="文本框 4"/>
          <p:cNvSpPr txBox="1"/>
          <p:nvPr/>
        </p:nvSpPr>
        <p:spPr>
          <a:xfrm>
            <a:off x="1103586" y="1881352"/>
            <a:ext cx="9921766" cy="461665"/>
          </a:xfrm>
          <a:prstGeom prst="rect">
            <a:avLst/>
          </a:prstGeom>
          <a:noFill/>
        </p:spPr>
        <p:txBody>
          <a:bodyPr wrap="square" rtlCol="0">
            <a:spAutoFit/>
          </a:bodyPr>
          <a:lstStyle/>
          <a:p>
            <a:r>
              <a:rPr lang="en-US" altLang="zh-CN" sz="2400">
                <a:hlinkClick r:id="rId1" action="ppaction://hlinkfile"/>
              </a:rPr>
              <a:t>Unit 1 </a:t>
            </a:r>
            <a:r>
              <a:rPr lang="zh-CN" altLang="en-US" sz="2400">
                <a:hlinkClick r:id="rId1" action="ppaction://hlinkfile"/>
              </a:rPr>
              <a:t>补充练习</a:t>
            </a:r>
            <a:r>
              <a:rPr lang="en-US" altLang="zh-CN" sz="2400">
                <a:hlinkClick r:id="rId1" action="ppaction://hlinkfile"/>
              </a:rPr>
              <a:t>How to keep fit.docx</a:t>
            </a:r>
            <a:endParaRPr lang="zh-CN" altLang="en-US" sz="2400"/>
          </a:p>
        </p:txBody>
      </p:sp>
      <p:sp>
        <p:nvSpPr>
          <p:cNvPr id="7" name="文本框 6"/>
          <p:cNvSpPr txBox="1"/>
          <p:nvPr/>
        </p:nvSpPr>
        <p:spPr>
          <a:xfrm>
            <a:off x="1387366" y="3888827"/>
            <a:ext cx="3626068" cy="461665"/>
          </a:xfrm>
          <a:prstGeom prst="rect">
            <a:avLst/>
          </a:prstGeom>
          <a:noFill/>
        </p:spPr>
        <p:txBody>
          <a:bodyPr wrap="square" rtlCol="0">
            <a:spAutoFit/>
          </a:bodyPr>
          <a:lstStyle/>
          <a:p>
            <a:r>
              <a:rPr lang="en-US" altLang="zh-CN" sz="2400">
                <a:hlinkClick r:id="rId2" action="ppaction://hlinkfile"/>
              </a:rPr>
              <a:t>Unit 1</a:t>
            </a:r>
            <a:r>
              <a:rPr lang="zh-CN" altLang="en-US" sz="2400">
                <a:hlinkClick r:id="rId2" action="ppaction://hlinkfile"/>
              </a:rPr>
              <a:t>补充练习题</a:t>
            </a:r>
            <a:r>
              <a:rPr lang="en-US" altLang="zh-CN" sz="2400">
                <a:hlinkClick r:id="rId2" action="ppaction://hlinkfile"/>
              </a:rPr>
              <a:t>.docx</a:t>
            </a:r>
            <a:endParaRPr lang="zh-CN" altLang="en-US" sz="240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9804" y="778914"/>
            <a:ext cx="11729258" cy="5970160"/>
          </a:xfrm>
          <a:prstGeom prst="rect">
            <a:avLst/>
          </a:prstGeom>
          <a:noFill/>
        </p:spPr>
        <p:txBody>
          <a:bodyPr wrap="square" rtlCol="0">
            <a:spAutoFit/>
          </a:bodyPr>
          <a:lstStyle/>
          <a:p>
            <a:pPr>
              <a:lnSpc>
                <a:spcPts val="4200"/>
              </a:lnSpc>
            </a:pP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《英语课程标准</a:t>
            </a:r>
            <a:r>
              <a:rPr lang="en-US"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明确了将培养</a:t>
            </a:r>
            <a:r>
              <a:rPr lang="zh-CN" altLang="zh-CN" sz="2800">
                <a:solidFill>
                  <a:srgbClr val="333333"/>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英语学科核心素养</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作为新时期英语课程改革的目标，聚焦培养学生的</a:t>
            </a:r>
            <a:r>
              <a:rPr lang="zh-CN" altLang="zh-CN" sz="2800">
                <a:solidFill>
                  <a:srgbClr val="FF000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语言能力、文化意识、思维品质和学习能力</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，以达到落实立德树人和学科育人的根本目的。英语课堂教学需要转变</a:t>
            </a:r>
            <a:r>
              <a:rPr lang="zh-CN" altLang="zh-CN" sz="2800">
                <a:solidFill>
                  <a:srgbClr val="00B0F0"/>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以传递知识和发展技能</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为主的教学模式，</a:t>
            </a:r>
            <a:r>
              <a:rPr lang="zh-CN" altLang="en-US" sz="2800">
                <a:solidFill>
                  <a:srgbClr val="333333"/>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而是</a:t>
            </a:r>
            <a:r>
              <a:rPr lang="zh-CN" altLang="en-US" sz="2800">
                <a:solidFill>
                  <a:srgbClr val="0000FF"/>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a:solidFill>
                  <a:srgbClr val="0000FF"/>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以主题为引领、语篇为依托、活动为途径</a:t>
            </a:r>
            <a:r>
              <a:rPr lang="zh-CN" altLang="en-US" sz="2800">
                <a:solidFill>
                  <a:srgbClr val="0000FF"/>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a:solidFill>
                  <a:srgbClr val="333333"/>
                </a:solidFill>
                <a:highlight>
                  <a:srgbClr val="FFFFFF"/>
                </a:highlight>
                <a:latin typeface="Times New Roman" panose="02020603050405020304" pitchFamily="18" charset="0"/>
                <a:ea typeface="宋体" panose="02010600030101010101" pitchFamily="2" charset="-122"/>
                <a:cs typeface="Times New Roman" panose="02020603050405020304" pitchFamily="18" charset="0"/>
              </a:rPr>
              <a:t>的新的教学模式，推动</a:t>
            </a:r>
            <a:r>
              <a:rPr lang="zh-CN" altLang="zh-CN" sz="2800">
                <a:effectLst/>
                <a:highlight>
                  <a:srgbClr val="00FFFF"/>
                </a:highlight>
                <a:latin typeface="Times New Roman" panose="02020603050405020304" pitchFamily="18" charset="0"/>
                <a:ea typeface="宋体" panose="02010600030101010101" pitchFamily="2" charset="-122"/>
                <a:cs typeface="Times New Roman" panose="02020603050405020304" pitchFamily="18" charset="0"/>
              </a:rPr>
              <a:t>语言、文化、思维和学习能力</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的整合发展，引导学生转向以</a:t>
            </a:r>
            <a:r>
              <a:rPr lang="zh-CN" altLang="zh-CN" sz="280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意义探究、语言建构、综合运用、思维发展、文化交际、解决问题</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等为主要特点的学习。学生需要学习和运用语言知识和语言技能，从多种类型的语篇中获取文化知识，通过分析、论证、批判、评价等活动，理解文化内涵，比较文化异同，辨别真善美，汲取文化精华，</a:t>
            </a:r>
            <a:r>
              <a:rPr lang="zh-CN" altLang="zh-CN" sz="2800">
                <a:solidFill>
                  <a:srgbClr val="333333"/>
                </a:solidFill>
                <a:effectLst/>
                <a:highlight>
                  <a:srgbClr val="00FF00"/>
                </a:highlight>
                <a:latin typeface="Times New Roman" panose="02020603050405020304" pitchFamily="18" charset="0"/>
                <a:ea typeface="宋体" panose="02010600030101010101" pitchFamily="2" charset="-122"/>
                <a:cs typeface="Times New Roman" panose="02020603050405020304" pitchFamily="18" charset="0"/>
              </a:rPr>
              <a:t>理性表达观点</a:t>
            </a:r>
            <a:r>
              <a:rPr lang="zh-CN" altLang="zh-CN" sz="2800">
                <a:solidFill>
                  <a:srgbClr val="333333"/>
                </a:solidFill>
                <a:effectLst/>
                <a:highlight>
                  <a:srgbClr val="FFFFFF"/>
                </a:highlight>
                <a:latin typeface="Times New Roman" panose="02020603050405020304" pitchFamily="18" charset="0"/>
                <a:ea typeface="宋体" panose="02010600030101010101" pitchFamily="2" charset="-122"/>
                <a:cs typeface="Times New Roman" panose="02020603050405020304" pitchFamily="18" charset="0"/>
              </a:rPr>
              <a:t>，形成文化意识，提升核心素养。因此，作为教学用途的语篇并非像很多教师长期认为的那样，仅仅是词汇和语法知识的载体。</a:t>
            </a:r>
            <a:endParaRPr lang="zh-CN" altLang="en-US"/>
          </a:p>
        </p:txBody>
      </p:sp>
      <p:sp>
        <p:nvSpPr>
          <p:cNvPr id="3" name="文本框 2"/>
          <p:cNvSpPr txBox="1"/>
          <p:nvPr/>
        </p:nvSpPr>
        <p:spPr>
          <a:xfrm>
            <a:off x="3934394" y="255694"/>
            <a:ext cx="3448184" cy="523220"/>
          </a:xfrm>
          <a:prstGeom prst="rect">
            <a:avLst/>
          </a:prstGeom>
          <a:noFill/>
        </p:spPr>
        <p:txBody>
          <a:bodyPr wrap="square" rtlCol="0">
            <a:spAutoFit/>
          </a:bodyPr>
          <a:lstStyle/>
          <a:p>
            <a:r>
              <a:rPr lang="en-US" altLang="zh-CN" sz="2800"/>
              <a:t>   </a:t>
            </a:r>
            <a:r>
              <a:rPr lang="zh-CN" altLang="en-US" sz="2800"/>
              <a:t>课程标准的要求</a:t>
            </a:r>
            <a:endParaRPr lang="zh-CN" altLang="en-US" sz="280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8534" y="386891"/>
            <a:ext cx="11174931" cy="5504071"/>
          </a:xfrm>
          <a:prstGeom prst="rect">
            <a:avLst/>
          </a:prstGeom>
          <a:noFill/>
        </p:spPr>
        <p:txBody>
          <a:bodyPr wrap="square" rtlCol="0">
            <a:spAutoFit/>
          </a:bodyPr>
          <a:lstStyle/>
          <a:p>
            <a:pPr marL="444500">
              <a:spcBef>
                <a:spcPts val="985"/>
              </a:spcBef>
              <a:spcAft>
                <a:spcPct val="0"/>
              </a:spcAft>
            </a:pPr>
            <a:endParaRPr lang="en-US" altLang="zh-CN" sz="2800" spc="-70">
              <a:solidFill>
                <a:srgbClr val="231F20"/>
              </a:solidFill>
              <a:latin typeface="宋体" panose="02010600030101010101" pitchFamily="2" charset="-122"/>
              <a:ea typeface="宋体" panose="02010600030101010101" pitchFamily="2" charset="-122"/>
            </a:endParaRPr>
          </a:p>
          <a:p>
            <a:pPr marL="444500">
              <a:spcBef>
                <a:spcPts val="985"/>
              </a:spcBef>
              <a:spcAft>
                <a:spcPct val="0"/>
              </a:spcAft>
            </a:pPr>
            <a:r>
              <a:rPr lang="en-US" altLang="zh-CN" sz="2800" spc="-70">
                <a:solidFill>
                  <a:srgbClr val="FF0000"/>
                </a:solidFill>
                <a:latin typeface="宋体" panose="02010600030101010101" pitchFamily="2" charset="-122"/>
                <a:ea typeface="宋体" panose="02010600030101010101" pitchFamily="2" charset="-122"/>
              </a:rPr>
              <a:t>           </a:t>
            </a:r>
            <a:r>
              <a:rPr lang="zh-CN" altLang="zh-CN" sz="2800" spc="-70">
                <a:solidFill>
                  <a:srgbClr val="FF0000"/>
                </a:solidFill>
                <a:latin typeface="宋体" panose="02010600030101010101" pitchFamily="2" charset="-122"/>
                <a:ea typeface="宋体" panose="02010600030101010101" pitchFamily="2" charset="-122"/>
              </a:rPr>
              <a:t>实践英语学习活动观</a:t>
            </a:r>
            <a:r>
              <a:rPr lang="zh-CN" altLang="zh-CN" sz="2800" spc="-70">
                <a:solidFill>
                  <a:srgbClr val="231F20"/>
                </a:solidFill>
                <a:latin typeface="宋体" panose="02010600030101010101" pitchFamily="2" charset="-122"/>
                <a:ea typeface="宋体" panose="02010600030101010101" pitchFamily="2" charset="-122"/>
              </a:rPr>
              <a:t>，着力提高学生学用能</a:t>
            </a:r>
            <a:endParaRPr lang="zh-CN" altLang="zh-CN" sz="2800" spc="-70">
              <a:latin typeface="宋体" panose="02010600030101010101" pitchFamily="2" charset="-122"/>
              <a:ea typeface="宋体" panose="02010600030101010101" pitchFamily="2" charset="-122"/>
            </a:endParaRPr>
          </a:p>
          <a:p>
            <a:pPr marL="3105150">
              <a:spcBef>
                <a:spcPts val="395"/>
              </a:spcBef>
              <a:spcAft>
                <a:spcPct val="0"/>
              </a:spcAft>
            </a:pPr>
            <a:endParaRPr lang="zh-CN" altLang="zh-CN" sz="2800">
              <a:effectLst/>
              <a:latin typeface="宋体" panose="02010600030101010101" pitchFamily="2" charset="-122"/>
              <a:ea typeface="宋体" panose="02010600030101010101" pitchFamily="2" charset="-122"/>
              <a:cs typeface="PMingLiU" panose="02020500000000000000" pitchFamily="18" charset="-120"/>
            </a:endParaRPr>
          </a:p>
          <a:p>
            <a:pPr>
              <a:spcBef>
                <a:spcPts val="15"/>
              </a:spcBef>
            </a:pPr>
            <a:r>
              <a:rPr lang="en-US" altLang="zh-CN" sz="2800">
                <a:effectLst/>
                <a:latin typeface="宋体" panose="02010600030101010101" pitchFamily="2" charset="-122"/>
                <a:ea typeface="宋体" panose="02010600030101010101" pitchFamily="2" charset="-122"/>
                <a:cs typeface="PMingLiU" panose="02020500000000000000" pitchFamily="18" charset="-120"/>
              </a:rPr>
              <a:t> </a:t>
            </a:r>
            <a:endParaRPr lang="zh-CN" altLang="zh-CN" sz="2800">
              <a:effectLst/>
              <a:latin typeface="宋体" panose="02010600030101010101" pitchFamily="2" charset="-122"/>
              <a:ea typeface="宋体" panose="02010600030101010101" pitchFamily="2" charset="-122"/>
              <a:cs typeface="PMingLiU" panose="02020500000000000000" pitchFamily="18" charset="-120"/>
            </a:endParaRPr>
          </a:p>
          <a:p>
            <a:pPr marL="247650" marR="74930">
              <a:lnSpc>
                <a:spcPct val="125000"/>
              </a:lnSpc>
            </a:pPr>
            <a:r>
              <a:rPr lang="zh-CN" altLang="zh-CN" sz="2800">
                <a:solidFill>
                  <a:srgbClr val="231F20"/>
                </a:solidFill>
                <a:effectLst/>
                <a:latin typeface="宋体" panose="02010600030101010101" pitchFamily="2" charset="-122"/>
                <a:ea typeface="宋体" panose="02010600030101010101" pitchFamily="2" charset="-122"/>
                <a:cs typeface="PMingLiU" panose="02020500000000000000" pitchFamily="18" charset="-120"/>
              </a:rPr>
              <a:t>普通高中英语课程倡导指向学科核心素养发展的英语学习活动观和自主学习、合作学习、探究学习等学习方式。教师应设计具有综合性、关联性和实践性特点的英语学习活动，使学生通过学习理解、应用实践、迁移创新等一系列融</a:t>
            </a:r>
            <a:r>
              <a:rPr lang="zh-CN" altLang="zh-CN" sz="2800">
                <a:solidFill>
                  <a:srgbClr val="231F20"/>
                </a:solidFill>
                <a:effectLst/>
                <a:highlight>
                  <a:srgbClr val="FFFF00"/>
                </a:highlight>
                <a:latin typeface="宋体" panose="02010600030101010101" pitchFamily="2" charset="-122"/>
                <a:ea typeface="宋体" panose="02010600030101010101" pitchFamily="2" charset="-122"/>
                <a:cs typeface="PMingLiU" panose="02020500000000000000" pitchFamily="18" charset="-120"/>
              </a:rPr>
              <a:t>语言、文化、思维</a:t>
            </a:r>
            <a:r>
              <a:rPr lang="zh-CN" altLang="zh-CN" sz="2800">
                <a:solidFill>
                  <a:srgbClr val="231F20"/>
                </a:solidFill>
                <a:effectLst/>
                <a:latin typeface="宋体" panose="02010600030101010101" pitchFamily="2" charset="-122"/>
                <a:ea typeface="宋体" panose="02010600030101010101" pitchFamily="2" charset="-122"/>
                <a:cs typeface="PMingLiU" panose="02020500000000000000" pitchFamily="18" charset="-120"/>
              </a:rPr>
              <a:t>为一体的活动， 获取、阐释和评判</a:t>
            </a:r>
            <a:r>
              <a:rPr lang="zh-CN" altLang="zh-CN" sz="2800">
                <a:solidFill>
                  <a:srgbClr val="FF0000"/>
                </a:solidFill>
                <a:effectLst/>
                <a:latin typeface="宋体" panose="02010600030101010101" pitchFamily="2" charset="-122"/>
                <a:ea typeface="宋体" panose="02010600030101010101" pitchFamily="2" charset="-122"/>
                <a:cs typeface="PMingLiU" panose="02020500000000000000" pitchFamily="18" charset="-120"/>
              </a:rPr>
              <a:t>语篇意义</a:t>
            </a:r>
            <a:r>
              <a:rPr lang="zh-CN" altLang="zh-CN" sz="2800">
                <a:solidFill>
                  <a:srgbClr val="231F20"/>
                </a:solidFill>
                <a:effectLst/>
                <a:latin typeface="宋体" panose="02010600030101010101" pitchFamily="2" charset="-122"/>
                <a:ea typeface="宋体" panose="02010600030101010101" pitchFamily="2" charset="-122"/>
                <a:cs typeface="PMingLiU" panose="02020500000000000000" pitchFamily="18" charset="-120"/>
              </a:rPr>
              <a:t>，表达个人观点、意图和情感态度，分析中外文化异同，</a:t>
            </a:r>
            <a:r>
              <a:rPr lang="zh-CN" altLang="zh-CN" sz="2800">
                <a:solidFill>
                  <a:srgbClr val="231F20"/>
                </a:solidFill>
                <a:effectLst/>
                <a:highlight>
                  <a:srgbClr val="FFFF00"/>
                </a:highlight>
                <a:latin typeface="宋体" panose="02010600030101010101" pitchFamily="2" charset="-122"/>
                <a:ea typeface="宋体" panose="02010600030101010101" pitchFamily="2" charset="-122"/>
                <a:cs typeface="PMingLiU" panose="02020500000000000000" pitchFamily="18" charset="-120"/>
              </a:rPr>
              <a:t>发展多元思维和批判性思维</a:t>
            </a:r>
            <a:r>
              <a:rPr lang="zh-CN" altLang="zh-CN" sz="2800">
                <a:solidFill>
                  <a:srgbClr val="231F20"/>
                </a:solidFill>
                <a:effectLst/>
                <a:latin typeface="宋体" panose="02010600030101010101" pitchFamily="2" charset="-122"/>
                <a:ea typeface="宋体" panose="02010600030101010101" pitchFamily="2" charset="-122"/>
                <a:cs typeface="PMingLiU" panose="02020500000000000000" pitchFamily="18" charset="-120"/>
              </a:rPr>
              <a:t>，提高英语学习能力和运用能力。</a:t>
            </a:r>
            <a:endParaRPr lang="zh-CN" altLang="zh-CN" sz="2800">
              <a:effectLst/>
              <a:latin typeface="宋体" panose="02010600030101010101" pitchFamily="2" charset="-122"/>
              <a:ea typeface="宋体" panose="02010600030101010101" pitchFamily="2" charset="-122"/>
              <a:cs typeface="PMingLiU" panose="02020500000000000000" pitchFamily="18" charset="-120"/>
            </a:endParaRPr>
          </a:p>
          <a:p>
            <a:endParaRPr lang="zh-CN" alt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04746" y="578070"/>
            <a:ext cx="4256689" cy="584775"/>
          </a:xfrm>
          <a:prstGeom prst="rect">
            <a:avLst/>
          </a:prstGeom>
          <a:noFill/>
        </p:spPr>
        <p:txBody>
          <a:bodyPr wrap="square" rtlCol="0">
            <a:spAutoFit/>
          </a:bodyPr>
          <a:lstStyle/>
          <a:p>
            <a:r>
              <a:rPr lang="en-US" altLang="zh-CN" sz="3200"/>
              <a:t>Unit 2 Traveling around </a:t>
            </a:r>
            <a:endParaRPr lang="zh-CN" altLang="en-US" sz="3200"/>
          </a:p>
        </p:txBody>
      </p:sp>
      <p:sp>
        <p:nvSpPr>
          <p:cNvPr id="5" name="文本框 4"/>
          <p:cNvSpPr txBox="1"/>
          <p:nvPr/>
        </p:nvSpPr>
        <p:spPr>
          <a:xfrm>
            <a:off x="388882" y="1618594"/>
            <a:ext cx="11414235" cy="3901517"/>
          </a:xfrm>
          <a:prstGeom prst="rect">
            <a:avLst/>
          </a:prstGeom>
          <a:noFill/>
        </p:spPr>
        <p:txBody>
          <a:bodyPr wrap="square" rtlCol="0">
            <a:spAutoFit/>
          </a:bodyPr>
          <a:lstStyle/>
          <a:p>
            <a:pPr>
              <a:lnSpc>
                <a:spcPct val="150000"/>
              </a:lnSpc>
            </a:pPr>
            <a:r>
              <a:rPr lang="zh-CN" altLang="en-US" sz="2800">
                <a:solidFill>
                  <a:srgbClr val="FF0000"/>
                </a:solidFill>
              </a:rPr>
              <a:t>阅读：</a:t>
            </a:r>
            <a:endParaRPr lang="en-US" altLang="zh-CN" sz="2800">
              <a:solidFill>
                <a:srgbClr val="FF0000"/>
              </a:solidFill>
            </a:endParaRPr>
          </a:p>
          <a:p>
            <a:pPr>
              <a:lnSpc>
                <a:spcPct val="150000"/>
              </a:lnSpc>
            </a:pPr>
            <a:r>
              <a:rPr lang="zh-CN" altLang="en-US" sz="2800"/>
              <a:t>人们为什么要旅行？ 为什么节假日那么多去旅行 旅行带来的好处</a:t>
            </a:r>
            <a:endParaRPr lang="en-US" altLang="zh-CN" sz="2800"/>
          </a:p>
          <a:p>
            <a:pPr>
              <a:lnSpc>
                <a:spcPct val="150000"/>
              </a:lnSpc>
            </a:pPr>
            <a:r>
              <a:rPr lang="zh-CN" altLang="en-US" sz="2800"/>
              <a:t>外国研学    国外旅行   生态旅行  旅行的经历 </a:t>
            </a:r>
            <a:endParaRPr lang="en-US" altLang="zh-CN" sz="2800"/>
          </a:p>
          <a:p>
            <a:pPr>
              <a:lnSpc>
                <a:spcPct val="150000"/>
              </a:lnSpc>
            </a:pPr>
            <a:r>
              <a:rPr lang="zh-CN" altLang="en-US" sz="2800">
                <a:solidFill>
                  <a:srgbClr val="FF0000"/>
                </a:solidFill>
              </a:rPr>
              <a:t>写作：</a:t>
            </a:r>
            <a:endParaRPr lang="en-US" altLang="zh-CN" sz="2800">
              <a:solidFill>
                <a:srgbClr val="FF0000"/>
              </a:solidFill>
            </a:endParaRPr>
          </a:p>
          <a:p>
            <a:pPr>
              <a:lnSpc>
                <a:spcPct val="150000"/>
              </a:lnSpc>
            </a:pPr>
            <a:r>
              <a:rPr lang="zh-CN" altLang="en-US" sz="2800"/>
              <a:t>暑期自己的旅行计划 为外国网友推荐旅行目的地 （北京、西安、张家界）</a:t>
            </a:r>
            <a:endParaRPr lang="en-US" altLang="zh-CN" sz="2800"/>
          </a:p>
          <a:p>
            <a:pPr>
              <a:lnSpc>
                <a:spcPct val="150000"/>
              </a:lnSpc>
            </a:pPr>
            <a:r>
              <a:rPr lang="zh-CN" altLang="en-US" sz="2800"/>
              <a:t>分享自己的旅行经历  </a:t>
            </a:r>
            <a:endParaRPr lang="zh-CN" altLang="en-US" sz="2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0428" y="335845"/>
            <a:ext cx="11358880" cy="6186309"/>
          </a:xfrm>
          <a:prstGeom prst="rect">
            <a:avLst/>
          </a:prstGeom>
          <a:noFill/>
        </p:spPr>
        <p:txBody>
          <a:bodyPr wrap="square" rtlCol="0">
            <a:spAutoFit/>
          </a:bodyPr>
          <a:lstStyle/>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800">
                <a:latin typeface="微软雅黑" panose="020B0503020204020204" pitchFamily="34" charset="-122"/>
                <a:ea typeface="微软雅黑" panose="020B0503020204020204" pitchFamily="34" charset="-122"/>
              </a:rPr>
              <a:t> 2023</a:t>
            </a:r>
            <a:r>
              <a:rPr lang="zh-CN" altLang="en-US" sz="2800">
                <a:latin typeface="微软雅黑" panose="020B0503020204020204" pitchFamily="34" charset="-122"/>
                <a:ea typeface="微软雅黑" panose="020B0503020204020204" pitchFamily="34" charset="-122"/>
              </a:rPr>
              <a:t>年</a:t>
            </a: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月，</a:t>
            </a:r>
            <a:r>
              <a:rPr lang="zh-CN" altLang="zh-CN" sz="2800">
                <a:latin typeface="微软雅黑" panose="020B0503020204020204" pitchFamily="34" charset="-122"/>
                <a:ea typeface="微软雅黑" panose="020B0503020204020204" pitchFamily="34" charset="-122"/>
              </a:rPr>
              <a:t>由</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中国高考报告学术委员会编撰的</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年度高考蓝皮书《中国高考报告（</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2023</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）》由新华出版社出版，从七个部分讨论了</a:t>
            </a: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2022</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年中国高考改革的</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政策背景</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命题特征、教学改革、招录情况、社会影响和评价体系</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，系统讨论高考综合改革下的</a:t>
            </a:r>
            <a:r>
              <a:rPr lang="zh-CN" altLang="zh-CN" sz="280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政策走向及应对策略</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80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《报告》指出，通过对近三年的高考试题分析发现，</a:t>
            </a:r>
            <a:r>
              <a:rPr lang="zh-CN" altLang="zh-CN" sz="2800">
                <a:solidFill>
                  <a:srgbClr val="0000FF"/>
                </a:solidFill>
                <a:effectLst/>
                <a:latin typeface="微软雅黑" panose="020B0503020204020204" pitchFamily="34" charset="-122"/>
                <a:ea typeface="微软雅黑" panose="020B0503020204020204" pitchFamily="34" charset="-122"/>
                <a:cs typeface="宋体" panose="02010600030101010101" pitchFamily="2" charset="-122"/>
              </a:rPr>
              <a:t>信息识别与加工</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00B050"/>
                </a:solidFill>
                <a:effectLst/>
                <a:latin typeface="微软雅黑" panose="020B0503020204020204" pitchFamily="34" charset="-122"/>
                <a:ea typeface="微软雅黑" panose="020B0503020204020204" pitchFamily="34" charset="-122"/>
                <a:cs typeface="宋体" panose="02010600030101010101" pitchFamily="2" charset="-122"/>
              </a:rPr>
              <a:t>逻辑推理与论证</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CC00CC"/>
                </a:solidFill>
                <a:effectLst/>
                <a:latin typeface="微软雅黑" panose="020B0503020204020204" pitchFamily="34" charset="-122"/>
                <a:ea typeface="微软雅黑" panose="020B0503020204020204" pitchFamily="34" charset="-122"/>
                <a:cs typeface="宋体" panose="02010600030101010101" pitchFamily="2" charset="-122"/>
              </a:rPr>
              <a:t>科学探究与思维建模、</a:t>
            </a:r>
            <a:r>
              <a:rPr lang="zh-CN" altLang="zh-CN" sz="2800">
                <a:solidFill>
                  <a:srgbClr val="00FFCC"/>
                </a:solidFill>
                <a:effectLst/>
                <a:latin typeface="微软雅黑" panose="020B0503020204020204" pitchFamily="34" charset="-122"/>
                <a:ea typeface="微软雅黑" panose="020B0503020204020204" pitchFamily="34" charset="-122"/>
                <a:cs typeface="宋体" panose="02010600030101010101" pitchFamily="2" charset="-122"/>
              </a:rPr>
              <a:t>语言组织与表达</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a:solidFill>
                  <a:srgbClr val="00FFFF"/>
                </a:solidFill>
                <a:effectLst/>
                <a:latin typeface="微软雅黑" panose="020B0503020204020204" pitchFamily="34" charset="-122"/>
                <a:ea typeface="微软雅黑" panose="020B0503020204020204" pitchFamily="34" charset="-122"/>
                <a:cs typeface="宋体" panose="02010600030101010101" pitchFamily="2" charset="-122"/>
              </a:rPr>
              <a:t>独立思考与质疑</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（提出问题、开放作答、合理论证）、</a:t>
            </a:r>
            <a:r>
              <a:rPr lang="zh-CN" altLang="zh-CN" sz="2800">
                <a:effectLst/>
                <a:highlight>
                  <a:srgbClr val="FFFF00"/>
                </a:highlight>
                <a:latin typeface="微软雅黑" panose="020B0503020204020204" pitchFamily="34" charset="-122"/>
                <a:ea typeface="微软雅黑" panose="020B0503020204020204" pitchFamily="34" charset="-122"/>
                <a:cs typeface="宋体" panose="02010600030101010101" pitchFamily="2" charset="-122"/>
              </a:rPr>
              <a:t>批判性思维</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等关键能力已经成为高考考查的重点，这充分表明以</a:t>
            </a:r>
            <a:r>
              <a:rPr lang="zh-CN" altLang="zh-CN" sz="280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批判性思维</a:t>
            </a:r>
            <a:r>
              <a:rPr lang="zh-CN" altLang="zh-CN" sz="2800">
                <a:effectLst/>
                <a:latin typeface="微软雅黑" panose="020B0503020204020204" pitchFamily="34" charset="-122"/>
                <a:ea typeface="微软雅黑" panose="020B0503020204020204" pitchFamily="34" charset="-122"/>
                <a:cs typeface="宋体" panose="02010600030101010101" pitchFamily="2" charset="-122"/>
              </a:rPr>
              <a:t>为代表的关键能力已经成为高考命题的主要方向和要求。</a:t>
            </a:r>
            <a:endParaRPr lang="zh-CN" altLang="zh-CN" sz="2800">
              <a:effectLst/>
              <a:latin typeface="微软雅黑" panose="020B0503020204020204" pitchFamily="34" charset="-122"/>
              <a:ea typeface="微软雅黑" panose="020B0503020204020204" pitchFamily="34" charset="-122"/>
              <a:cs typeface="宋体" panose="02010600030101010101" pitchFamily="2" charset="-122"/>
            </a:endParaRPr>
          </a:p>
          <a:p>
            <a:endParaRPr lang="zh-CN"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9239" y="5973370"/>
            <a:ext cx="673135" cy="645418"/>
          </a:xfrm>
          <a:prstGeom prst="rect">
            <a:avLst/>
          </a:prstGeom>
        </p:spPr>
      </p:pic>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47338" y="6298707"/>
            <a:ext cx="1221719" cy="484722"/>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97" y="372549"/>
            <a:ext cx="11235558" cy="6716283"/>
          </a:xfrm>
          <a:prstGeom prst="rect">
            <a:avLst/>
          </a:prstGeom>
        </p:spPr>
      </p:pic>
      <p:sp>
        <p:nvSpPr>
          <p:cNvPr id="13" name="文本框 12"/>
          <p:cNvSpPr txBox="1"/>
          <p:nvPr/>
        </p:nvSpPr>
        <p:spPr>
          <a:xfrm>
            <a:off x="8502868" y="141717"/>
            <a:ext cx="3605048" cy="461665"/>
          </a:xfrm>
          <a:prstGeom prst="rect">
            <a:avLst/>
          </a:prstGeom>
          <a:noFill/>
        </p:spPr>
        <p:txBody>
          <a:bodyPr wrap="square">
            <a:spAutoFit/>
          </a:bodyPr>
          <a:lstStyle/>
          <a:p>
            <a:r>
              <a:rPr lang="zh-CN" altLang="en-US" sz="2400">
                <a:solidFill>
                  <a:srgbClr val="FF0000"/>
                </a:solidFill>
              </a:rPr>
              <a:t>介绍暑期的旅行计划 </a:t>
            </a:r>
            <a:endParaRPr lang="zh-CN" altLang="en-US" sz="2400">
              <a:solidFill>
                <a:srgbClr val="FF0000"/>
              </a:solidFill>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0" y="3985606"/>
            <a:ext cx="1814823" cy="229042"/>
          </a:xfrm>
          <a:prstGeom prst="rect">
            <a:avLst/>
          </a:prstGeo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5103" y="651760"/>
            <a:ext cx="4603531" cy="584775"/>
          </a:xfrm>
          <a:prstGeom prst="rect">
            <a:avLst/>
          </a:prstGeom>
          <a:noFill/>
        </p:spPr>
        <p:txBody>
          <a:bodyPr wrap="square" rtlCol="0">
            <a:spAutoFit/>
          </a:bodyPr>
          <a:lstStyle/>
          <a:p>
            <a:r>
              <a:rPr lang="en-US" altLang="zh-CN" sz="3200"/>
              <a:t>Unit 3 Sports and Fitness </a:t>
            </a:r>
            <a:endParaRPr lang="zh-CN" altLang="en-US" sz="3200"/>
          </a:p>
        </p:txBody>
      </p:sp>
      <p:sp>
        <p:nvSpPr>
          <p:cNvPr id="3" name="文本框 2"/>
          <p:cNvSpPr txBox="1"/>
          <p:nvPr/>
        </p:nvSpPr>
        <p:spPr>
          <a:xfrm>
            <a:off x="2233448" y="1509019"/>
            <a:ext cx="8382000" cy="3255186"/>
          </a:xfrm>
          <a:prstGeom prst="rect">
            <a:avLst/>
          </a:prstGeom>
          <a:noFill/>
        </p:spPr>
        <p:txBody>
          <a:bodyPr wrap="square" rtlCol="0">
            <a:spAutoFit/>
          </a:bodyPr>
          <a:lstStyle/>
          <a:p>
            <a:pPr>
              <a:lnSpc>
                <a:spcPct val="150000"/>
              </a:lnSpc>
            </a:pPr>
            <a:r>
              <a:rPr lang="zh-CN" altLang="en-US" sz="2800">
                <a:latin typeface="宋体" panose="02010600030101010101" pitchFamily="2" charset="-122"/>
                <a:ea typeface="宋体" panose="02010600030101010101" pitchFamily="2" charset="-122"/>
              </a:rPr>
              <a:t>我们为什么要体育锻炼？ 体育锻炼的好处</a:t>
            </a:r>
            <a:endParaRPr lang="en-US" altLang="zh-CN" sz="2800">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体育明星的人格魅力  我最喜欢的体育活动</a:t>
            </a:r>
            <a:endParaRPr lang="en-US" altLang="zh-CN" sz="2800">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邀请外教参加学校体育节、邀请笔友参加排球赛</a:t>
            </a:r>
            <a:endParaRPr lang="en-US" altLang="zh-CN" sz="2800">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学校举办的运动会  学校举办的</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公里越野大赛</a:t>
            </a:r>
            <a:endParaRPr lang="en-US" altLang="zh-CN" sz="2800">
              <a:latin typeface="宋体" panose="02010600030101010101" pitchFamily="2" charset="-122"/>
              <a:ea typeface="宋体" panose="02010600030101010101" pitchFamily="2" charset="-122"/>
            </a:endParaRPr>
          </a:p>
          <a:p>
            <a:pPr>
              <a:lnSpc>
                <a:spcPct val="150000"/>
              </a:lnSpc>
            </a:pPr>
            <a:r>
              <a:rPr lang="zh-CN" altLang="en-US" sz="2800">
                <a:latin typeface="宋体" panose="02010600030101010101" pitchFamily="2" charset="-122"/>
                <a:ea typeface="宋体" panose="02010600030101010101" pitchFamily="2" charset="-122"/>
              </a:rPr>
              <a:t>介绍学校开展的体育活动  建议外教长跑  </a:t>
            </a:r>
            <a:endParaRPr lang="zh-CN" altLang="en-US" sz="2800">
              <a:latin typeface="宋体" panose="02010600030101010101" pitchFamily="2" charset="-122"/>
              <a:ea typeface="宋体" panose="02010600030101010101" pitchFamily="2" charset="-122"/>
            </a:endParaRPr>
          </a:p>
        </p:txBody>
      </p:sp>
      <p:sp>
        <p:nvSpPr>
          <p:cNvPr id="4" name="文本框 3"/>
          <p:cNvSpPr txBox="1"/>
          <p:nvPr/>
        </p:nvSpPr>
        <p:spPr>
          <a:xfrm>
            <a:off x="2081048" y="4890046"/>
            <a:ext cx="9238594" cy="1316194"/>
          </a:xfrm>
          <a:prstGeom prst="rect">
            <a:avLst/>
          </a:prstGeom>
          <a:noFill/>
        </p:spPr>
        <p:txBody>
          <a:bodyPr wrap="square" rtlCol="0">
            <a:spAutoFit/>
          </a:bodyPr>
          <a:lstStyle/>
          <a:p>
            <a:pPr>
              <a:lnSpc>
                <a:spcPct val="150000"/>
              </a:lnSpc>
            </a:pPr>
            <a:r>
              <a:rPr lang="zh-CN" altLang="en-US" sz="2800">
                <a:solidFill>
                  <a:srgbClr val="FF0000"/>
                </a:solidFill>
              </a:rPr>
              <a:t>培养学生对体育运动的热爱，养成锻炼的好习惯</a:t>
            </a:r>
            <a:endParaRPr lang="en-US" altLang="zh-CN" sz="2800">
              <a:solidFill>
                <a:srgbClr val="FF0000"/>
              </a:solidFill>
            </a:endParaRPr>
          </a:p>
          <a:p>
            <a:pPr>
              <a:lnSpc>
                <a:spcPct val="150000"/>
              </a:lnSpc>
            </a:pPr>
            <a:r>
              <a:rPr lang="zh-CN" altLang="en-US" sz="2800">
                <a:solidFill>
                  <a:srgbClr val="FF00FF"/>
                </a:solidFill>
              </a:rPr>
              <a:t>每天锻炼一小时  健康生活一辈子  培养健康的生活方式</a:t>
            </a:r>
            <a:endParaRPr lang="zh-CN" altLang="en-US" sz="2800">
              <a:solidFill>
                <a:srgbClr val="FF00FF"/>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2662" y="40372"/>
            <a:ext cx="10436772" cy="6777256"/>
          </a:xfrm>
          <a:prstGeom prst="rect">
            <a:avLst/>
          </a:prstGeom>
        </p:spPr>
      </p:pic>
      <p:sp>
        <p:nvSpPr>
          <p:cNvPr id="7" name="文本框 6"/>
          <p:cNvSpPr txBox="1"/>
          <p:nvPr/>
        </p:nvSpPr>
        <p:spPr>
          <a:xfrm>
            <a:off x="9360380" y="80744"/>
            <a:ext cx="948089" cy="523220"/>
          </a:xfrm>
          <a:prstGeom prst="rect">
            <a:avLst/>
          </a:prstGeom>
          <a:noFill/>
        </p:spPr>
        <p:txBody>
          <a:bodyPr wrap="square" rtlCol="0">
            <a:spAutoFit/>
          </a:bodyPr>
          <a:lstStyle/>
          <a:p>
            <a:r>
              <a:rPr lang="en-US" altLang="zh-CN" sz="2800">
                <a:solidFill>
                  <a:srgbClr val="FF0000"/>
                </a:solidFill>
                <a:highlight>
                  <a:srgbClr val="FFFF00"/>
                </a:highlight>
              </a:rPr>
              <a:t>P42  </a:t>
            </a:r>
            <a:endParaRPr lang="zh-CN" altLang="en-US" sz="2800">
              <a:solidFill>
                <a:srgbClr val="FF0000"/>
              </a:solidFill>
              <a:highlight>
                <a:srgbClr val="FFFF00"/>
              </a:highlight>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11625" y="260648"/>
            <a:ext cx="6150723" cy="656846"/>
          </a:xfrm>
          <a:prstGeom prst="rect">
            <a:avLst/>
          </a:prstGeom>
        </p:spPr>
        <p:txBody>
          <a:bodyPr wrap="none">
            <a:spAutoFit/>
          </a:bodyPr>
          <a:lstStyle/>
          <a:p>
            <a:pPr>
              <a:lnSpc>
                <a:spcPct val="150000"/>
              </a:lnSpc>
            </a:pPr>
            <a:r>
              <a:rPr lang="en-US" altLang="zh-CN" sz="2800" b="1">
                <a:latin typeface="Times New Roman" panose="02020603050405020304" pitchFamily="18" charset="0"/>
                <a:cs typeface="Times New Roman" panose="02020603050405020304" pitchFamily="18" charset="0"/>
              </a:rPr>
              <a:t>Ⅴ. Writing: A Page in a Wellness Book</a:t>
            </a:r>
            <a:endParaRPr lang="en-US" altLang="zh-CN" sz="2800" b="1">
              <a:latin typeface="Times New Roman" panose="02020603050405020304" pitchFamily="18" charset="0"/>
              <a:cs typeface="Times New Roman" panose="02020603050405020304" pitchFamily="18" charset="0"/>
            </a:endParaRPr>
          </a:p>
        </p:txBody>
      </p:sp>
      <p:sp>
        <p:nvSpPr>
          <p:cNvPr id="3" name="TextBox 2"/>
          <p:cNvSpPr txBox="1"/>
          <p:nvPr/>
        </p:nvSpPr>
        <p:spPr>
          <a:xfrm>
            <a:off x="1703512" y="1052737"/>
            <a:ext cx="6696744" cy="5078313"/>
          </a:xfrm>
          <a:prstGeom prst="rect">
            <a:avLst/>
          </a:prstGeom>
          <a:noFill/>
        </p:spPr>
        <p:txBody>
          <a:bodyPr wrap="square" rtlCol="0">
            <a:spAutoFit/>
          </a:bodyPr>
          <a:lstStyle/>
          <a:p>
            <a:r>
              <a:rPr lang="en-US" altLang="zh-CN">
                <a:latin typeface="Times New Roman" panose="02020603050405020304" pitchFamily="18" charset="0"/>
                <a:cs typeface="Times New Roman" panose="02020603050405020304" pitchFamily="18" charset="0"/>
              </a:rPr>
              <a:t>                                    Going Positive</a:t>
            </a:r>
            <a:endParaRPr lang="zh-CN" altLang="zh-CN">
              <a:latin typeface="Times New Roman" panose="02020603050405020304" pitchFamily="18" charset="0"/>
              <a:cs typeface="Times New Roman" panose="02020603050405020304" pitchFamily="18" charset="0"/>
            </a:endParaRPr>
          </a:p>
          <a:p>
            <a:r>
              <a:rPr lang="en-US" altLang="zh-CN">
                <a:solidFill>
                  <a:srgbClr val="0000FF"/>
                </a:solidFill>
                <a:latin typeface="Times New Roman" panose="02020603050405020304" pitchFamily="18" charset="0"/>
                <a:cs typeface="Times New Roman" panose="02020603050405020304" pitchFamily="18" charset="0"/>
              </a:rPr>
              <a:t>I always wanted to look like the slim girls on TV </a:t>
            </a:r>
            <a:r>
              <a:rPr lang="en-US" altLang="zh-CN">
                <a:latin typeface="Times New Roman" panose="02020603050405020304" pitchFamily="18" charset="0"/>
                <a:cs typeface="Times New Roman" panose="02020603050405020304" pitchFamily="18" charset="0"/>
              </a:rPr>
              <a:t>even though I knew that it was impossible. I worried about my weight and tried every new diet I read about online. I tried no-fat, low-fat, 5: 2, only bananas, no bananas --I almost went bananas, too.</a:t>
            </a:r>
            <a:endParaRPr lang="zh-CN" altLang="zh-CN">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Then I read an article that said instead of asking “Am I fat?” I should be asking “Am I fit?” I had no idea a letter could make such a difference!  Once I started thinking about fitness rather than weight, things began to change. Instead of saying “I want to lose three kilos”, I would say “I want to run two kilometers in eight minutes” or “I want  to be able to do 30 push-ups”. Rather than cutting out the foods I enjoyed, I added healthy foods to my meals. I could still have a burger now and then but I would add a salad or an apple.</a:t>
            </a:r>
            <a:endParaRPr lang="zh-CN" altLang="zh-CN">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Finally, I stopped comparing myself with actresses and models and looking for things that were wrong with my face or body. Instead, I made a list of the things I liked about myself. By being positive about myself and my body, I became both happier and healthier.</a:t>
            </a:r>
            <a:endParaRPr lang="zh-CN" altLang="zh-CN">
              <a:latin typeface="Times New Roman" panose="02020603050405020304" pitchFamily="18" charset="0"/>
              <a:cs typeface="Times New Roman" panose="02020603050405020304" pitchFamily="18" charset="0"/>
            </a:endParaRPr>
          </a:p>
          <a:p>
            <a:endParaRPr lang="zh-CN" altLang="en-US">
              <a:latin typeface="Times New Roman" panose="02020603050405020304" pitchFamily="18" charset="0"/>
              <a:cs typeface="Times New Roman" panose="02020603050405020304" pitchFamily="18" charset="0"/>
            </a:endParaRPr>
          </a:p>
        </p:txBody>
      </p:sp>
      <p:sp>
        <p:nvSpPr>
          <p:cNvPr id="4" name="右大括号 3"/>
          <p:cNvSpPr/>
          <p:nvPr/>
        </p:nvSpPr>
        <p:spPr>
          <a:xfrm>
            <a:off x="8184232" y="1412776"/>
            <a:ext cx="288032" cy="936104"/>
          </a:xfrm>
          <a:prstGeom prst="righ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8418512" y="1256274"/>
            <a:ext cx="2267744" cy="1092607"/>
          </a:xfrm>
          <a:prstGeom prst="rect">
            <a:avLst/>
          </a:prstGeom>
          <a:noFill/>
        </p:spPr>
        <p:txBody>
          <a:bodyPr wrap="square" rtlCol="0">
            <a:spAutoFit/>
          </a:bodyPr>
          <a:lstStyle/>
          <a:p>
            <a:pPr>
              <a:lnSpc>
                <a:spcPts val="2600"/>
              </a:lnSpc>
            </a:pPr>
            <a:r>
              <a:rPr lang="en-US" altLang="zh-CN" sz="2400" b="1">
                <a:solidFill>
                  <a:srgbClr val="FF0000"/>
                </a:solidFill>
              </a:rPr>
              <a:t>What Kayla did to lose weight </a:t>
            </a:r>
            <a:endParaRPr lang="en-US" altLang="zh-CN" sz="2400" b="1">
              <a:solidFill>
                <a:srgbClr val="FF0000"/>
              </a:solidFill>
            </a:endParaRPr>
          </a:p>
          <a:p>
            <a:pPr>
              <a:lnSpc>
                <a:spcPts val="2600"/>
              </a:lnSpc>
            </a:pPr>
            <a:r>
              <a:rPr lang="en-US" altLang="zh-CN" sz="2400" b="1">
                <a:solidFill>
                  <a:srgbClr val="FF0000"/>
                </a:solidFill>
              </a:rPr>
              <a:t>in the past.</a:t>
            </a:r>
            <a:endParaRPr lang="zh-CN" altLang="en-US" sz="2400" b="1">
              <a:solidFill>
                <a:srgbClr val="FF0000"/>
              </a:solidFill>
            </a:endParaRPr>
          </a:p>
        </p:txBody>
      </p:sp>
      <p:sp>
        <p:nvSpPr>
          <p:cNvPr id="6" name="右大括号 5"/>
          <p:cNvSpPr/>
          <p:nvPr/>
        </p:nvSpPr>
        <p:spPr>
          <a:xfrm>
            <a:off x="8184232" y="2636912"/>
            <a:ext cx="360040" cy="1872208"/>
          </a:xfrm>
          <a:prstGeom prst="righ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 name="直接连接符 7"/>
          <p:cNvCxnSpPr/>
          <p:nvPr/>
        </p:nvCxnSpPr>
        <p:spPr>
          <a:xfrm>
            <a:off x="4079776" y="1916832"/>
            <a:ext cx="223224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右大括号 8"/>
          <p:cNvSpPr/>
          <p:nvPr/>
        </p:nvSpPr>
        <p:spPr>
          <a:xfrm>
            <a:off x="8184232" y="4725144"/>
            <a:ext cx="288032" cy="1008112"/>
          </a:xfrm>
          <a:prstGeom prst="righ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8400256" y="3068961"/>
            <a:ext cx="2267744" cy="1092607"/>
          </a:xfrm>
          <a:prstGeom prst="rect">
            <a:avLst/>
          </a:prstGeom>
          <a:noFill/>
        </p:spPr>
        <p:txBody>
          <a:bodyPr wrap="square" rtlCol="0">
            <a:spAutoFit/>
          </a:bodyPr>
          <a:lstStyle/>
          <a:p>
            <a:pPr>
              <a:lnSpc>
                <a:spcPts val="2600"/>
              </a:lnSpc>
            </a:pPr>
            <a:r>
              <a:rPr lang="en-US" altLang="zh-CN" sz="2400" b="1">
                <a:solidFill>
                  <a:srgbClr val="FF0000"/>
                </a:solidFill>
              </a:rPr>
              <a:t>How Kayla changed her way of thinking.</a:t>
            </a:r>
            <a:endParaRPr lang="zh-CN" altLang="en-US" sz="2400" b="1">
              <a:solidFill>
                <a:srgbClr val="FF0000"/>
              </a:solidFill>
            </a:endParaRPr>
          </a:p>
        </p:txBody>
      </p:sp>
      <p:cxnSp>
        <p:nvCxnSpPr>
          <p:cNvPr id="11" name="直接连接符 10"/>
          <p:cNvCxnSpPr/>
          <p:nvPr/>
        </p:nvCxnSpPr>
        <p:spPr>
          <a:xfrm>
            <a:off x="6816080" y="1916832"/>
            <a:ext cx="136815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75520" y="2204864"/>
            <a:ext cx="43204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151784" y="2204864"/>
            <a:ext cx="187220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83632" y="2492896"/>
            <a:ext cx="2376264"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00256" y="2492897"/>
            <a:ext cx="2088232" cy="461665"/>
          </a:xfrm>
          <a:prstGeom prst="rect">
            <a:avLst/>
          </a:prstGeom>
          <a:noFill/>
        </p:spPr>
        <p:txBody>
          <a:bodyPr wrap="square" rtlCol="0">
            <a:spAutoFit/>
          </a:bodyPr>
          <a:lstStyle/>
          <a:p>
            <a:r>
              <a:rPr lang="en-US" altLang="zh-CN" sz="2400" b="1">
                <a:solidFill>
                  <a:srgbClr val="0000FF"/>
                </a:solidFill>
              </a:rPr>
              <a:t>Going Positive </a:t>
            </a:r>
            <a:endParaRPr lang="en-US" altLang="zh-CN" sz="2400" b="1">
              <a:solidFill>
                <a:srgbClr val="0000FF"/>
              </a:solidFill>
            </a:endParaRPr>
          </a:p>
        </p:txBody>
      </p:sp>
      <p:sp>
        <p:nvSpPr>
          <p:cNvPr id="21" name="TextBox 20"/>
          <p:cNvSpPr txBox="1"/>
          <p:nvPr/>
        </p:nvSpPr>
        <p:spPr>
          <a:xfrm>
            <a:off x="8400256" y="4653137"/>
            <a:ext cx="2267744" cy="1426031"/>
          </a:xfrm>
          <a:prstGeom prst="rect">
            <a:avLst/>
          </a:prstGeom>
          <a:noFill/>
        </p:spPr>
        <p:txBody>
          <a:bodyPr wrap="square" rtlCol="0">
            <a:spAutoFit/>
          </a:bodyPr>
          <a:lstStyle/>
          <a:p>
            <a:pPr>
              <a:lnSpc>
                <a:spcPts val="2600"/>
              </a:lnSpc>
            </a:pPr>
            <a:r>
              <a:rPr lang="en-US" altLang="zh-CN" sz="2400" b="1">
                <a:solidFill>
                  <a:srgbClr val="FF0000"/>
                </a:solidFill>
              </a:rPr>
              <a:t>Kayla’s </a:t>
            </a:r>
            <a:r>
              <a:rPr lang="en-US" altLang="zh-CN" sz="2400" b="1">
                <a:solidFill>
                  <a:srgbClr val="0000FF"/>
                </a:solidFill>
              </a:rPr>
              <a:t>positive </a:t>
            </a:r>
            <a:r>
              <a:rPr lang="en-US" altLang="zh-CN" sz="2400" b="1">
                <a:solidFill>
                  <a:srgbClr val="FF0000"/>
                </a:solidFill>
              </a:rPr>
              <a:t>attitude toward herself and her good feeling.</a:t>
            </a:r>
            <a:endParaRPr lang="zh-CN" altLang="en-US" sz="2400" b="1">
              <a:solidFill>
                <a:srgbClr val="FF0000"/>
              </a:solidFill>
            </a:endParaRPr>
          </a:p>
        </p:txBody>
      </p:sp>
      <p:cxnSp>
        <p:nvCxnSpPr>
          <p:cNvPr id="22" name="直接连接符 21"/>
          <p:cNvCxnSpPr/>
          <p:nvPr/>
        </p:nvCxnSpPr>
        <p:spPr>
          <a:xfrm>
            <a:off x="2423592" y="2780928"/>
            <a:ext cx="47525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312024" y="2996952"/>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775520" y="3284984"/>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847528" y="3573016"/>
            <a:ext cx="20882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999656" y="3861048"/>
            <a:ext cx="4104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775520" y="4149080"/>
            <a:ext cx="27363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711624" y="4365104"/>
            <a:ext cx="30243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75520" y="5517232"/>
            <a:ext cx="40324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847528" y="5805264"/>
            <a:ext cx="51845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023992" y="5517232"/>
            <a:ext cx="20882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7768" y="1412776"/>
            <a:ext cx="37444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07768" y="1484784"/>
            <a:ext cx="352839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P1: past  experience</a:t>
            </a:r>
            <a:endParaRPr lang="zh-CN" altLang="en-US" sz="2800"/>
          </a:p>
        </p:txBody>
      </p:sp>
      <p:sp>
        <p:nvSpPr>
          <p:cNvPr id="4" name="矩形 3"/>
          <p:cNvSpPr/>
          <p:nvPr/>
        </p:nvSpPr>
        <p:spPr>
          <a:xfrm>
            <a:off x="4007768" y="2924944"/>
            <a:ext cx="37444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007768" y="3573016"/>
            <a:ext cx="3816424" cy="523220"/>
          </a:xfrm>
          <a:prstGeom prst="rect">
            <a:avLst/>
          </a:prstGeom>
          <a:noFill/>
        </p:spPr>
        <p:txBody>
          <a:bodyPr wrap="square" rtlCol="0">
            <a:spAutoFit/>
          </a:bodyPr>
          <a:lstStyle/>
          <a:p>
            <a:r>
              <a:rPr lang="en-US" altLang="zh-CN" sz="2800">
                <a:solidFill>
                  <a:schemeClr val="bg1"/>
                </a:solidFill>
              </a:rPr>
              <a:t>  P2: changes in your life </a:t>
            </a:r>
            <a:endParaRPr lang="zh-CN" altLang="en-US" sz="2800">
              <a:solidFill>
                <a:schemeClr val="bg1"/>
              </a:solidFill>
            </a:endParaRPr>
          </a:p>
        </p:txBody>
      </p:sp>
      <p:sp>
        <p:nvSpPr>
          <p:cNvPr id="6" name="矩形 5"/>
          <p:cNvSpPr/>
          <p:nvPr/>
        </p:nvSpPr>
        <p:spPr>
          <a:xfrm>
            <a:off x="4007768" y="4941168"/>
            <a:ext cx="374441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79776" y="5085184"/>
            <a:ext cx="352839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P3: your feelings</a:t>
            </a:r>
            <a:endParaRPr lang="zh-CN" altLang="en-US" sz="2800"/>
          </a:p>
        </p:txBody>
      </p:sp>
      <p:sp>
        <p:nvSpPr>
          <p:cNvPr id="8" name="矩形 7"/>
          <p:cNvSpPr/>
          <p:nvPr/>
        </p:nvSpPr>
        <p:spPr>
          <a:xfrm>
            <a:off x="2639617" y="188641"/>
            <a:ext cx="6601423" cy="661207"/>
          </a:xfrm>
          <a:prstGeom prst="rect">
            <a:avLst/>
          </a:prstGeom>
        </p:spPr>
        <p:txBody>
          <a:bodyPr wrap="none">
            <a:spAutoFit/>
          </a:bodyPr>
          <a:lstStyle/>
          <a:p>
            <a:pPr>
              <a:lnSpc>
                <a:spcPct val="150000"/>
              </a:lnSpc>
            </a:pPr>
            <a:r>
              <a:rPr lang="en-US" altLang="zh-CN" sz="2800" b="1">
                <a:latin typeface="Times New Roman" panose="02020603050405020304" pitchFamily="18" charset="0"/>
                <a:cs typeface="Times New Roman" panose="02020603050405020304" pitchFamily="18" charset="0"/>
              </a:rPr>
              <a:t>The structure of a page in a wellness nook</a:t>
            </a:r>
            <a:endParaRPr lang="en-US" altLang="zh-CN" sz="2800" b="1">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8101" y="760049"/>
            <a:ext cx="9704905" cy="5909310"/>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某英文报最近设立一个“学生园地”，邀请同学们分享自己参加体育锻炼的经历。请根据下面的写作提示，写一篇短文。内容包括：</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1.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你参加的体育项目；</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2.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你的生活发生的变化；</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3.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你的感受。</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800" b="1">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100</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左右；</a:t>
            </a:r>
            <a:br>
              <a:rPr lang="en-US" altLang="zh-CN" sz="2800" b="1">
                <a:latin typeface="Times New Roman" panose="02020603050405020304" pitchFamily="18" charset="0"/>
                <a:ea typeface="宋体" panose="02010600030101010101" pitchFamily="2" charset="-122"/>
                <a:cs typeface="Times New Roman" panose="02020603050405020304" pitchFamily="18" charset="0"/>
              </a:rPr>
            </a:br>
            <a:r>
              <a:rPr lang="en-US" altLang="zh-CN" sz="2800" b="1">
                <a:latin typeface="Times New Roman" panose="02020603050405020304" pitchFamily="18" charset="0"/>
                <a:ea typeface="宋体" panose="02010600030101010101" pitchFamily="2" charset="-122"/>
                <a:cs typeface="Times New Roman" panose="02020603050405020304" pitchFamily="18" charset="0"/>
              </a:rPr>
              <a:t>              2.</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1577" y="612475"/>
            <a:ext cx="3672408" cy="523220"/>
          </a:xfrm>
          <a:prstGeom prst="rect">
            <a:avLst/>
          </a:prstGeom>
          <a:no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One  possible version: </a:t>
            </a:r>
            <a:endParaRPr lang="zh-CN" altLang="en-US" sz="2800" b="1">
              <a:latin typeface="Times New Roman" panose="02020603050405020304" pitchFamily="18" charset="0"/>
              <a:cs typeface="Times New Roman" panose="02020603050405020304" pitchFamily="18" charset="0"/>
            </a:endParaRPr>
          </a:p>
        </p:txBody>
      </p:sp>
      <p:sp>
        <p:nvSpPr>
          <p:cNvPr id="3" name="TextBox 2"/>
          <p:cNvSpPr txBox="1"/>
          <p:nvPr/>
        </p:nvSpPr>
        <p:spPr>
          <a:xfrm>
            <a:off x="683172" y="1564068"/>
            <a:ext cx="11225047" cy="440120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    I remember there was a time when I got sick easily. When the weather changed suddenly, I would get a bad cold and headache. Taking medicine was part of my life, which made me weak and upset.   </a:t>
            </a:r>
            <a:endParaRPr lang="zh-CN"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When I went to hospital, the doctor told me that I should take physical exercise regularly to boost immune system. Since then I have made it a habit to jog in the park near my home. I also play sports with my classmates in my spare time and play badminton with my parents at weekends. Gradually my health improves and I feel much better. </a:t>
            </a:r>
            <a:endParaRPr lang="zh-CN"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Playing sports helps me stay healthy and prevents disease. It is the physical activities that make me healthy and happy. </a:t>
            </a:r>
            <a:endParaRPr lang="zh-CN" altLang="zh-CN" sz="280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950" y="1870223"/>
            <a:ext cx="8114443" cy="4247317"/>
          </a:xfrm>
          <a:prstGeom prst="rect">
            <a:avLst/>
          </a:prstGeom>
          <a:noFill/>
        </p:spPr>
        <p:txBody>
          <a:bodyPr wrap="square">
            <a:spAutoFit/>
          </a:bodyPr>
          <a:lstStyle/>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1.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挖掘网络资源，优化教学内容和学习方式</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2.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发挥学生的主体性，主动构建知识</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3.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为学生提供交际的语境，发展语言能力</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4.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做思维导图梳理知识，构建知识网络</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5.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做游戏，让学生体验学习的快乐</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marL="514350" indent="-514350">
              <a:lnSpc>
                <a:spcPct val="150000"/>
              </a:lnSpc>
              <a:defRPr/>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6. </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尽量在语篇中学习语法</a:t>
            </a:r>
            <a:endParaRPr lang="en-US" altLang="zh-CN" sz="2800" b="1">
              <a:latin typeface="Times New Roman" panose="02020603050405020304" pitchFamily="18" charset="0"/>
              <a:ea typeface="宋体" panose="02010600030101010101" pitchFamily="2" charset="-122"/>
            </a:endParaRPr>
          </a:p>
          <a:p>
            <a:pPr>
              <a:defRPr/>
            </a:pPr>
            <a:endParaRPr lang="zh-CN" altLang="en-US">
              <a:latin typeface="Times New Roman" panose="02020603050405020304" pitchFamily="18" charset="0"/>
              <a:ea typeface="宋体" panose="02010600030101010101" pitchFamily="2" charset="-122"/>
            </a:endParaRPr>
          </a:p>
        </p:txBody>
      </p:sp>
      <p:sp>
        <p:nvSpPr>
          <p:cNvPr id="2" name="TextBox 3"/>
          <p:cNvSpPr txBox="1">
            <a:spLocks noChangeArrowheads="1"/>
          </p:cNvSpPr>
          <p:nvPr/>
        </p:nvSpPr>
        <p:spPr bwMode="auto">
          <a:xfrm>
            <a:off x="3670870" y="840836"/>
            <a:ext cx="6970853" cy="6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600"/>
              </a:lnSpc>
              <a:spcBef>
                <a:spcPct val="0"/>
              </a:spcBef>
              <a:buNone/>
            </a:pPr>
            <a:r>
              <a:rPr lang="zh-CN" altLang="en-US" sz="3200" b="1">
                <a:highlight>
                  <a:srgbClr val="FFFF00"/>
                </a:highlight>
                <a:latin typeface="宋体" panose="02010600030101010101" pitchFamily="2" charset="-122"/>
                <a:ea typeface="宋体" panose="02010600030101010101" pitchFamily="2" charset="-122"/>
              </a:rPr>
              <a:t>（三）如何复习语法专题？</a:t>
            </a:r>
            <a:endParaRPr lang="zh-CN" altLang="en-US" sz="3200" b="1">
              <a:highlight>
                <a:srgbClr val="FFFF00"/>
              </a:highlight>
              <a:latin typeface="宋体" panose="02010600030101010101" pitchFamily="2" charset="-122"/>
              <a:ea typeface="宋体" panose="02010600030101010101" pitchFamily="2"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p:cNvPicPr>
          <p:nvPr/>
        </p:nvPicPr>
        <p:blipFill>
          <a:blip r:embed="rId1"/>
          <a:stretch>
            <a:fillRect/>
          </a:stretch>
        </p:blipFill>
        <p:spPr>
          <a:xfrm>
            <a:off x="0" y="1"/>
            <a:ext cx="11742234" cy="6786563"/>
          </a:xfrm>
          <a:prstGeom prst="rect">
            <a:avLst/>
          </a:prstGeom>
          <a:noFill/>
          <a:ln w="9525">
            <a:noFill/>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图片 2"/>
          <p:cNvPicPr>
            <a:picLocks noChangeAspect="1"/>
          </p:cNvPicPr>
          <p:nvPr/>
        </p:nvPicPr>
        <p:blipFill>
          <a:blip r:embed="rId1"/>
          <a:stretch>
            <a:fillRect/>
          </a:stretch>
        </p:blipFill>
        <p:spPr>
          <a:xfrm>
            <a:off x="1524000" y="1"/>
            <a:ext cx="9144000" cy="6524625"/>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49153"/>
          <p:cNvSpPr>
            <a:spLocks noGrp="1"/>
          </p:cNvSpPr>
          <p:nvPr/>
        </p:nvSpPr>
        <p:spPr>
          <a:xfrm>
            <a:off x="3608705" y="709295"/>
            <a:ext cx="4974590" cy="772795"/>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algn="ctr" defTabSz="967105" fontAlgn="auto">
              <a:spcBef>
                <a:spcPts val="940"/>
              </a:spcBef>
              <a:defRPr/>
            </a:pPr>
            <a:r>
              <a:rPr lang="zh-CN" altLang="en-US" sz="32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高考英语科的功能定位</a:t>
            </a:r>
            <a:endParaRPr lang="zh-CN" altLang="en-US" sz="32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sp>
        <p:nvSpPr>
          <p:cNvPr id="482308" name="Rectangle 1"/>
          <p:cNvSpPr/>
          <p:nvPr/>
        </p:nvSpPr>
        <p:spPr bwMode="auto">
          <a:xfrm>
            <a:off x="509852" y="1872454"/>
            <a:ext cx="11097705" cy="4062867"/>
          </a:xfrm>
          <a:prstGeom prst="rect">
            <a:avLst/>
          </a:prstGeom>
          <a:noFill/>
          <a:ln w="15875">
            <a:solidFill>
              <a:schemeClr val="tx2">
                <a:lumMod val="50000"/>
              </a:schemeClr>
            </a:solidFill>
            <a:prstDash val="sysDash"/>
          </a:ln>
        </p:spPr>
        <p:txBody>
          <a:bodyPr wrap="square" anchor="ctr">
            <a:spAutoFit/>
          </a:bodyPr>
          <a:lstStyle>
            <a:lvl1pPr marL="2540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2100" kern="1200">
                <a:solidFill>
                  <a:srgbClr val="262626"/>
                </a:solidFill>
                <a:latin typeface="+mn-lt"/>
                <a:ea typeface="PMingLiU" panose="02020500000000000000" pitchFamily="18" charset="-120"/>
                <a:cs typeface="+mn-cs"/>
              </a:defRPr>
            </a:lvl1pPr>
            <a:lvl2pPr marL="6604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700" kern="1200">
                <a:solidFill>
                  <a:srgbClr val="262626"/>
                </a:solidFill>
                <a:latin typeface="+mn-lt"/>
                <a:ea typeface="PMingLiU" panose="02020500000000000000" pitchFamily="18" charset="-120"/>
                <a:cs typeface="+mn-cs"/>
              </a:defRPr>
            </a:lvl2pPr>
            <a:lvl3pPr marL="1066800" indent="-2540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600" kern="1200">
                <a:solidFill>
                  <a:srgbClr val="262626"/>
                </a:solidFill>
                <a:latin typeface="+mn-lt"/>
                <a:ea typeface="PMingLiU" panose="02020500000000000000" pitchFamily="18" charset="-120"/>
                <a:cs typeface="+mn-cs"/>
              </a:defRPr>
            </a:lvl3pPr>
            <a:lvl4pPr marL="1371600" indent="-1524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400" kern="1200">
                <a:solidFill>
                  <a:srgbClr val="262626"/>
                </a:solidFill>
                <a:latin typeface="+mn-lt"/>
                <a:ea typeface="PMingLiU" panose="02020500000000000000" pitchFamily="18" charset="-120"/>
                <a:cs typeface="+mn-cs"/>
              </a:defRPr>
            </a:lvl4pPr>
            <a:lvl5pPr marL="1778000" indent="-152400" algn="l" defTabSz="406400" rtl="0" eaLnBrk="0" fontAlgn="base" hangingPunct="0">
              <a:spcBef>
                <a:spcPct val="20000"/>
              </a:spcBef>
              <a:spcAft>
                <a:spcPts val="540"/>
              </a:spcAft>
              <a:buClr>
                <a:schemeClr val="accent1"/>
              </a:buClr>
              <a:buSzPct val="115000"/>
              <a:buFont typeface="Arial" panose="020B0604020202020204" pitchFamily="34" charset="0"/>
              <a:buChar char="•"/>
              <a:defRPr sz="1200" kern="1200">
                <a:solidFill>
                  <a:srgbClr val="262626"/>
                </a:solidFill>
                <a:latin typeface="+mn-lt"/>
                <a:ea typeface="PMingLiU" panose="02020500000000000000" pitchFamily="18" charset="-120"/>
                <a:cs typeface="+mn-cs"/>
              </a:defRPr>
            </a:lvl5pPr>
          </a:lstStyle>
          <a:p>
            <a:pPr marL="0" indent="0" algn="just" defTabSz="725805" eaLnBrk="1" hangingPunct="1">
              <a:lnSpc>
                <a:spcPct val="140000"/>
              </a:lnSpc>
              <a:spcBef>
                <a:spcPct val="0"/>
              </a:spcBef>
              <a:spcAft>
                <a:spcPct val="0"/>
              </a:spcAft>
              <a:buClrTx/>
              <a:buSzTx/>
              <a:buNone/>
              <a:defRPr/>
            </a:pP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以高考评价体系的“一核”为指引，明确英语科考试的功能定位：</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第一，英语科命题必须坚持立德树人，</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促进学生形成开放意识和合作精神，促进学生养成独立思考和自主学习的习惯，促进学生提高多视角思辨能力和跨文化交际能力，最终引导学生实现全面而有个性的发展；</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第二，英语科命题必须以高等学校人才选拔的要求为依据，</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科学设计试题内容，考查学生的</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核心价值</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学科素养</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关键能力</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必备知识</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，为高等学校选拔基础扎实、善于应用、综合素质高并具有创新潜力的人才；</a:t>
            </a:r>
            <a:r>
              <a:rPr lang="zh-CN" altLang="en-US" sz="2115">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第三，英语科命题必须以国家课程标准的内容为依据，</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努力发挥积极导向作用，引导中学英语教学落实</a:t>
            </a:r>
            <a:r>
              <a:rPr lang="en-US" altLang="zh-CN"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英语课程标准</a:t>
            </a:r>
            <a:r>
              <a:rPr lang="en-US" altLang="zh-CN"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的要求，助力发展素质教育。</a:t>
            </a:r>
            <a:endParaRPr lang="zh-CN" altLang="en-US" sz="2115">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r" defTabSz="725805" eaLnBrk="1" hangingPunct="1">
              <a:lnSpc>
                <a:spcPct val="120000"/>
              </a:lnSpc>
              <a:spcBef>
                <a:spcPct val="0"/>
              </a:spcBef>
              <a:spcAft>
                <a:spcPct val="0"/>
              </a:spcAft>
              <a:buClrTx/>
              <a:buSzTx/>
              <a:buNone/>
              <a:defRPr/>
            </a:pPr>
            <a:r>
              <a:rPr lang="en-US" altLang="zh-CN" sz="1905">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90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陈康、吴泓霖、李新煜、乔辉</a:t>
            </a:r>
            <a:r>
              <a:rPr lang="en-US" altLang="zh-CN" sz="190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90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基于高考评价体系的英语科考试内容改革实施路径</a:t>
            </a:r>
            <a:r>
              <a:rPr lang="en-US" altLang="zh-CN" sz="1905">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》2019</a:t>
            </a:r>
            <a:endParaRPr lang="en-US" altLang="zh-CN" sz="1905">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2"/>
          <p:cNvSpPr txBox="1"/>
          <p:nvPr/>
        </p:nvSpPr>
        <p:spPr>
          <a:xfrm>
            <a:off x="3952875" y="214314"/>
            <a:ext cx="3429000" cy="523875"/>
          </a:xfrm>
          <a:prstGeom prst="rect">
            <a:avLst/>
          </a:prstGeom>
          <a:noFill/>
          <a:ln w="9525">
            <a:noFill/>
          </a:ln>
        </p:spPr>
        <p:txBody>
          <a:bodyPr>
            <a:spAutoFit/>
          </a:bodyPr>
          <a:lstStyle/>
          <a:p>
            <a:r>
              <a:rPr lang="zh-CN" altLang="en-US" sz="2800" b="1">
                <a:latin typeface="Times New Roman" panose="02020603050405020304" pitchFamily="18" charset="0"/>
              </a:rPr>
              <a:t>用思维导图梳理知识</a:t>
            </a:r>
            <a:endParaRPr lang="zh-CN" altLang="en-US" sz="2800" b="1">
              <a:latin typeface="Times New Roman" panose="02020603050405020304" pitchFamily="18" charset="0"/>
            </a:endParaRPr>
          </a:p>
        </p:txBody>
      </p:sp>
      <p:pic>
        <p:nvPicPr>
          <p:cNvPr id="113667" name="Picture 4"/>
          <p:cNvPicPr>
            <a:picLocks noChangeAspect="1"/>
          </p:cNvPicPr>
          <p:nvPr/>
        </p:nvPicPr>
        <p:blipFill>
          <a:blip r:embed="rId1"/>
          <a:stretch>
            <a:fillRect/>
          </a:stretch>
        </p:blipFill>
        <p:spPr>
          <a:xfrm>
            <a:off x="178420" y="76200"/>
            <a:ext cx="11742234" cy="6781800"/>
          </a:xfrm>
          <a:prstGeom prst="rect">
            <a:avLst/>
          </a:prstGeom>
          <a:noFill/>
          <a:ln w="9525">
            <a:noFill/>
          </a:ln>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p:nvPr/>
        </p:nvSpPr>
        <p:spPr>
          <a:xfrm>
            <a:off x="2855914" y="188913"/>
            <a:ext cx="6429375" cy="584200"/>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非谓语动词考点梳理</a:t>
            </a:r>
            <a:endParaRPr lang="zh-CN" altLang="en-US" sz="32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9635" name="TextBox 4"/>
          <p:cNvSpPr txBox="1"/>
          <p:nvPr/>
        </p:nvSpPr>
        <p:spPr>
          <a:xfrm>
            <a:off x="1524001" y="1341439"/>
            <a:ext cx="6696075" cy="1076325"/>
          </a:xfrm>
          <a:prstGeom prst="rect">
            <a:avLst/>
          </a:prstGeom>
          <a:noFill/>
          <a:ln w="9525">
            <a:noFill/>
          </a:ln>
        </p:spPr>
        <p:txBody>
          <a:bodyPr>
            <a:spAutoFit/>
          </a:bodyPr>
          <a:lstStyle/>
          <a:p>
            <a:r>
              <a:rPr lang="zh-CN" altLang="en-US" sz="3200" b="1">
                <a:latin typeface="Times New Roman" panose="02020603050405020304" pitchFamily="18" charset="0"/>
                <a:ea typeface="宋体" panose="02010600030101010101" pitchFamily="2" charset="-122"/>
                <a:cs typeface="Times New Roman" panose="02020603050405020304" pitchFamily="18" charset="0"/>
              </a:rPr>
              <a:t>一、</a:t>
            </a:r>
            <a:r>
              <a:rPr lang="zh-CN" altLang="zh-CN" sz="3200" b="1">
                <a:latin typeface="Times New Roman" panose="02020603050405020304" pitchFamily="18" charset="0"/>
                <a:ea typeface="宋体" panose="02010600030101010101" pitchFamily="2" charset="-122"/>
                <a:cs typeface="Times New Roman" panose="02020603050405020304" pitchFamily="18" charset="0"/>
              </a:rPr>
              <a:t>非谓语动词的种类</a:t>
            </a:r>
            <a:endParaRPr lang="zh-CN" altLang="zh-CN" sz="3200" b="1">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2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左大括号 5"/>
          <p:cNvSpPr/>
          <p:nvPr/>
        </p:nvSpPr>
        <p:spPr>
          <a:xfrm>
            <a:off x="5735638" y="981076"/>
            <a:ext cx="679450" cy="1490663"/>
          </a:xfrm>
          <a:prstGeom prst="leftBrace">
            <a:avLst>
              <a:gd name="adj1" fmla="val 8333"/>
              <a:gd name="adj2" fmla="val 50000"/>
            </a:avLst>
          </a:prstGeom>
          <a:noFill/>
          <a:ln w="19050" cmpd="dbl">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342900" indent="-342900" fontAlgn="base">
              <a:spcBef>
                <a:spcPct val="0"/>
              </a:spcBef>
              <a:spcAft>
                <a:spcPct val="0"/>
              </a:spcAft>
              <a:buFont typeface="Arial" panose="020B0604020202020204" pitchFamily="34" charset="0"/>
              <a:buAutoNum type="arabicPeriod"/>
              <a:defRPr/>
            </a:pPr>
            <a:endParaRPr lang="zh-CN" altLang="en-US" sz="2800" b="1">
              <a:solidFill>
                <a:srgbClr val="FF0000"/>
              </a:solidFill>
              <a:latin typeface="Arial Unicode MS" panose="020B0604020202020204" charset="-122"/>
            </a:endParaRPr>
          </a:p>
        </p:txBody>
      </p:sp>
      <p:sp>
        <p:nvSpPr>
          <p:cNvPr id="32773" name="TextBox 6"/>
          <p:cNvSpPr txBox="1"/>
          <p:nvPr/>
        </p:nvSpPr>
        <p:spPr>
          <a:xfrm>
            <a:off x="6311900" y="549275"/>
            <a:ext cx="4356100" cy="2022670"/>
          </a:xfrm>
          <a:prstGeom prst="rect">
            <a:avLst/>
          </a:prstGeom>
          <a:noFill/>
          <a:ln w="9525">
            <a:noFill/>
          </a:ln>
        </p:spPr>
        <p:txBody>
          <a:bodyPr>
            <a:spAutoFit/>
          </a:bodyPr>
          <a:lstStyle/>
          <a:p>
            <a:pPr>
              <a:lnSpc>
                <a:spcPct val="150000"/>
              </a:lnSpc>
            </a:pPr>
            <a:r>
              <a:rPr lang="en-US" altLang="zh-CN" sz="32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动词不定式</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to do</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doing</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过去分词</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done </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左大括号 7"/>
          <p:cNvSpPr/>
          <p:nvPr/>
        </p:nvSpPr>
        <p:spPr>
          <a:xfrm>
            <a:off x="7301598" y="1462995"/>
            <a:ext cx="231040" cy="631741"/>
          </a:xfrm>
          <a:prstGeom prst="leftBrace">
            <a:avLst>
              <a:gd name="adj1" fmla="val 48973"/>
              <a:gd name="adj2" fmla="val 50000"/>
            </a:avLst>
          </a:prstGeom>
          <a:noFill/>
          <a:ln w="19050" cmpd="dbl">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342900" indent="-342900" fontAlgn="base">
              <a:spcBef>
                <a:spcPct val="0"/>
              </a:spcBef>
              <a:spcAft>
                <a:spcPct val="0"/>
              </a:spcAft>
              <a:buFont typeface="Arial" panose="020B0604020202020204" pitchFamily="34" charset="0"/>
              <a:buAutoNum type="arabicPeriod"/>
              <a:defRPr/>
            </a:pPr>
            <a:endParaRPr lang="zh-CN" altLang="en-US" sz="2800" b="1">
              <a:solidFill>
                <a:srgbClr val="FF0000"/>
              </a:solidFill>
              <a:latin typeface="Arial Unicode MS" panose="020B0604020202020204" charset="-122"/>
            </a:endParaRPr>
          </a:p>
        </p:txBody>
      </p:sp>
      <p:sp>
        <p:nvSpPr>
          <p:cNvPr id="32775" name="TextBox 8"/>
          <p:cNvSpPr txBox="1"/>
          <p:nvPr/>
        </p:nvSpPr>
        <p:spPr>
          <a:xfrm>
            <a:off x="7570420" y="1270550"/>
            <a:ext cx="1839059" cy="862416"/>
          </a:xfrm>
          <a:prstGeom prst="rect">
            <a:avLst/>
          </a:prstGeom>
          <a:noFill/>
          <a:ln w="9525">
            <a:noFill/>
          </a:ln>
        </p:spPr>
        <p:txBody>
          <a:bodyPr wrap="square">
            <a:spAutoFit/>
          </a:bodyPr>
          <a:lstStyle/>
          <a:p>
            <a:pPr>
              <a:lnSpc>
                <a:spcPts val="3200"/>
              </a:lnSpc>
            </a:pPr>
            <a:r>
              <a:rPr lang="zh-CN" altLang="en-US" sz="2400" b="1">
                <a:latin typeface="宋体" panose="02010600030101010101" pitchFamily="2" charset="-122"/>
                <a:ea typeface="宋体" panose="02010600030101010101" pitchFamily="2" charset="-122"/>
              </a:rPr>
              <a:t>现在分词 </a:t>
            </a:r>
            <a:r>
              <a:rPr lang="en-US" altLang="zh-CN" sz="2400" b="1">
                <a:latin typeface="宋体" panose="02010600030101010101" pitchFamily="2" charset="-122"/>
                <a:ea typeface="宋体" panose="02010600030101010101" pitchFamily="2" charset="-122"/>
              </a:rPr>
              <a:t> </a:t>
            </a:r>
            <a:endParaRPr lang="en-US" altLang="zh-CN" sz="2400" b="1">
              <a:latin typeface="宋体" panose="02010600030101010101" pitchFamily="2" charset="-122"/>
              <a:ea typeface="宋体" panose="02010600030101010101" pitchFamily="2" charset="-122"/>
            </a:endParaRPr>
          </a:p>
          <a:p>
            <a:pPr>
              <a:lnSpc>
                <a:spcPts val="3200"/>
              </a:lnSpc>
            </a:pPr>
            <a:r>
              <a:rPr lang="zh-CN" altLang="en-US" sz="2400" b="1">
                <a:latin typeface="宋体" panose="02010600030101010101" pitchFamily="2" charset="-122"/>
                <a:ea typeface="宋体" panose="02010600030101010101" pitchFamily="2" charset="-122"/>
              </a:rPr>
              <a:t>动名词</a:t>
            </a:r>
            <a:endParaRPr lang="zh-CN" altLang="en-US" sz="2400">
              <a:latin typeface="宋体" panose="02010600030101010101" pitchFamily="2" charset="-122"/>
              <a:ea typeface="宋体" panose="02010600030101010101" pitchFamily="2" charset="-122"/>
            </a:endParaRPr>
          </a:p>
        </p:txBody>
      </p:sp>
      <p:sp>
        <p:nvSpPr>
          <p:cNvPr id="69640" name="TextBox 9"/>
          <p:cNvSpPr txBox="1"/>
          <p:nvPr/>
        </p:nvSpPr>
        <p:spPr>
          <a:xfrm>
            <a:off x="1524000" y="2420939"/>
            <a:ext cx="9144000" cy="4267835"/>
          </a:xfrm>
          <a:prstGeom prst="rect">
            <a:avLst/>
          </a:prstGeom>
          <a:noFill/>
          <a:ln w="9525">
            <a:noFill/>
          </a:ln>
        </p:spPr>
        <p:txBody>
          <a:bodyPr>
            <a:spAutoFit/>
          </a:bodyPr>
          <a:lstStyle/>
          <a:p>
            <a:pPr>
              <a:lnSpc>
                <a:spcPts val="38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二、</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非谓语动词的不同形式</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zh-CN" altLang="zh-CN" sz="2800" b="1">
                <a:latin typeface="Times New Roman" panose="02020603050405020304" pitchFamily="18" charset="0"/>
                <a:ea typeface="宋体" panose="02010600030101010101" pitchFamily="2" charset="-122"/>
                <a:cs typeface="Times New Roman" panose="02020603050405020304" pitchFamily="18" charset="0"/>
              </a:rPr>
              <a:t>（一）现在分词的各种形式： </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一般式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被动式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完成式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zh-CN" altLang="en-US" sz="2800" b="1">
                <a:latin typeface="Times New Roman" panose="02020603050405020304" pitchFamily="18" charset="0"/>
                <a:ea typeface="宋体" panose="02010600030101010101" pitchFamily="2" charset="-122"/>
                <a:cs typeface="Times New Roman" panose="02020603050405020304" pitchFamily="18" charset="0"/>
              </a:rPr>
              <a:t>     完成</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被动式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zh-CN" altLang="zh-CN" sz="2800" b="1">
                <a:latin typeface="Times New Roman" panose="02020603050405020304" pitchFamily="18" charset="0"/>
                <a:ea typeface="宋体" panose="02010600030101010101" pitchFamily="2" charset="-122"/>
                <a:cs typeface="Times New Roman" panose="02020603050405020304" pitchFamily="18" charset="0"/>
              </a:rPr>
              <a:t>（二）动词不定式的各种形式： </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一般式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被动式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进行式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完成式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完成被动式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a:latin typeface="Times New Roman" panose="02020603050405020304" pitchFamily="18" charset="0"/>
              <a:ea typeface="宋体" panose="02010600030101010101" pitchFamily="2" charset="-122"/>
              <a:cs typeface="Times New Roman" panose="02020603050405020304" pitchFamily="18" charset="0"/>
            </a:endParaRPr>
          </a:p>
          <a:p>
            <a:pPr>
              <a:lnSpc>
                <a:spcPts val="3800"/>
              </a:lnSpc>
            </a:pPr>
            <a:r>
              <a:rPr lang="en-US" altLang="zh-CN" sz="28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a:latin typeface="Times New Roman" panose="02020603050405020304" pitchFamily="18" charset="0"/>
                <a:ea typeface="宋体" panose="02010600030101010101" pitchFamily="2" charset="-122"/>
                <a:cs typeface="Times New Roman" panose="02020603050405020304" pitchFamily="18" charset="0"/>
              </a:rPr>
              <a:t>完成进行式</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8"/>
          <p:cNvSpPr txBox="1"/>
          <p:nvPr/>
        </p:nvSpPr>
        <p:spPr>
          <a:xfrm>
            <a:off x="3000376" y="3429001"/>
            <a:ext cx="1223963"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doing</a:t>
            </a:r>
            <a:endParaRPr lang="zh-CN" altLang="en-US" sz="2800">
              <a:solidFill>
                <a:srgbClr val="FF0000"/>
              </a:solidFill>
              <a:latin typeface="Times New Roman" panose="02020603050405020304" pitchFamily="18" charset="0"/>
            </a:endParaRPr>
          </a:p>
        </p:txBody>
      </p:sp>
      <p:sp>
        <p:nvSpPr>
          <p:cNvPr id="10" name="TextBox 9"/>
          <p:cNvSpPr txBox="1"/>
          <p:nvPr/>
        </p:nvSpPr>
        <p:spPr>
          <a:xfrm>
            <a:off x="5232401" y="3429001"/>
            <a:ext cx="1871663"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being done</a:t>
            </a:r>
            <a:endParaRPr lang="zh-CN" altLang="en-US" sz="2800">
              <a:solidFill>
                <a:srgbClr val="FF0000"/>
              </a:solidFill>
              <a:latin typeface="Times New Roman" panose="02020603050405020304" pitchFamily="18" charset="0"/>
            </a:endParaRPr>
          </a:p>
        </p:txBody>
      </p:sp>
      <p:sp>
        <p:nvSpPr>
          <p:cNvPr id="11" name="TextBox 10"/>
          <p:cNvSpPr txBox="1"/>
          <p:nvPr/>
        </p:nvSpPr>
        <p:spPr>
          <a:xfrm>
            <a:off x="8256588" y="3429001"/>
            <a:ext cx="2266950"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having done</a:t>
            </a:r>
            <a:endParaRPr lang="zh-CN" altLang="en-US" sz="2800">
              <a:solidFill>
                <a:srgbClr val="FF0000"/>
              </a:solidFill>
              <a:latin typeface="Times New Roman" panose="02020603050405020304" pitchFamily="18" charset="0"/>
            </a:endParaRPr>
          </a:p>
        </p:txBody>
      </p:sp>
      <p:sp>
        <p:nvSpPr>
          <p:cNvPr id="12" name="TextBox 11"/>
          <p:cNvSpPr txBox="1"/>
          <p:nvPr/>
        </p:nvSpPr>
        <p:spPr>
          <a:xfrm>
            <a:off x="4079875" y="3933825"/>
            <a:ext cx="2952750" cy="522288"/>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having been done</a:t>
            </a:r>
            <a:endParaRPr lang="zh-CN" altLang="en-US" sz="2800">
              <a:solidFill>
                <a:srgbClr val="FF0000"/>
              </a:solidFill>
              <a:latin typeface="Times New Roman" panose="02020603050405020304" pitchFamily="18" charset="0"/>
            </a:endParaRPr>
          </a:p>
        </p:txBody>
      </p:sp>
      <p:sp>
        <p:nvSpPr>
          <p:cNvPr id="13" name="TextBox 12"/>
          <p:cNvSpPr txBox="1"/>
          <p:nvPr/>
        </p:nvSpPr>
        <p:spPr>
          <a:xfrm>
            <a:off x="3000376" y="4868864"/>
            <a:ext cx="1116013"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to do</a:t>
            </a:r>
            <a:endParaRPr lang="zh-CN" altLang="en-US" sz="2800">
              <a:solidFill>
                <a:srgbClr val="FF0000"/>
              </a:solidFill>
              <a:latin typeface="Times New Roman" panose="02020603050405020304" pitchFamily="18" charset="0"/>
            </a:endParaRPr>
          </a:p>
        </p:txBody>
      </p:sp>
      <p:sp>
        <p:nvSpPr>
          <p:cNvPr id="14" name="TextBox 13"/>
          <p:cNvSpPr txBox="1"/>
          <p:nvPr/>
        </p:nvSpPr>
        <p:spPr>
          <a:xfrm>
            <a:off x="5159375" y="4797425"/>
            <a:ext cx="1873250" cy="522288"/>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 to be done</a:t>
            </a:r>
            <a:endParaRPr lang="zh-CN" altLang="en-US" sz="2800">
              <a:solidFill>
                <a:srgbClr val="FF0000"/>
              </a:solidFill>
              <a:latin typeface="Times New Roman" panose="02020603050405020304" pitchFamily="18" charset="0"/>
            </a:endParaRPr>
          </a:p>
        </p:txBody>
      </p:sp>
      <p:sp>
        <p:nvSpPr>
          <p:cNvPr id="15" name="TextBox 14"/>
          <p:cNvSpPr txBox="1"/>
          <p:nvPr/>
        </p:nvSpPr>
        <p:spPr>
          <a:xfrm>
            <a:off x="8399463" y="4868864"/>
            <a:ext cx="2017712"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to be doing</a:t>
            </a:r>
            <a:endParaRPr lang="zh-CN" altLang="en-US" sz="2800">
              <a:solidFill>
                <a:srgbClr val="FF0000"/>
              </a:solidFill>
              <a:latin typeface="Times New Roman" panose="02020603050405020304" pitchFamily="18" charset="0"/>
            </a:endParaRPr>
          </a:p>
        </p:txBody>
      </p:sp>
      <p:sp>
        <p:nvSpPr>
          <p:cNvPr id="16" name="TextBox 15"/>
          <p:cNvSpPr txBox="1"/>
          <p:nvPr/>
        </p:nvSpPr>
        <p:spPr>
          <a:xfrm>
            <a:off x="3071814" y="5300664"/>
            <a:ext cx="2160587" cy="523875"/>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to have done</a:t>
            </a:r>
            <a:endParaRPr lang="zh-CN" altLang="en-US" sz="2800">
              <a:solidFill>
                <a:srgbClr val="FF0000"/>
              </a:solidFill>
              <a:latin typeface="Times New Roman" panose="02020603050405020304" pitchFamily="18" charset="0"/>
            </a:endParaRPr>
          </a:p>
        </p:txBody>
      </p:sp>
      <p:sp>
        <p:nvSpPr>
          <p:cNvPr id="17" name="TextBox 16"/>
          <p:cNvSpPr txBox="1"/>
          <p:nvPr/>
        </p:nvSpPr>
        <p:spPr>
          <a:xfrm>
            <a:off x="7248525" y="5373689"/>
            <a:ext cx="3024188" cy="522287"/>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to have been done</a:t>
            </a:r>
            <a:endParaRPr lang="zh-CN" altLang="en-US" sz="2800">
              <a:solidFill>
                <a:srgbClr val="FF0000"/>
              </a:solidFill>
              <a:latin typeface="Times New Roman" panose="02020603050405020304" pitchFamily="18" charset="0"/>
            </a:endParaRPr>
          </a:p>
        </p:txBody>
      </p:sp>
      <p:sp>
        <p:nvSpPr>
          <p:cNvPr id="18" name="TextBox 17"/>
          <p:cNvSpPr txBox="1"/>
          <p:nvPr/>
        </p:nvSpPr>
        <p:spPr>
          <a:xfrm>
            <a:off x="3863976" y="5805489"/>
            <a:ext cx="3311525" cy="522287"/>
          </a:xfrm>
          <a:prstGeom prst="rect">
            <a:avLst/>
          </a:prstGeom>
          <a:noFill/>
          <a:ln w="9525">
            <a:noFill/>
          </a:ln>
        </p:spPr>
        <p:txBody>
          <a:bodyPr>
            <a:spAutoFit/>
          </a:bodyPr>
          <a:lstStyle/>
          <a:p>
            <a:r>
              <a:rPr lang="en-US" altLang="zh-CN" sz="2800" b="1">
                <a:solidFill>
                  <a:srgbClr val="FF0000"/>
                </a:solidFill>
                <a:latin typeface="Times New Roman" panose="02020603050405020304" pitchFamily="18" charset="0"/>
              </a:rPr>
              <a:t>to have been doing</a:t>
            </a:r>
            <a:endParaRPr lang="zh-CN" altLang="en-US" sz="280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linds(horizontal)">
                                      <p:cBhvr>
                                        <p:cTn id="12" dur="500"/>
                                        <p:tgtEl>
                                          <p:spTgt spid="327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5" grpId="0"/>
      <p:bldP spid="9" grpId="0"/>
      <p:bldP spid="10" grpId="0"/>
      <p:bldP spid="11" grpId="0"/>
      <p:bldP spid="12" grpId="0"/>
      <p:bldP spid="13" grpId="0"/>
      <p:bldP spid="14" grpId="0"/>
      <p:bldP spid="15" grpId="0"/>
      <p:bldP spid="16" grpId="0"/>
      <p:bldP spid="17" grpId="0"/>
      <p:bldP spid="1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72282" y="292233"/>
            <a:ext cx="4511269" cy="578046"/>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75" y="1055340"/>
            <a:ext cx="9952700" cy="5368549"/>
          </a:xfrm>
          <a:prstGeom prst="rect">
            <a:avLst/>
          </a:prstGeom>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74061"/>
            <a:ext cx="12192000" cy="6196568"/>
          </a:xfrm>
          <a:prstGeom prst="rect">
            <a:avLst/>
          </a:prstGeom>
          <a:noFill/>
        </p:spPr>
        <p:txBody>
          <a:bodyPr wrap="square" rtlCol="0">
            <a:spAutoFit/>
          </a:bodyPr>
          <a:lstStyle/>
          <a:p>
            <a:pPr indent="266700" algn="just" fontAlgn="ctr">
              <a:lnSpc>
                <a:spcPts val="34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Beijing is a city bridging the ancient and the modern.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Buddhist temples </a:t>
            </a:r>
            <a:r>
              <a:rPr lang="en-US" altLang="zh-CN" sz="2400" kern="1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museums, narrow hutong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61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royal palaces, it is home to more than 3,000 years of glorious history even down to its layout, with the city keeping its </a:t>
            </a:r>
            <a:r>
              <a:rPr lang="en-US" altLang="zh-CN" sz="2400" kern="1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carefully </a:t>
            </a:r>
            <a:r>
              <a:rPr lang="en-US" altLang="zh-CN" sz="2400" u="sng" kern="100">
                <a:effectLst/>
                <a:latin typeface="Times New Roman" panose="02020603050405020304" pitchFamily="18" charset="0"/>
                <a:ea typeface="宋体" panose="02010600030101010101" pitchFamily="2" charset="-122"/>
                <a:cs typeface="Times New Roman" panose="02020603050405020304" pitchFamily="18" charset="0"/>
              </a:rPr>
              <a:t>62</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(build) system of ring roads.</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ctr">
              <a:lnSpc>
                <a:spcPts val="34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for all its ancient buildings, Beijing is also a place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welcomes the fast-paced development of modern life, with 21st-century architectural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(wonder) standing side by side with historical buildings of the past.</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ctr">
              <a:lnSpc>
                <a:spcPts val="34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a distinct visual contrast (</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反差</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that shouldn’t work,</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somehow these two very different worlds make a good combination.</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(visit) </a:t>
            </a:r>
            <a:r>
              <a:rPr lang="en-US" altLang="zh-CN" sz="2400" kern="10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several times over the last 10 years</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67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(amaze) by the co-existence of old and new, and how a city </a:t>
            </a:r>
            <a:r>
              <a:rPr lang="en-US" altLang="zh-CN" sz="2400" kern="1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was able to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keep such a rich heritage(</a:t>
            </a:r>
            <a:r>
              <a:rPr lang="zh-CN"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遗产</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constantly growing. As a photographer, I have </a:t>
            </a:r>
            <a:r>
              <a:rPr lang="en-US" altLang="zh-CN" sz="2400" kern="10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spent the last two years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(record) everything I discovered.</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ctr">
              <a:lnSpc>
                <a:spcPts val="3400"/>
              </a:lnSpc>
            </a:pP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69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(remark) development of this city, </a:t>
            </a:r>
            <a:r>
              <a:rPr lang="en-US" altLang="zh-CN" sz="2400" kern="1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which is consciously designed to protect the past while stepping into the modern world</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u="sng"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70            </a:t>
            </a:r>
            <a:r>
              <a:rPr lang="en-US" altLang="zh-CN"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there is always something new to discover here, and I could be photographing Beijing for the next 50 years.</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2275489" y="708712"/>
            <a:ext cx="604345"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a:t>
            </a:r>
            <a:endParaRPr lang="zh-CN" altLang="en-US" sz="2400"/>
          </a:p>
        </p:txBody>
      </p:sp>
      <p:sp>
        <p:nvSpPr>
          <p:cNvPr id="6" name="文本框 5"/>
          <p:cNvSpPr txBox="1"/>
          <p:nvPr/>
        </p:nvSpPr>
        <p:spPr>
          <a:xfrm>
            <a:off x="6921062" y="1282857"/>
            <a:ext cx="846083" cy="461665"/>
          </a:xfrm>
          <a:prstGeom prst="rect">
            <a:avLst/>
          </a:prstGeom>
          <a:noFill/>
        </p:spPr>
        <p:txBody>
          <a:bodyPr wrap="square">
            <a:spAutoFit/>
          </a:bodyPr>
          <a:lstStyle/>
          <a:p>
            <a:r>
              <a:rPr lang="en-US" altLang="zh-CN" sz="2400" kern="10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built</a:t>
            </a:r>
            <a:endParaRPr lang="zh-CN" altLang="en-US" sz="2400">
              <a:solidFill>
                <a:srgbClr val="0000FF"/>
              </a:solidFill>
            </a:endParaRPr>
          </a:p>
        </p:txBody>
      </p:sp>
      <p:sp>
        <p:nvSpPr>
          <p:cNvPr id="8" name="文本框 7"/>
          <p:cNvSpPr txBox="1"/>
          <p:nvPr/>
        </p:nvSpPr>
        <p:spPr>
          <a:xfrm>
            <a:off x="7654158" y="1701276"/>
            <a:ext cx="1581807"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that/which </a:t>
            </a:r>
            <a:endParaRPr lang="zh-CN" altLang="en-US" sz="2400"/>
          </a:p>
        </p:txBody>
      </p:sp>
      <p:sp>
        <p:nvSpPr>
          <p:cNvPr id="10" name="文本框 9"/>
          <p:cNvSpPr txBox="1"/>
          <p:nvPr/>
        </p:nvSpPr>
        <p:spPr>
          <a:xfrm>
            <a:off x="7767145" y="2162941"/>
            <a:ext cx="1355834"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wonders</a:t>
            </a:r>
            <a:endParaRPr lang="zh-CN" altLang="en-US" sz="2400"/>
          </a:p>
        </p:txBody>
      </p:sp>
      <p:sp>
        <p:nvSpPr>
          <p:cNvPr id="12" name="文本框 11"/>
          <p:cNvSpPr txBox="1"/>
          <p:nvPr/>
        </p:nvSpPr>
        <p:spPr>
          <a:xfrm>
            <a:off x="7903780" y="2765445"/>
            <a:ext cx="1355834"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but/yet </a:t>
            </a:r>
            <a:endParaRPr lang="zh-CN" altLang="en-US" sz="2400"/>
          </a:p>
        </p:txBody>
      </p:sp>
      <p:sp>
        <p:nvSpPr>
          <p:cNvPr id="14" name="文本框 13"/>
          <p:cNvSpPr txBox="1"/>
          <p:nvPr/>
        </p:nvSpPr>
        <p:spPr>
          <a:xfrm>
            <a:off x="5691352" y="3413019"/>
            <a:ext cx="2075793" cy="461665"/>
          </a:xfrm>
          <a:prstGeom prst="rect">
            <a:avLst/>
          </a:prstGeom>
          <a:noFill/>
        </p:spPr>
        <p:txBody>
          <a:bodyPr wrap="square">
            <a:spAutoFit/>
          </a:bodyPr>
          <a:lstStyle/>
          <a:p>
            <a:r>
              <a:rPr lang="en-US" altLang="zh-CN" sz="2400" kern="10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Having visited </a:t>
            </a:r>
            <a:endParaRPr lang="zh-CN" altLang="en-US" sz="2400">
              <a:highlight>
                <a:srgbClr val="FFFF00"/>
              </a:highlight>
            </a:endParaRPr>
          </a:p>
        </p:txBody>
      </p:sp>
      <p:sp>
        <p:nvSpPr>
          <p:cNvPr id="16" name="文本框 15"/>
          <p:cNvSpPr txBox="1"/>
          <p:nvPr/>
        </p:nvSpPr>
        <p:spPr>
          <a:xfrm>
            <a:off x="1183725" y="3888372"/>
            <a:ext cx="1928649"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was amazed </a:t>
            </a:r>
            <a:endParaRPr lang="zh-CN" altLang="en-US" sz="2400"/>
          </a:p>
        </p:txBody>
      </p:sp>
      <p:sp>
        <p:nvSpPr>
          <p:cNvPr id="18" name="文本框 17"/>
          <p:cNvSpPr txBox="1"/>
          <p:nvPr/>
        </p:nvSpPr>
        <p:spPr>
          <a:xfrm>
            <a:off x="1058916" y="4738624"/>
            <a:ext cx="1368973" cy="461665"/>
          </a:xfrm>
          <a:prstGeom prst="rect">
            <a:avLst/>
          </a:prstGeom>
          <a:noFill/>
        </p:spPr>
        <p:txBody>
          <a:bodyPr wrap="square">
            <a:spAutoFit/>
          </a:bodyPr>
          <a:lstStyle/>
          <a:p>
            <a:r>
              <a:rPr lang="en-US" altLang="zh-CN" sz="2400" kern="100">
                <a:solidFill>
                  <a:srgbClr val="FF00FF"/>
                </a:solidFill>
                <a:effectLst/>
                <a:latin typeface="Times New Roman" panose="02020603050405020304" pitchFamily="18" charset="0"/>
                <a:ea typeface="宋体" panose="02010600030101010101" pitchFamily="2" charset="-122"/>
                <a:cs typeface="Times New Roman" panose="02020603050405020304" pitchFamily="18" charset="0"/>
              </a:rPr>
              <a:t>recording</a:t>
            </a:r>
            <a:endParaRPr lang="zh-CN" altLang="en-US" sz="2400">
              <a:solidFill>
                <a:srgbClr val="FF00FF"/>
              </a:solidFill>
            </a:endParaRPr>
          </a:p>
        </p:txBody>
      </p:sp>
      <p:sp>
        <p:nvSpPr>
          <p:cNvPr id="20" name="文本框 19"/>
          <p:cNvSpPr txBox="1"/>
          <p:nvPr/>
        </p:nvSpPr>
        <p:spPr>
          <a:xfrm>
            <a:off x="1255987" y="5173185"/>
            <a:ext cx="1623847" cy="461665"/>
          </a:xfrm>
          <a:prstGeom prst="rect">
            <a:avLst/>
          </a:prstGeom>
          <a:noFill/>
        </p:spPr>
        <p:txBody>
          <a:bodyPr wrap="square">
            <a:spAutoFit/>
          </a:bodyPr>
          <a:lstStyle/>
          <a:p>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remarkable </a:t>
            </a:r>
            <a:endParaRPr lang="zh-CN" altLang="en-US" sz="2400"/>
          </a:p>
        </p:txBody>
      </p:sp>
      <p:sp>
        <p:nvSpPr>
          <p:cNvPr id="22" name="文本框 21"/>
          <p:cNvSpPr txBox="1"/>
          <p:nvPr/>
        </p:nvSpPr>
        <p:spPr>
          <a:xfrm>
            <a:off x="6096000" y="5546910"/>
            <a:ext cx="972206" cy="499367"/>
          </a:xfrm>
          <a:prstGeom prst="rect">
            <a:avLst/>
          </a:prstGeom>
          <a:noFill/>
        </p:spPr>
        <p:txBody>
          <a:bodyPr wrap="square">
            <a:spAutoFit/>
          </a:bodyPr>
          <a:lstStyle/>
          <a:p>
            <a:pPr algn="just">
              <a:lnSpc>
                <a:spcPts val="3400"/>
              </a:lnSpc>
            </a:pPr>
            <a:r>
              <a:rPr lang="en-US" altLang="zh-CN" sz="24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means</a:t>
            </a:r>
            <a:endParaRPr lang="zh-CN" altLang="zh-CN" sz="2400" kern="10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2"/>
          <p:cNvSpPr txBox="1"/>
          <p:nvPr/>
        </p:nvSpPr>
        <p:spPr>
          <a:xfrm>
            <a:off x="4884683" y="56538"/>
            <a:ext cx="2183524" cy="461665"/>
          </a:xfrm>
          <a:prstGeom prst="rect">
            <a:avLst/>
          </a:prstGeom>
          <a:solidFill>
            <a:schemeClr val="accent2">
              <a:lumMod val="20000"/>
              <a:lumOff val="80000"/>
            </a:schemeClr>
          </a:solidFill>
        </p:spPr>
        <p:txBody>
          <a:bodyPr wrap="square" rtlCol="0">
            <a:spAutoFit/>
          </a:bodyPr>
          <a:lstStyle/>
          <a:p>
            <a:r>
              <a:rPr lang="en-US" altLang="zh-CN" sz="2400"/>
              <a:t>2023</a:t>
            </a:r>
            <a:r>
              <a:rPr lang="zh-CN" altLang="en-US" sz="2400"/>
              <a:t>全国乙卷</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615272" y="997676"/>
            <a:ext cx="5148263" cy="3268738"/>
          </a:xfrm>
          <a:prstGeom prst="rect">
            <a:avLst/>
          </a:prstGeom>
          <a:noFill/>
          <a:ln w="9525">
            <a:noFill/>
          </a:ln>
        </p:spPr>
      </p:pic>
      <p:pic>
        <p:nvPicPr>
          <p:cNvPr id="5" name="Picture 4"/>
          <p:cNvPicPr>
            <a:picLocks noChangeAspect="1"/>
          </p:cNvPicPr>
          <p:nvPr/>
        </p:nvPicPr>
        <p:blipFill>
          <a:blip r:embed="rId2"/>
          <a:stretch>
            <a:fillRect/>
          </a:stretch>
        </p:blipFill>
        <p:spPr>
          <a:xfrm>
            <a:off x="6026669" y="2632045"/>
            <a:ext cx="5148262" cy="3317875"/>
          </a:xfrm>
          <a:prstGeom prst="rect">
            <a:avLst/>
          </a:prstGeom>
          <a:noFill/>
          <a:ln w="9525">
            <a:noFill/>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91656" y="1899181"/>
            <a:ext cx="6390290" cy="583565"/>
          </a:xfrm>
          <a:prstGeom prst="rect">
            <a:avLst/>
          </a:prstGeom>
          <a:noFill/>
        </p:spPr>
        <p:txBody>
          <a:bodyPr wrap="square" rtlCol="0">
            <a:spAutoFit/>
          </a:bodyPr>
          <a:lstStyle/>
          <a:p>
            <a:pPr algn="ctr"/>
            <a:r>
              <a:rPr lang="zh-CN" altLang="en-US" sz="3200" b="1"/>
              <a:t>考生在阅读理解方面存在的问题</a:t>
            </a:r>
            <a:endParaRPr lang="zh-CN" altLang="en-US" sz="3200" b="1"/>
          </a:p>
        </p:txBody>
      </p:sp>
      <p:sp>
        <p:nvSpPr>
          <p:cNvPr id="4" name="文本框 3"/>
          <p:cNvSpPr txBox="1"/>
          <p:nvPr/>
        </p:nvSpPr>
        <p:spPr>
          <a:xfrm>
            <a:off x="2144111" y="2643453"/>
            <a:ext cx="9144000" cy="3255186"/>
          </a:xfrm>
          <a:prstGeom prst="rect">
            <a:avLst/>
          </a:prstGeom>
          <a:noFill/>
        </p:spPr>
        <p:txBody>
          <a:bodyPr wrap="square">
            <a:spAutoFit/>
          </a:bodyPr>
          <a:lstStyle/>
          <a:p>
            <a:pPr>
              <a:lnSpc>
                <a:spcPct val="150000"/>
              </a:lnSpc>
            </a:pPr>
            <a:r>
              <a:rPr lang="en-US" altLang="zh-CN" sz="2800"/>
              <a:t>1.</a:t>
            </a:r>
            <a:r>
              <a:rPr lang="zh-CN" altLang="en-US" sz="2800"/>
              <a:t>篇章全局意识和段落间、段落中逻辑意识欠缺</a:t>
            </a:r>
            <a:endParaRPr lang="en-US" altLang="zh-CN" sz="2800"/>
          </a:p>
          <a:p>
            <a:pPr>
              <a:lnSpc>
                <a:spcPct val="150000"/>
              </a:lnSpc>
            </a:pPr>
            <a:r>
              <a:rPr lang="en-US" altLang="zh-CN" sz="2800"/>
              <a:t>2.</a:t>
            </a:r>
            <a:r>
              <a:rPr lang="zh-CN" altLang="en-US" sz="2800"/>
              <a:t>驾驭句子的能力弱，长难句理解不精准；</a:t>
            </a:r>
            <a:endParaRPr lang="en-US" altLang="zh-CN" sz="2800"/>
          </a:p>
          <a:p>
            <a:pPr>
              <a:lnSpc>
                <a:spcPct val="150000"/>
              </a:lnSpc>
            </a:pPr>
            <a:r>
              <a:rPr lang="en-US" altLang="zh-CN" sz="2800"/>
              <a:t>3.</a:t>
            </a:r>
            <a:r>
              <a:rPr lang="zh-CN" altLang="en-US" sz="2800"/>
              <a:t>捕捉、整合、和加工关键信息能力不足</a:t>
            </a:r>
            <a:endParaRPr lang="en-US" altLang="zh-CN" sz="2800"/>
          </a:p>
          <a:p>
            <a:pPr>
              <a:lnSpc>
                <a:spcPct val="150000"/>
              </a:lnSpc>
            </a:pPr>
            <a:r>
              <a:rPr lang="en-US" altLang="zh-CN" sz="2800"/>
              <a:t>4.</a:t>
            </a:r>
            <a:r>
              <a:rPr lang="zh-CN" altLang="en-US" sz="2800"/>
              <a:t>归纳和概括的能力有待提高</a:t>
            </a:r>
            <a:endParaRPr lang="en-US" altLang="zh-CN" sz="2800"/>
          </a:p>
          <a:p>
            <a:pPr>
              <a:lnSpc>
                <a:spcPct val="150000"/>
              </a:lnSpc>
            </a:pPr>
            <a:r>
              <a:rPr lang="en-US" altLang="zh-CN" sz="2800"/>
              <a:t>5.</a:t>
            </a:r>
            <a:r>
              <a:rPr lang="zh-CN" altLang="en-US" sz="2800"/>
              <a:t>不够了解高考的命题特点</a:t>
            </a:r>
            <a:r>
              <a:rPr lang="en-US" altLang="zh-CN" sz="2800"/>
              <a:t>,</a:t>
            </a:r>
            <a:r>
              <a:rPr lang="zh-CN" altLang="en-US" sz="2800"/>
              <a:t>没有掌握解题技巧</a:t>
            </a:r>
            <a:endParaRPr lang="zh-CN" altLang="en-US" sz="2800"/>
          </a:p>
        </p:txBody>
      </p:sp>
      <p:sp>
        <p:nvSpPr>
          <p:cNvPr id="3" name="TextBox 3"/>
          <p:cNvSpPr txBox="1">
            <a:spLocks noChangeArrowheads="1"/>
          </p:cNvSpPr>
          <p:nvPr/>
        </p:nvSpPr>
        <p:spPr bwMode="auto">
          <a:xfrm>
            <a:off x="1976953" y="589639"/>
            <a:ext cx="6970853"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4600"/>
              </a:lnSpc>
              <a:spcBef>
                <a:spcPct val="0"/>
              </a:spcBef>
              <a:buNone/>
            </a:pPr>
            <a:r>
              <a:rPr lang="zh-CN" altLang="en-US" b="1">
                <a:highlight>
                  <a:srgbClr val="FFFF00"/>
                </a:highlight>
                <a:latin typeface="宋体" panose="02010600030101010101" pitchFamily="2" charset="-122"/>
                <a:ea typeface="宋体" panose="02010600030101010101" pitchFamily="2" charset="-122"/>
              </a:rPr>
              <a:t>（四）如何</a:t>
            </a:r>
            <a:r>
              <a:rPr lang="zh-CN" altLang="en-US" b="1">
                <a:highlight>
                  <a:srgbClr val="FFFF00"/>
                </a:highlight>
                <a:latin typeface="宋体" panose="02010600030101010101" pitchFamily="2" charset="-122"/>
              </a:rPr>
              <a:t>提升</a:t>
            </a:r>
            <a:r>
              <a:rPr lang="zh-CN" altLang="en-US" b="1">
                <a:highlight>
                  <a:srgbClr val="FFFF00"/>
                </a:highlight>
                <a:latin typeface="宋体" panose="02010600030101010101" pitchFamily="2" charset="-122"/>
                <a:ea typeface="宋体" panose="02010600030101010101" pitchFamily="2" charset="-122"/>
              </a:rPr>
              <a:t>学生的阅读能力？</a:t>
            </a:r>
            <a:endParaRPr lang="zh-CN" altLang="en-US" b="1">
              <a:highlight>
                <a:srgbClr val="FFFF00"/>
              </a:highlight>
              <a:latin typeface="宋体" panose="02010600030101010101" pitchFamily="2" charset="-122"/>
              <a:ea typeface="宋体" panose="02010600030101010101"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078807" y="1044140"/>
            <a:ext cx="5833318" cy="645160"/>
          </a:xfrm>
          <a:prstGeom prst="rect">
            <a:avLst/>
          </a:prstGeom>
          <a:noFill/>
          <a:ln w="9525">
            <a:noFill/>
          </a:ln>
        </p:spPr>
        <p:txBody>
          <a:bodyPr wrap="square">
            <a:spAutoFit/>
          </a:bodyPr>
          <a:lstStyle/>
          <a:p>
            <a:r>
              <a:rPr lang="zh-CN" altLang="en-US" sz="36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a:t>如何帮助考生提高阅读能力？ </a:t>
            </a:r>
            <a:endParaRPr lang="zh-CN" altLang="en-US" sz="3200" b="1"/>
          </a:p>
        </p:txBody>
      </p:sp>
      <p:sp>
        <p:nvSpPr>
          <p:cNvPr id="3" name="TextBox 3"/>
          <p:cNvSpPr txBox="1"/>
          <p:nvPr/>
        </p:nvSpPr>
        <p:spPr>
          <a:xfrm>
            <a:off x="2790725" y="2052203"/>
            <a:ext cx="7993063" cy="3970338"/>
          </a:xfrm>
          <a:prstGeom prst="rect">
            <a:avLst/>
          </a:prstGeom>
          <a:noFill/>
        </p:spPr>
        <p:txBody>
          <a:bodyPr>
            <a:spAutoFit/>
          </a:bodyPr>
          <a:lstStyle/>
          <a:p>
            <a:pPr marR="0" defTabSz="914400">
              <a:lnSpc>
                <a:spcPct val="150000"/>
              </a:lnSpc>
              <a:buClrTx/>
              <a:buSzTx/>
              <a:buFont typeface="Arial" panose="020B0604020202020204" pitchFamily="34" charset="0"/>
              <a:buNone/>
              <a:defRPr/>
            </a:pP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关注语篇，利用思维导图展示篇章结构</a:t>
            </a:r>
            <a:endPar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a:p>
            <a:pPr marR="0" defTabSz="914400">
              <a:lnSpc>
                <a:spcPct val="150000"/>
              </a:lnSpc>
              <a:buClrTx/>
              <a:buSzTx/>
              <a:buFont typeface="Arial" panose="020B0604020202020204" pitchFamily="34" charset="0"/>
              <a:buNone/>
              <a:defRPr/>
            </a:pP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引导学生 </a:t>
            </a: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read for mearning</a:t>
            </a:r>
            <a:endPar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a:p>
            <a:pPr marR="0" defTabSz="914400">
              <a:lnSpc>
                <a:spcPct val="150000"/>
              </a:lnSpc>
              <a:buClrTx/>
              <a:buSzTx/>
              <a:buFont typeface="Arial" panose="020B0604020202020204" pitchFamily="34" charset="0"/>
              <a:buNone/>
              <a:defRPr/>
            </a:pP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分析文章的写作方法，弄清论点和论据</a:t>
            </a:r>
            <a:endPar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a:p>
            <a:pPr marR="0" defTabSz="914400">
              <a:lnSpc>
                <a:spcPct val="150000"/>
              </a:lnSpc>
              <a:buClrTx/>
              <a:buSzTx/>
              <a:buFont typeface="Arial" panose="020B0604020202020204" pitchFamily="34" charset="0"/>
              <a:buNone/>
              <a:defRPr/>
            </a:pP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深入挖掘本文，发挥本文的育人价值</a:t>
            </a:r>
            <a:endPar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a:p>
            <a:pPr marR="0" defTabSz="914400">
              <a:lnSpc>
                <a:spcPct val="150000"/>
              </a:lnSpc>
              <a:buClrTx/>
              <a:buSzTx/>
              <a:buFont typeface="Arial" panose="020B0604020202020204" pitchFamily="34" charset="0"/>
              <a:buNone/>
              <a:defRPr/>
            </a:pPr>
            <a:r>
              <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rPr>
              <a:t>培养学生的文化意识，提升人文素养</a:t>
            </a:r>
            <a:endParaRPr kumimoji="0" lang="en-US" altLang="zh-CN"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a:p>
            <a:pPr marR="0" defTabSz="914400">
              <a:lnSpc>
                <a:spcPct val="150000"/>
              </a:lnSpc>
              <a:buClrTx/>
              <a:buSzTx/>
              <a:buFont typeface="Arial" panose="020B0604020202020204" pitchFamily="34" charset="0"/>
              <a:buNone/>
              <a:defRPr/>
            </a:pPr>
            <a:endParaRPr kumimoji="0" lang="zh-CN" altLang="en-US" sz="2800" b="1" kern="1200" cap="none" spc="0" normalizeH="0" baseline="0" noProof="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60090" y="791084"/>
            <a:ext cx="8781482" cy="5511886"/>
          </a:xfrm>
          <a:prstGeom prst="rect">
            <a:avLst/>
          </a:prstGeom>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8677" y="227135"/>
            <a:ext cx="11698014" cy="6256585"/>
          </a:xfrm>
          <a:prstGeom prst="rect">
            <a:avLst/>
          </a:prstGeom>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5326" y="902080"/>
            <a:ext cx="10996113" cy="5267491"/>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49153"/>
          <p:cNvSpPr>
            <a:spLocks noGrp="1"/>
          </p:cNvSpPr>
          <p:nvPr/>
        </p:nvSpPr>
        <p:spPr>
          <a:xfrm>
            <a:off x="3660710" y="1030719"/>
            <a:ext cx="4494157" cy="772827"/>
          </a:xfrm>
          <a:prstGeom prst="rect">
            <a:avLst/>
          </a:prstGeom>
          <a:noFill/>
          <a:ln w="9525">
            <a:noFill/>
          </a:ln>
        </p:spPr>
        <p:txBody>
          <a:bodyPr lIns="91444" tIns="45721" rIns="91444" bIns="45721"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2pPr>
            <a:lvl3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3pPr>
            <a:lvl4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4pPr>
            <a:lvl5pPr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5pPr>
            <a:lvl6pPr marL="4572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6pPr>
            <a:lvl7pPr marL="9144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7pPr>
            <a:lvl8pPr marL="13716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8pPr>
            <a:lvl9pPr marL="1828800" algn="l" rtl="0" fontAlgn="base">
              <a:spcBef>
                <a:spcPct val="0"/>
              </a:spcBef>
              <a:spcAft>
                <a:spcPct val="0"/>
              </a:spcAft>
              <a:defRPr sz="4000">
                <a:solidFill>
                  <a:schemeClr val="tx2"/>
                </a:solidFill>
                <a:latin typeface="Arial Black" panose="020B0A04020102020204" pitchFamily="34" charset="0"/>
                <a:ea typeface="宋体" panose="02010600030101010101" pitchFamily="2" charset="-122"/>
              </a:defRPr>
            </a:lvl9pPr>
          </a:lstStyle>
          <a:p>
            <a:pPr algn="ctr" defTabSz="967105" fontAlgn="auto">
              <a:spcBef>
                <a:spcPts val="940"/>
              </a:spcBef>
              <a:defRPr/>
            </a:pPr>
            <a:r>
              <a:rPr lang="zh-CN" altLang="en-US" sz="32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rPr>
              <a:t>新课标高考命题思路</a:t>
            </a:r>
            <a:endParaRPr lang="zh-CN" altLang="en-US" sz="3200" b="1" spc="215">
              <a:ln w="3175">
                <a:noFill/>
                <a:prstDash val="dash"/>
              </a:ln>
              <a:solidFill>
                <a:srgbClr val="000000"/>
              </a:solidFill>
              <a:latin typeface="微软雅黑" panose="020B0503020204020204" pitchFamily="34" charset="-122"/>
              <a:ea typeface="+mn-ea"/>
              <a:cs typeface="微软雅黑" panose="020B0503020204020204" pitchFamily="34" charset="-122"/>
              <a:sym typeface="+mn-ea"/>
            </a:endParaRPr>
          </a:p>
        </p:txBody>
      </p:sp>
      <p:sp>
        <p:nvSpPr>
          <p:cNvPr id="7" name="文本框 6"/>
          <p:cNvSpPr txBox="1"/>
          <p:nvPr/>
        </p:nvSpPr>
        <p:spPr>
          <a:xfrm>
            <a:off x="237490" y="2187575"/>
            <a:ext cx="11630660" cy="3409315"/>
          </a:xfrm>
          <a:prstGeom prst="rect">
            <a:avLst/>
          </a:prstGeom>
          <a:noFill/>
        </p:spPr>
        <p:txBody>
          <a:bodyPr wrap="square">
            <a:spAutoFit/>
          </a:bodyPr>
          <a:lstStyle/>
          <a:p>
            <a:pPr marL="0" indent="0" algn="just" defTabSz="725805" eaLnBrk="1" hangingPunct="1">
              <a:lnSpc>
                <a:spcPct val="150000"/>
              </a:lnSpc>
              <a:spcBef>
                <a:spcPct val="0"/>
              </a:spcBef>
              <a:spcAft>
                <a:spcPts val="1905"/>
              </a:spcAft>
              <a:buClrTx/>
              <a:buSzTx/>
              <a:buNone/>
              <a:defRPr/>
            </a:pPr>
            <a:r>
              <a:rPr lang="zh-CN" altLang="zh-CN" sz="2800">
                <a:solidFill>
                  <a:schemeClr val="tx1"/>
                </a:solidFill>
                <a:latin typeface="微软雅黑" panose="020B0503020204020204" pitchFamily="34" charset="-122"/>
                <a:ea typeface="微软雅黑" panose="020B0503020204020204" pitchFamily="34" charset="-122"/>
              </a:rPr>
              <a:t>一是突出立德树人，把社会主义核心价值观和中华优秀传统文化考出来</a:t>
            </a:r>
            <a:r>
              <a:rPr lang="zh-CN" altLang="en-US" sz="2800">
                <a:solidFill>
                  <a:schemeClr val="tx1"/>
                </a:solidFill>
                <a:latin typeface="微软雅黑" panose="020B0503020204020204" pitchFamily="34" charset="-122"/>
                <a:ea typeface="微软雅黑" panose="020B0503020204020204" pitchFamily="34" charset="-122"/>
              </a:rPr>
              <a:t>；</a:t>
            </a:r>
            <a:endParaRPr lang="en-US" altLang="zh-CN" sz="2800">
              <a:solidFill>
                <a:schemeClr val="tx1"/>
              </a:solidFill>
              <a:latin typeface="微软雅黑" panose="020B0503020204020204" pitchFamily="34" charset="-122"/>
              <a:ea typeface="微软雅黑" panose="020B0503020204020204" pitchFamily="34" charset="-122"/>
            </a:endParaRPr>
          </a:p>
          <a:p>
            <a:pPr marL="763270" indent="-763270" algn="just" defTabSz="725805" eaLnBrk="1" hangingPunct="1">
              <a:lnSpc>
                <a:spcPct val="150000"/>
              </a:lnSpc>
              <a:spcBef>
                <a:spcPct val="0"/>
              </a:spcBef>
              <a:spcAft>
                <a:spcPts val="1905"/>
              </a:spcAft>
              <a:buClrTx/>
              <a:buSzTx/>
              <a:buNone/>
              <a:defRPr/>
            </a:pPr>
            <a:r>
              <a:rPr lang="zh-CN" altLang="zh-CN" sz="2800">
                <a:solidFill>
                  <a:schemeClr val="tx1"/>
                </a:solidFill>
                <a:latin typeface="微软雅黑" panose="020B0503020204020204" pitchFamily="34" charset="-122"/>
                <a:ea typeface="微软雅黑" panose="020B0503020204020204" pitchFamily="34" charset="-122"/>
              </a:rPr>
              <a:t>二是突出主干知识，把课堂表现考出来</a:t>
            </a:r>
            <a:r>
              <a:rPr lang="zh-CN" altLang="en-US" sz="2800">
                <a:solidFill>
                  <a:schemeClr val="tx1"/>
                </a:solidFill>
                <a:latin typeface="微软雅黑" panose="020B0503020204020204" pitchFamily="34" charset="-122"/>
                <a:ea typeface="微软雅黑" panose="020B0503020204020204" pitchFamily="34" charset="-122"/>
              </a:rPr>
              <a:t>；</a:t>
            </a:r>
            <a:endParaRPr lang="en-US" altLang="zh-CN" sz="2800">
              <a:solidFill>
                <a:schemeClr val="tx1"/>
              </a:solidFill>
              <a:latin typeface="微软雅黑" panose="020B0503020204020204" pitchFamily="34" charset="-122"/>
              <a:ea typeface="微软雅黑" panose="020B0503020204020204" pitchFamily="34" charset="-122"/>
            </a:endParaRPr>
          </a:p>
          <a:p>
            <a:pPr marL="763270" indent="-763270" algn="just" defTabSz="725805" eaLnBrk="1" hangingPunct="1">
              <a:lnSpc>
                <a:spcPct val="150000"/>
              </a:lnSpc>
              <a:spcBef>
                <a:spcPct val="0"/>
              </a:spcBef>
              <a:spcAft>
                <a:spcPts val="1905"/>
              </a:spcAft>
              <a:buClrTx/>
              <a:buSzTx/>
              <a:buNone/>
              <a:defRPr/>
            </a:pPr>
            <a:r>
              <a:rPr lang="zh-CN" altLang="zh-CN" sz="2800">
                <a:solidFill>
                  <a:schemeClr val="tx1"/>
                </a:solidFill>
                <a:latin typeface="微软雅黑" panose="020B0503020204020204" pitchFamily="34" charset="-122"/>
                <a:ea typeface="微软雅黑" panose="020B0503020204020204" pitchFamily="34" charset="-122"/>
              </a:rPr>
              <a:t>三是突出学科思想和方法，把实践能力考出来</a:t>
            </a:r>
            <a:r>
              <a:rPr lang="zh-CN" altLang="en-US" sz="2800">
                <a:solidFill>
                  <a:schemeClr val="tx1"/>
                </a:solidFill>
                <a:latin typeface="微软雅黑" panose="020B0503020204020204" pitchFamily="34" charset="-122"/>
                <a:ea typeface="微软雅黑" panose="020B0503020204020204" pitchFamily="34" charset="-122"/>
              </a:rPr>
              <a:t>；</a:t>
            </a:r>
            <a:endParaRPr lang="zh-CN" altLang="en-US" sz="2800">
              <a:solidFill>
                <a:schemeClr val="tx1"/>
              </a:solidFill>
              <a:latin typeface="微软雅黑" panose="020B0503020204020204" pitchFamily="34" charset="-122"/>
              <a:ea typeface="微软雅黑" panose="020B0503020204020204" pitchFamily="34" charset="-122"/>
            </a:endParaRPr>
          </a:p>
          <a:p>
            <a:pPr marL="763270" indent="-763270" algn="just" defTabSz="725805" eaLnBrk="1" hangingPunct="1">
              <a:lnSpc>
                <a:spcPct val="150000"/>
              </a:lnSpc>
              <a:spcBef>
                <a:spcPct val="0"/>
              </a:spcBef>
              <a:spcAft>
                <a:spcPts val="1905"/>
              </a:spcAft>
              <a:buClrTx/>
              <a:buSzTx/>
              <a:buNone/>
              <a:defRPr/>
            </a:pPr>
            <a:r>
              <a:rPr lang="zh-CN" altLang="zh-CN" sz="2800">
                <a:solidFill>
                  <a:schemeClr val="tx1"/>
                </a:solidFill>
                <a:latin typeface="微软雅黑" panose="020B0503020204020204" pitchFamily="34" charset="-122"/>
                <a:ea typeface="微软雅黑" panose="020B0503020204020204" pitchFamily="34" charset="-122"/>
              </a:rPr>
              <a:t>四是突出学生特点，把创新精神考出来。</a:t>
            </a:r>
            <a:endParaRPr lang="zh-CN" altLang="zh-CN" sz="28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3456429" y="1732829"/>
            <a:ext cx="5303125" cy="3987747"/>
          </a:xfrm>
          <a:prstGeom prst="rect">
            <a:avLst/>
          </a:prstGeom>
        </p:spPr>
      </p:pic>
      <p:sp>
        <p:nvSpPr>
          <p:cNvPr id="5" name="文本框 4"/>
          <p:cNvSpPr txBox="1"/>
          <p:nvPr/>
        </p:nvSpPr>
        <p:spPr>
          <a:xfrm>
            <a:off x="3054985" y="622391"/>
            <a:ext cx="5935980" cy="584775"/>
          </a:xfrm>
          <a:prstGeom prst="rect">
            <a:avLst/>
          </a:prstGeom>
          <a:noFill/>
        </p:spPr>
        <p:txBody>
          <a:bodyPr wrap="square" rtlCol="0">
            <a:spAutoFit/>
          </a:bodyPr>
          <a:lstStyle/>
          <a:p>
            <a:r>
              <a:rPr lang="en-US" altLang="zh-CN" sz="3200">
                <a:latin typeface="宋体" panose="02010600030101010101" pitchFamily="2" charset="-122"/>
                <a:ea typeface="宋体" panose="02010600030101010101" pitchFamily="2" charset="-122"/>
              </a:rPr>
              <a:t>    </a:t>
            </a:r>
            <a:r>
              <a:rPr lang="en-US" altLang="zh-CN" sz="3200" b="1">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常见英语文体的结构</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5"/>
          <p:cNvPicPr>
            <a:picLocks noChangeAspect="1"/>
          </p:cNvPicPr>
          <p:nvPr/>
        </p:nvPicPr>
        <p:blipFill>
          <a:blip r:embed="rId1"/>
          <a:stretch>
            <a:fillRect/>
          </a:stretch>
        </p:blipFill>
        <p:spPr>
          <a:xfrm>
            <a:off x="1524001" y="0"/>
            <a:ext cx="8893175" cy="6858000"/>
          </a:xfrm>
          <a:prstGeom prst="rect">
            <a:avLst/>
          </a:prstGeom>
          <a:noFill/>
          <a:ln w="9525">
            <a:noFill/>
          </a:ln>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p:cNvPicPr>
          <p:nvPr/>
        </p:nvPicPr>
        <p:blipFill>
          <a:blip r:embed="rId1"/>
          <a:stretch>
            <a:fillRect/>
          </a:stretch>
        </p:blipFill>
        <p:spPr>
          <a:xfrm>
            <a:off x="970156" y="349799"/>
            <a:ext cx="10080703" cy="6158402"/>
          </a:xfrm>
          <a:prstGeom prst="rect">
            <a:avLst/>
          </a:prstGeom>
          <a:noFill/>
          <a:ln w="9525">
            <a:noFill/>
          </a:ln>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p:cNvPicPr>
          <p:nvPr/>
        </p:nvPicPr>
        <p:blipFill>
          <a:blip r:embed="rId1"/>
          <a:stretch>
            <a:fillRect/>
          </a:stretch>
        </p:blipFill>
        <p:spPr>
          <a:xfrm>
            <a:off x="1423639" y="712217"/>
            <a:ext cx="9144000" cy="6145784"/>
          </a:xfrm>
          <a:prstGeom prst="rect">
            <a:avLst/>
          </a:prstGeom>
          <a:noFill/>
          <a:ln w="9525">
            <a:noFill/>
          </a:ln>
        </p:spPr>
      </p:pic>
      <p:sp>
        <p:nvSpPr>
          <p:cNvPr id="130051" name="TextBox 2"/>
          <p:cNvSpPr txBox="1"/>
          <p:nvPr/>
        </p:nvSpPr>
        <p:spPr>
          <a:xfrm>
            <a:off x="3724425" y="188997"/>
            <a:ext cx="5332947" cy="523220"/>
          </a:xfrm>
          <a:prstGeom prst="rect">
            <a:avLst/>
          </a:prstGeom>
          <a:noFill/>
          <a:ln w="9525">
            <a:noFill/>
          </a:ln>
        </p:spPr>
        <p:txBody>
          <a:bodyPr wrap="square">
            <a:spAutoFit/>
          </a:bodyPr>
          <a:lstStyle/>
          <a:p>
            <a:r>
              <a:rPr lang="zh-CN" altLang="en-US" sz="2800" b="1">
                <a:solidFill>
                  <a:srgbClr val="FF0000"/>
                </a:solidFill>
                <a:latin typeface="宋体" panose="02010600030101010101" pitchFamily="2" charset="-122"/>
                <a:ea typeface="宋体" panose="02010600030101010101" pitchFamily="2" charset="-122"/>
              </a:rPr>
              <a:t>正反两种观点的议论文的结构</a:t>
            </a:r>
            <a:endParaRPr lang="zh-CN" altLang="en-US" sz="28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6384" y="908120"/>
            <a:ext cx="7855538" cy="5432022"/>
          </a:xfrm>
          <a:prstGeom prst="rect">
            <a:avLst/>
          </a:prstGeom>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15231" y="198075"/>
            <a:ext cx="5926963" cy="6023598"/>
          </a:xfrm>
          <a:prstGeom prst="rect">
            <a:avLst/>
          </a:prstGeom>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AutoShape 4"/>
          <p:cNvSpPr>
            <a:spLocks noChangeAspect="1" noChangeArrowheads="1"/>
          </p:cNvSpPr>
          <p:nvPr/>
        </p:nvSpPr>
        <p:spPr bwMode="auto">
          <a:xfrm>
            <a:off x="1679575" y="-144462"/>
            <a:ext cx="304800" cy="304800"/>
          </a:xfrm>
          <a:prstGeom prst="rect">
            <a:avLst/>
          </a:prstGeom>
          <a:noFill/>
        </p:spPr>
        <p:txBody>
          <a:bodyPr/>
          <a:lstStyle/>
          <a:p>
            <a:pPr fontAlgn="base">
              <a:spcBef>
                <a:spcPct val="0"/>
              </a:spcBef>
              <a:spcAft>
                <a:spcPct val="0"/>
              </a:spcAft>
              <a:defRPr/>
            </a:pPr>
            <a:endParaRPr lang="zh-CN" altLang="en-US" sz="360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100358" name="AutoShape 6"/>
          <p:cNvSpPr>
            <a:spLocks noChangeAspect="1" noChangeArrowheads="1"/>
          </p:cNvSpPr>
          <p:nvPr/>
        </p:nvSpPr>
        <p:spPr bwMode="auto">
          <a:xfrm>
            <a:off x="1679575" y="-144462"/>
            <a:ext cx="304800" cy="304800"/>
          </a:xfrm>
          <a:prstGeom prst="rect">
            <a:avLst/>
          </a:prstGeom>
          <a:noFill/>
        </p:spPr>
        <p:txBody>
          <a:bodyPr/>
          <a:lstStyle/>
          <a:p>
            <a:pPr fontAlgn="base">
              <a:spcBef>
                <a:spcPct val="0"/>
              </a:spcBef>
              <a:spcAft>
                <a:spcPct val="0"/>
              </a:spcAft>
              <a:defRPr/>
            </a:pPr>
            <a:endParaRPr lang="zh-CN" altLang="en-US" sz="360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pic>
        <p:nvPicPr>
          <p:cNvPr id="136196" name="Picture 7"/>
          <p:cNvPicPr>
            <a:picLocks noChangeAspect="1"/>
          </p:cNvPicPr>
          <p:nvPr/>
        </p:nvPicPr>
        <p:blipFill>
          <a:blip r:embed="rId1"/>
          <a:stretch>
            <a:fillRect/>
          </a:stretch>
        </p:blipFill>
        <p:spPr>
          <a:xfrm>
            <a:off x="3432175" y="260351"/>
            <a:ext cx="4895850" cy="6365875"/>
          </a:xfrm>
          <a:prstGeom prst="rect">
            <a:avLst/>
          </a:prstGeom>
          <a:noFill/>
          <a:ln w="9525">
            <a:noFill/>
          </a:ln>
        </p:spPr>
      </p:pic>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70751" y="799095"/>
            <a:ext cx="7798435" cy="5594985"/>
          </a:xfrm>
          <a:prstGeom prst="rect">
            <a:avLst/>
          </a:prstGeom>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62071" y="316866"/>
            <a:ext cx="4467225" cy="583565"/>
          </a:xfrm>
          <a:prstGeom prst="rect">
            <a:avLst/>
          </a:prstGeom>
          <a:noFill/>
        </p:spPr>
        <p:txBody>
          <a:bodyPr wrap="square" rtlCol="0">
            <a:spAutoFit/>
          </a:bodyPr>
          <a:lstStyle/>
          <a:p>
            <a:r>
              <a:rPr lang="en-US" altLang="zh-CN" sz="2800"/>
              <a:t>    </a:t>
            </a:r>
            <a:r>
              <a:rPr lang="zh-CN" altLang="en-US" sz="3200" b="1"/>
              <a:t>应用文的篇章结构</a:t>
            </a:r>
            <a:endParaRPr lang="zh-CN" altLang="en-US" sz="3200" b="1"/>
          </a:p>
        </p:txBody>
      </p:sp>
      <p:pic>
        <p:nvPicPr>
          <p:cNvPr id="5" name="图片 4"/>
          <p:cNvPicPr>
            <a:picLocks noChangeAspect="1"/>
          </p:cNvPicPr>
          <p:nvPr/>
        </p:nvPicPr>
        <p:blipFill>
          <a:blip r:embed="rId1"/>
          <a:stretch>
            <a:fillRect/>
          </a:stretch>
        </p:blipFill>
        <p:spPr>
          <a:xfrm>
            <a:off x="2033905" y="1203960"/>
            <a:ext cx="8455660" cy="5400040"/>
          </a:xfrm>
          <a:prstGeom prst="rect">
            <a:avLst/>
          </a:prstGeom>
        </p:spPr>
      </p:pic>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87432" y="1111374"/>
            <a:ext cx="8188960" cy="5331460"/>
          </a:xfrm>
          <a:prstGeom prst="rect">
            <a:avLst/>
          </a:prstGeom>
        </p:spPr>
      </p:pic>
      <p:sp>
        <p:nvSpPr>
          <p:cNvPr id="3" name="文本框 2"/>
          <p:cNvSpPr txBox="1"/>
          <p:nvPr/>
        </p:nvSpPr>
        <p:spPr>
          <a:xfrm>
            <a:off x="3949066" y="316866"/>
            <a:ext cx="4078605" cy="583565"/>
          </a:xfrm>
          <a:prstGeom prst="rect">
            <a:avLst/>
          </a:prstGeom>
          <a:noFill/>
        </p:spPr>
        <p:txBody>
          <a:bodyPr wrap="square" rtlCol="0">
            <a:spAutoFit/>
          </a:bodyPr>
          <a:lstStyle/>
          <a:p>
            <a:r>
              <a:rPr lang="en-US" altLang="zh-CN" sz="3200" b="1"/>
              <a:t>    </a:t>
            </a:r>
            <a:r>
              <a:rPr lang="zh-CN" altLang="en-US" sz="3200" b="1"/>
              <a:t>议论文的篇章结构</a:t>
            </a:r>
            <a:endParaRPr lang="zh-CN" altLang="en-US" sz="3200" b="1"/>
          </a:p>
        </p:txBody>
      </p:sp>
    </p:spTree>
  </p:cSld>
  <p:clrMapOvr>
    <a:masterClrMapping/>
  </p:clrMapOvr>
  <p:transition/>
</p:sld>
</file>

<file path=ppt/tags/tag1.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10.xml><?xml version="1.0" encoding="utf-8"?>
<p:tagLst xmlns:p="http://schemas.openxmlformats.org/presentationml/2006/main">
  <p:tag name="KSO_WM_UNIT_TABLE_BEAUTIFY" val="smartTable{1b5546f2-f8ed-4db5-9fe7-9f542d508c14}"/>
  <p:tag name="TABLE_COLORIDX" val="l"/>
  <p:tag name="TABLE_EMPHASIZE_COLOR" val="6579300"/>
  <p:tag name="TABLE_ENDDRAG_ORIGIN_RECT" val="842*300"/>
  <p:tag name="TABLE_ENDDRAG_RECT" val="32*74*842*300"/>
  <p:tag name="TABLE_ONEKEY_SKIN_IDX" val="0"/>
  <p:tag name="TABLE_RECT" val="32.425*74.4634*842.2*416.1"/>
  <p:tag name="TABLE_SKINIDX" val="-1"/>
</p:tagLst>
</file>

<file path=ppt/tags/tag11.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1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2020524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5246_8*i*9"/>
  <p:tag name="KSO_WM_UNIT_INDEX" val="9"/>
  <p:tag name="KSO_WM_UNIT_LAYERLEVEL" val="1"/>
  <p:tag name="KSO_WM_UNIT_TEXT_FILL_FORE_SCHEMECOLOR_INDEX" val="2"/>
  <p:tag name="KSO_WM_UNIT_TEXT_FILL_TYPE" val="1"/>
  <p:tag name="KSO_WM_UNIT_TYPE" val="i"/>
  <p:tag name="KSO_WM_UNIT_USESOURCEFORMAT_APPLY" val="1"/>
</p:tagLst>
</file>

<file path=ppt/tags/tag13.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14.xml><?xml version="1.0" encoding="utf-8"?>
<p:tagLst xmlns:p="http://schemas.openxmlformats.org/presentationml/2006/main">
  <p:tag name="KSO_WM_UNIT_PLACING_PICTURE_USER_VIEWPORT" val="{&quot;height&quot;:4590,&quot;width&quot;:6105}"/>
</p:tagLst>
</file>

<file path=ppt/tags/tag15.xml><?xml version="1.0" encoding="utf-8"?>
<p:tagLst xmlns:p="http://schemas.openxmlformats.org/presentationml/2006/main">
  <p:tag name="KSO_WM_UNIT_TABLE_BEAUTIFY" val="smartTable{183d99a6-55ae-4b01-a6c7-8974130f7457}"/>
  <p:tag name="TABLE_ENDDRAG_ORIGIN_RECT" val="635*433"/>
  <p:tag name="TABLE_ENDDRAG_RECT" val="27*76*635*433"/>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AS_OS" val="Unix 3.10 unknown"/>
  <p:tag name="AS_RELEASE_DATE" val="2023.03.31"/>
  <p:tag name="AS_TITLE" val="Aspose.Slides for Java"/>
  <p:tag name="AS_VERSION" val="23.3"/>
  <p:tag name="KSO_WPP_MARK_KEY" val="6198e9aa-5727-4f9c-bed1-95e4f06ebe82"/>
  <p:tag name="COMMONDATA" val="eyJoZGlkIjoiM2ViMjk3YjZmYzdjMDZkMzNkZGVkZjU0NWMyYmMwMWUifQ=="/>
</p:tagLst>
</file>

<file path=ppt/tags/tag2.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3.xml><?xml version="1.0" encoding="utf-8"?>
<p:tagLst xmlns:p="http://schemas.openxmlformats.org/presentationml/2006/main">
  <p:tag name="KSO_WM_UNIT_TABLE_BEAUTIFY" val="smartTable{9b67861c-7eae-4bee-a216-ef36cb949f85}"/>
  <p:tag name="TABLE_COLORIDX" val="l"/>
  <p:tag name="TABLE_EMPHASIZE_COLOR" val="6579300"/>
  <p:tag name="TABLE_ONEKEY_SKIN_IDX" val="0"/>
  <p:tag name="TABLE_RECT" val="53.15*93.8634*800.75*377.3"/>
  <p:tag name="TABLE_SKINIDX" val="-1"/>
</p:tagLst>
</file>

<file path=ppt/tags/tag4.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5.xml><?xml version="1.0" encoding="utf-8"?>
<p:tagLst xmlns:p="http://schemas.openxmlformats.org/presentationml/2006/main">
  <p:tag name="KSO_WM_BEAUTIFY_FLAG" val="#wm#"/>
  <p:tag name="KSO_WM_CHIP_GROUPID" val="5f0d61258050c250ba657cb6"/>
  <p:tag name="KSO_WM_CHIP_XID" val="5f0d61258050c250ba657cb7"/>
  <p:tag name="KSO_WM_TAG_VERSION" val="1.0"/>
  <p:tag name="KSO_WM_TEMPLATE_ASSEMBLE_GROUPID" val="60656f9a4054ed1e2fb80d59"/>
  <p:tag name="KSO_WM_TEMPLATE_ASSEMBLE_XID" val="60656f9a4054ed1e2fb80d59"/>
  <p:tag name="KSO_WM_TEMPLATE_CATEGORY" val="diagram"/>
  <p:tag name="KSO_WM_TEMPLATE_INDEX" val="20214562"/>
  <p:tag name="KSO_WM_UNIT_BLOCK" val="0"/>
  <p:tag name="KSO_WM_UNIT_COMPATIBLE" val="0"/>
  <p:tag name="KSO_WM_UNIT_DEC_AREA_ID" val="3a25545db9c4454f9ff2fd8a9f99ba3f"/>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214562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323"/>
</p:tagLst>
</file>

<file path=ppt/tags/tag6.xml><?xml version="1.0" encoding="utf-8"?>
<p:tagLst xmlns:p="http://schemas.openxmlformats.org/presentationml/2006/main">
  <p:tag name="KSO_WM_UNIT_TABLE_BEAUTIFY" val="smartTable{9a5d76bf-e384-41d3-bd05-26daae94c1d2}"/>
  <p:tag name="TABLE_COLORIDX" val="l"/>
  <p:tag name="TABLE_EMPHASIZE_COLOR" val="6579300"/>
  <p:tag name="TABLE_ONEKEY_SKIN_IDX" val="0"/>
  <p:tag name="TABLE_RECT" val="17*136.25*873.05*353.1"/>
  <p:tag name="TABLE_SKINIDX" val="-1"/>
</p:tagLst>
</file>

<file path=ppt/tags/tag7.xml><?xml version="1.0" encoding="utf-8"?>
<p:tagLst xmlns:p="http://schemas.openxmlformats.org/presentationml/2006/main">
  <p:tag name="KSO_WM_UNIT_TABLE_BEAUTIFY" val="smartTable{52e80e2a-8c5a-46df-a8de-3344acf28a37}"/>
  <p:tag name="TABLE_COLORIDX" val="l"/>
  <p:tag name="TABLE_EMPHASIZE_COLOR" val="6579300"/>
  <p:tag name="TABLE_ONEKEY_SKIN_IDX" val="0"/>
  <p:tag name="TABLE_RECT" val="108.125*195.642*690.8*242.5"/>
  <p:tag name="TABLE_SKINIDX" val="-1"/>
</p:tagLst>
</file>

<file path=ppt/tags/tag8.xml><?xml version="1.0" encoding="utf-8"?>
<p:tagLst xmlns:p="http://schemas.openxmlformats.org/presentationml/2006/main">
  <p:tag name="KSO_WM_BEAUTIFY_FLAG" val="#wm#"/>
  <p:tag name="KSO_WM_DIAGRAM_GROUP_CODE" val="l1-2"/>
  <p:tag name="KSO_WM_SLIDE_DIAGTYPE" val="l"/>
  <p:tag name="KSO_WM_SLIDE_ID" val="custom20205246_8"/>
  <p:tag name="KSO_WM_SLIDE_INDEX" val="8"/>
  <p:tag name="KSO_WM_SLIDE_ITEM_CNT" val="2"/>
  <p:tag name="KSO_WM_SLIDE_LAYOUT" val="a_l"/>
  <p:tag name="KSO_WM_SLIDE_LAYOUT_CNT" val="1_1"/>
  <p:tag name="KSO_WM_SLIDE_POSITION" val="80.5*168.95"/>
  <p:tag name="KSO_WM_SLIDE_SIZE" val="799*293.2"/>
  <p:tag name="KSO_WM_SLIDE_SUBTYPE" val="diag"/>
  <p:tag name="KSO_WM_SLIDE_TYPE" val="text"/>
  <p:tag name="KSO_WM_TAG_VERSION" val="1.0"/>
  <p:tag name="KSO_WM_TEMPLATE_CATEGORY" val="custom"/>
  <p:tag name="KSO_WM_TEMPLATE_COLOR_TYPE" val="1"/>
  <p:tag name="KSO_WM_TEMPLATE_INDEX" val="20205246"/>
  <p:tag name="KSO_WM_TEMPLATE_MASTER_TYPE" val="1"/>
  <p:tag name="KSO_WM_TEMPLATE_SUBCATEGORY" val="0"/>
</p:tagLst>
</file>

<file path=ppt/tags/tag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20205246"/>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205246_8*i*9"/>
  <p:tag name="KSO_WM_UNIT_INDEX" val="9"/>
  <p:tag name="KSO_WM_UNIT_LAYERLEVEL" val="1"/>
  <p:tag name="KSO_WM_UNIT_TEXT_FILL_FORE_SCHEMECOLOR_INDEX" val="2"/>
  <p:tag name="KSO_WM_UNIT_TEXT_FILL_TYPE" val="1"/>
  <p:tag name="KSO_WM_UNIT_TYPE" val="i"/>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47613</Words>
  <Application>WPS 演示</Application>
  <PresentationFormat>宽屏</PresentationFormat>
  <Paragraphs>1421</Paragraphs>
  <Slides>133</Slides>
  <Notes>11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133</vt:i4>
      </vt:variant>
    </vt:vector>
  </HeadingPairs>
  <TitlesOfParts>
    <vt:vector size="152" baseType="lpstr">
      <vt:lpstr>Arial</vt:lpstr>
      <vt:lpstr>宋体</vt:lpstr>
      <vt:lpstr>Wingdings</vt:lpstr>
      <vt:lpstr>等线</vt:lpstr>
      <vt:lpstr>微软雅黑</vt:lpstr>
      <vt:lpstr>21</vt:lpstr>
      <vt:lpstr>Segoe Print</vt:lpstr>
      <vt:lpstr>Times New Roman</vt:lpstr>
      <vt:lpstr>Arial Black</vt:lpstr>
      <vt:lpstr>PMingLiU</vt:lpstr>
      <vt:lpstr>Calibri</vt:lpstr>
      <vt:lpstr>Arial Unicode MS</vt:lpstr>
      <vt:lpstr>Wingdings</vt:lpstr>
      <vt:lpstr>黑体</vt:lpstr>
      <vt:lpstr>Microsoft YaHei UI</vt:lpstr>
      <vt:lpstr>Tahoma</vt:lpstr>
      <vt:lpstr>思源黑体 CN Regular</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(一)英语一轮复习的基本目标</vt:lpstr>
      <vt:lpstr>（二）英语一轮复习备考的进度安排</vt:lpstr>
      <vt:lpstr>（三）英语一轮复习备考的策略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sourire</cp:lastModifiedBy>
  <cp:revision>2</cp:revision>
  <dcterms:created xsi:type="dcterms:W3CDTF">2024-06-03T07:28:00Z</dcterms:created>
  <dcterms:modified xsi:type="dcterms:W3CDTF">2024-06-03T07:29:31Z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97FA7B1E56DE4AF8ACA846B2C6A0BE40_12</vt:lpwstr>
  </property>
  <property fmtid="{D5CDD505-2E9C-101B-9397-08002B2CF9AE}" pid="3" name="KSOProductBuildVer">
    <vt:lpwstr>2052-12.1.0.16929</vt:lpwstr>
  </property>
</Properties>
</file>