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Lst>
  <p:sldSz cx="12192000" cy="6858000"/>
  <p:notesSz cx="6858000" cy="9144000"/>
  <p:custDataLst>
    <p:tags r:id="rId8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 id="1" name="Nicole Li  李倩" initials="NL李" lastIdx="0" clrIdx="0"/>
  <p:cmAuthor id="3" name="Author" initials="A" lastIdx="0" clrIdx="2"/>
  <p:cmAuthor id="2" name="weihua" initials="w" lastIdx="0" clrIdx="1"/>
  <p:cmAuthor id="0" name="Mia Vida Villanueva" initials="MVV" lastIdx="0" clrIdx="0"/>
  <p:cmAuthor id="7" name="1206988966@qq.com" initials="1" lastIdx="0" clrIdx="2"/>
  <p:cmAuthor id="8" name="姜伟光" initials="姜" lastIdx="0" clrIdx="0"/>
  <p:cmAuthor id="5" name="宋洁然" initials="宋" lastIdx="0" clrIdx="1"/>
  <p:cmAuthor id="6" name="ming qiu" initials="m" lastIdx="0" clrIdx="1"/>
  <p:cmAuthor id="9" name="qxf" initials="q" lastIdx="0" clrIdx="8"/>
  <p:cmAuthor id="10" name="admin" initials="a" lastIdx="0" clrIdx="0"/>
  <p:cmAuthor id="11" name="未知用户3" initials="未知用户3" lastIdx="0" clrIdx="10"/>
  <p:cmAuthor id="12" name="孙红亮" initials="孙" lastIdx="0" clrIdx="11"/>
  <p:cmAuthor id="13" name="Lenovo" initials="L" lastIdx="0" clrIdx="9"/>
  <p:cmAuthor id="14" name="未知用户12" initials="未知用户12" lastIdx="0" clrIdx="0"/>
  <p:cmAuthor id="15" name="未知用户9" initials="未知用户9" lastIdx="0" clrIdx="25"/>
  <p:cmAuthor id="16" name="刘浩" initials="" lastIdx="0" clrIdx="0"/>
  <p:cmAuthor id="17" name="孙宇婷" initials="" lastIdx="0" clrIdx="21"/>
  <p:cmAuthor id="18" name="未知用户4" initials="未知用户4" lastIdx="0" clrIdx="0"/>
  <p:cmAuthor id="19" name="Windows 用户" initials="" lastIdx="0" clrIdx="0"/>
  <p:cmAuthor id="20" name="ASUS" initials="" lastIdx="0" clrIdx="0"/>
  <p:cmAuthor id="21" name="li marry" initials="" lastIdx="0" clrIdx="0"/>
  <p:cmAuthor id="22" name="自由精灵" initials="自" lastIdx="0" clrIdx="21"/>
  <p:cmAuthor id="38" name="NFB" initials="N" lastIdx="0" clrIdx="14"/>
  <p:cmAuthor id="23" name="CHINESE-BC06F90" initials="" lastIdx="0" clrIdx="0"/>
  <p:cmAuthor id="76" name="叶 思冰" initials="叶" lastIdx="0" clrIdx="25"/>
  <p:cmAuthor id="24" name="古" initials="" lastIdx="0" clrIdx="24"/>
  <p:cmAuthor id="25" name="李彦利" initials="" lastIdx="0" clrIdx="25"/>
  <p:cmAuthor id="26" name="刘刘" initials="" lastIdx="0" clrIdx="20"/>
  <p:cmAuthor id="28" name="nijingen" initials="n" lastIdx="0" clrIdx="27"/>
  <p:cmAuthor id="2000" name="张瑞霞" initials="authorId_524709945" lastIdx="0" clrIdx="0"/>
  <p:cmAuthor id="2001" name="Dino._6ZFrB7nA" initials="authorId_1257418890" lastIdx="0" clrIdx="1"/>
  <p:cmAuthor id="49837069" name="DELL" initials="D" lastIdx="0" clrIdx="25"/>
  <p:cmAuthor id="27" name="86136" initials="8" lastIdx="0" clrIdx="26"/>
  <p:cmAuthor id="29" name="86151" initials="8" lastIdx="0" clrIdx="28"/>
  <p:cmAuthor id="30" name="yisimin" initials="y" lastIdx="0" clrIdx="29"/>
  <p:cmAuthor id="31" name="Echo" initials="E" lastIdx="0" clrIdx="30"/>
  <p:cmAuthor id="32" name="mao" initials="mao" lastIdx="0" clrIdx="31"/>
  <p:cmAuthor id="33" name="86138" initials="8" lastIdx="0" clrIdx="33"/>
  <p:cmAuthor id="77" name="雨昕" initials="雨" lastIdx="0" clrIdx="26"/>
  <p:cmAuthor id="34" name="a'su's" initials="a" lastIdx="0" clrIdx="33"/>
  <p:cmAuthor id="36" name="陈芳" initials="A" lastIdx="0" clrIdx="3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9" Type="http://schemas.openxmlformats.org/officeDocument/2006/relationships/tags" Target="tags/tag1.xml"/><Relationship Id="rId88" Type="http://schemas.openxmlformats.org/officeDocument/2006/relationships/commentAuthors" Target="commentAuthors.xml"/><Relationship Id="rId87" Type="http://schemas.openxmlformats.org/officeDocument/2006/relationships/tableStyles" Target="tableStyles.xml"/><Relationship Id="rId86" Type="http://schemas.openxmlformats.org/officeDocument/2006/relationships/viewProps" Target="viewProps.xml"/><Relationship Id="rId85" Type="http://schemas.openxmlformats.org/officeDocument/2006/relationships/presProps" Target="presProps.xml"/><Relationship Id="rId84" Type="http://schemas.openxmlformats.org/officeDocument/2006/relationships/notesMaster" Target="notesMasters/notesMaster1.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9144000" cy="5143500"/>
          </a:xfrm>
        </p:grpSpPr>
        <p:sp>
          <p:nvSpPr>
            <p:cNvPr id="8" name="矩形 7"/>
            <p:cNvSpPr/>
            <p:nvPr/>
          </p:nvSpPr>
          <p:spPr>
            <a:xfrm>
              <a:off x="0" y="0"/>
              <a:ext cx="9144000" cy="5143500"/>
            </a:xfrm>
            <a:prstGeom prst="rect">
              <a:avLst/>
            </a:prstGeom>
            <a:noFill/>
            <a:ln w="127000">
              <a:solidFill>
                <a:srgbClr val="C9A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charset="-122"/>
                <a:ea typeface="华文隶书" panose="02010800040101010101" charset="-122"/>
              </a:endParaRPr>
            </a:p>
          </p:txBody>
        </p:sp>
        <p:sp>
          <p:nvSpPr>
            <p:cNvPr id="9" name="矩形 8"/>
            <p:cNvSpPr/>
            <p:nvPr/>
          </p:nvSpPr>
          <p:spPr>
            <a:xfrm>
              <a:off x="180000" y="179550"/>
              <a:ext cx="8784000" cy="4784400"/>
            </a:xfrm>
            <a:prstGeom prst="rect">
              <a:avLst/>
            </a:prstGeom>
            <a:noFill/>
            <a:ln w="19050">
              <a:solidFill>
                <a:srgbClr val="C9A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charset="-122"/>
                <a:ea typeface="华文隶书" panose="02010800040101010101" charset="-122"/>
              </a:endParaRPr>
            </a:p>
          </p:txBody>
        </p:sp>
      </p:grpSp>
      <p:pic>
        <p:nvPicPr>
          <p:cNvPr id="106" name="图片 105"/>
          <p:cNvPicPr>
            <a:picLocks noChangeAspect="1"/>
          </p:cNvPicPr>
          <p:nvPr userDrawn="1"/>
        </p:nvPicPr>
        <p:blipFill>
          <a:blip r:embed="rId2">
            <a:clrChange>
              <a:clrFrom>
                <a:srgbClr val="F6F6F6">
                  <a:alpha val="100000"/>
                </a:srgbClr>
              </a:clrFrom>
              <a:clrTo>
                <a:srgbClr val="F6F6F6">
                  <a:alpha val="100000"/>
                  <a:alpha val="0"/>
                </a:srgbClr>
              </a:clrTo>
            </a:clrChange>
          </a:blip>
          <a:stretch>
            <a:fillRect/>
          </a:stretch>
        </p:blipFill>
        <p:spPr>
          <a:xfrm>
            <a:off x="-148590" y="2610485"/>
            <a:ext cx="4976495" cy="4976495"/>
          </a:xfrm>
          <a:prstGeom prst="rect">
            <a:avLst/>
          </a:prstGeom>
          <a:noFill/>
          <a:ln w="9525">
            <a:noFill/>
          </a:ln>
        </p:spPr>
      </p:pic>
      <p:sp>
        <p:nvSpPr>
          <p:cNvPr id="4" name="TextBox 2"/>
          <p:cNvSpPr txBox="1">
            <a:spLocks noChangeArrowheads="1"/>
          </p:cNvSpPr>
          <p:nvPr userDrawn="1"/>
        </p:nvSpPr>
        <p:spPr bwMode="auto">
          <a:xfrm flipH="1">
            <a:off x="3017520" y="1976755"/>
            <a:ext cx="837311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a:lnSpc>
                <a:spcPct val="100000"/>
              </a:lnSpc>
            </a:pPr>
            <a:r>
              <a:rPr sz="4800" b="1">
                <a:latin typeface="Times New Roman" panose="02020603050405020304" charset="0"/>
                <a:ea typeface="幼圆" panose="02010509060101010101" charset="-122"/>
                <a:cs typeface="Times New Roman" panose="02020603050405020304" charset="0"/>
              </a:rPr>
              <a:t>2025届</a:t>
            </a:r>
            <a:endParaRPr sz="4800" b="1">
              <a:latin typeface="Times New Roman" panose="02020603050405020304" charset="0"/>
              <a:ea typeface="幼圆" panose="02010509060101010101" charset="-122"/>
              <a:cs typeface="Times New Roman" panose="02020603050405020304" charset="0"/>
            </a:endParaRPr>
          </a:p>
          <a:p>
            <a:pPr algn="ctr" defTabSz="685800">
              <a:lnSpc>
                <a:spcPct val="100000"/>
              </a:lnSpc>
            </a:pPr>
            <a:r>
              <a:rPr sz="4800" b="1">
                <a:latin typeface="Times New Roman" panose="02020603050405020304" charset="0"/>
                <a:ea typeface="幼圆" panose="02010509060101010101" charset="-122"/>
                <a:cs typeface="Times New Roman" panose="02020603050405020304" charset="0"/>
              </a:rPr>
              <a:t>高考</a:t>
            </a:r>
            <a:r>
              <a:rPr lang="zh-CN" sz="4800" b="1">
                <a:latin typeface="Times New Roman" panose="02020603050405020304" charset="0"/>
                <a:ea typeface="幼圆" panose="02010509060101010101" charset="-122"/>
                <a:cs typeface="Times New Roman" panose="02020603050405020304" charset="0"/>
              </a:rPr>
              <a:t>政治</a:t>
            </a:r>
            <a:r>
              <a:rPr sz="4800" b="1">
                <a:latin typeface="Times New Roman" panose="02020603050405020304" charset="0"/>
                <a:ea typeface="幼圆" panose="02010509060101010101" charset="-122"/>
                <a:cs typeface="Times New Roman" panose="02020603050405020304" charset="0"/>
              </a:rPr>
              <a:t>一轮复习备考策略</a:t>
            </a:r>
            <a:endParaRPr sz="4800" b="1">
              <a:latin typeface="Times New Roman" panose="02020603050405020304" charset="0"/>
              <a:ea typeface="幼圆" panose="02010509060101010101" charset="-122"/>
              <a:cs typeface="Times New Roman" panose="02020603050405020304" charset="0"/>
            </a:endParaRPr>
          </a:p>
        </p:txBody>
      </p:sp>
      <p:pic>
        <p:nvPicPr>
          <p:cNvPr id="23" name="Picture 6" descr="C:\Users\Administrator\Desktop\1cb6cab57caefb5b170b3b7255a93cb1.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1024"/>
          <a:stretch>
            <a:fillRect/>
          </a:stretch>
        </p:blipFill>
        <p:spPr bwMode="auto">
          <a:xfrm>
            <a:off x="807809" y="249885"/>
            <a:ext cx="1224136" cy="2763545"/>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p:cNvSpPr txBox="1"/>
          <p:nvPr userDrawn="1"/>
        </p:nvSpPr>
        <p:spPr>
          <a:xfrm>
            <a:off x="1089370" y="776539"/>
            <a:ext cx="492443" cy="1296808"/>
          </a:xfrm>
          <a:prstGeom prst="rect">
            <a:avLst/>
          </a:prstGeom>
          <a:noFill/>
        </p:spPr>
        <p:txBody>
          <a:bodyPr vert="eaVert" wrap="square" rtlCol="0">
            <a:spAutoFit/>
          </a:bodyPr>
          <a:lstStyle/>
          <a:p>
            <a:r>
              <a:rPr lang="zh-CN" altLang="en-US" sz="2000" dirty="0">
                <a:solidFill>
                  <a:schemeClr val="tx1"/>
                </a:solidFill>
                <a:latin typeface="华文隶书" panose="02010800040101010101" charset="-122"/>
                <a:ea typeface="华文隶书" panose="02010800040101010101" charset="-122"/>
              </a:rPr>
              <a:t>高中政治</a:t>
            </a:r>
            <a:endParaRPr lang="zh-CN" altLang="en-US" sz="2000" dirty="0">
              <a:solidFill>
                <a:schemeClr val="tx1"/>
              </a:solidFill>
              <a:latin typeface="华文隶书" panose="02010800040101010101" charset="-122"/>
              <a:ea typeface="华文隶书"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noFill/>
          <a:ln w="127000">
            <a:solidFill>
              <a:srgbClr val="C9A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8"/>
          <p:cNvSpPr/>
          <p:nvPr/>
        </p:nvSpPr>
        <p:spPr>
          <a:xfrm>
            <a:off x="310385" y="2018843"/>
            <a:ext cx="11521440" cy="4664709"/>
          </a:xfrm>
          <a:prstGeom prst="rect">
            <a:avLst/>
          </a:prstGeom>
        </p:spPr>
        <p:txBody>
          <a:bodyPr vert="horz" wrap="square" lIns="0" tIns="0" rIns="0" bIns="0"/>
          <a:lstStyle/>
          <a:p>
            <a:pPr algn="l" rtl="0" eaLnBrk="0">
              <a:lnSpc>
                <a:spcPct val="73000"/>
              </a:lnSpc>
            </a:pPr>
            <a:endParaRPr lang="en-US" altLang="en-US" sz="100"/>
          </a:p>
          <a:p>
            <a:pPr marL="447040" algn="l" rtl="0" eaLnBrk="0">
              <a:lnSpc>
                <a:spcPct val="95000"/>
              </a:lnSpc>
            </a:pPr>
            <a:r>
              <a:rPr sz="2400" kern="0" spc="-80">
                <a:solidFill>
                  <a:srgbClr val="000000">
                    <a:alpha val="100000"/>
                  </a:srgbClr>
                </a:solidFill>
                <a:latin typeface="新宋体" panose="02010609030101010101" charset="-122"/>
                <a:ea typeface="新宋体" panose="02010609030101010101" charset="-122"/>
                <a:cs typeface="新宋体" panose="02010609030101010101" charset="-122"/>
              </a:rPr>
              <a:t>(2021河北卷)19.阅读材料，完成下列要</a:t>
            </a:r>
            <a:r>
              <a:rPr sz="2400" kern="0" spc="-90">
                <a:solidFill>
                  <a:srgbClr val="000000">
                    <a:alpha val="100000"/>
                  </a:srgbClr>
                </a:solidFill>
                <a:latin typeface="新宋体" panose="02010609030101010101" charset="-122"/>
                <a:ea typeface="新宋体" panose="02010609030101010101" charset="-122"/>
                <a:cs typeface="新宋体" panose="02010609030101010101" charset="-122"/>
              </a:rPr>
              <a:t>求。</a:t>
            </a:r>
            <a:endParaRPr lang="en-US" altLang="en-US" sz="2400"/>
          </a:p>
          <a:p>
            <a:pPr marL="12700" indent="509905" algn="l" rtl="0" eaLnBrk="0">
              <a:lnSpc>
                <a:spcPct val="97000"/>
              </a:lnSpc>
              <a:spcBef>
                <a:spcPts val="285"/>
              </a:spcBef>
            </a:pPr>
            <a:r>
              <a:rPr sz="2400" kern="0" spc="-30">
                <a:solidFill>
                  <a:srgbClr val="000000">
                    <a:alpha val="100000"/>
                  </a:srgbClr>
                </a:solidFill>
                <a:latin typeface="楷体" panose="02010609060101010101" charset="-122"/>
                <a:ea typeface="楷体" panose="02010609060101010101" charset="-122"/>
                <a:cs typeface="楷体" panose="02010609060101010101" charset="-122"/>
              </a:rPr>
              <a:t>“你是中国人吗？你爱中国吗？你愿意中国好吗？”1935年9月，在南开大学开学典</a:t>
            </a:r>
            <a:r>
              <a:rPr sz="2400" kern="0" spc="50">
                <a:solidFill>
                  <a:srgbClr val="000000">
                    <a:alpha val="100000"/>
                  </a:srgbClr>
                </a:solidFill>
                <a:latin typeface="楷体" panose="02010609060101010101" charset="-122"/>
                <a:ea typeface="楷体" panose="02010609060101010101" charset="-122"/>
                <a:cs typeface="楷体" panose="02010609060101010101" charset="-122"/>
              </a:rPr>
              <a:t> </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礼上，面对内忧外患的局势和积贫积弱的国家，校长张伯苓提出</a:t>
            </a:r>
            <a:r>
              <a:rPr sz="2400" kern="0" spc="-20">
                <a:solidFill>
                  <a:srgbClr val="000000">
                    <a:alpha val="100000"/>
                  </a:srgbClr>
                </a:solidFill>
                <a:latin typeface="楷体" panose="02010609060101010101" charset="-122"/>
                <a:ea typeface="楷体" panose="02010609060101010101" charset="-122"/>
                <a:cs typeface="楷体" panose="02010609060101010101" charset="-122"/>
              </a:rPr>
              <a:t>振聋发聩的“爱国三  </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问”，点燃了师生们的爱国斗志，在无数热血青年心中种下了自强图</a:t>
            </a:r>
            <a:r>
              <a:rPr sz="2400" kern="0" spc="-20">
                <a:solidFill>
                  <a:srgbClr val="000000">
                    <a:alpha val="100000"/>
                  </a:srgbClr>
                </a:solidFill>
                <a:latin typeface="楷体" panose="02010609060101010101" charset="-122"/>
                <a:ea typeface="楷体" panose="02010609060101010101" charset="-122"/>
                <a:cs typeface="楷体" panose="02010609060101010101" charset="-122"/>
              </a:rPr>
              <a:t>存的新希望。</a:t>
            </a:r>
            <a:endParaRPr lang="en-US" altLang="en-US" sz="2400"/>
          </a:p>
          <a:p>
            <a:pPr marL="542290" algn="l" rtl="0" eaLnBrk="0">
              <a:lnSpc>
                <a:spcPct val="92000"/>
              </a:lnSpc>
              <a:spcBef>
                <a:spcPts val="230"/>
              </a:spcBef>
            </a:pPr>
            <a:r>
              <a:rPr sz="2400" kern="0" spc="-90">
                <a:solidFill>
                  <a:srgbClr val="000000">
                    <a:alpha val="100000"/>
                  </a:srgbClr>
                </a:solidFill>
                <a:latin typeface="楷体" panose="02010609060101010101" charset="-122"/>
                <a:ea typeface="楷体" panose="02010609060101010101" charset="-122"/>
                <a:cs typeface="楷体" panose="02010609060101010101" charset="-122"/>
              </a:rPr>
              <a:t>2019年1月，习近平总书记在</a:t>
            </a:r>
            <a:r>
              <a:rPr sz="2400" kern="0" spc="-100">
                <a:solidFill>
                  <a:srgbClr val="000000">
                    <a:alpha val="100000"/>
                  </a:srgbClr>
                </a:solidFill>
                <a:latin typeface="楷体" panose="02010609060101010101" charset="-122"/>
                <a:ea typeface="楷体" panose="02010609060101010101" charset="-122"/>
                <a:cs typeface="楷体" panose="02010609060101010101" charset="-122"/>
              </a:rPr>
              <a:t>南开大学考察时讲到，  </a:t>
            </a:r>
            <a:r>
              <a:rPr sz="2400" kern="0" spc="-100">
                <a:ln w="8712" cap="flat" cmpd="sng">
                  <a:solidFill>
                    <a:srgbClr val="0066FF">
                      <a:alpha val="100000"/>
                    </a:srgbClr>
                  </a:solidFill>
                  <a:prstDash val="solid"/>
                  <a:miter lim="10"/>
                </a:ln>
                <a:solidFill>
                  <a:srgbClr val="0066FF">
                    <a:alpha val="100000"/>
                  </a:srgbClr>
                </a:solidFill>
                <a:latin typeface="楷体" panose="02010609060101010101" charset="-122"/>
                <a:ea typeface="楷体" panose="02010609060101010101" charset="-122"/>
                <a:cs typeface="楷体" panose="02010609060101010101" charset="-122"/>
              </a:rPr>
              <a:t>“爱国三问”既是历史之问，</a:t>
            </a:r>
            <a:endParaRPr lang="en-US" altLang="en-US" sz="2400"/>
          </a:p>
          <a:p>
            <a:pPr marL="47625" indent="-33020" algn="l" rtl="0" eaLnBrk="0">
              <a:lnSpc>
                <a:spcPct val="96000"/>
              </a:lnSpc>
              <a:spcBef>
                <a:spcPts val="235"/>
              </a:spcBef>
            </a:pPr>
            <a:r>
              <a:rPr sz="2400" kern="0" spc="-40">
                <a:ln w="8712" cap="flat" cmpd="sng">
                  <a:solidFill>
                    <a:srgbClr val="0066FF">
                      <a:alpha val="100000"/>
                    </a:srgbClr>
                  </a:solidFill>
                  <a:prstDash val="solid"/>
                  <a:miter lim="10"/>
                </a:ln>
                <a:solidFill>
                  <a:srgbClr val="0066FF">
                    <a:alpha val="100000"/>
                  </a:srgbClr>
                </a:solidFill>
                <a:latin typeface="楷体" panose="02010609060101010101" charset="-122"/>
                <a:ea typeface="楷体" panose="02010609060101010101" charset="-122"/>
                <a:cs typeface="楷体" panose="02010609060101010101" charset="-122"/>
              </a:rPr>
              <a:t>也是时代之问、未来之问，</a:t>
            </a:r>
            <a:r>
              <a:rPr sz="2400" kern="0" spc="600">
                <a:solidFill>
                  <a:srgbClr val="0066FF">
                    <a:alpha val="100000"/>
                  </a:srgbClr>
                </a:solidFill>
                <a:latin typeface="楷体" panose="02010609060101010101" charset="-122"/>
                <a:ea typeface="楷体" panose="02010609060101010101" charset="-122"/>
                <a:cs typeface="楷体" panose="02010609060101010101" charset="-122"/>
              </a:rPr>
              <a:t> </a:t>
            </a:r>
            <a:r>
              <a:rPr sz="2400" kern="0" spc="-40">
                <a:solidFill>
                  <a:srgbClr val="000000">
                    <a:alpha val="100000"/>
                  </a:srgbClr>
                </a:solidFill>
                <a:latin typeface="楷体" panose="02010609060101010101" charset="-122"/>
                <a:ea typeface="楷体" panose="02010609060101010101" charset="-122"/>
                <a:cs typeface="楷体" panose="02010609060101010101" charset="-122"/>
              </a:rPr>
              <a:t>2021年4月，习</a:t>
            </a:r>
            <a:r>
              <a:rPr sz="2400" kern="0" spc="-50">
                <a:solidFill>
                  <a:srgbClr val="000000">
                    <a:alpha val="100000"/>
                  </a:srgbClr>
                </a:solidFill>
                <a:latin typeface="楷体" panose="02010609060101010101" charset="-122"/>
                <a:ea typeface="楷体" panose="02010609060101010101" charset="-122"/>
                <a:cs typeface="楷体" panose="02010609060101010101" charset="-122"/>
              </a:rPr>
              <a:t>近平总书记在清华大学考察时强调，当代中</a:t>
            </a:r>
            <a:r>
              <a:rPr sz="2400" kern="0" spc="0">
                <a:solidFill>
                  <a:srgbClr val="000000">
                    <a:alpha val="100000"/>
                  </a:srgbClr>
                </a:solidFill>
                <a:latin typeface="楷体" panose="02010609060101010101" charset="-122"/>
                <a:ea typeface="楷体" panose="02010609060101010101" charset="-122"/>
                <a:cs typeface="楷体" panose="02010609060101010101" charset="-122"/>
              </a:rPr>
              <a:t> </a:t>
            </a:r>
            <a:r>
              <a:rPr sz="2400" kern="0" spc="-20">
                <a:solidFill>
                  <a:srgbClr val="000000">
                    <a:alpha val="100000"/>
                  </a:srgbClr>
                </a:solidFill>
                <a:latin typeface="楷体" panose="02010609060101010101" charset="-122"/>
                <a:ea typeface="楷体" panose="02010609060101010101" charset="-122"/>
                <a:cs typeface="楷体" panose="02010609060101010101" charset="-122"/>
              </a:rPr>
              <a:t>国青年要与新时代同向同行，爱国爱民，不断增强做中国人的志气、骨气、底气。</a:t>
            </a:r>
            <a:endParaRPr lang="en-US" altLang="en-US" sz="2400"/>
          </a:p>
          <a:p>
            <a:pPr marL="393700" algn="l" rtl="0" eaLnBrk="0">
              <a:lnSpc>
                <a:spcPct val="95000"/>
              </a:lnSpc>
              <a:spcBef>
                <a:spcPts val="130"/>
              </a:spcBef>
            </a:pPr>
            <a:r>
              <a:rPr sz="2400" kern="0" spc="-40">
                <a:solidFill>
                  <a:srgbClr val="000000">
                    <a:alpha val="100000"/>
                  </a:srgbClr>
                </a:solidFill>
                <a:latin typeface="新宋体" panose="02010609030101010101" charset="-122"/>
                <a:ea typeface="新宋体" panose="02010609030101010101" charset="-122"/>
                <a:cs typeface="新宋体" panose="02010609030101010101" charset="-122"/>
              </a:rPr>
              <a:t>运用文化生活知识，说明“爱国三问”既是历</a:t>
            </a:r>
            <a:r>
              <a:rPr sz="2400" kern="0" spc="-50">
                <a:solidFill>
                  <a:srgbClr val="000000">
                    <a:alpha val="100000"/>
                  </a:srgbClr>
                </a:solidFill>
                <a:latin typeface="新宋体" panose="02010609030101010101" charset="-122"/>
                <a:ea typeface="新宋体" panose="02010609030101010101" charset="-122"/>
                <a:cs typeface="新宋体" panose="02010609030101010101" charset="-122"/>
              </a:rPr>
              <a:t>史之问，也是时代之问、未来之问。</a:t>
            </a:r>
            <a:endParaRPr lang="en-US" altLang="en-US" sz="2400"/>
          </a:p>
          <a:p>
            <a:pPr algn="l" rtl="0" eaLnBrk="0">
              <a:lnSpc>
                <a:spcPct val="102000"/>
              </a:lnSpc>
            </a:pPr>
            <a:endParaRPr lang="en-US" altLang="en-US" sz="1000"/>
          </a:p>
          <a:p>
            <a:pPr marL="849630" algn="l" rtl="0" eaLnBrk="0">
              <a:lnSpc>
                <a:spcPct val="84000"/>
              </a:lnSpc>
              <a:spcBef>
                <a:spcPts val="605"/>
              </a:spcBef>
            </a:pPr>
            <a:r>
              <a:rPr sz="2000" kern="0" spc="-10">
                <a:solidFill>
                  <a:srgbClr val="000000">
                    <a:alpha val="100000"/>
                  </a:srgbClr>
                </a:solidFill>
                <a:latin typeface="新宋体" panose="02010609030101010101" charset="-122"/>
                <a:ea typeface="新宋体" panose="02010609030101010101" charset="-122"/>
                <a:cs typeface="新宋体" panose="02010609030101010101" charset="-122"/>
              </a:rPr>
              <a:t>以爱国主义为核心的民族精神是推动中华民族走向繁荣、强大的精神动力。</a:t>
            </a:r>
            <a:endParaRPr lang="en-US" altLang="en-US" sz="2000"/>
          </a:p>
          <a:p>
            <a:pPr marL="825500" algn="l" rtl="0" eaLnBrk="0">
              <a:lnSpc>
                <a:spcPts val="2670"/>
              </a:lnSpc>
            </a:pPr>
            <a:r>
              <a:rPr sz="2000" kern="0" spc="-20">
                <a:solidFill>
                  <a:srgbClr val="000000">
                    <a:alpha val="100000"/>
                  </a:srgbClr>
                </a:solidFill>
                <a:latin typeface="新宋体" panose="02010609030101010101" charset="-122"/>
                <a:ea typeface="新宋体" panose="02010609030101010101" charset="-122"/>
                <a:cs typeface="新宋体" panose="02010609030101010101" charset="-122"/>
              </a:rPr>
              <a:t>爱国是中华民族的优良传统，是不同时代的</a:t>
            </a:r>
            <a:r>
              <a:rPr sz="2000" kern="0" spc="-30">
                <a:solidFill>
                  <a:srgbClr val="000000">
                    <a:alpha val="100000"/>
                  </a:srgbClr>
                </a:solidFill>
                <a:latin typeface="新宋体" panose="02010609030101010101" charset="-122"/>
                <a:ea typeface="新宋体" panose="02010609030101010101" charset="-122"/>
                <a:cs typeface="新宋体" panose="02010609030101010101" charset="-122"/>
              </a:rPr>
              <a:t>中国人都义不容辞的责任。</a:t>
            </a:r>
            <a:endParaRPr lang="en-US" altLang="en-US" sz="2000"/>
          </a:p>
          <a:p>
            <a:pPr marL="820420" indent="635" algn="l" rtl="0" eaLnBrk="0">
              <a:lnSpc>
                <a:spcPct val="97000"/>
              </a:lnSpc>
              <a:spcBef>
                <a:spcPts val="130"/>
              </a:spcBef>
            </a:pPr>
            <a:r>
              <a:rPr sz="2000" kern="0" spc="-50">
                <a:solidFill>
                  <a:srgbClr val="000000">
                    <a:alpha val="100000"/>
                  </a:srgbClr>
                </a:solidFill>
                <a:latin typeface="新宋体" panose="02010609030101010101" charset="-122"/>
                <a:ea typeface="新宋体" panose="02010609030101010101" charset="-122"/>
                <a:cs typeface="新宋体" panose="02010609030101010101" charset="-122"/>
              </a:rPr>
              <a:t>新时代，作为青年学生， 要弘扬以爱国主义为</a:t>
            </a:r>
            <a:r>
              <a:rPr sz="2000" kern="0" spc="-60">
                <a:solidFill>
                  <a:srgbClr val="000000">
                    <a:alpha val="100000"/>
                  </a:srgbClr>
                </a:solidFill>
                <a:latin typeface="新宋体" panose="02010609030101010101" charset="-122"/>
                <a:ea typeface="新宋体" panose="02010609030101010101" charset="-122"/>
                <a:cs typeface="新宋体" panose="02010609030101010101" charset="-122"/>
              </a:rPr>
              <a:t>核心的民族精神，要加强思想道德建设， 增       </a:t>
            </a:r>
            <a:r>
              <a:rPr sz="2000" kern="0" spc="-10">
                <a:solidFill>
                  <a:srgbClr val="000000">
                    <a:alpha val="100000"/>
                  </a:srgbClr>
                </a:solidFill>
                <a:latin typeface="新宋体" panose="02010609030101010101" charset="-122"/>
                <a:ea typeface="新宋体" panose="02010609030101010101" charset="-122"/>
                <a:cs typeface="新宋体" panose="02010609030101010101" charset="-122"/>
              </a:rPr>
              <a:t>强维护国家利益和人民利益的责任感和使命感，坚定文化自</a:t>
            </a:r>
            <a:r>
              <a:rPr sz="2000" kern="0" spc="-20">
                <a:solidFill>
                  <a:srgbClr val="000000">
                    <a:alpha val="100000"/>
                  </a:srgbClr>
                </a:solidFill>
                <a:latin typeface="新宋体" panose="02010609030101010101" charset="-122"/>
                <a:ea typeface="新宋体" panose="02010609030101010101" charset="-122"/>
                <a:cs typeface="新宋体" panose="02010609030101010101" charset="-122"/>
              </a:rPr>
              <a:t>信和爱国之志，成长成为德智       </a:t>
            </a:r>
            <a:r>
              <a:rPr sz="2000" kern="0" spc="0">
                <a:solidFill>
                  <a:srgbClr val="000000">
                    <a:alpha val="100000"/>
                  </a:srgbClr>
                </a:solidFill>
                <a:latin typeface="新宋体" panose="02010609030101010101" charset="-122"/>
                <a:ea typeface="新宋体" panose="02010609030101010101" charset="-122"/>
                <a:cs typeface="新宋体" panose="02010609030101010101" charset="-122"/>
              </a:rPr>
              <a:t>体美劳全面发展的时代新人，承担起现代化强国和中华民族伟大复兴的</a:t>
            </a:r>
            <a:r>
              <a:rPr sz="2000" kern="0" spc="-10">
                <a:solidFill>
                  <a:srgbClr val="000000">
                    <a:alpha val="100000"/>
                  </a:srgbClr>
                </a:solidFill>
                <a:latin typeface="新宋体" panose="02010609030101010101" charset="-122"/>
                <a:ea typeface="新宋体" panose="02010609030101010101" charset="-122"/>
                <a:cs typeface="新宋体" panose="02010609030101010101" charset="-122"/>
              </a:rPr>
              <a:t>历史责任。</a:t>
            </a:r>
            <a:endParaRPr lang="en-US" altLang="en-US" sz="2000"/>
          </a:p>
        </p:txBody>
      </p:sp>
      <p:graphicFrame>
        <p:nvGraphicFramePr>
          <p:cNvPr id="70" name="table 70"/>
          <p:cNvGraphicFramePr>
            <a:graphicFrameLocks noGrp="1"/>
          </p:cNvGraphicFramePr>
          <p:nvPr/>
        </p:nvGraphicFramePr>
        <p:xfrm>
          <a:off x="3087179" y="1045159"/>
          <a:ext cx="5450204" cy="729615"/>
        </p:xfrm>
        <a:graphic>
          <a:graphicData uri="http://schemas.openxmlformats.org/drawingml/2006/table">
            <a:tbl>
              <a:tblPr/>
              <a:tblGrid>
                <a:gridCol w="5450204"/>
              </a:tblGrid>
              <a:tr h="707390">
                <a:tc>
                  <a:txBody>
                    <a:bodyPr wrap="square"/>
                    <a:lstStyle/>
                    <a:p>
                      <a:pPr algn="l" rtl="0" eaLnBrk="0">
                        <a:lnSpc>
                          <a:spcPct val="105000"/>
                        </a:lnSpc>
                      </a:pPr>
                      <a:endParaRPr lang="en-US" altLang="en-US" sz="900"/>
                    </a:p>
                    <a:p>
                      <a:pPr algn="l" rtl="0" eaLnBrk="0">
                        <a:lnSpc>
                          <a:spcPct val="8000"/>
                        </a:lnSpc>
                      </a:pPr>
                      <a:endParaRPr lang="en-US" altLang="en-US" sz="100"/>
                    </a:p>
                    <a:p>
                      <a:pPr marL="183515" algn="l" rtl="0" eaLnBrk="0">
                        <a:lnSpc>
                          <a:spcPct val="97000"/>
                        </a:lnSpc>
                      </a:pPr>
                      <a:r>
                        <a:rPr sz="39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由做题向做人做事转变</a:t>
                      </a:r>
                      <a:endParaRPr lang="en-US" altLang="en-US" sz="3900"/>
                    </a:p>
                  </a:txBody>
                  <a:tcPr marL="0" marR="0" marT="0" marB="0" vert="horz">
                    <a:lnL w="22225" cap="flat" cmpd="sng" algn="ctr">
                      <a:solidFill>
                        <a:srgbClr val="C00000"/>
                      </a:solidFill>
                      <a:prstDash val="solid"/>
                      <a:round/>
                      <a:headEnd type="none" w="med" len="med"/>
                      <a:tailEnd type="none" w="med" len="med"/>
                    </a:lnL>
                    <a:lnR w="22225" cap="flat" cmpd="sng" algn="ctr">
                      <a:solidFill>
                        <a:srgbClr val="C00000"/>
                      </a:solidFill>
                      <a:prstDash val="solid"/>
                      <a:round/>
                      <a:headEnd type="none" w="med" len="med"/>
                      <a:tailEnd type="none" w="med" len="med"/>
                    </a:lnR>
                    <a:lnT w="22225" cap="flat" cmpd="sng" algn="ctr">
                      <a:solidFill>
                        <a:srgbClr val="C00000"/>
                      </a:solidFill>
                      <a:prstDash val="solid"/>
                      <a:round/>
                      <a:headEnd type="none" w="med" len="med"/>
                      <a:tailEnd type="none" w="med" len="med"/>
                    </a:lnT>
                    <a:lnB w="22225" cap="flat" cmpd="sng" algn="ctr">
                      <a:solidFill>
                        <a:srgbClr val="C00000"/>
                      </a:solidFill>
                      <a:prstDash val="solid"/>
                      <a:round/>
                      <a:headEnd type="none" w="med" len="med"/>
                      <a:tailEnd type="none" w="med" len="med"/>
                    </a:lnB>
                  </a:tcPr>
                </a:tc>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4"/>
          <p:cNvSpPr/>
          <p:nvPr/>
        </p:nvSpPr>
        <p:spPr>
          <a:xfrm>
            <a:off x="455778" y="1849826"/>
            <a:ext cx="11586844" cy="5019040"/>
          </a:xfrm>
          <a:prstGeom prst="rect">
            <a:avLst/>
          </a:prstGeom>
        </p:spPr>
        <p:txBody>
          <a:bodyPr vert="horz" wrap="square" lIns="0" tIns="0" rIns="0" bIns="0"/>
          <a:lstStyle/>
          <a:p>
            <a:pPr algn="l" rtl="0" eaLnBrk="0">
              <a:lnSpc>
                <a:spcPct val="83000"/>
              </a:lnSpc>
            </a:pPr>
            <a:endParaRPr lang="en-US" altLang="en-US" sz="100"/>
          </a:p>
          <a:p>
            <a:pPr marL="139700" algn="l" rtl="0" eaLnBrk="0">
              <a:lnSpc>
                <a:spcPts val="2435"/>
              </a:lnSpc>
            </a:pPr>
            <a:r>
              <a:rPr sz="20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60">
                <a:solidFill>
                  <a:srgbClr val="000000">
                    <a:alpha val="100000"/>
                  </a:srgbClr>
                </a:solidFill>
                <a:latin typeface="Arial" panose="020B0604020202020204"/>
                <a:ea typeface="Arial" panose="020B0604020202020204"/>
                <a:cs typeface="Arial" panose="020B0604020202020204"/>
              </a:rPr>
              <a:t>2021</a:t>
            </a:r>
            <a:r>
              <a:rPr sz="20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年河北省适应性考试）</a:t>
            </a:r>
            <a:r>
              <a:rPr sz="20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阅读材料，完成下列要求</a:t>
            </a:r>
            <a:r>
              <a:rPr sz="20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2000"/>
          </a:p>
          <a:p>
            <a:pPr marL="535940" algn="l" rtl="0" eaLnBrk="0">
              <a:lnSpc>
                <a:spcPct val="92000"/>
              </a:lnSpc>
              <a:spcBef>
                <a:spcPts val="365"/>
              </a:spcBef>
            </a:pPr>
            <a:r>
              <a:rPr sz="2000" kern="0" spc="-10">
                <a:solidFill>
                  <a:srgbClr val="000000">
                    <a:alpha val="100000"/>
                  </a:srgbClr>
                </a:solidFill>
                <a:latin typeface="楷体" panose="02010609060101010101" charset="-122"/>
                <a:ea typeface="楷体" panose="02010609060101010101" charset="-122"/>
                <a:cs typeface="楷体" panose="02010609060101010101" charset="-122"/>
              </a:rPr>
              <a:t>材料一 在《咬文嚼字》编辑部揭晓的中国</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2020</a:t>
            </a:r>
            <a:r>
              <a:rPr sz="2000" kern="0" spc="-10">
                <a:solidFill>
                  <a:srgbClr val="000000">
                    <a:alpha val="100000"/>
                  </a:srgbClr>
                </a:solidFill>
                <a:latin typeface="楷体" panose="02010609060101010101" charset="-122"/>
                <a:ea typeface="楷体" panose="02010609060101010101" charset="-122"/>
                <a:cs typeface="楷体" panose="02010609060101010101" charset="-122"/>
              </a:rPr>
              <a:t>年十大流行语中</a:t>
            </a:r>
            <a:r>
              <a:rPr sz="2000" kern="0" spc="-20">
                <a:solidFill>
                  <a:srgbClr val="000000">
                    <a:alpha val="100000"/>
                  </a:srgbClr>
                </a:solidFill>
                <a:latin typeface="楷体" panose="02010609060101010101" charset="-122"/>
                <a:ea typeface="楷体" panose="02010609060101010101" charset="-122"/>
                <a:cs typeface="楷体" panose="02010609060101010101" charset="-122"/>
              </a:rPr>
              <a:t>，</a:t>
            </a:r>
            <a:r>
              <a:rPr sz="2000" kern="0" spc="-28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20">
                <a:solidFill>
                  <a:srgbClr val="000000">
                    <a:alpha val="100000"/>
                  </a:srgbClr>
                </a:solidFill>
                <a:latin typeface="楷体" panose="02010609060101010101" charset="-122"/>
                <a:ea typeface="楷体" panose="02010609060101010101" charset="-122"/>
                <a:cs typeface="楷体" panose="02010609060101010101" charset="-122"/>
              </a:rPr>
              <a:t>逆行者</a:t>
            </a: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20">
                <a:solidFill>
                  <a:srgbClr val="000000">
                    <a:alpha val="100000"/>
                  </a:srgbClr>
                </a:solidFill>
                <a:latin typeface="楷体" panose="02010609060101010101" charset="-122"/>
                <a:ea typeface="楷体" panose="02010609060101010101" charset="-122"/>
                <a:cs typeface="楷体" panose="02010609060101010101" charset="-122"/>
              </a:rPr>
              <a:t>成为年度热词。在</a:t>
            </a:r>
            <a:endParaRPr lang="en-US" altLang="en-US" sz="2000"/>
          </a:p>
          <a:p>
            <a:pPr marL="41910" indent="34290" algn="l" rtl="0" eaLnBrk="0">
              <a:lnSpc>
                <a:spcPct val="104000"/>
              </a:lnSpc>
              <a:spcBef>
                <a:spcPts val="605"/>
              </a:spcBef>
            </a:pPr>
            <a:r>
              <a:rPr sz="2000" kern="0" spc="-40">
                <a:solidFill>
                  <a:srgbClr val="000000">
                    <a:alpha val="100000"/>
                  </a:srgbClr>
                </a:solidFill>
                <a:latin typeface="楷体" panose="02010609060101010101" charset="-122"/>
                <a:ea typeface="楷体" panose="02010609060101010101" charset="-122"/>
                <a:cs typeface="楷体" panose="02010609060101010101" charset="-122"/>
              </a:rPr>
              <a:t>中国共产党领导的全国人民抗疫斗争中，</a:t>
            </a:r>
            <a:r>
              <a:rPr sz="2000" kern="0" spc="-22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50">
                <a:solidFill>
                  <a:srgbClr val="000000">
                    <a:alpha val="100000"/>
                  </a:srgbClr>
                </a:solidFill>
                <a:latin typeface="楷体" panose="02010609060101010101" charset="-122"/>
                <a:ea typeface="楷体" panose="02010609060101010101" charset="-122"/>
                <a:cs typeface="楷体" panose="02010609060101010101" charset="-122"/>
              </a:rPr>
              <a:t>钟南山、张伯礼、张定宇、陈薇</a:t>
            </a:r>
            <a:r>
              <a:rPr sz="20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50">
                <a:solidFill>
                  <a:srgbClr val="0066FF">
                    <a:alpha val="100000"/>
                  </a:srgbClr>
                </a:solidFill>
                <a:latin typeface="楷体" panose="02010609060101010101" charset="-122"/>
                <a:ea typeface="楷体" panose="02010609060101010101" charset="-122"/>
                <a:cs typeface="楷体" panose="02010609060101010101" charset="-122"/>
              </a:rPr>
              <a:t>一个个</a:t>
            </a:r>
            <a:r>
              <a:rPr sz="2000" kern="0" spc="-50">
                <a:solidFill>
                  <a:srgbClr val="0066FF">
                    <a:alpha val="100000"/>
                  </a:srgbClr>
                </a:solidFill>
                <a:latin typeface="微软雅黑" panose="020B0503020204020204" charset="-122"/>
                <a:ea typeface="微软雅黑" panose="020B0503020204020204" charset="-122"/>
                <a:cs typeface="微软雅黑" panose="020B0503020204020204" charset="-122"/>
              </a:rPr>
              <a:t>“</a:t>
            </a:r>
            <a:r>
              <a:rPr sz="2000" kern="0" spc="-50">
                <a:solidFill>
                  <a:srgbClr val="0066FF">
                    <a:alpha val="100000"/>
                  </a:srgbClr>
                </a:solidFill>
                <a:latin typeface="楷体" panose="02010609060101010101" charset="-122"/>
                <a:ea typeface="楷体" panose="02010609060101010101" charset="-122"/>
                <a:cs typeface="楷体" panose="02010609060101010101" charset="-122"/>
              </a:rPr>
              <a:t>逆行者</a:t>
            </a:r>
            <a:r>
              <a:rPr sz="2000" kern="0" spc="-50">
                <a:solidFill>
                  <a:srgbClr val="0066FF">
                    <a:alpha val="100000"/>
                  </a:srgbClr>
                </a:solidFill>
                <a:latin typeface="微软雅黑" panose="020B0503020204020204" charset="-122"/>
                <a:ea typeface="微软雅黑" panose="020B0503020204020204" charset="-122"/>
                <a:cs typeface="微软雅黑" panose="020B0503020204020204" charset="-122"/>
              </a:rPr>
              <a:t>”</a:t>
            </a:r>
            <a:r>
              <a:rPr sz="2000" kern="0" spc="-50">
                <a:solidFill>
                  <a:srgbClr val="0066FF">
                    <a:alpha val="100000"/>
                  </a:srgbClr>
                </a:solidFill>
                <a:latin typeface="楷体" panose="02010609060101010101" charset="-122"/>
                <a:ea typeface="楷体" panose="02010609060101010101" charset="-122"/>
                <a:cs typeface="楷体" panose="02010609060101010101" charset="-122"/>
              </a:rPr>
              <a:t>的身影，</a:t>
            </a:r>
            <a:r>
              <a:rPr sz="2000" kern="0" spc="0">
                <a:solidFill>
                  <a:srgbClr val="0066FF">
                    <a:alpha val="100000"/>
                  </a:srgbClr>
                </a:solidFill>
                <a:latin typeface="楷体" panose="02010609060101010101" charset="-122"/>
                <a:ea typeface="楷体" panose="02010609060101010101" charset="-122"/>
                <a:cs typeface="楷体" panose="02010609060101010101" charset="-122"/>
              </a:rPr>
              <a:t> 展现了抗疫勇士们义无反顾、向险而行，以生命赴使命守护公众健康安全的奋斗者风</a:t>
            </a:r>
            <a:r>
              <a:rPr sz="2000" kern="0" spc="-10">
                <a:solidFill>
                  <a:srgbClr val="0066FF">
                    <a:alpha val="100000"/>
                  </a:srgbClr>
                </a:solidFill>
                <a:latin typeface="楷体" panose="02010609060101010101" charset="-122"/>
                <a:ea typeface="楷体" panose="02010609060101010101" charset="-122"/>
                <a:cs typeface="楷体" panose="02010609060101010101" charset="-122"/>
              </a:rPr>
              <a:t>采。</a:t>
            </a:r>
            <a:endParaRPr lang="en-US" altLang="en-US" sz="2000"/>
          </a:p>
          <a:p>
            <a:pPr marL="57785" indent="478155" algn="l" rtl="0" eaLnBrk="0">
              <a:lnSpc>
                <a:spcPct val="108000"/>
              </a:lnSpc>
              <a:spcBef>
                <a:spcPts val="625"/>
              </a:spcBef>
            </a:pPr>
            <a:r>
              <a:rPr sz="2000" kern="0" spc="-20">
                <a:solidFill>
                  <a:srgbClr val="000000">
                    <a:alpha val="100000"/>
                  </a:srgbClr>
                </a:solidFill>
                <a:latin typeface="楷体" panose="02010609060101010101" charset="-122"/>
                <a:ea typeface="楷体" panose="02010609060101010101" charset="-122"/>
                <a:cs typeface="楷体" panose="02010609060101010101" charset="-122"/>
              </a:rPr>
              <a:t>材料二 在耶鲁大学法学院公布的美国</a:t>
            </a: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2020</a:t>
            </a:r>
            <a:r>
              <a:rPr sz="2000" kern="0" spc="-20">
                <a:solidFill>
                  <a:srgbClr val="000000">
                    <a:alpha val="100000"/>
                  </a:srgbClr>
                </a:solidFill>
                <a:latin typeface="楷体" panose="02010609060101010101" charset="-122"/>
                <a:ea typeface="楷体" panose="02010609060101010101" charset="-122"/>
                <a:cs typeface="楷体" panose="02010609060101010101" charset="-122"/>
              </a:rPr>
              <a:t>年十大流行语中， </a:t>
            </a: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20">
                <a:solidFill>
                  <a:srgbClr val="000000">
                    <a:alpha val="100000"/>
                  </a:srgbClr>
                </a:solidFill>
                <a:latin typeface="楷体" panose="02010609060101010101" charset="-122"/>
                <a:ea typeface="楷体" panose="02010609060101010101" charset="-122"/>
                <a:cs typeface="楷体" panose="02010609060101010101" charset="-122"/>
              </a:rPr>
              <a:t>戴口罩</a:t>
            </a: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20">
                <a:solidFill>
                  <a:srgbClr val="000000">
                    <a:alpha val="100000"/>
                  </a:srgbClr>
                </a:solidFill>
                <a:latin typeface="楷体" panose="02010609060101010101" charset="-122"/>
                <a:ea typeface="楷体" panose="02010609060101010101" charset="-122"/>
                <a:cs typeface="楷体" panose="02010609060101010101" charset="-122"/>
              </a:rPr>
              <a:t>名列前茅。美国传染病</a:t>
            </a:r>
            <a:r>
              <a:rPr sz="2000" kern="0" spc="1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10">
                <a:solidFill>
                  <a:srgbClr val="000000">
                    <a:alpha val="100000"/>
                  </a:srgbClr>
                </a:solidFill>
                <a:latin typeface="楷体" panose="02010609060101010101" charset="-122"/>
                <a:ea typeface="楷体" panose="02010609060101010101" charset="-122"/>
                <a:cs typeface="楷体" panose="02010609060101010101" charset="-122"/>
              </a:rPr>
              <a:t>专家福奇对美国公众发出了呼求</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10">
                <a:solidFill>
                  <a:srgbClr val="000000">
                    <a:alpha val="100000"/>
                  </a:srgbClr>
                </a:solidFill>
                <a:latin typeface="楷体" panose="02010609060101010101" charset="-122"/>
                <a:ea typeface="楷体" panose="02010609060101010101" charset="-122"/>
                <a:cs typeface="楷体" panose="02010609060101010101" charset="-122"/>
              </a:rPr>
              <a:t>戴口罩</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10">
                <a:solidFill>
                  <a:srgbClr val="000000">
                    <a:alpha val="100000"/>
                  </a:srgbClr>
                </a:solidFill>
                <a:latin typeface="楷体" panose="02010609060101010101" charset="-122"/>
                <a:ea typeface="楷体" panose="02010609060101010101" charset="-122"/>
                <a:cs typeface="楷体" panose="02010609060101010101" charset="-122"/>
              </a:rPr>
              <a:t>，但是</a:t>
            </a:r>
            <a:r>
              <a:rPr sz="2000" kern="0" spc="-10">
                <a:solidFill>
                  <a:srgbClr val="0066FF">
                    <a:alpha val="100000"/>
                  </a:srgbClr>
                </a:solidFill>
                <a:latin typeface="楷体" panose="02010609060101010101" charset="-122"/>
                <a:ea typeface="楷体" panose="02010609060101010101" charset="-122"/>
                <a:cs typeface="楷体" panose="02010609060101010101" charset="-122"/>
              </a:rPr>
              <a:t>美国绝大部分地区民众认为是否戴口罩是他们   </a:t>
            </a:r>
            <a:r>
              <a:rPr sz="2000" kern="0" spc="-70">
                <a:solidFill>
                  <a:srgbClr val="0066FF">
                    <a:alpha val="100000"/>
                  </a:srgbClr>
                </a:solidFill>
                <a:latin typeface="楷体" panose="02010609060101010101" charset="-122"/>
                <a:ea typeface="楷体" panose="02010609060101010101" charset="-122"/>
                <a:cs typeface="楷体" panose="02010609060101010101" charset="-122"/>
              </a:rPr>
              <a:t>的自由。 </a:t>
            </a:r>
            <a:r>
              <a:rPr sz="2000" kern="0" spc="-70">
                <a:solidFill>
                  <a:srgbClr val="000000">
                    <a:alpha val="100000"/>
                  </a:srgbClr>
                </a:solidFill>
                <a:latin typeface="楷体" panose="02010609060101010101" charset="-122"/>
                <a:ea typeface="楷体" panose="02010609060101010101" charset="-122"/>
                <a:cs typeface="楷体" panose="02010609060101010101" charset="-122"/>
              </a:rPr>
              <a:t>美国《新英格兰医学杂志》的评论文章认为， </a:t>
            </a:r>
            <a:r>
              <a:rPr sz="2000" kern="0" spc="-70">
                <a:solidFill>
                  <a:srgbClr val="0066FF">
                    <a:alpha val="100000"/>
                  </a:srgbClr>
                </a:solidFill>
                <a:latin typeface="楷体" panose="02010609060101010101" charset="-122"/>
                <a:ea typeface="楷体" panose="02010609060101010101" charset="-122"/>
                <a:cs typeface="楷体" panose="02010609060101010101" charset="-122"/>
              </a:rPr>
              <a:t>美国在个人防疫</a:t>
            </a:r>
            <a:r>
              <a:rPr sz="2000" kern="0" spc="-80">
                <a:solidFill>
                  <a:srgbClr val="0066FF">
                    <a:alpha val="100000"/>
                  </a:srgbClr>
                </a:solidFill>
                <a:latin typeface="楷体" panose="02010609060101010101" charset="-122"/>
                <a:ea typeface="楷体" panose="02010609060101010101" charset="-122"/>
                <a:cs typeface="楷体" panose="02010609060101010101" charset="-122"/>
              </a:rPr>
              <a:t>行动方面</a:t>
            </a:r>
            <a:r>
              <a:rPr sz="2000" kern="0" spc="-80">
                <a:solidFill>
                  <a:srgbClr val="0066FF">
                    <a:alpha val="100000"/>
                  </a:srgbClr>
                </a:solidFill>
                <a:latin typeface="微软雅黑" panose="020B0503020204020204" charset="-122"/>
                <a:ea typeface="微软雅黑" panose="020B0503020204020204" charset="-122"/>
                <a:cs typeface="微软雅黑" panose="020B0503020204020204" charset="-122"/>
              </a:rPr>
              <a:t>“</a:t>
            </a:r>
            <a:r>
              <a:rPr sz="2000" kern="0" spc="-80">
                <a:solidFill>
                  <a:srgbClr val="0066FF">
                    <a:alpha val="100000"/>
                  </a:srgbClr>
                </a:solidFill>
                <a:latin typeface="楷体" panose="02010609060101010101" charset="-122"/>
                <a:ea typeface="楷体" panose="02010609060101010101" charset="-122"/>
                <a:cs typeface="楷体" panose="02010609060101010101" charset="-122"/>
              </a:rPr>
              <a:t>一直做得很差劲</a:t>
            </a:r>
            <a:r>
              <a:rPr sz="2000" kern="0" spc="-80">
                <a:solidFill>
                  <a:srgbClr val="0066FF">
                    <a:alpha val="100000"/>
                  </a:srgbClr>
                </a:solidFill>
                <a:latin typeface="微软雅黑" panose="020B0503020204020204" charset="-122"/>
                <a:ea typeface="微软雅黑" panose="020B0503020204020204" charset="-122"/>
                <a:cs typeface="微软雅黑" panose="020B0503020204020204" charset="-122"/>
              </a:rPr>
              <a:t>”</a:t>
            </a:r>
            <a:r>
              <a:rPr sz="2000" kern="0" spc="-80">
                <a:solidFill>
                  <a:srgbClr val="0066FF">
                    <a:alpha val="100000"/>
                  </a:srgbClr>
                </a:solidFill>
                <a:latin typeface="楷体" panose="02010609060101010101" charset="-122"/>
                <a:ea typeface="楷体" panose="02010609060101010101" charset="-122"/>
                <a:cs typeface="楷体" panose="02010609060101010101" charset="-122"/>
              </a:rPr>
              <a:t>。</a:t>
            </a:r>
            <a:endParaRPr lang="en-US" altLang="en-US" sz="2000"/>
          </a:p>
          <a:p>
            <a:pPr marL="48895" indent="443865" algn="l" rtl="0" eaLnBrk="0">
              <a:lnSpc>
                <a:spcPct val="99000"/>
              </a:lnSpc>
              <a:spcBef>
                <a:spcPts val="310"/>
              </a:spcBef>
            </a:pP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运用文化生活知识，分析材料中的流行语所蕴含的价值观念，并说明</a:t>
            </a:r>
            <a:r>
              <a:rPr sz="2000" kern="0" spc="-1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这些价值观</a:t>
            </a:r>
            <a:r>
              <a:rPr sz="2000" kern="0" spc="-2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念是如何影响中    </a:t>
            </a:r>
            <a:r>
              <a:rPr sz="2000" kern="0" spc="-4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美两国抗疫效果的。</a:t>
            </a:r>
            <a:endParaRPr lang="en-US" altLang="en-US" sz="2000"/>
          </a:p>
          <a:p>
            <a:pPr marL="197485" indent="105410" algn="l" rtl="0" eaLnBrk="0">
              <a:lnSpc>
                <a:spcPct val="105000"/>
              </a:lnSpc>
              <a:spcBef>
                <a:spcPts val="65"/>
              </a:spcBef>
            </a:pPr>
            <a:r>
              <a:rPr sz="15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5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5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）中国流行语：</a:t>
            </a:r>
            <a:r>
              <a:rPr sz="1500" kern="0" spc="5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5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逆行者</a:t>
            </a:r>
            <a:r>
              <a:rPr sz="15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23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。价值观一经形成， 就具有确定的方向性，价值观念影响人们认识事物的角度以及认识事物      </a:t>
            </a:r>
            <a:r>
              <a:rPr sz="15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的深度和广度，影响人们在实践中目标的确定和行为的选择。积极</a:t>
            </a:r>
            <a:r>
              <a:rPr sz="15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走与人民群众的实践相结合的道路，在实践中养成正确的     </a:t>
            </a:r>
            <a:r>
              <a:rPr sz="15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价值观。中国</a:t>
            </a:r>
            <a:r>
              <a:rPr sz="15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逆行者</a:t>
            </a:r>
            <a:r>
              <a:rPr sz="15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坚持正确的价值观，积极投身抗疫战斗中</a:t>
            </a:r>
            <a:r>
              <a:rPr sz="15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。社会主义核心价值观是社会主义核心价值体系的内核，     </a:t>
            </a:r>
            <a:r>
              <a:rPr sz="15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与中国特色社会主义发展要求相契合，与中华优秀传统文化和人类</a:t>
            </a:r>
            <a:r>
              <a:rPr sz="15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文明优秀成果相承接。中国</a:t>
            </a:r>
            <a:r>
              <a:rPr sz="15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逆行者</a:t>
            </a:r>
            <a:r>
              <a:rPr sz="15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展现了抗疫勇士们     </a:t>
            </a:r>
            <a:r>
              <a:rPr sz="15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义无反顾、向险而行，以生命赴使命守护公众健康安全的奋斗者风采。 </a:t>
            </a:r>
            <a:r>
              <a:rPr sz="15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逆行者</a:t>
            </a:r>
            <a:r>
              <a:rPr sz="15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21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以实际行动</a:t>
            </a:r>
            <a:r>
              <a:rPr sz="15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践行社会主义核心价值观，正     </a:t>
            </a:r>
            <a:r>
              <a:rPr sz="15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是有了很多的</a:t>
            </a:r>
            <a:r>
              <a:rPr sz="15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逆行者</a:t>
            </a:r>
            <a:r>
              <a:rPr sz="15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26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引领中国人全力抗疫，取得战疫的重大成果。</a:t>
            </a:r>
            <a:endParaRPr lang="en-US" altLang="en-US" sz="1500"/>
          </a:p>
          <a:p>
            <a:pPr marL="199390" indent="104140" algn="l" rtl="0" eaLnBrk="0">
              <a:lnSpc>
                <a:spcPct val="104000"/>
              </a:lnSpc>
              <a:spcBef>
                <a:spcPts val="100"/>
              </a:spcBef>
            </a:pPr>
            <a:r>
              <a:rPr sz="15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5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5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）美国流行语：</a:t>
            </a:r>
            <a:r>
              <a:rPr sz="1500" kern="0" spc="5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5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戴口罩</a:t>
            </a:r>
            <a:r>
              <a:rPr sz="15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23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。错误的价值观阻碍个人与社会的发展。美国绝大部分地区民众坚持利己主义的价值观， 认      </a:t>
            </a:r>
            <a:r>
              <a:rPr sz="1500" kern="0" spc="1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为是否戴口罩是他们的自由</a:t>
            </a:r>
            <a:r>
              <a:rPr sz="15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，导致美国在个人防疫行动方面</a:t>
            </a:r>
            <a:r>
              <a:rPr sz="15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一直做得很差劲</a:t>
            </a:r>
            <a:r>
              <a:rPr sz="15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500"/>
          </a:p>
        </p:txBody>
      </p:sp>
      <p:graphicFrame>
        <p:nvGraphicFramePr>
          <p:cNvPr id="76" name="table 76"/>
          <p:cNvGraphicFramePr>
            <a:graphicFrameLocks noGrp="1"/>
          </p:cNvGraphicFramePr>
          <p:nvPr/>
        </p:nvGraphicFramePr>
        <p:xfrm>
          <a:off x="3087179" y="1045159"/>
          <a:ext cx="5450204" cy="729615"/>
        </p:xfrm>
        <a:graphic>
          <a:graphicData uri="http://schemas.openxmlformats.org/drawingml/2006/table">
            <a:tbl>
              <a:tblPr/>
              <a:tblGrid>
                <a:gridCol w="5450204"/>
              </a:tblGrid>
              <a:tr h="707390">
                <a:tc>
                  <a:txBody>
                    <a:bodyPr wrap="square"/>
                    <a:lstStyle/>
                    <a:p>
                      <a:pPr algn="l" rtl="0" eaLnBrk="0">
                        <a:lnSpc>
                          <a:spcPct val="105000"/>
                        </a:lnSpc>
                      </a:pPr>
                      <a:endParaRPr lang="en-US" altLang="en-US" sz="900"/>
                    </a:p>
                    <a:p>
                      <a:pPr algn="l" rtl="0" eaLnBrk="0">
                        <a:lnSpc>
                          <a:spcPct val="8000"/>
                        </a:lnSpc>
                      </a:pPr>
                      <a:endParaRPr lang="en-US" altLang="en-US" sz="100"/>
                    </a:p>
                    <a:p>
                      <a:pPr marL="183515" algn="l" rtl="0" eaLnBrk="0">
                        <a:lnSpc>
                          <a:spcPct val="97000"/>
                        </a:lnSpc>
                      </a:pPr>
                      <a:r>
                        <a:rPr sz="39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由做题向做人做事转变</a:t>
                      </a:r>
                      <a:endParaRPr lang="en-US" altLang="en-US" sz="3900"/>
                    </a:p>
                  </a:txBody>
                  <a:tcPr marL="0" marR="0" marT="0" marB="0" vert="horz">
                    <a:lnL w="22225" cap="flat" cmpd="sng" algn="ctr">
                      <a:solidFill>
                        <a:srgbClr val="C00000"/>
                      </a:solidFill>
                      <a:prstDash val="solid"/>
                      <a:round/>
                      <a:headEnd type="none" w="med" len="med"/>
                      <a:tailEnd type="none" w="med" len="med"/>
                    </a:lnL>
                    <a:lnR w="22225" cap="flat" cmpd="sng" algn="ctr">
                      <a:solidFill>
                        <a:srgbClr val="C00000"/>
                      </a:solidFill>
                      <a:prstDash val="solid"/>
                      <a:round/>
                      <a:headEnd type="none" w="med" len="med"/>
                      <a:tailEnd type="none" w="med" len="med"/>
                    </a:lnR>
                    <a:lnT w="22225" cap="flat" cmpd="sng" algn="ctr">
                      <a:solidFill>
                        <a:srgbClr val="C00000"/>
                      </a:solidFill>
                      <a:prstDash val="solid"/>
                      <a:round/>
                      <a:headEnd type="none" w="med" len="med"/>
                      <a:tailEnd type="none" w="med" len="med"/>
                    </a:lnT>
                    <a:lnB w="22225" cap="flat" cmpd="sng" algn="ctr">
                      <a:solidFill>
                        <a:srgbClr val="C00000"/>
                      </a:solidFill>
                      <a:prstDash val="solid"/>
                      <a:round/>
                      <a:headEnd type="none" w="med" len="med"/>
                      <a:tailEnd type="none" w="med" len="med"/>
                    </a:lnB>
                  </a:tcPr>
                </a:tc>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80"/>
          <p:cNvSpPr/>
          <p:nvPr/>
        </p:nvSpPr>
        <p:spPr>
          <a:xfrm>
            <a:off x="2565451" y="2997174"/>
            <a:ext cx="5836284" cy="1382394"/>
          </a:xfrm>
          <a:prstGeom prst="rect">
            <a:avLst/>
          </a:prstGeom>
        </p:spPr>
        <p:txBody>
          <a:bodyPr vert="horz" wrap="square" lIns="0" tIns="0" rIns="0" bIns="0"/>
          <a:lstStyle/>
          <a:p>
            <a:pPr algn="l" rtl="0" eaLnBrk="0">
              <a:lnSpc>
                <a:spcPct val="83000"/>
              </a:lnSpc>
            </a:pPr>
            <a:endParaRPr lang="en-US" altLang="en-US" sz="100"/>
          </a:p>
          <a:p>
            <a:pPr marL="12700" algn="l" rtl="0" eaLnBrk="0">
              <a:lnSpc>
                <a:spcPct val="97000"/>
              </a:lnSpc>
            </a:pPr>
            <a:r>
              <a:rPr sz="3600" kern="0" spc="-170">
                <a:solidFill>
                  <a:srgbClr val="0725B9">
                    <a:alpha val="100000"/>
                  </a:srgbClr>
                </a:solidFill>
                <a:latin typeface="微软雅黑" panose="020B0503020204020204" charset="-122"/>
                <a:ea typeface="微软雅黑" panose="020B0503020204020204" charset="-122"/>
                <a:cs typeface="微软雅黑" panose="020B0503020204020204" charset="-122"/>
              </a:rPr>
              <a:t>何为套路？</a:t>
            </a:r>
            <a:endParaRPr lang="en-US" altLang="en-US" sz="3600"/>
          </a:p>
          <a:p>
            <a:pPr algn="l" rtl="0" eaLnBrk="0">
              <a:lnSpc>
                <a:spcPct val="101000"/>
              </a:lnSpc>
            </a:pPr>
            <a:endParaRPr lang="en-US" altLang="en-US" sz="1000"/>
          </a:p>
          <a:p>
            <a:pPr algn="l" rtl="0" eaLnBrk="0">
              <a:lnSpc>
                <a:spcPct val="101000"/>
              </a:lnSpc>
            </a:pPr>
            <a:endParaRPr lang="en-US" altLang="en-US" sz="900"/>
          </a:p>
          <a:p>
            <a:pPr marL="12700" algn="l" rtl="0" eaLnBrk="0">
              <a:lnSpc>
                <a:spcPct val="97000"/>
              </a:lnSpc>
              <a:spcBef>
                <a:spcPct val="0"/>
              </a:spcBef>
            </a:pPr>
            <a:r>
              <a:rPr sz="3600" kern="0" spc="-80">
                <a:solidFill>
                  <a:srgbClr val="0725B9">
                    <a:alpha val="100000"/>
                  </a:srgbClr>
                </a:solidFill>
                <a:latin typeface="微软雅黑" panose="020B0503020204020204" charset="-122"/>
                <a:ea typeface="微软雅黑" panose="020B0503020204020204" charset="-122"/>
                <a:cs typeface="微软雅黑" panose="020B0503020204020204" charset="-122"/>
              </a:rPr>
              <a:t>反套路对高考命题有何影响？</a:t>
            </a:r>
            <a:endParaRPr lang="en-US" altLang="en-US" sz="3600"/>
          </a:p>
        </p:txBody>
      </p:sp>
      <p:graphicFrame>
        <p:nvGraphicFramePr>
          <p:cNvPr id="82" name="table 82"/>
          <p:cNvGraphicFramePr>
            <a:graphicFrameLocks noGrp="1"/>
          </p:cNvGraphicFramePr>
          <p:nvPr/>
        </p:nvGraphicFramePr>
        <p:xfrm>
          <a:off x="2514917" y="1084440"/>
          <a:ext cx="5939154" cy="791209"/>
        </p:xfrm>
        <a:graphic>
          <a:graphicData uri="http://schemas.openxmlformats.org/drawingml/2006/table">
            <a:tbl>
              <a:tblPr/>
              <a:tblGrid>
                <a:gridCol w="5939154"/>
              </a:tblGrid>
              <a:tr h="768984">
                <a:tc>
                  <a:txBody>
                    <a:bodyPr wrap="square"/>
                    <a:lstStyle/>
                    <a:p>
                      <a:pPr algn="l" rtl="0" eaLnBrk="0">
                        <a:lnSpc>
                          <a:spcPct val="101000"/>
                        </a:lnSpc>
                      </a:pPr>
                      <a:endParaRPr lang="en-US" altLang="en-US" sz="1000"/>
                    </a:p>
                    <a:p>
                      <a:pPr marL="137795" algn="l" rtl="0" eaLnBrk="0">
                        <a:lnSpc>
                          <a:spcPct val="94000"/>
                        </a:lnSpc>
                        <a:spcBef>
                          <a:spcPts val="5"/>
                        </a:spcBef>
                      </a:pPr>
                      <a:r>
                        <a:rPr sz="4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强化综合开放，反套路</a:t>
                      </a:r>
                      <a:endParaRPr lang="en-US" altLang="en-US" sz="4400"/>
                    </a:p>
                  </a:txBody>
                  <a:tcPr marL="0" marR="0" marT="0" marB="0" vert="horz">
                    <a:lnL w="22225" cap="flat" cmpd="sng" algn="ctr">
                      <a:solidFill>
                        <a:srgbClr val="C00000"/>
                      </a:solidFill>
                      <a:prstDash val="solid"/>
                      <a:round/>
                      <a:headEnd type="none" w="med" len="med"/>
                      <a:tailEnd type="none" w="med" len="med"/>
                    </a:lnL>
                    <a:lnR w="22225" cap="flat" cmpd="sng" algn="ctr">
                      <a:solidFill>
                        <a:srgbClr val="C00000"/>
                      </a:solidFill>
                      <a:prstDash val="solid"/>
                      <a:round/>
                      <a:headEnd type="none" w="med" len="med"/>
                      <a:tailEnd type="none" w="med" len="med"/>
                    </a:lnR>
                    <a:lnT w="22225" cap="flat" cmpd="sng" algn="ctr">
                      <a:solidFill>
                        <a:srgbClr val="C00000"/>
                      </a:solidFill>
                      <a:prstDash val="solid"/>
                      <a:round/>
                      <a:headEnd type="none" w="med" len="med"/>
                      <a:tailEnd type="none" w="med" len="med"/>
                    </a:lnT>
                    <a:lnB w="22225" cap="flat" cmpd="sng" algn="ctr">
                      <a:solidFill>
                        <a:srgbClr val="C00000"/>
                      </a:solidFill>
                      <a:prstDash val="solid"/>
                      <a:round/>
                      <a:headEnd type="none" w="med" len="med"/>
                      <a:tailEnd type="none" w="med" len="med"/>
                    </a:lnB>
                  </a:tcPr>
                </a:tc>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4"/>
          <p:cNvPicPr>
            <a:picLocks noChangeAspect="1"/>
          </p:cNvPicPr>
          <p:nvPr/>
        </p:nvPicPr>
        <p:blipFill>
          <a:blip r:embed="rId1"/>
          <a:stretch>
            <a:fillRect/>
          </a:stretch>
        </p:blipFill>
        <p:spPr>
          <a:xfrm rot="21600000">
            <a:off x="0" y="0"/>
            <a:ext cx="12192000" cy="6858000"/>
          </a:xfrm>
          <a:prstGeom prst="rect">
            <a:avLst/>
          </a:prstGeom>
        </p:spPr>
      </p:pic>
      <p:sp>
        <p:nvSpPr>
          <p:cNvPr id="86" name="textbox 86"/>
          <p:cNvSpPr/>
          <p:nvPr/>
        </p:nvSpPr>
        <p:spPr>
          <a:xfrm>
            <a:off x="4760722" y="1297965"/>
            <a:ext cx="1913889" cy="384175"/>
          </a:xfrm>
          <a:prstGeom prst="rect">
            <a:avLst/>
          </a:prstGeom>
        </p:spPr>
        <p:txBody>
          <a:bodyPr vert="horz" wrap="square" lIns="0" tIns="0" rIns="0" bIns="0"/>
          <a:lstStyle/>
          <a:p>
            <a:pPr algn="l" rtl="0" eaLnBrk="0">
              <a:lnSpc>
                <a:spcPct val="83000"/>
              </a:lnSpc>
            </a:pPr>
            <a:endParaRPr lang="en-US" altLang="en-US" sz="100"/>
          </a:p>
          <a:p>
            <a:pPr marL="12700" algn="l" rtl="0" eaLnBrk="0">
              <a:lnSpc>
                <a:spcPct val="98000"/>
              </a:lnSpc>
            </a:pPr>
            <a:r>
              <a:rPr sz="2400" b="1" kern="0" spc="-20">
                <a:solidFill>
                  <a:srgbClr val="000000">
                    <a:alpha val="100000"/>
                  </a:srgbClr>
                </a:solidFill>
                <a:latin typeface="Arial" panose="020B0604020202020204"/>
                <a:ea typeface="Arial" panose="020B0604020202020204"/>
                <a:cs typeface="Arial" panose="020B0604020202020204"/>
              </a:rPr>
              <a:t>2019</a:t>
            </a:r>
            <a:r>
              <a:rPr sz="24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年全国卷</a:t>
            </a:r>
            <a:endParaRPr lang="en-US" altLang="en-US" sz="24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8"/>
          <p:cNvPicPr>
            <a:picLocks noChangeAspect="1"/>
          </p:cNvPicPr>
          <p:nvPr/>
        </p:nvPicPr>
        <p:blipFill>
          <a:blip r:embed="rId1"/>
          <a:stretch>
            <a:fillRect/>
          </a:stretch>
        </p:blipFill>
        <p:spPr>
          <a:xfrm rot="21600000">
            <a:off x="0" y="0"/>
            <a:ext cx="12192000" cy="68580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2"/>
          <p:cNvSpPr/>
          <p:nvPr/>
        </p:nvSpPr>
        <p:spPr>
          <a:xfrm>
            <a:off x="817574" y="2749128"/>
            <a:ext cx="4366895" cy="3113404"/>
          </a:xfrm>
          <a:prstGeom prst="rect">
            <a:avLst/>
          </a:prstGeom>
        </p:spPr>
        <p:txBody>
          <a:bodyPr vert="horz" wrap="square" lIns="0" tIns="0" rIns="0" bIns="0"/>
          <a:lstStyle/>
          <a:p>
            <a:pPr algn="l" rtl="0" eaLnBrk="0">
              <a:lnSpc>
                <a:spcPct val="85000"/>
              </a:lnSpc>
            </a:pPr>
            <a:endParaRPr lang="en-US" altLang="en-US" sz="100"/>
          </a:p>
          <a:p>
            <a:pPr marL="20320" algn="l" rtl="0" eaLnBrk="0">
              <a:lnSpc>
                <a:spcPct val="92000"/>
              </a:lnSpc>
            </a:pP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①当</a:t>
            </a:r>
            <a:r>
              <a:rPr sz="2400" kern="0" spc="-20">
                <a:solidFill>
                  <a:srgbClr val="000000">
                    <a:alpha val="100000"/>
                  </a:srgbClr>
                </a:solidFill>
                <a:latin typeface="Arial" panose="020B0604020202020204"/>
                <a:ea typeface="Arial" panose="020B0604020202020204"/>
                <a:cs typeface="Arial" panose="020B0604020202020204"/>
              </a:rPr>
              <a:t>0&lt;</a:t>
            </a:r>
            <a:r>
              <a:rPr sz="2400" i="1" kern="0" spc="-20">
                <a:solidFill>
                  <a:srgbClr val="000000">
                    <a:alpha val="100000"/>
                  </a:srgbClr>
                </a:solidFill>
                <a:latin typeface="Arial" panose="020B0604020202020204"/>
                <a:ea typeface="Arial" panose="020B0604020202020204"/>
                <a:cs typeface="Arial" panose="020B0604020202020204"/>
              </a:rPr>
              <a:t>Q</a:t>
            </a:r>
            <a:r>
              <a:rPr sz="2400" kern="0" spc="-20">
                <a:solidFill>
                  <a:srgbClr val="000000">
                    <a:alpha val="100000"/>
                  </a:srgbClr>
                </a:solidFill>
                <a:latin typeface="Arial" panose="020B0604020202020204"/>
                <a:ea typeface="Arial" panose="020B0604020202020204"/>
                <a:cs typeface="Arial" panose="020B0604020202020204"/>
              </a:rPr>
              <a:t>&lt;</a:t>
            </a:r>
            <a:r>
              <a:rPr sz="2400" i="1" kern="0" spc="-20">
                <a:solidFill>
                  <a:srgbClr val="000000">
                    <a:alpha val="100000"/>
                  </a:srgbClr>
                </a:solidFill>
                <a:latin typeface="Arial" panose="020B0604020202020204"/>
                <a:ea typeface="Arial" panose="020B0604020202020204"/>
                <a:cs typeface="Arial" panose="020B0604020202020204"/>
              </a:rPr>
              <a:t>Q</a:t>
            </a:r>
            <a:r>
              <a:rPr sz="2400" kern="0" spc="-20" baseline="-24000">
                <a:solidFill>
                  <a:srgbClr val="000000">
                    <a:alpha val="100000"/>
                  </a:srgbClr>
                </a:solidFill>
                <a:latin typeface="Arial" panose="020B0604020202020204"/>
                <a:ea typeface="Arial" panose="020B0604020202020204"/>
                <a:cs typeface="Arial" panose="020B0604020202020204"/>
              </a:rPr>
              <a:t>1</a:t>
            </a:r>
            <a:r>
              <a:rPr sz="1500" kern="0" spc="-140">
                <a:solidFill>
                  <a:srgbClr val="000000">
                    <a:alpha val="100000"/>
                  </a:srgbClr>
                </a:solidFill>
                <a:latin typeface="Arial" panose="020B0604020202020204"/>
                <a:ea typeface="Arial" panose="020B0604020202020204"/>
                <a:cs typeface="Arial" panose="020B0604020202020204"/>
              </a:rPr>
              <a:t> </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时，适当提高价格</a:t>
            </a:r>
            <a:endParaRPr lang="en-US" altLang="en-US" sz="2400"/>
          </a:p>
          <a:p>
            <a:pPr marL="12700" indent="6985" algn="l" rtl="0" eaLnBrk="0">
              <a:lnSpc>
                <a:spcPct val="150000"/>
              </a:lnSpc>
              <a:spcBef>
                <a:spcPts val="60"/>
              </a:spcBef>
            </a:pP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②当</a:t>
            </a:r>
            <a:r>
              <a:rPr sz="2400" kern="0" spc="-20">
                <a:solidFill>
                  <a:srgbClr val="000000">
                    <a:alpha val="100000"/>
                  </a:srgbClr>
                </a:solidFill>
                <a:latin typeface="Arial" panose="020B0604020202020204"/>
                <a:ea typeface="Arial" panose="020B0604020202020204"/>
                <a:cs typeface="Arial" panose="020B0604020202020204"/>
              </a:rPr>
              <a:t>0&lt;</a:t>
            </a:r>
            <a:r>
              <a:rPr sz="2400" i="1" kern="0" spc="-20">
                <a:solidFill>
                  <a:srgbClr val="000000">
                    <a:alpha val="100000"/>
                  </a:srgbClr>
                </a:solidFill>
                <a:latin typeface="Arial" panose="020B0604020202020204"/>
                <a:ea typeface="Arial" panose="020B0604020202020204"/>
                <a:cs typeface="Arial" panose="020B0604020202020204"/>
              </a:rPr>
              <a:t>Q</a:t>
            </a:r>
            <a:r>
              <a:rPr sz="2400" kern="0" spc="-20">
                <a:solidFill>
                  <a:srgbClr val="000000">
                    <a:alpha val="100000"/>
                  </a:srgbClr>
                </a:solidFill>
                <a:latin typeface="Arial" panose="020B0604020202020204"/>
                <a:ea typeface="Arial" panose="020B0604020202020204"/>
                <a:cs typeface="Arial" panose="020B0604020202020204"/>
              </a:rPr>
              <a:t>&lt;</a:t>
            </a:r>
            <a:r>
              <a:rPr sz="2400" i="1" kern="0" spc="-20">
                <a:solidFill>
                  <a:srgbClr val="000000">
                    <a:alpha val="100000"/>
                  </a:srgbClr>
                </a:solidFill>
                <a:latin typeface="Arial" panose="020B0604020202020204"/>
                <a:ea typeface="Arial" panose="020B0604020202020204"/>
                <a:cs typeface="Arial" panose="020B0604020202020204"/>
              </a:rPr>
              <a:t>Q</a:t>
            </a:r>
            <a:r>
              <a:rPr sz="2400" kern="0" spc="-20" baseline="-24000">
                <a:solidFill>
                  <a:srgbClr val="000000">
                    <a:alpha val="100000"/>
                  </a:srgbClr>
                </a:solidFill>
                <a:latin typeface="Arial" panose="020B0604020202020204"/>
                <a:ea typeface="Arial" panose="020B0604020202020204"/>
                <a:cs typeface="Arial" panose="020B0604020202020204"/>
              </a:rPr>
              <a:t>1</a:t>
            </a:r>
            <a:r>
              <a:rPr sz="1500" kern="0" spc="-150">
                <a:solidFill>
                  <a:srgbClr val="000000">
                    <a:alpha val="100000"/>
                  </a:srgbClr>
                </a:solidFill>
                <a:latin typeface="Arial" panose="020B0604020202020204"/>
                <a:ea typeface="Arial" panose="020B0604020202020204"/>
                <a:cs typeface="Arial" panose="020B0604020202020204"/>
              </a:rPr>
              <a:t> </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时，适当降低价格</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③当</a:t>
            </a:r>
            <a:r>
              <a:rPr sz="2400" i="1" kern="0" spc="-10">
                <a:solidFill>
                  <a:srgbClr val="000000">
                    <a:alpha val="100000"/>
                  </a:srgbClr>
                </a:solidFill>
                <a:latin typeface="Arial" panose="020B0604020202020204"/>
                <a:ea typeface="Arial" panose="020B0604020202020204"/>
                <a:cs typeface="Arial" panose="020B0604020202020204"/>
              </a:rPr>
              <a:t>Q</a:t>
            </a:r>
            <a:r>
              <a:rPr sz="2400" kern="0" spc="-10" baseline="-24000">
                <a:solidFill>
                  <a:srgbClr val="000000">
                    <a:alpha val="100000"/>
                  </a:srgbClr>
                </a:solidFill>
                <a:latin typeface="Arial" panose="020B0604020202020204"/>
                <a:ea typeface="Arial" panose="020B0604020202020204"/>
                <a:cs typeface="Arial" panose="020B0604020202020204"/>
              </a:rPr>
              <a:t>1</a:t>
            </a:r>
            <a:r>
              <a:rPr sz="2400" kern="0" spc="-10">
                <a:solidFill>
                  <a:srgbClr val="000000">
                    <a:alpha val="100000"/>
                  </a:srgbClr>
                </a:solidFill>
                <a:latin typeface="Arial" panose="020B0604020202020204"/>
                <a:ea typeface="Arial" panose="020B0604020202020204"/>
                <a:cs typeface="Arial" panose="020B0604020202020204"/>
              </a:rPr>
              <a:t>&lt;</a:t>
            </a:r>
            <a:r>
              <a:rPr sz="2400" i="1" kern="0" spc="-10">
                <a:solidFill>
                  <a:srgbClr val="000000">
                    <a:alpha val="100000"/>
                  </a:srgbClr>
                </a:solidFill>
                <a:latin typeface="Arial" panose="020B0604020202020204"/>
                <a:ea typeface="Arial" panose="020B0604020202020204"/>
                <a:cs typeface="Arial" panose="020B0604020202020204"/>
              </a:rPr>
              <a:t>Q</a:t>
            </a:r>
            <a:r>
              <a:rPr sz="2400" kern="0" spc="-10">
                <a:solidFill>
                  <a:srgbClr val="000000">
                    <a:alpha val="100000"/>
                  </a:srgbClr>
                </a:solidFill>
                <a:latin typeface="Arial" panose="020B0604020202020204"/>
                <a:ea typeface="Arial" panose="020B0604020202020204"/>
                <a:cs typeface="Arial" panose="020B0604020202020204"/>
              </a:rPr>
              <a:t>&lt;</a:t>
            </a:r>
            <a:r>
              <a:rPr sz="2400" i="1" kern="0" spc="-10">
                <a:solidFill>
                  <a:srgbClr val="000000">
                    <a:alpha val="100000"/>
                  </a:srgbClr>
                </a:solidFill>
                <a:latin typeface="Arial" panose="020B0604020202020204"/>
                <a:ea typeface="Arial" panose="020B0604020202020204"/>
                <a:cs typeface="Arial" panose="020B0604020202020204"/>
              </a:rPr>
              <a:t>Q</a:t>
            </a:r>
            <a:r>
              <a:rPr sz="2400" kern="0" spc="-10" baseline="-24000">
                <a:solidFill>
                  <a:srgbClr val="000000">
                    <a:alpha val="100000"/>
                  </a:srgbClr>
                </a:solidFill>
                <a:latin typeface="Arial" panose="020B0604020202020204"/>
                <a:ea typeface="Arial" panose="020B0604020202020204"/>
                <a:cs typeface="Arial" panose="020B0604020202020204"/>
              </a:rPr>
              <a:t>2</a:t>
            </a:r>
            <a:r>
              <a:rPr sz="1500" kern="0" spc="-220">
                <a:solidFill>
                  <a:srgbClr val="000000">
                    <a:alpha val="100000"/>
                  </a:srgbClr>
                </a:solidFill>
                <a:latin typeface="Arial" panose="020B0604020202020204"/>
                <a:ea typeface="Arial" panose="020B0604020202020204"/>
                <a:cs typeface="Arial" panose="020B0604020202020204"/>
              </a:rPr>
              <a:t>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时，适当提高价格</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④当</a:t>
            </a:r>
            <a:r>
              <a:rPr sz="2400" i="1" kern="0" spc="-10">
                <a:solidFill>
                  <a:srgbClr val="000000">
                    <a:alpha val="100000"/>
                  </a:srgbClr>
                </a:solidFill>
                <a:latin typeface="Arial" panose="020B0604020202020204"/>
                <a:ea typeface="Arial" panose="020B0604020202020204"/>
                <a:cs typeface="Arial" panose="020B0604020202020204"/>
              </a:rPr>
              <a:t>Q</a:t>
            </a:r>
            <a:r>
              <a:rPr sz="2400" kern="0" spc="-10" baseline="-24000">
                <a:solidFill>
                  <a:srgbClr val="000000">
                    <a:alpha val="100000"/>
                  </a:srgbClr>
                </a:solidFill>
                <a:latin typeface="Arial" panose="020B0604020202020204"/>
                <a:ea typeface="Arial" panose="020B0604020202020204"/>
                <a:cs typeface="Arial" panose="020B0604020202020204"/>
              </a:rPr>
              <a:t>1</a:t>
            </a:r>
            <a:r>
              <a:rPr sz="2400" kern="0" spc="-10">
                <a:solidFill>
                  <a:srgbClr val="000000">
                    <a:alpha val="100000"/>
                  </a:srgbClr>
                </a:solidFill>
                <a:latin typeface="Arial" panose="020B0604020202020204"/>
                <a:ea typeface="Arial" panose="020B0604020202020204"/>
                <a:cs typeface="Arial" panose="020B0604020202020204"/>
              </a:rPr>
              <a:t>&lt;</a:t>
            </a:r>
            <a:r>
              <a:rPr sz="2400" i="1" kern="0" spc="-10">
                <a:solidFill>
                  <a:srgbClr val="000000">
                    <a:alpha val="100000"/>
                  </a:srgbClr>
                </a:solidFill>
                <a:latin typeface="Arial" panose="020B0604020202020204"/>
                <a:ea typeface="Arial" panose="020B0604020202020204"/>
                <a:cs typeface="Arial" panose="020B0604020202020204"/>
              </a:rPr>
              <a:t>Q</a:t>
            </a:r>
            <a:r>
              <a:rPr sz="2400" kern="0" spc="-10">
                <a:solidFill>
                  <a:srgbClr val="000000">
                    <a:alpha val="100000"/>
                  </a:srgbClr>
                </a:solidFill>
                <a:latin typeface="Arial" panose="020B0604020202020204"/>
                <a:ea typeface="Arial" panose="020B0604020202020204"/>
                <a:cs typeface="Arial" panose="020B0604020202020204"/>
              </a:rPr>
              <a:t>&lt;</a:t>
            </a:r>
            <a:r>
              <a:rPr sz="2400" i="1" kern="0" spc="-10">
                <a:solidFill>
                  <a:srgbClr val="000000">
                    <a:alpha val="100000"/>
                  </a:srgbClr>
                </a:solidFill>
                <a:latin typeface="Arial" panose="020B0604020202020204"/>
                <a:ea typeface="Arial" panose="020B0604020202020204"/>
                <a:cs typeface="Arial" panose="020B0604020202020204"/>
              </a:rPr>
              <a:t>Q</a:t>
            </a:r>
            <a:r>
              <a:rPr sz="2400" kern="0" spc="-10" baseline="-24000">
                <a:solidFill>
                  <a:srgbClr val="000000">
                    <a:alpha val="100000"/>
                  </a:srgbClr>
                </a:solidFill>
                <a:latin typeface="Arial" panose="020B0604020202020204"/>
                <a:ea typeface="Arial" panose="020B0604020202020204"/>
                <a:cs typeface="Arial" panose="020B0604020202020204"/>
              </a:rPr>
              <a:t>2</a:t>
            </a:r>
            <a:r>
              <a:rPr sz="1500" kern="0" spc="-220">
                <a:solidFill>
                  <a:srgbClr val="000000">
                    <a:alpha val="100000"/>
                  </a:srgbClr>
                </a:solidFill>
                <a:latin typeface="Arial" panose="020B0604020202020204"/>
                <a:ea typeface="Arial" panose="020B0604020202020204"/>
                <a:cs typeface="Arial" panose="020B0604020202020204"/>
              </a:rPr>
              <a:t>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时，适当降低价格</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A.①③      B</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.①④</a:t>
            </a:r>
            <a:endParaRPr lang="en-US" altLang="en-US" sz="2400"/>
          </a:p>
          <a:p>
            <a:pPr algn="l" rtl="0" eaLnBrk="0">
              <a:lnSpc>
                <a:spcPct val="103000"/>
              </a:lnSpc>
            </a:pPr>
            <a:endParaRPr lang="en-US" altLang="en-US" sz="1300"/>
          </a:p>
          <a:p>
            <a:pPr algn="l" rtl="0" eaLnBrk="0">
              <a:lnSpc>
                <a:spcPct val="7000"/>
              </a:lnSpc>
            </a:pPr>
            <a:endParaRPr lang="en-US" altLang="en-US" sz="100"/>
          </a:p>
          <a:p>
            <a:pPr marL="19685" algn="l" rtl="0" eaLnBrk="0">
              <a:lnSpc>
                <a:spcPct val="94000"/>
              </a:lnSpc>
            </a:pPr>
            <a:r>
              <a:rPr sz="2400" kern="0" spc="-1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C.②③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D.②④</a:t>
            </a:r>
            <a:endParaRPr lang="en-US" altLang="en-US" sz="2400"/>
          </a:p>
        </p:txBody>
      </p:sp>
      <p:sp>
        <p:nvSpPr>
          <p:cNvPr id="94" name="textbox 94"/>
          <p:cNvSpPr/>
          <p:nvPr/>
        </p:nvSpPr>
        <p:spPr>
          <a:xfrm>
            <a:off x="605129" y="1419911"/>
            <a:ext cx="10836909" cy="1106169"/>
          </a:xfrm>
          <a:prstGeom prst="rect">
            <a:avLst/>
          </a:prstGeom>
        </p:spPr>
        <p:txBody>
          <a:bodyPr vert="horz" wrap="square" lIns="0" tIns="0" rIns="0" bIns="0"/>
          <a:lstStyle/>
          <a:p>
            <a:pPr algn="l" rtl="0" eaLnBrk="0">
              <a:lnSpc>
                <a:spcPct val="94000"/>
              </a:lnSpc>
            </a:pPr>
            <a:endParaRPr lang="en-US" altLang="en-US" sz="100"/>
          </a:p>
          <a:p>
            <a:pPr marL="12700" indent="54610" algn="l" rtl="0" eaLnBrk="0">
              <a:lnSpc>
                <a:spcPct val="97000"/>
              </a:lnSpc>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(2021</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年河北卷</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2)某企业产品的</a:t>
            </a:r>
            <a:r>
              <a:rPr sz="2400" kern="0" spc="-1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销</a:t>
            </a:r>
            <a:r>
              <a:rPr sz="2400" kern="0" spc="-2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售收入（</a:t>
            </a:r>
            <a:r>
              <a:rPr sz="2500" i="1" kern="0" spc="-2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R</a:t>
            </a:r>
            <a:r>
              <a:rPr sz="2400" kern="0" spc="-2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）与销量（</a:t>
            </a:r>
            <a:r>
              <a:rPr sz="2500" i="1" kern="0" spc="-2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Q</a:t>
            </a:r>
            <a:r>
              <a:rPr sz="2400" kern="0" spc="-2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）的关系</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如下图所示。不</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考虑其他因素，该企业产品的</a:t>
            </a:r>
            <a:r>
              <a:rPr sz="24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销量与价格呈反方向变动</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，如</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果企业要</a:t>
            </a:r>
            <a:r>
              <a:rPr sz="2400" kern="0" spc="-1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增加销售收</a:t>
            </a:r>
            <a:r>
              <a:rPr sz="24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3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入</a:t>
            </a: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，应采取的策略是</a:t>
            </a:r>
            <a:endParaRPr lang="en-US" altLang="en-US" sz="2400"/>
          </a:p>
        </p:txBody>
      </p:sp>
      <p:graphicFrame>
        <p:nvGraphicFramePr>
          <p:cNvPr id="96" name="table 96"/>
          <p:cNvGraphicFramePr>
            <a:graphicFrameLocks noGrp="1"/>
          </p:cNvGraphicFramePr>
          <p:nvPr/>
        </p:nvGraphicFramePr>
        <p:xfrm>
          <a:off x="5520969" y="5206336"/>
          <a:ext cx="6094730" cy="1101725"/>
        </p:xfrm>
        <a:graphic>
          <a:graphicData uri="http://schemas.openxmlformats.org/drawingml/2006/table">
            <a:tbl>
              <a:tblPr/>
              <a:tblGrid>
                <a:gridCol w="3163570"/>
                <a:gridCol w="2931160"/>
              </a:tblGrid>
              <a:tr h="1101725">
                <a:tc>
                  <a:txBody>
                    <a:bodyPr wrap="square"/>
                    <a:lstStyle/>
                    <a:p>
                      <a:pPr algn="l" rtl="0" eaLnBrk="0">
                        <a:lnSpc>
                          <a:spcPct val="97000"/>
                        </a:lnSpc>
                        <a:spcBef>
                          <a:spcPts val="5"/>
                        </a:spcBef>
                      </a:pP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销量多收入多</a:t>
                      </a:r>
                      <a:endParaRPr lang="en-US" altLang="en-US" sz="1800"/>
                    </a:p>
                    <a:p>
                      <a:pPr marL="6350" algn="l" rtl="0" eaLnBrk="0">
                        <a:lnSpc>
                          <a:spcPct val="83000"/>
                        </a:lnSpc>
                        <a:spcBef>
                          <a:spcPts val="10"/>
                        </a:spcBef>
                      </a:pPr>
                      <a:r>
                        <a:rPr sz="1800" kern="0" spc="-1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销量与价格负相关</a:t>
                      </a:r>
                      <a:endParaRPr lang="en-US" altLang="en-US" sz="1800"/>
                    </a:p>
                    <a:p>
                      <a:pPr algn="l" rtl="0" eaLnBrk="0">
                        <a:lnSpc>
                          <a:spcPts val="2335"/>
                        </a:lnSpc>
                      </a:pPr>
                      <a:r>
                        <a:rPr sz="1800" kern="0" spc="-10">
                          <a:solidFill>
                            <a:srgbClr val="0070C0">
                              <a:alpha val="100000"/>
                            </a:srgbClr>
                          </a:solidFill>
                          <a:latin typeface="微软雅黑" panose="020B0503020204020204" charset="-122"/>
                          <a:ea typeface="微软雅黑" panose="020B0503020204020204" charset="-122"/>
                          <a:cs typeface="微软雅黑" panose="020B0503020204020204" charset="-122"/>
                        </a:rPr>
                        <a:t>销量与价格负相关</a:t>
                      </a:r>
                      <a:endParaRPr lang="en-US" altLang="en-US" sz="1800"/>
                    </a:p>
                    <a:p>
                      <a:pPr marL="4445" algn="l" rtl="0" eaLnBrk="0">
                        <a:lnSpc>
                          <a:spcPct val="97000"/>
                        </a:lnSpc>
                        <a:spcBef>
                          <a:spcPts val="245"/>
                        </a:spcBef>
                      </a:pP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收入多，销量增加，价格降低</a:t>
                      </a:r>
                      <a:endParaRPr lang="en-US" altLang="en-US" sz="1800"/>
                    </a:p>
                  </a:txBody>
                  <a:tcPr marL="0" marR="0" marT="711" marB="0" vert="horz">
                    <a:lnL>
                      <a:noFill/>
                    </a:lnL>
                    <a:lnR>
                      <a:noFill/>
                    </a:lnR>
                    <a:lnT>
                      <a:noFill/>
                    </a:lnT>
                    <a:lnB>
                      <a:noFill/>
                    </a:lnB>
                  </a:tcPr>
                </a:tc>
                <a:tc>
                  <a:txBody>
                    <a:bodyPr wrap="square"/>
                    <a:lstStyle/>
                    <a:p>
                      <a:pPr algn="l" rtl="0" eaLnBrk="0">
                        <a:lnSpc>
                          <a:spcPct val="118000"/>
                        </a:lnSpc>
                      </a:pPr>
                      <a:endParaRPr lang="en-US" altLang="en-US" sz="200"/>
                    </a:p>
                    <a:p>
                      <a:pPr marL="191135" algn="l" rtl="0" eaLnBrk="0">
                        <a:lnSpc>
                          <a:spcPct val="97000"/>
                        </a:lnSpc>
                        <a:spcBef>
                          <a:spcPct val="0"/>
                        </a:spcBef>
                      </a:pP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销量多收入少</a:t>
                      </a:r>
                      <a:endParaRPr lang="en-US" altLang="en-US" sz="1800"/>
                    </a:p>
                    <a:p>
                      <a:pPr marL="197485" algn="l" rtl="0" eaLnBrk="0">
                        <a:lnSpc>
                          <a:spcPct val="83000"/>
                        </a:lnSpc>
                        <a:spcBef>
                          <a:spcPts val="10"/>
                        </a:spcBef>
                      </a:pPr>
                      <a:r>
                        <a:rPr sz="1800" kern="0" spc="-1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销量与价格负相关</a:t>
                      </a:r>
                      <a:endParaRPr lang="en-US" altLang="en-US" sz="1800"/>
                    </a:p>
                    <a:p>
                      <a:pPr marL="191135" algn="l" rtl="0" eaLnBrk="0">
                        <a:lnSpc>
                          <a:spcPts val="2335"/>
                        </a:lnSpc>
                      </a:pPr>
                      <a:r>
                        <a:rPr sz="1800" kern="0" spc="-10">
                          <a:solidFill>
                            <a:srgbClr val="0070C0">
                              <a:alpha val="100000"/>
                            </a:srgbClr>
                          </a:solidFill>
                          <a:latin typeface="微软雅黑" panose="020B0503020204020204" charset="-122"/>
                          <a:ea typeface="微软雅黑" panose="020B0503020204020204" charset="-122"/>
                          <a:cs typeface="微软雅黑" panose="020B0503020204020204" charset="-122"/>
                        </a:rPr>
                        <a:t>销量与价格正相关</a:t>
                      </a:r>
                      <a:endParaRPr lang="en-US" altLang="en-US" sz="1800"/>
                    </a:p>
                    <a:p>
                      <a:pPr algn="r" rtl="0" eaLnBrk="0">
                        <a:lnSpc>
                          <a:spcPct val="86000"/>
                        </a:lnSpc>
                        <a:spcBef>
                          <a:spcPts val="250"/>
                        </a:spcBef>
                      </a:pP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收入多，销量少，价格提高</a:t>
                      </a:r>
                      <a:endParaRPr lang="en-US" altLang="en-US" sz="1800"/>
                    </a:p>
                  </a:txBody>
                  <a:tcPr marL="0" marR="0" marT="0" marB="0" vert="horz">
                    <a:lnL>
                      <a:noFill/>
                    </a:lnL>
                    <a:lnR>
                      <a:noFill/>
                    </a:lnR>
                    <a:lnT>
                      <a:noFill/>
                    </a:lnT>
                    <a:lnB>
                      <a:noFill/>
                    </a:lnB>
                  </a:tcPr>
                </a:tc>
              </a:tr>
            </a:tbl>
          </a:graphicData>
        </a:graphic>
      </p:graphicFrame>
      <p:pic>
        <p:nvPicPr>
          <p:cNvPr id="98" name="picture 98"/>
          <p:cNvPicPr>
            <a:picLocks noChangeAspect="1"/>
          </p:cNvPicPr>
          <p:nvPr/>
        </p:nvPicPr>
        <p:blipFill>
          <a:blip r:embed="rId1"/>
          <a:stretch>
            <a:fillRect/>
          </a:stretch>
        </p:blipFill>
        <p:spPr>
          <a:xfrm rot="21600000">
            <a:off x="6715252" y="2565908"/>
            <a:ext cx="2923793" cy="2177287"/>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1600000">
            <a:off x="4450960" y="2860214"/>
            <a:ext cx="2362853" cy="2147220"/>
            <a:chOff x="0" y="0"/>
            <a:chExt cx="2362853" cy="2147220"/>
          </a:xfrm>
        </p:grpSpPr>
        <p:sp>
          <p:nvSpPr>
            <p:cNvPr id="102" name="path"/>
            <p:cNvSpPr/>
            <p:nvPr/>
          </p:nvSpPr>
          <p:spPr>
            <a:xfrm>
              <a:off x="503577" y="62208"/>
              <a:ext cx="1783688" cy="1676727"/>
            </a:xfrm>
            <a:custGeom>
              <a:avLst/>
              <a:gdLst/>
              <a:ahLst/>
              <a:cxnLst/>
              <a:rect l="0" t="0" r="0" b="0"/>
              <a:pathLst>
                <a:path w="2808" h="2640">
                  <a:moveTo>
                    <a:pt x="11" y="12"/>
                  </a:moveTo>
                  <a:lnTo>
                    <a:pt x="2796" y="2627"/>
                  </a:lnTo>
                </a:path>
              </a:pathLst>
            </a:custGeom>
            <a:noFill/>
            <a:ln w="22225" cap="flat">
              <a:solidFill>
                <a:srgbClr val="000000">
                  <a:alpha val="100000"/>
                </a:srgbClr>
              </a:solidFill>
              <a:prstDash val="solid"/>
              <a:miter lim="1000000"/>
            </a:ln>
          </p:spPr>
          <p:txBody>
            <a:bodyPr rtlCol="0"/>
            <a:lstStyle/>
            <a:p>
              <a:pPr algn="ctr"/>
              <a:endParaRPr lang="zh-CN" altLang="en-US"/>
            </a:p>
          </p:txBody>
        </p:sp>
        <p:sp>
          <p:nvSpPr>
            <p:cNvPr id="104" name="path"/>
            <p:cNvSpPr/>
            <p:nvPr/>
          </p:nvSpPr>
          <p:spPr>
            <a:xfrm>
              <a:off x="50187" y="304779"/>
              <a:ext cx="1783688" cy="1676727"/>
            </a:xfrm>
            <a:custGeom>
              <a:avLst/>
              <a:gdLst/>
              <a:ahLst/>
              <a:cxnLst/>
              <a:rect l="0" t="0" r="0" b="0"/>
              <a:pathLst>
                <a:path w="2808" h="2640">
                  <a:moveTo>
                    <a:pt x="11" y="12"/>
                  </a:moveTo>
                  <a:lnTo>
                    <a:pt x="2796" y="2627"/>
                  </a:lnTo>
                </a:path>
              </a:pathLst>
            </a:custGeom>
            <a:noFill/>
            <a:ln w="22225" cap="flat">
              <a:solidFill>
                <a:srgbClr val="0066FF">
                  <a:alpha val="100000"/>
                </a:srgbClr>
              </a:solidFill>
              <a:prstDash val="dash"/>
              <a:miter lim="1000000"/>
            </a:ln>
          </p:spPr>
          <p:txBody>
            <a:bodyPr rtlCol="0"/>
            <a:lstStyle/>
            <a:p>
              <a:pPr algn="ctr"/>
              <a:endParaRPr lang="zh-CN" altLang="en-US"/>
            </a:p>
          </p:txBody>
        </p:sp>
        <p:sp>
          <p:nvSpPr>
            <p:cNvPr id="106" name="path"/>
            <p:cNvSpPr/>
            <p:nvPr/>
          </p:nvSpPr>
          <p:spPr>
            <a:xfrm>
              <a:off x="0" y="0"/>
              <a:ext cx="1812942" cy="1713515"/>
            </a:xfrm>
            <a:custGeom>
              <a:avLst/>
              <a:gdLst/>
              <a:ahLst/>
              <a:cxnLst/>
              <a:rect l="0" t="0" r="0" b="0"/>
              <a:pathLst>
                <a:path w="2855" h="2698">
                  <a:moveTo>
                    <a:pt x="2843" y="12"/>
                  </a:moveTo>
                  <a:lnTo>
                    <a:pt x="12" y="2685"/>
                  </a:lnTo>
                </a:path>
              </a:pathLst>
            </a:custGeom>
            <a:noFill/>
            <a:ln w="22225" cap="flat">
              <a:solidFill>
                <a:srgbClr val="000000">
                  <a:alpha val="100000"/>
                </a:srgbClr>
              </a:solidFill>
              <a:prstDash val="solid"/>
              <a:miter lim="1000000"/>
            </a:ln>
          </p:spPr>
          <p:txBody>
            <a:bodyPr rtlCol="0"/>
            <a:lstStyle/>
            <a:p>
              <a:pPr algn="ctr"/>
              <a:endParaRPr lang="zh-CN" altLang="en-US"/>
            </a:p>
          </p:txBody>
        </p:sp>
        <p:sp>
          <p:nvSpPr>
            <p:cNvPr id="108" name="path"/>
            <p:cNvSpPr/>
            <p:nvPr/>
          </p:nvSpPr>
          <p:spPr>
            <a:xfrm>
              <a:off x="549910" y="433704"/>
              <a:ext cx="1812942" cy="1713515"/>
            </a:xfrm>
            <a:custGeom>
              <a:avLst/>
              <a:gdLst/>
              <a:ahLst/>
              <a:cxnLst/>
              <a:rect l="0" t="0" r="0" b="0"/>
              <a:pathLst>
                <a:path w="2855" h="2698">
                  <a:moveTo>
                    <a:pt x="2843" y="12"/>
                  </a:moveTo>
                  <a:lnTo>
                    <a:pt x="12" y="2685"/>
                  </a:lnTo>
                </a:path>
              </a:pathLst>
            </a:custGeom>
            <a:noFill/>
            <a:ln w="22225" cap="flat">
              <a:solidFill>
                <a:srgbClr val="C00000">
                  <a:alpha val="100000"/>
                </a:srgbClr>
              </a:solidFill>
              <a:prstDash val="dash"/>
              <a:miter lim="1000000"/>
            </a:ln>
          </p:spPr>
          <p:txBody>
            <a:bodyPr rtlCol="0"/>
            <a:lstStyle/>
            <a:p>
              <a:pPr algn="ctr"/>
              <a:endParaRPr lang="zh-CN" altLang="en-US"/>
            </a:p>
          </p:txBody>
        </p:sp>
      </p:grpSp>
      <p:sp>
        <p:nvSpPr>
          <p:cNvPr id="110" name="textbox 110"/>
          <p:cNvSpPr/>
          <p:nvPr/>
        </p:nvSpPr>
        <p:spPr>
          <a:xfrm>
            <a:off x="4232009" y="5273003"/>
            <a:ext cx="3337559" cy="1206500"/>
          </a:xfrm>
          <a:prstGeom prst="rect">
            <a:avLst/>
          </a:prstGeom>
        </p:spPr>
        <p:txBody>
          <a:bodyPr vert="horz" wrap="square" lIns="0" tIns="0" rIns="0" bIns="0"/>
          <a:lstStyle/>
          <a:p>
            <a:pPr algn="l" rtl="0" eaLnBrk="0">
              <a:lnSpc>
                <a:spcPct val="87000"/>
              </a:lnSpc>
            </a:pPr>
            <a:endParaRPr lang="en-US" altLang="en-US" sz="100"/>
          </a:p>
          <a:p>
            <a:pPr algn="r" rtl="0" eaLnBrk="0">
              <a:lnSpc>
                <a:spcPct val="89000"/>
              </a:lnSpc>
            </a:pP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债券</a:t>
            </a:r>
            <a:r>
              <a:rPr sz="2700" kern="0" spc="20">
                <a:solidFill>
                  <a:srgbClr val="000000">
                    <a:alpha val="100000"/>
                  </a:srgbClr>
                </a:solidFill>
                <a:latin typeface="Arial" panose="020B0604020202020204"/>
                <a:ea typeface="Arial" panose="020B0604020202020204"/>
                <a:cs typeface="Arial" panose="020B0604020202020204"/>
              </a:rPr>
              <a:t>Q</a:t>
            </a:r>
            <a:endParaRPr lang="en-US" altLang="en-US" sz="2700"/>
          </a:p>
          <a:p>
            <a:pPr algn="l" rtl="0" eaLnBrk="0">
              <a:lnSpc>
                <a:spcPct val="196000"/>
              </a:lnSpc>
            </a:pPr>
            <a:endParaRPr lang="en-US" altLang="en-US" sz="1000"/>
          </a:p>
          <a:p>
            <a:pPr algn="l" rtl="0" eaLnBrk="0">
              <a:lnSpc>
                <a:spcPct val="113000"/>
              </a:lnSpc>
            </a:pPr>
            <a:endParaRPr lang="en-US" altLang="en-US" sz="600"/>
          </a:p>
          <a:p>
            <a:pPr marL="12700" algn="l" rtl="0" eaLnBrk="0">
              <a:lnSpc>
                <a:spcPct val="100000"/>
              </a:lnSpc>
              <a:spcBef>
                <a:spcPts val="5"/>
              </a:spcBef>
            </a:pPr>
            <a:r>
              <a:rPr sz="27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经济学的费雪效应</a:t>
            </a:r>
            <a:endParaRPr lang="en-US" altLang="en-US" sz="2700"/>
          </a:p>
        </p:txBody>
      </p:sp>
      <p:sp>
        <p:nvSpPr>
          <p:cNvPr id="112" name="textbox 112"/>
          <p:cNvSpPr/>
          <p:nvPr/>
        </p:nvSpPr>
        <p:spPr>
          <a:xfrm>
            <a:off x="1995677" y="1443913"/>
            <a:ext cx="7597775" cy="360679"/>
          </a:xfrm>
          <a:prstGeom prst="rect">
            <a:avLst/>
          </a:prstGeom>
        </p:spPr>
        <p:txBody>
          <a:bodyPr vert="horz" wrap="square" lIns="0" tIns="0" rIns="0" bIns="0"/>
          <a:lstStyle/>
          <a:p>
            <a:pPr algn="l" rtl="0" eaLnBrk="0">
              <a:lnSpc>
                <a:spcPct val="73000"/>
              </a:lnSpc>
            </a:pPr>
            <a:endParaRPr lang="en-US" altLang="en-US" sz="100"/>
          </a:p>
          <a:p>
            <a:pPr marL="12700" algn="l" rtl="0" eaLnBrk="0">
              <a:lnSpc>
                <a:spcPct val="92000"/>
              </a:lnSpc>
            </a:pP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20">
                <a:solidFill>
                  <a:srgbClr val="000000">
                    <a:alpha val="100000"/>
                  </a:srgbClr>
                </a:solidFill>
                <a:latin typeface="Arial" panose="020B0604020202020204"/>
                <a:ea typeface="Arial" panose="020B0604020202020204"/>
                <a:cs typeface="Arial" panose="020B0604020202020204"/>
              </a:rPr>
              <a:t>2022</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河北卷回忆版</a:t>
            </a:r>
            <a:r>
              <a:rPr sz="2400" kern="0" spc="-20">
                <a:solidFill>
                  <a:srgbClr val="000000">
                    <a:alpha val="100000"/>
                  </a:srgbClr>
                </a:solidFill>
                <a:latin typeface="Arial" panose="020B0604020202020204"/>
                <a:ea typeface="Arial" panose="020B0604020202020204"/>
                <a:cs typeface="Arial" panose="020B0604020202020204"/>
              </a:rPr>
              <a:t>)</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：预期通胀率上涨对债券供求的影响</a:t>
            </a:r>
            <a:endParaRPr lang="en-US" altLang="en-US" sz="2400"/>
          </a:p>
        </p:txBody>
      </p:sp>
      <p:sp>
        <p:nvSpPr>
          <p:cNvPr id="114" name="textbox 114"/>
          <p:cNvSpPr/>
          <p:nvPr/>
        </p:nvSpPr>
        <p:spPr>
          <a:xfrm>
            <a:off x="4438262" y="2547315"/>
            <a:ext cx="2046604" cy="664209"/>
          </a:xfrm>
          <a:prstGeom prst="rect">
            <a:avLst/>
          </a:prstGeom>
        </p:spPr>
        <p:txBody>
          <a:bodyPr vert="horz" wrap="square" lIns="0" tIns="0" rIns="0" bIns="0"/>
          <a:lstStyle/>
          <a:p>
            <a:pPr algn="l" rtl="0" eaLnBrk="0">
              <a:lnSpc>
                <a:spcPct val="76000"/>
              </a:lnSpc>
            </a:pPr>
            <a:endParaRPr lang="en-US" altLang="en-US" sz="100"/>
          </a:p>
          <a:p>
            <a:pPr algn="r" rtl="0" eaLnBrk="0">
              <a:lnSpc>
                <a:spcPct val="96000"/>
              </a:lnSpc>
            </a:pPr>
            <a:r>
              <a:rPr sz="3600" kern="0" spc="-30" baseline="6000">
                <a:solidFill>
                  <a:srgbClr val="000000">
                    <a:alpha val="100000"/>
                  </a:srgbClr>
                </a:solidFill>
                <a:latin typeface="Arial" panose="020B0604020202020204"/>
                <a:ea typeface="Arial" panose="020B0604020202020204"/>
                <a:cs typeface="Arial" panose="020B0604020202020204"/>
              </a:rPr>
              <a:t>D</a:t>
            </a:r>
            <a:r>
              <a:rPr sz="2300" kern="0" spc="-30">
                <a:solidFill>
                  <a:srgbClr val="000000">
                    <a:alpha val="100000"/>
                  </a:srgbClr>
                </a:solidFill>
                <a:latin typeface="Arial" panose="020B0604020202020204"/>
                <a:ea typeface="Arial" panose="020B0604020202020204"/>
                <a:cs typeface="Arial" panose="020B0604020202020204"/>
              </a:rPr>
              <a:t>             </a:t>
            </a:r>
            <a:r>
              <a:rPr sz="3600" kern="0" spc="-30" baseline="-6000">
                <a:solidFill>
                  <a:srgbClr val="000000">
                    <a:alpha val="100000"/>
                  </a:srgbClr>
                </a:solidFill>
                <a:latin typeface="Arial" panose="020B0604020202020204"/>
                <a:ea typeface="Arial" panose="020B0604020202020204"/>
                <a:cs typeface="Arial" panose="020B0604020202020204"/>
              </a:rPr>
              <a:t>S</a:t>
            </a:r>
            <a:endParaRPr lang="en-US" altLang="en-US" sz="3600" baseline="-6000"/>
          </a:p>
          <a:p>
            <a:pPr marL="12700" algn="l" rtl="0" eaLnBrk="0">
              <a:lnSpc>
                <a:spcPct val="81000"/>
              </a:lnSpc>
              <a:spcBef>
                <a:spcPts val="5"/>
              </a:spcBef>
            </a:pPr>
            <a:r>
              <a:rPr sz="2400" kern="0" spc="-80">
                <a:solidFill>
                  <a:srgbClr val="000000">
                    <a:alpha val="100000"/>
                  </a:srgbClr>
                </a:solidFill>
                <a:latin typeface="Arial" panose="020B0604020202020204"/>
                <a:ea typeface="Arial" panose="020B0604020202020204"/>
                <a:cs typeface="Arial" panose="020B0604020202020204"/>
              </a:rPr>
              <a:t>D’</a:t>
            </a:r>
            <a:endParaRPr lang="en-US" altLang="en-US" sz="2400"/>
          </a:p>
        </p:txBody>
      </p:sp>
      <p:pic>
        <p:nvPicPr>
          <p:cNvPr id="116" name="picture 116"/>
          <p:cNvPicPr>
            <a:picLocks noChangeAspect="1"/>
          </p:cNvPicPr>
          <p:nvPr/>
        </p:nvPicPr>
        <p:blipFill>
          <a:blip r:embed="rId1"/>
          <a:stretch>
            <a:fillRect/>
          </a:stretch>
        </p:blipFill>
        <p:spPr>
          <a:xfrm rot="21600000">
            <a:off x="4091304" y="2555240"/>
            <a:ext cx="110617" cy="2592831"/>
          </a:xfrm>
          <a:prstGeom prst="rect">
            <a:avLst/>
          </a:prstGeom>
        </p:spPr>
      </p:pic>
      <p:pic>
        <p:nvPicPr>
          <p:cNvPr id="118" name="picture 118"/>
          <p:cNvPicPr>
            <a:picLocks noChangeAspect="1"/>
          </p:cNvPicPr>
          <p:nvPr/>
        </p:nvPicPr>
        <p:blipFill>
          <a:blip r:embed="rId2"/>
          <a:stretch>
            <a:fillRect/>
          </a:stretch>
        </p:blipFill>
        <p:spPr>
          <a:xfrm rot="21600000">
            <a:off x="4164583" y="5081778"/>
            <a:ext cx="3025140" cy="110616"/>
          </a:xfrm>
          <a:prstGeom prst="rect">
            <a:avLst/>
          </a:prstGeom>
        </p:spPr>
      </p:pic>
      <p:sp>
        <p:nvSpPr>
          <p:cNvPr id="120" name="textbox 120"/>
          <p:cNvSpPr/>
          <p:nvPr/>
        </p:nvSpPr>
        <p:spPr>
          <a:xfrm>
            <a:off x="3338753" y="2343920"/>
            <a:ext cx="716915" cy="387984"/>
          </a:xfrm>
          <a:prstGeom prst="rect">
            <a:avLst/>
          </a:prstGeom>
        </p:spPr>
        <p:txBody>
          <a:bodyPr vert="horz" wrap="square" lIns="0" tIns="0" rIns="0" bIns="0"/>
          <a:lstStyle/>
          <a:p>
            <a:pPr algn="l" rtl="0" eaLnBrk="0">
              <a:lnSpc>
                <a:spcPct val="84000"/>
              </a:lnSpc>
            </a:pPr>
            <a:endParaRPr lang="en-US" altLang="en-US" sz="100"/>
          </a:p>
          <a:p>
            <a:pPr algn="r" rtl="0" eaLnBrk="0">
              <a:lnSpc>
                <a:spcPct val="88000"/>
              </a:lnSpc>
            </a:pPr>
            <a:r>
              <a:rPr sz="18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债券</a:t>
            </a:r>
            <a:r>
              <a:rPr sz="1800" kern="0" spc="-31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700" kern="0" spc="-70">
                <a:solidFill>
                  <a:srgbClr val="000000">
                    <a:alpha val="100000"/>
                  </a:srgbClr>
                </a:solidFill>
                <a:latin typeface="Arial" panose="020B0604020202020204"/>
                <a:ea typeface="Arial" panose="020B0604020202020204"/>
                <a:cs typeface="Arial" panose="020B0604020202020204"/>
              </a:rPr>
              <a:t>P</a:t>
            </a:r>
            <a:endParaRPr lang="en-US" altLang="en-US" sz="2700"/>
          </a:p>
        </p:txBody>
      </p:sp>
      <p:sp>
        <p:nvSpPr>
          <p:cNvPr id="122" name="textbox 122"/>
          <p:cNvSpPr/>
          <p:nvPr/>
        </p:nvSpPr>
        <p:spPr>
          <a:xfrm>
            <a:off x="7077582" y="2974009"/>
            <a:ext cx="316229" cy="323850"/>
          </a:xfrm>
          <a:prstGeom prst="rect">
            <a:avLst/>
          </a:prstGeom>
        </p:spPr>
        <p:txBody>
          <a:bodyPr vert="horz" wrap="square" lIns="0" tIns="0" rIns="0" bIns="0"/>
          <a:lstStyle/>
          <a:p>
            <a:pPr algn="l" rtl="0" eaLnBrk="0">
              <a:lnSpc>
                <a:spcPct val="95000"/>
              </a:lnSpc>
            </a:pPr>
            <a:endParaRPr lang="en-US" altLang="en-US" sz="100"/>
          </a:p>
          <a:p>
            <a:pPr marL="12700" algn="l" rtl="0" eaLnBrk="0">
              <a:lnSpc>
                <a:spcPct val="81000"/>
              </a:lnSpc>
            </a:pPr>
            <a:r>
              <a:rPr sz="2400" kern="0" spc="-50">
                <a:solidFill>
                  <a:srgbClr val="000000">
                    <a:alpha val="100000"/>
                  </a:srgbClr>
                </a:solidFill>
                <a:latin typeface="Arial" panose="020B0604020202020204"/>
                <a:ea typeface="Arial" panose="020B0604020202020204"/>
                <a:cs typeface="Arial" panose="020B0604020202020204"/>
              </a:rPr>
              <a:t>S’</a:t>
            </a:r>
            <a:endParaRPr lang="en-US" altLang="en-US" sz="24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box 126"/>
          <p:cNvSpPr/>
          <p:nvPr/>
        </p:nvSpPr>
        <p:spPr>
          <a:xfrm>
            <a:off x="23418" y="1736826"/>
            <a:ext cx="6762750" cy="4921250"/>
          </a:xfrm>
          <a:prstGeom prst="rect">
            <a:avLst/>
          </a:prstGeom>
        </p:spPr>
        <p:txBody>
          <a:bodyPr vert="horz" wrap="square" lIns="0" tIns="0" rIns="0" bIns="0"/>
          <a:lstStyle/>
          <a:p>
            <a:pPr algn="l" rtl="0" eaLnBrk="0">
              <a:lnSpc>
                <a:spcPct val="90000"/>
              </a:lnSpc>
            </a:pPr>
            <a:endParaRPr lang="en-US" altLang="en-US" sz="100"/>
          </a:p>
          <a:p>
            <a:pPr marL="127000" algn="l" rtl="0" eaLnBrk="0">
              <a:lnSpc>
                <a:spcPct val="98000"/>
              </a:lnSpc>
            </a:pPr>
            <a:r>
              <a:rPr sz="18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（2022</a:t>
            </a:r>
            <a:r>
              <a:rPr sz="18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8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山东卷）阅读材料，完成下列要求。</a:t>
            </a:r>
            <a:endParaRPr lang="en-US" altLang="en-US" sz="1800"/>
          </a:p>
          <a:p>
            <a:pPr marL="387350" algn="l" rtl="0" eaLnBrk="0">
              <a:lnSpc>
                <a:spcPct val="93000"/>
              </a:lnSpc>
              <a:spcBef>
                <a:spcPts val="280"/>
              </a:spcBef>
            </a:pPr>
            <a:r>
              <a:rPr sz="1800" kern="0" spc="-50">
                <a:solidFill>
                  <a:srgbClr val="000000">
                    <a:alpha val="100000"/>
                  </a:srgbClr>
                </a:solidFill>
                <a:latin typeface="楷体" panose="02010609060101010101" charset="-122"/>
                <a:ea typeface="楷体" panose="02010609060101010101" charset="-122"/>
                <a:cs typeface="楷体" panose="02010609060101010101" charset="-122"/>
              </a:rPr>
              <a:t>推进碳达峰碳中和是推动高质</a:t>
            </a:r>
            <a:r>
              <a:rPr sz="1800" kern="0" spc="-60">
                <a:solidFill>
                  <a:srgbClr val="000000">
                    <a:alpha val="100000"/>
                  </a:srgbClr>
                </a:solidFill>
                <a:latin typeface="楷体" panose="02010609060101010101" charset="-122"/>
                <a:ea typeface="楷体" panose="02010609060101010101" charset="-122"/>
                <a:cs typeface="楷体" panose="02010609060101010101" charset="-122"/>
              </a:rPr>
              <a:t>量发展的内在要求。</a:t>
            </a:r>
            <a:endParaRPr lang="en-US" altLang="en-US" sz="1800"/>
          </a:p>
          <a:p>
            <a:pPr marL="45720" indent="453390" algn="l" rtl="0" eaLnBrk="0">
              <a:lnSpc>
                <a:spcPct val="106000"/>
              </a:lnSpc>
              <a:spcBef>
                <a:spcPts val="410"/>
              </a:spcBef>
            </a:pPr>
            <a:r>
              <a:rPr sz="1800" kern="0" spc="0">
                <a:solidFill>
                  <a:srgbClr val="000000">
                    <a:alpha val="100000"/>
                  </a:srgbClr>
                </a:solidFill>
                <a:latin typeface="楷体" panose="02010609060101010101" charset="-122"/>
                <a:ea typeface="楷体" panose="02010609060101010101" charset="-122"/>
                <a:cs typeface="楷体" panose="02010609060101010101" charset="-122"/>
              </a:rPr>
              <a:t>材料一  粗钢的主要用途是作为原料，用来</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制成各种规格的   </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管材、铸件等。长期以来，我国一直是全</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球最大粗钢生产国，全   </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球占比最高达到56.7%。2021年，我国粗钢产</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量10.3亿吨。随着国  </a:t>
            </a:r>
            <a:r>
              <a:rPr sz="1800" kern="0" spc="-50">
                <a:solidFill>
                  <a:srgbClr val="000000">
                    <a:alpha val="100000"/>
                  </a:srgbClr>
                </a:solidFill>
                <a:latin typeface="楷体" panose="02010609060101010101" charset="-122"/>
                <a:ea typeface="楷体" panose="02010609060101010101" charset="-122"/>
                <a:cs typeface="楷体" panose="02010609060101010101" charset="-122"/>
              </a:rPr>
              <a:t>际市场需求恢复，粗钢</a:t>
            </a:r>
            <a:r>
              <a:rPr sz="1800" kern="0" spc="-60">
                <a:solidFill>
                  <a:srgbClr val="000000">
                    <a:alpha val="100000"/>
                  </a:srgbClr>
                </a:solidFill>
                <a:latin typeface="楷体" panose="02010609060101010101" charset="-122"/>
                <a:ea typeface="楷体" panose="02010609060101010101" charset="-122"/>
                <a:cs typeface="楷体" panose="02010609060101010101" charset="-122"/>
              </a:rPr>
              <a:t>价格飙升，</a:t>
            </a:r>
            <a:r>
              <a:rPr sz="1800" kern="0" spc="520">
                <a:solidFill>
                  <a:srgbClr val="000000">
                    <a:alpha val="100000"/>
                  </a:srgbClr>
                </a:solidFill>
                <a:latin typeface="楷体" panose="02010609060101010101" charset="-122"/>
                <a:ea typeface="楷体" panose="02010609060101010101" charset="-122"/>
                <a:cs typeface="楷体" panose="02010609060101010101" charset="-122"/>
              </a:rPr>
              <a:t> </a:t>
            </a:r>
            <a:r>
              <a:rPr sz="1800" kern="0" spc="-60">
                <a:solidFill>
                  <a:srgbClr val="0066FF">
                    <a:alpha val="100000"/>
                  </a:srgbClr>
                </a:solidFill>
                <a:latin typeface="楷体" panose="02010609060101010101" charset="-122"/>
                <a:ea typeface="楷体" panose="02010609060101010101" charset="-122"/>
                <a:cs typeface="楷体" panose="02010609060101010101" charset="-122"/>
              </a:rPr>
              <a:t>我国粗钢出口量明显增长</a:t>
            </a:r>
            <a:r>
              <a:rPr sz="1800" kern="0" spc="-60">
                <a:solidFill>
                  <a:srgbClr val="000000">
                    <a:alpha val="100000"/>
                  </a:srgbClr>
                </a:solidFill>
                <a:latin typeface="楷体" panose="02010609060101010101" charset="-122"/>
                <a:ea typeface="楷体" panose="02010609060101010101" charset="-122"/>
                <a:cs typeface="楷体" panose="02010609060101010101" charset="-122"/>
              </a:rPr>
              <a:t>。</a:t>
            </a:r>
            <a:endParaRPr lang="en-US" altLang="en-US" sz="1800"/>
          </a:p>
          <a:p>
            <a:pPr marL="35560" indent="348615" algn="l" rtl="0" eaLnBrk="0">
              <a:lnSpc>
                <a:spcPct val="106000"/>
              </a:lnSpc>
              <a:spcBef>
                <a:spcPts val="460"/>
              </a:spcBef>
            </a:pPr>
            <a:r>
              <a:rPr sz="1800" kern="0" spc="-20">
                <a:solidFill>
                  <a:srgbClr val="000000">
                    <a:alpha val="100000"/>
                  </a:srgbClr>
                </a:solidFill>
                <a:latin typeface="楷体" panose="02010609060101010101" charset="-122"/>
                <a:ea typeface="楷体" panose="02010609060101010101" charset="-122"/>
                <a:cs typeface="楷体" panose="02010609060101010101" charset="-122"/>
              </a:rPr>
              <a:t>2021年我国粗钢净出口4096.1万吨，较2020年增加245</a:t>
            </a:r>
            <a:r>
              <a:rPr sz="1800" kern="0" spc="-30">
                <a:solidFill>
                  <a:srgbClr val="000000">
                    <a:alpha val="100000"/>
                  </a:srgbClr>
                </a:solidFill>
                <a:latin typeface="楷体" panose="02010609060101010101" charset="-122"/>
                <a:ea typeface="楷体" panose="02010609060101010101" charset="-122"/>
                <a:cs typeface="楷体" panose="02010609060101010101" charset="-122"/>
              </a:rPr>
              <a:t>1.6万吨。</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 </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但同时</a:t>
            </a:r>
            <a:r>
              <a:rPr sz="1800" kern="0" spc="0">
                <a:solidFill>
                  <a:srgbClr val="0066FF">
                    <a:alpha val="100000"/>
                  </a:srgbClr>
                </a:solidFill>
                <a:latin typeface="楷体" panose="02010609060101010101" charset="-122"/>
                <a:ea typeface="楷体" panose="02010609060101010101" charset="-122"/>
                <a:cs typeface="楷体" panose="02010609060101010101" charset="-122"/>
              </a:rPr>
              <a:t>钢铁行业的碳排放问题日益引起人们的关注</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。2021年</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我国   </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钢铁行业碳排量占全国碳排放总量的15%左右，是制造业门</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类中碳  </a:t>
            </a:r>
            <a:r>
              <a:rPr sz="1800" kern="0" spc="-30">
                <a:solidFill>
                  <a:srgbClr val="000000">
                    <a:alpha val="100000"/>
                  </a:srgbClr>
                </a:solidFill>
                <a:latin typeface="楷体" panose="02010609060101010101" charset="-122"/>
                <a:ea typeface="楷体" panose="02010609060101010101" charset="-122"/>
                <a:cs typeface="楷体" panose="02010609060101010101" charset="-122"/>
              </a:rPr>
              <a:t>排量最大的行业。</a:t>
            </a:r>
            <a:endParaRPr lang="en-US" altLang="en-US" sz="1800"/>
          </a:p>
          <a:p>
            <a:pPr marL="57150" indent="556260" algn="l" rtl="0" eaLnBrk="0">
              <a:lnSpc>
                <a:spcPct val="101000"/>
              </a:lnSpc>
              <a:spcBef>
                <a:spcPts val="425"/>
              </a:spcBef>
            </a:pPr>
            <a:r>
              <a:rPr sz="1800" kern="0" spc="0">
                <a:solidFill>
                  <a:srgbClr val="000000">
                    <a:alpha val="100000"/>
                  </a:srgbClr>
                </a:solidFill>
                <a:latin typeface="楷体" panose="02010609060101010101" charset="-122"/>
                <a:ea typeface="楷体" panose="02010609060101010101" charset="-122"/>
                <a:cs typeface="楷体" panose="02010609060101010101" charset="-122"/>
              </a:rPr>
              <a:t>材料二  铁矿石是生产粗钢的重要原材料</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之一。我国</a:t>
            </a:r>
            <a:r>
              <a:rPr sz="1800" kern="0" spc="-10">
                <a:solidFill>
                  <a:srgbClr val="0066FF">
                    <a:alpha val="100000"/>
                  </a:srgbClr>
                </a:solidFill>
                <a:latin typeface="楷体" panose="02010609060101010101" charset="-122"/>
                <a:ea typeface="楷体" panose="02010609060101010101" charset="-122"/>
                <a:cs typeface="楷体" panose="02010609060101010101" charset="-122"/>
              </a:rPr>
              <a:t>铁矿石  的对外依存度超过80%</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，而且</a:t>
            </a:r>
            <a:r>
              <a:rPr sz="1800" kern="0" spc="-10">
                <a:solidFill>
                  <a:srgbClr val="0066FF">
                    <a:alpha val="100000"/>
                  </a:srgbClr>
                </a:solidFill>
                <a:latin typeface="楷体" panose="02010609060101010101" charset="-122"/>
                <a:ea typeface="楷体" panose="02010609060101010101" charset="-122"/>
                <a:cs typeface="楷体" panose="02010609060101010101" charset="-122"/>
              </a:rPr>
              <a:t>缺乏定价权</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a:t>
            </a:r>
            <a:endParaRPr lang="en-US" altLang="en-US" sz="1800"/>
          </a:p>
          <a:p>
            <a:pPr marL="37465" indent="201930" algn="l" rtl="0" eaLnBrk="0">
              <a:lnSpc>
                <a:spcPct val="104000"/>
              </a:lnSpc>
              <a:spcBef>
                <a:spcPts val="515"/>
              </a:spcBef>
            </a:pP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有观点认为，为推动我国经济高质量发展，钢铁行业应扩大粗  </a:t>
            </a: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a:solidFill>
                  <a:srgbClr val="000000">
                    <a:alpha val="100000"/>
                  </a:srgbClr>
                </a:solidFill>
                <a:latin typeface="微软雅黑" panose="020B0503020204020204" charset="-122"/>
                <a:ea typeface="微软雅黑" panose="020B0503020204020204" charset="-122"/>
                <a:cs typeface="微软雅黑" panose="020B0503020204020204" charset="-122"/>
              </a:rPr>
              <a:t>钢产量并增加出口。</a:t>
            </a:r>
            <a:endParaRPr lang="en-US" altLang="en-US" sz="1800"/>
          </a:p>
          <a:p>
            <a:pPr marL="38100" indent="339090" algn="l" rtl="0" eaLnBrk="0">
              <a:lnSpc>
                <a:spcPct val="90000"/>
              </a:lnSpc>
              <a:spcBef>
                <a:spcPts val="295"/>
              </a:spcBef>
            </a:pP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结合材料，运用《经济与社会》《当代国际政治与经济</a:t>
            </a: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》的知    </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识，对该观点进行</a:t>
            </a:r>
            <a:r>
              <a:rPr sz="2700" b="1" kern="0" spc="10">
                <a:solidFill>
                  <a:srgbClr val="C00000">
                    <a:alpha val="100000"/>
                  </a:srgbClr>
                </a:solidFill>
                <a:latin typeface="微软雅黑" panose="020B0503020204020204" charset="-122"/>
                <a:ea typeface="微软雅黑" panose="020B0503020204020204" charset="-122"/>
                <a:cs typeface="微软雅黑" panose="020B0503020204020204" charset="-122"/>
              </a:rPr>
              <a:t>评析</a:t>
            </a:r>
            <a:r>
              <a:rPr sz="27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a:p>
        </p:txBody>
      </p:sp>
      <p:sp>
        <p:nvSpPr>
          <p:cNvPr id="128" name="textbox 128"/>
          <p:cNvSpPr/>
          <p:nvPr/>
        </p:nvSpPr>
        <p:spPr>
          <a:xfrm>
            <a:off x="6978410" y="2215332"/>
            <a:ext cx="4849495" cy="3667759"/>
          </a:xfrm>
          <a:prstGeom prst="rect">
            <a:avLst/>
          </a:prstGeom>
        </p:spPr>
        <p:txBody>
          <a:bodyPr vert="horz" wrap="square" lIns="0" tIns="0" rIns="0" bIns="0"/>
          <a:lstStyle/>
          <a:p>
            <a:pPr algn="l" rtl="0" eaLnBrk="0">
              <a:lnSpc>
                <a:spcPct val="71000"/>
              </a:lnSpc>
            </a:pPr>
            <a:endParaRPr lang="en-US" altLang="en-US" sz="100"/>
          </a:p>
          <a:p>
            <a:pPr marL="13335" algn="l" rtl="0" eaLnBrk="0">
              <a:lnSpc>
                <a:spcPct val="98000"/>
              </a:lnSpc>
            </a:pP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①对粗钢产量有合理观点，</a:t>
            </a:r>
            <a:r>
              <a:rPr sz="2000" kern="0" spc="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能够辩</a:t>
            </a:r>
            <a:r>
              <a:rPr sz="2000" kern="0" spc="-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证分析</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其 </a:t>
            </a:r>
            <a:r>
              <a:rPr sz="20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对我国经济的影响。</a:t>
            </a:r>
            <a:endParaRPr lang="en-US" altLang="en-US" sz="2000"/>
          </a:p>
          <a:p>
            <a:pPr marL="15240" algn="l" rtl="0" eaLnBrk="0">
              <a:lnSpc>
                <a:spcPct val="98000"/>
              </a:lnSpc>
              <a:spcBef>
                <a:spcPts val="90"/>
              </a:spcBef>
            </a:pPr>
            <a:r>
              <a:rPr sz="2000" kern="0" spc="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辩证分析压缩产量或扩大产量</a:t>
            </a:r>
            <a:r>
              <a:rPr sz="2000" kern="0" spc="-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对我国经济的 </a:t>
            </a:r>
            <a:r>
              <a:rPr sz="2000" kern="0" spc="-6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利弊影响。</a:t>
            </a:r>
            <a:endParaRPr lang="en-US" altLang="en-US" sz="2000"/>
          </a:p>
          <a:p>
            <a:pPr algn="l" rtl="0" eaLnBrk="0">
              <a:lnSpc>
                <a:spcPct val="158000"/>
              </a:lnSpc>
            </a:pPr>
            <a:endParaRPr lang="en-US" altLang="en-US" sz="1000"/>
          </a:p>
          <a:p>
            <a:pPr marL="13335" indent="-635" algn="l" rtl="0" eaLnBrk="0">
              <a:lnSpc>
                <a:spcPct val="98000"/>
              </a:lnSpc>
              <a:spcBef>
                <a:spcPts val="610"/>
              </a:spcBef>
            </a:pP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②对粗钢出口有合理观点，</a:t>
            </a:r>
            <a:r>
              <a:rPr sz="2000" kern="0" spc="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能够辩证</a:t>
            </a:r>
            <a:r>
              <a:rPr sz="2000" kern="0" spc="-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分析</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其 </a:t>
            </a:r>
            <a:r>
              <a:rPr sz="20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对我国经济的影响。</a:t>
            </a:r>
            <a:endParaRPr lang="en-US" altLang="en-US" sz="2000"/>
          </a:p>
          <a:p>
            <a:pPr marL="15240" algn="l" rtl="0" eaLnBrk="0">
              <a:lnSpc>
                <a:spcPct val="98000"/>
              </a:lnSpc>
              <a:spcBef>
                <a:spcPts val="90"/>
              </a:spcBef>
            </a:pPr>
            <a:r>
              <a:rPr sz="2000" kern="0" spc="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辩证分析减少出口或增加出</a:t>
            </a:r>
            <a:r>
              <a:rPr sz="2000" kern="0" spc="-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口对我国经济的</a:t>
            </a:r>
            <a:r>
              <a:rPr sz="2000" kern="0" spc="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 </a:t>
            </a:r>
            <a:r>
              <a:rPr sz="2000" kern="0" spc="-6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利弊影响。</a:t>
            </a:r>
            <a:endParaRPr lang="en-US" altLang="en-US" sz="2000"/>
          </a:p>
          <a:p>
            <a:pPr algn="l" rtl="0" eaLnBrk="0">
              <a:lnSpc>
                <a:spcPct val="161000"/>
              </a:lnSpc>
            </a:pPr>
            <a:endParaRPr lang="en-US" altLang="en-US" sz="1000"/>
          </a:p>
          <a:p>
            <a:pPr algn="l" rtl="0" eaLnBrk="0">
              <a:lnSpc>
                <a:spcPct val="100000"/>
              </a:lnSpc>
            </a:pPr>
            <a:endParaRPr lang="en-US" altLang="en-US" sz="500"/>
          </a:p>
          <a:p>
            <a:pPr marL="15875" indent="-3810" algn="l" rtl="0" eaLnBrk="0">
              <a:lnSpc>
                <a:spcPct val="97000"/>
              </a:lnSpc>
              <a:spcBef>
                <a:spcPts val="5"/>
              </a:spcBef>
            </a:pP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③</a:t>
            </a:r>
            <a:r>
              <a:rPr sz="2000" kern="0" spc="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能够全面分析钢铁行业推动经济</a:t>
            </a:r>
            <a:r>
              <a:rPr sz="2000" kern="0" spc="-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高质量发</a:t>
            </a:r>
            <a:r>
              <a:rPr sz="2000" kern="0" spc="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 </a:t>
            </a:r>
            <a:r>
              <a:rPr sz="2000" kern="0" spc="-8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展举措。</a:t>
            </a:r>
            <a:endParaRPr lang="en-US" altLang="en-US" sz="2000"/>
          </a:p>
        </p:txBody>
      </p:sp>
      <p:graphicFrame>
        <p:nvGraphicFramePr>
          <p:cNvPr id="130" name="table 130"/>
          <p:cNvGraphicFramePr>
            <a:graphicFrameLocks noGrp="1"/>
          </p:cNvGraphicFramePr>
          <p:nvPr/>
        </p:nvGraphicFramePr>
        <p:xfrm>
          <a:off x="2421699" y="922984"/>
          <a:ext cx="5539105" cy="729615"/>
        </p:xfrm>
        <a:graphic>
          <a:graphicData uri="http://schemas.openxmlformats.org/drawingml/2006/table">
            <a:tbl>
              <a:tblPr/>
              <a:tblGrid>
                <a:gridCol w="5539105"/>
              </a:tblGrid>
              <a:tr h="707390">
                <a:tc>
                  <a:txBody>
                    <a:bodyPr wrap="square"/>
                    <a:lstStyle/>
                    <a:p>
                      <a:pPr algn="l" rtl="0" eaLnBrk="0">
                        <a:lnSpc>
                          <a:spcPct val="105000"/>
                        </a:lnSpc>
                      </a:pPr>
                      <a:endParaRPr lang="en-US" altLang="en-US" sz="900"/>
                    </a:p>
                    <a:p>
                      <a:pPr algn="l" rtl="0" eaLnBrk="0">
                        <a:lnSpc>
                          <a:spcPct val="7000"/>
                        </a:lnSpc>
                      </a:pPr>
                      <a:endParaRPr lang="en-US" altLang="en-US" sz="100"/>
                    </a:p>
                    <a:p>
                      <a:pPr marL="134620" algn="l" rtl="0" eaLnBrk="0">
                        <a:lnSpc>
                          <a:spcPct val="97000"/>
                        </a:lnSpc>
                      </a:pPr>
                      <a:r>
                        <a:rPr sz="39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强化综合开放，反套</a:t>
                      </a:r>
                      <a:r>
                        <a:rPr sz="39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路</a:t>
                      </a:r>
                      <a:endParaRPr lang="en-US" altLang="en-US" sz="3900"/>
                    </a:p>
                  </a:txBody>
                  <a:tcPr marL="0" marR="0" marT="0" marB="0" vert="horz">
                    <a:lnL w="22225" cap="flat" cmpd="sng" algn="ctr">
                      <a:solidFill>
                        <a:srgbClr val="C00000"/>
                      </a:solidFill>
                      <a:prstDash val="solid"/>
                      <a:round/>
                      <a:headEnd type="none" w="med" len="med"/>
                      <a:tailEnd type="none" w="med" len="med"/>
                    </a:lnL>
                    <a:lnR w="22225" cap="flat" cmpd="sng" algn="ctr">
                      <a:solidFill>
                        <a:srgbClr val="C00000"/>
                      </a:solidFill>
                      <a:prstDash val="solid"/>
                      <a:round/>
                      <a:headEnd type="none" w="med" len="med"/>
                      <a:tailEnd type="none" w="med" len="med"/>
                    </a:lnR>
                    <a:lnT w="22225" cap="flat" cmpd="sng" algn="ctr">
                      <a:solidFill>
                        <a:srgbClr val="C00000"/>
                      </a:solidFill>
                      <a:prstDash val="solid"/>
                      <a:round/>
                      <a:headEnd type="none" w="med" len="med"/>
                      <a:tailEnd type="none" w="med" len="med"/>
                    </a:lnT>
                    <a:lnB w="22225" cap="flat" cmpd="sng" algn="ctr">
                      <a:solidFill>
                        <a:srgbClr val="C00000"/>
                      </a:solidFill>
                      <a:prstDash val="solid"/>
                      <a:round/>
                      <a:headEnd type="none" w="med" len="med"/>
                      <a:tailEnd type="none" w="med" len="med"/>
                    </a:lnB>
                  </a:tcPr>
                </a:tc>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34"/>
          <p:cNvSpPr/>
          <p:nvPr/>
        </p:nvSpPr>
        <p:spPr>
          <a:xfrm>
            <a:off x="85825" y="1874316"/>
            <a:ext cx="6420484" cy="4768215"/>
          </a:xfrm>
          <a:prstGeom prst="rect">
            <a:avLst/>
          </a:prstGeom>
        </p:spPr>
        <p:txBody>
          <a:bodyPr vert="horz" wrap="square" lIns="0" tIns="0" rIns="0" bIns="0"/>
          <a:lstStyle/>
          <a:p>
            <a:pPr algn="l" rtl="0" eaLnBrk="0">
              <a:lnSpc>
                <a:spcPct val="91000"/>
              </a:lnSpc>
            </a:pPr>
            <a:endParaRPr lang="en-US" altLang="en-US" sz="100"/>
          </a:p>
          <a:p>
            <a:pPr marL="479425" algn="l" rtl="0" eaLnBrk="0">
              <a:lnSpc>
                <a:spcPct val="94000"/>
              </a:lnSpc>
            </a:pPr>
            <a:r>
              <a:rPr sz="18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（2021山东卷）阅读材料，完成下</a:t>
            </a:r>
            <a:r>
              <a:rPr sz="1800" kern="0" spc="-100">
                <a:solidFill>
                  <a:srgbClr val="000000">
                    <a:alpha val="100000"/>
                  </a:srgbClr>
                </a:solidFill>
                <a:latin typeface="微软雅黑" panose="020B0503020204020204" charset="-122"/>
                <a:ea typeface="微软雅黑" panose="020B0503020204020204" charset="-122"/>
                <a:cs typeface="微软雅黑" panose="020B0503020204020204" charset="-122"/>
              </a:rPr>
              <a:t>列要求。</a:t>
            </a:r>
            <a:endParaRPr lang="en-US" altLang="en-US" sz="1800"/>
          </a:p>
          <a:p>
            <a:pPr marL="12700" indent="379730" algn="l" rtl="0" eaLnBrk="0">
              <a:lnSpc>
                <a:spcPct val="99000"/>
              </a:lnSpc>
              <a:spcBef>
                <a:spcPts val="185"/>
              </a:spcBef>
            </a:pPr>
            <a:r>
              <a:rPr sz="1800" kern="0" spc="0">
                <a:solidFill>
                  <a:srgbClr val="000000">
                    <a:alpha val="100000"/>
                  </a:srgbClr>
                </a:solidFill>
                <a:latin typeface="楷体" panose="02010609060101010101" charset="-122"/>
                <a:ea typeface="楷体" panose="02010609060101010101" charset="-122"/>
                <a:cs typeface="楷体" panose="02010609060101010101" charset="-122"/>
              </a:rPr>
              <a:t>柳州螺蛳粉、天津煎饼课子</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、沙县小吃……</a:t>
            </a:r>
            <a:r>
              <a:rPr sz="1800" kern="0" spc="-10">
                <a:solidFill>
                  <a:srgbClr val="0066FF">
                    <a:alpha val="100000"/>
                  </a:srgbClr>
                </a:solidFill>
                <a:latin typeface="楷体" panose="02010609060101010101" charset="-122"/>
                <a:ea typeface="楷体" panose="02010609060101010101" charset="-122"/>
                <a:cs typeface="楷体" panose="02010609060101010101" charset="-122"/>
              </a:rPr>
              <a:t>这些地方特色小 </a:t>
            </a:r>
            <a:r>
              <a:rPr sz="1800" kern="0" spc="-40">
                <a:solidFill>
                  <a:srgbClr val="0066FF">
                    <a:alpha val="100000"/>
                  </a:srgbClr>
                </a:solidFill>
                <a:latin typeface="楷体" panose="02010609060101010101" charset="-122"/>
                <a:ea typeface="楷体" panose="02010609060101010101" charset="-122"/>
                <a:cs typeface="楷体" panose="02010609060101010101" charset="-122"/>
              </a:rPr>
              <a:t>吃深受各地消费者的喜爱。</a:t>
            </a:r>
            <a:r>
              <a:rPr sz="1800" kern="0" spc="300">
                <a:solidFill>
                  <a:srgbClr val="0066FF">
                    <a:alpha val="100000"/>
                  </a:srgbClr>
                </a:solidFill>
                <a:latin typeface="楷体" panose="02010609060101010101" charset="-122"/>
                <a:ea typeface="楷体" panose="02010609060101010101" charset="-122"/>
                <a:cs typeface="楷体" panose="02010609060101010101" charset="-122"/>
              </a:rPr>
              <a:t> </a:t>
            </a:r>
            <a:r>
              <a:rPr sz="1800" kern="0" spc="-40">
                <a:solidFill>
                  <a:srgbClr val="000000">
                    <a:alpha val="100000"/>
                  </a:srgbClr>
                </a:solidFill>
                <a:latin typeface="楷体" panose="02010609060101010101" charset="-122"/>
                <a:ea typeface="楷体" panose="02010609060101010101" charset="-122"/>
                <a:cs typeface="楷体" panose="02010609060101010101" charset="-122"/>
              </a:rPr>
              <a:t>地</a:t>
            </a:r>
            <a:r>
              <a:rPr sz="1800" kern="0" spc="-50">
                <a:solidFill>
                  <a:srgbClr val="000000">
                    <a:alpha val="100000"/>
                  </a:srgbClr>
                </a:solidFill>
                <a:latin typeface="楷体" panose="02010609060101010101" charset="-122"/>
                <a:ea typeface="楷体" panose="02010609060101010101" charset="-122"/>
                <a:cs typeface="楷体" panose="02010609060101010101" charset="-122"/>
              </a:rPr>
              <a:t>方特色小吃吸引人的地方，不仅体</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 </a:t>
            </a:r>
            <a:r>
              <a:rPr sz="1800" kern="0" spc="-40">
                <a:solidFill>
                  <a:srgbClr val="000000">
                    <a:alpha val="100000"/>
                  </a:srgbClr>
                </a:solidFill>
                <a:latin typeface="楷体" panose="02010609060101010101" charset="-122"/>
                <a:ea typeface="楷体" panose="02010609060101010101" charset="-122"/>
                <a:cs typeface="楷体" panose="02010609060101010101" charset="-122"/>
              </a:rPr>
              <a:t>现在与其他食品不同，也体现在同</a:t>
            </a:r>
            <a:r>
              <a:rPr sz="1800" kern="0" spc="-50">
                <a:solidFill>
                  <a:srgbClr val="000000">
                    <a:alpha val="100000"/>
                  </a:srgbClr>
                </a:solidFill>
                <a:latin typeface="楷体" panose="02010609060101010101" charset="-122"/>
                <a:ea typeface="楷体" panose="02010609060101010101" charset="-122"/>
                <a:cs typeface="楷体" panose="02010609060101010101" charset="-122"/>
              </a:rPr>
              <a:t>种小吃的</a:t>
            </a:r>
            <a:r>
              <a:rPr sz="1800" kern="0" spc="-50">
                <a:solidFill>
                  <a:srgbClr val="0066FF">
                    <a:alpha val="100000"/>
                  </a:srgbClr>
                </a:solidFill>
                <a:latin typeface="楷体" panose="02010609060101010101" charset="-122"/>
                <a:ea typeface="楷体" panose="02010609060101010101" charset="-122"/>
                <a:cs typeface="楷体" panose="02010609060101010101" charset="-122"/>
              </a:rPr>
              <a:t>口味差异上。</a:t>
            </a:r>
            <a:r>
              <a:rPr sz="1800" kern="0" spc="280">
                <a:solidFill>
                  <a:srgbClr val="0066FF">
                    <a:alpha val="100000"/>
                  </a:srgbClr>
                </a:solidFill>
                <a:latin typeface="楷体" panose="02010609060101010101" charset="-122"/>
                <a:ea typeface="楷体" panose="02010609060101010101" charset="-122"/>
                <a:cs typeface="楷体" panose="02010609060101010101" charset="-122"/>
              </a:rPr>
              <a:t> </a:t>
            </a:r>
            <a:r>
              <a:rPr sz="1800" kern="0" spc="-50">
                <a:solidFill>
                  <a:srgbClr val="000000">
                    <a:alpha val="100000"/>
                  </a:srgbClr>
                </a:solidFill>
                <a:latin typeface="楷体" panose="02010609060101010101" charset="-122"/>
                <a:ea typeface="楷体" panose="02010609060101010101" charset="-122"/>
                <a:cs typeface="楷体" panose="02010609060101010101" charset="-122"/>
              </a:rPr>
              <a:t>对于很</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 多食客来说，地方特色小吃吃的就是那独一份的</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“舌尖上的味道 </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”。如天津煎饼果子，面浆到底是用黑豆面还是</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绿豆面，中间夹 </a:t>
            </a:r>
            <a:r>
              <a:rPr sz="1800" kern="0" spc="-50">
                <a:solidFill>
                  <a:srgbClr val="000000">
                    <a:alpha val="100000"/>
                  </a:srgbClr>
                </a:solidFill>
                <a:latin typeface="楷体" panose="02010609060101010101" charset="-122"/>
                <a:ea typeface="楷体" panose="02010609060101010101" charset="-122"/>
                <a:cs typeface="楷体" panose="02010609060101010101" charset="-122"/>
              </a:rPr>
              <a:t>的是馃子还是油条，</a:t>
            </a:r>
            <a:r>
              <a:rPr sz="1800" kern="0" spc="490">
                <a:solidFill>
                  <a:srgbClr val="000000">
                    <a:alpha val="100000"/>
                  </a:srgbClr>
                </a:solidFill>
                <a:latin typeface="楷体" panose="02010609060101010101" charset="-122"/>
                <a:ea typeface="楷体" panose="02010609060101010101" charset="-122"/>
                <a:cs typeface="楷体" panose="02010609060101010101" charset="-122"/>
              </a:rPr>
              <a:t> </a:t>
            </a:r>
            <a:r>
              <a:rPr sz="1800" kern="0" spc="-50">
                <a:solidFill>
                  <a:srgbClr val="0066FF">
                    <a:alpha val="100000"/>
                  </a:srgbClr>
                </a:solidFill>
                <a:latin typeface="楷体" panose="02010609060101010101" charset="-122"/>
                <a:ea typeface="楷体" panose="02010609060101010101" charset="-122"/>
                <a:cs typeface="楷体" panose="02010609060101010101" charset="-122"/>
              </a:rPr>
              <a:t>制作者会根据各自情况而定，</a:t>
            </a:r>
            <a:r>
              <a:rPr sz="1800" kern="0" spc="-60">
                <a:solidFill>
                  <a:srgbClr val="0066FF">
                    <a:alpha val="100000"/>
                  </a:srgbClr>
                </a:solidFill>
                <a:latin typeface="楷体" panose="02010609060101010101" charset="-122"/>
                <a:ea typeface="楷体" panose="02010609060101010101" charset="-122"/>
                <a:cs typeface="楷体" panose="02010609060101010101" charset="-122"/>
              </a:rPr>
              <a:t>消费者也会根</a:t>
            </a:r>
            <a:r>
              <a:rPr sz="1800" kern="0" spc="0">
                <a:solidFill>
                  <a:srgbClr val="0066FF">
                    <a:alpha val="100000"/>
                  </a:srgbClr>
                </a:solidFill>
                <a:latin typeface="楷体" panose="02010609060101010101" charset="-122"/>
                <a:ea typeface="楷体" panose="02010609060101010101" charset="-122"/>
                <a:cs typeface="楷体" panose="02010609060101010101" charset="-122"/>
              </a:rPr>
              <a:t> </a:t>
            </a:r>
            <a:r>
              <a:rPr sz="1800" kern="0" spc="-30">
                <a:solidFill>
                  <a:srgbClr val="0066FF">
                    <a:alpha val="100000"/>
                  </a:srgbClr>
                </a:solidFill>
                <a:latin typeface="楷体" panose="02010609060101010101" charset="-122"/>
                <a:ea typeface="楷体" panose="02010609060101010101" charset="-122"/>
                <a:cs typeface="楷体" panose="02010609060101010101" charset="-122"/>
              </a:rPr>
              <a:t>据自己的喜好进行选择。</a:t>
            </a:r>
            <a:endParaRPr lang="en-US" altLang="en-US" sz="1800"/>
          </a:p>
          <a:p>
            <a:pPr marL="13970" indent="382270" algn="l" rtl="0" eaLnBrk="0">
              <a:lnSpc>
                <a:spcPct val="99000"/>
              </a:lnSpc>
              <a:spcBef>
                <a:spcPts val="135"/>
              </a:spcBef>
            </a:pPr>
            <a:r>
              <a:rPr sz="1800" kern="0" spc="-10">
                <a:solidFill>
                  <a:srgbClr val="000000">
                    <a:alpha val="100000"/>
                  </a:srgbClr>
                </a:solidFill>
                <a:latin typeface="楷体" panose="02010609060101010101" charset="-122"/>
                <a:ea typeface="楷体" panose="02010609060101010101" charset="-122"/>
                <a:cs typeface="楷体" panose="02010609060101010101" charset="-122"/>
              </a:rPr>
              <a:t>近年来，很多地方推出了地方特色小吃标准。如广西柳州市 </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螺蛳粉协会、柳州市</a:t>
            </a:r>
            <a:r>
              <a:rPr sz="1800" kern="0" spc="0">
                <a:solidFill>
                  <a:srgbClr val="CC00FF">
                    <a:alpha val="100000"/>
                  </a:srgbClr>
                </a:solidFill>
                <a:latin typeface="楷体" panose="02010609060101010101" charset="-122"/>
                <a:ea typeface="楷体" panose="02010609060101010101" charset="-122"/>
                <a:cs typeface="楷体" panose="02010609060101010101" charset="-122"/>
              </a:rPr>
              <a:t>质量检验研究中心</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等团体</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共同制定了柳州螺 蛳粉</a:t>
            </a:r>
            <a:r>
              <a:rPr sz="1800" kern="0" spc="-10">
                <a:solidFill>
                  <a:srgbClr val="CC00FF">
                    <a:alpha val="100000"/>
                  </a:srgbClr>
                </a:solidFill>
                <a:latin typeface="楷体" panose="02010609060101010101" charset="-122"/>
                <a:ea typeface="楷体" panose="02010609060101010101" charset="-122"/>
                <a:cs typeface="楷体" panose="02010609060101010101" charset="-122"/>
              </a:rPr>
              <a:t>地方标准</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，从竹笋、豆角、螺蛳、腐竹等原材料的</a:t>
            </a:r>
            <a:r>
              <a:rPr sz="1800" kern="0" spc="-20">
                <a:solidFill>
                  <a:srgbClr val="CC00FF">
                    <a:alpha val="100000"/>
                  </a:srgbClr>
                </a:solidFill>
                <a:latin typeface="楷体" panose="02010609060101010101" charset="-122"/>
                <a:ea typeface="楷体" panose="02010609060101010101" charset="-122"/>
                <a:cs typeface="楷体" panose="02010609060101010101" charset="-122"/>
              </a:rPr>
              <a:t>质量</a:t>
            </a:r>
            <a:r>
              <a:rPr sz="1800" kern="0" spc="-20">
                <a:solidFill>
                  <a:srgbClr val="000000">
                    <a:alpha val="100000"/>
                  </a:srgbClr>
                </a:solidFill>
                <a:latin typeface="楷体" panose="02010609060101010101" charset="-122"/>
                <a:ea typeface="楷体" panose="02010609060101010101" charset="-122"/>
                <a:cs typeface="楷体" panose="02010609060101010101" charset="-122"/>
              </a:rPr>
              <a:t>，到</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 熬制</a:t>
            </a:r>
            <a:r>
              <a:rPr sz="1800" kern="0" spc="0">
                <a:solidFill>
                  <a:srgbClr val="CC00FF">
                    <a:alpha val="100000"/>
                  </a:srgbClr>
                </a:solidFill>
                <a:latin typeface="楷体" panose="02010609060101010101" charset="-122"/>
                <a:ea typeface="楷体" panose="02010609060101010101" charset="-122"/>
                <a:cs typeface="楷体" panose="02010609060101010101" charset="-122"/>
              </a:rPr>
              <a:t>工艺</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、发酵</a:t>
            </a:r>
            <a:r>
              <a:rPr sz="1800" kern="0" spc="0">
                <a:solidFill>
                  <a:srgbClr val="CC00FF">
                    <a:alpha val="100000"/>
                  </a:srgbClr>
                </a:solidFill>
                <a:latin typeface="楷体" panose="02010609060101010101" charset="-122"/>
                <a:ea typeface="楷体" panose="02010609060101010101" charset="-122"/>
                <a:cs typeface="楷体" panose="02010609060101010101" charset="-122"/>
              </a:rPr>
              <a:t>工艺</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，再到汤料包、配料包，</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都作出了明确的</a:t>
            </a:r>
            <a:r>
              <a:rPr sz="1800" kern="0" spc="-10">
                <a:solidFill>
                  <a:srgbClr val="CC00FF">
                    <a:alpha val="100000"/>
                  </a:srgbClr>
                </a:solidFill>
                <a:latin typeface="楷体" panose="02010609060101010101" charset="-122"/>
                <a:ea typeface="楷体" panose="02010609060101010101" charset="-122"/>
                <a:cs typeface="楷体" panose="02010609060101010101" charset="-122"/>
              </a:rPr>
              <a:t>标</a:t>
            </a:r>
            <a:r>
              <a:rPr sz="1800" kern="0" spc="0">
                <a:solidFill>
                  <a:srgbClr val="CC00FF">
                    <a:alpha val="100000"/>
                  </a:srgbClr>
                </a:solidFill>
                <a:latin typeface="楷体" panose="02010609060101010101" charset="-122"/>
                <a:ea typeface="楷体" panose="02010609060101010101" charset="-122"/>
                <a:cs typeface="楷体" panose="02010609060101010101" charset="-122"/>
              </a:rPr>
              <a:t> 准规定</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。目前，柳州螺蛳粉日产量最高达到32</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5万袋，产品远销  </a:t>
            </a:r>
            <a:r>
              <a:rPr sz="1800" kern="0" spc="-30">
                <a:solidFill>
                  <a:srgbClr val="000000">
                    <a:alpha val="100000"/>
                  </a:srgbClr>
                </a:solidFill>
                <a:latin typeface="楷体" panose="02010609060101010101" charset="-122"/>
                <a:ea typeface="楷体" panose="02010609060101010101" charset="-122"/>
                <a:cs typeface="楷体" panose="02010609060101010101" charset="-122"/>
              </a:rPr>
              <a:t>海外20多个国家和地区。</a:t>
            </a:r>
            <a:endParaRPr lang="en-US" altLang="en-US" sz="1800"/>
          </a:p>
          <a:p>
            <a:pPr marL="13335" indent="384175" algn="l" rtl="0" eaLnBrk="0">
              <a:lnSpc>
                <a:spcPct val="98000"/>
              </a:lnSpc>
              <a:spcBef>
                <a:spcPts val="135"/>
              </a:spcBef>
            </a:pPr>
            <a:r>
              <a:rPr sz="1800" kern="0" spc="-10">
                <a:solidFill>
                  <a:srgbClr val="000000">
                    <a:alpha val="100000"/>
                  </a:srgbClr>
                </a:solidFill>
                <a:latin typeface="新宋体" panose="02010609030101010101" charset="-122"/>
                <a:ea typeface="新宋体" panose="02010609030101010101" charset="-122"/>
                <a:cs typeface="新宋体" panose="02010609030101010101" charset="-122"/>
              </a:rPr>
              <a:t>有人认为同种地方特色小吃应</a:t>
            </a:r>
            <a:r>
              <a:rPr sz="1800" kern="0" spc="-10">
                <a:solidFill>
                  <a:srgbClr val="CC00FF">
                    <a:alpha val="100000"/>
                  </a:srgbClr>
                </a:solidFill>
                <a:latin typeface="新宋体" panose="02010609030101010101" charset="-122"/>
                <a:ea typeface="新宋体" panose="02010609030101010101" charset="-122"/>
                <a:cs typeface="新宋体" panose="02010609030101010101" charset="-122"/>
              </a:rPr>
              <a:t>坚持标准化发展</a:t>
            </a:r>
            <a:r>
              <a:rPr sz="1800" kern="0" spc="-10">
                <a:solidFill>
                  <a:srgbClr val="000000">
                    <a:alpha val="100000"/>
                  </a:srgbClr>
                </a:solidFill>
                <a:latin typeface="新宋体" panose="02010609030101010101" charset="-122"/>
                <a:ea typeface="新宋体" panose="02010609030101010101" charset="-122"/>
                <a:cs typeface="新宋体" panose="02010609030101010101" charset="-122"/>
              </a:rPr>
              <a:t>，也有人担心</a:t>
            </a:r>
            <a:r>
              <a:rPr sz="1800" kern="0" spc="20">
                <a:solidFill>
                  <a:srgbClr val="000000">
                    <a:alpha val="100000"/>
                  </a:srgbClr>
                </a:solidFill>
                <a:latin typeface="新宋体" panose="02010609030101010101" charset="-122"/>
                <a:ea typeface="新宋体" panose="02010609030101010101" charset="-122"/>
                <a:cs typeface="新宋体" panose="02010609030101010101" charset="-122"/>
              </a:rPr>
              <a:t>  </a:t>
            </a:r>
            <a:r>
              <a:rPr sz="1800" kern="0" spc="-40">
                <a:solidFill>
                  <a:srgbClr val="000000">
                    <a:alpha val="100000"/>
                  </a:srgbClr>
                </a:solidFill>
                <a:latin typeface="新宋体" panose="02010609030101010101" charset="-122"/>
                <a:ea typeface="新宋体" panose="02010609030101010101" charset="-122"/>
                <a:cs typeface="新宋体" panose="02010609030101010101" charset="-122"/>
              </a:rPr>
              <a:t>标准化会让地方特色小吃</a:t>
            </a:r>
            <a:r>
              <a:rPr sz="1800" kern="0" spc="-50">
                <a:solidFill>
                  <a:srgbClr val="0066FF">
                    <a:alpha val="100000"/>
                  </a:srgbClr>
                </a:solidFill>
                <a:latin typeface="新宋体" panose="02010609030101010101" charset="-122"/>
                <a:ea typeface="新宋体" panose="02010609030101010101" charset="-122"/>
                <a:cs typeface="新宋体" panose="02010609030101010101" charset="-122"/>
              </a:rPr>
              <a:t>失去自己的特色。</a:t>
            </a:r>
            <a:r>
              <a:rPr sz="1800" kern="0" spc="310">
                <a:solidFill>
                  <a:srgbClr val="0066FF">
                    <a:alpha val="100000"/>
                  </a:srgbClr>
                </a:solidFill>
                <a:latin typeface="新宋体" panose="02010609030101010101" charset="-122"/>
                <a:ea typeface="新宋体" panose="02010609030101010101" charset="-122"/>
                <a:cs typeface="新宋体" panose="02010609030101010101" charset="-122"/>
              </a:rPr>
              <a:t> </a:t>
            </a:r>
            <a:r>
              <a:rPr sz="1800" kern="0" spc="-50">
                <a:solidFill>
                  <a:srgbClr val="000000">
                    <a:alpha val="100000"/>
                  </a:srgbClr>
                </a:solidFill>
                <a:latin typeface="新宋体" panose="02010609030101010101" charset="-122"/>
                <a:ea typeface="新宋体" panose="02010609030101010101" charset="-122"/>
                <a:cs typeface="新宋体" panose="02010609030101010101" charset="-122"/>
              </a:rPr>
              <a:t>请结合经济生活知识</a:t>
            </a:r>
            <a:r>
              <a:rPr sz="1800" kern="0" spc="0">
                <a:solidFill>
                  <a:srgbClr val="000000">
                    <a:alpha val="100000"/>
                  </a:srgbClr>
                </a:solidFill>
                <a:latin typeface="新宋体" panose="02010609030101010101" charset="-122"/>
                <a:ea typeface="新宋体" panose="02010609030101010101" charset="-122"/>
                <a:cs typeface="新宋体" panose="02010609030101010101" charset="-122"/>
              </a:rPr>
              <a:t> </a:t>
            </a:r>
            <a:r>
              <a:rPr sz="1800" kern="0" spc="-50">
                <a:solidFill>
                  <a:srgbClr val="000000">
                    <a:alpha val="100000"/>
                  </a:srgbClr>
                </a:solidFill>
                <a:latin typeface="新宋体" panose="02010609030101010101" charset="-122"/>
                <a:ea typeface="新宋体" panose="02010609030101010101" charset="-122"/>
                <a:cs typeface="新宋体" panose="02010609030101010101" charset="-122"/>
              </a:rPr>
              <a:t>对此进行</a:t>
            </a:r>
            <a:r>
              <a:rPr sz="2400" kern="0" spc="-50">
                <a:ln w="8712" cap="flat" cmpd="sng">
                  <a:solidFill>
                    <a:srgbClr val="C00000">
                      <a:alpha val="100000"/>
                    </a:srgbClr>
                  </a:solidFill>
                  <a:prstDash val="solid"/>
                  <a:miter lim="10"/>
                </a:ln>
                <a:solidFill>
                  <a:srgbClr val="C00000">
                    <a:alpha val="100000"/>
                  </a:srgbClr>
                </a:solidFill>
                <a:latin typeface="新宋体" panose="02010609030101010101" charset="-122"/>
                <a:ea typeface="新宋体" panose="02010609030101010101" charset="-122"/>
                <a:cs typeface="新宋体" panose="02010609030101010101" charset="-122"/>
              </a:rPr>
              <a:t>评述。</a:t>
            </a:r>
            <a:endParaRPr lang="en-US" altLang="en-US" sz="2400"/>
          </a:p>
        </p:txBody>
      </p:sp>
      <p:sp>
        <p:nvSpPr>
          <p:cNvPr id="136" name="textbox 136"/>
          <p:cNvSpPr/>
          <p:nvPr/>
        </p:nvSpPr>
        <p:spPr>
          <a:xfrm>
            <a:off x="6807583" y="2172684"/>
            <a:ext cx="5123815" cy="3878579"/>
          </a:xfrm>
          <a:prstGeom prst="rect">
            <a:avLst/>
          </a:prstGeom>
        </p:spPr>
        <p:txBody>
          <a:bodyPr vert="horz" wrap="square" lIns="0" tIns="0" rIns="0" bIns="0"/>
          <a:lstStyle/>
          <a:p>
            <a:pPr algn="l" rtl="0" eaLnBrk="0">
              <a:lnSpc>
                <a:spcPct val="80000"/>
              </a:lnSpc>
            </a:pPr>
            <a:endParaRPr lang="en-US" altLang="en-US" sz="100"/>
          </a:p>
          <a:p>
            <a:pPr marL="13970" indent="6985" algn="l" rtl="0" eaLnBrk="0">
              <a:lnSpc>
                <a:spcPct val="107000"/>
              </a:lnSpc>
            </a:pPr>
            <a:r>
              <a:rPr sz="2000" kern="0" spc="0">
                <a:solidFill>
                  <a:srgbClr val="C00000">
                    <a:alpha val="100000"/>
                  </a:srgbClr>
                </a:solidFill>
                <a:latin typeface="微软雅黑" panose="020B0503020204020204" charset="-122"/>
                <a:ea typeface="微软雅黑" panose="020B0503020204020204" charset="-122"/>
                <a:cs typeface="微软雅黑" panose="020B0503020204020204" charset="-122"/>
              </a:rPr>
              <a:t>①良好的市场秩序依赖公平开放透</a:t>
            </a:r>
            <a:r>
              <a:rPr sz="2000" kern="0" spc="-10">
                <a:solidFill>
                  <a:srgbClr val="C00000">
                    <a:alpha val="100000"/>
                  </a:srgbClr>
                </a:solidFill>
                <a:latin typeface="微软雅黑" panose="020B0503020204020204" charset="-122"/>
                <a:ea typeface="微软雅黑" panose="020B0503020204020204" charset="-122"/>
                <a:cs typeface="微软雅黑" panose="020B0503020204020204" charset="-122"/>
              </a:rPr>
              <a:t>明的市场规</a:t>
            </a:r>
            <a:r>
              <a:rPr sz="2000" kern="0" spc="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kern="0" spc="-10">
                <a:solidFill>
                  <a:srgbClr val="C00000">
                    <a:alpha val="100000"/>
                  </a:srgbClr>
                </a:solidFill>
                <a:latin typeface="微软雅黑" panose="020B0503020204020204" charset="-122"/>
                <a:ea typeface="微软雅黑" panose="020B0503020204020204" charset="-122"/>
                <a:cs typeface="微软雅黑" panose="020B0503020204020204" charset="-122"/>
              </a:rPr>
              <a:t>则来维护，行业规范是市场规则的</a:t>
            </a:r>
            <a:r>
              <a:rPr sz="2000" kern="0" spc="-20">
                <a:solidFill>
                  <a:srgbClr val="C00000">
                    <a:alpha val="100000"/>
                  </a:srgbClr>
                </a:solidFill>
                <a:latin typeface="微软雅黑" panose="020B0503020204020204" charset="-122"/>
                <a:ea typeface="微软雅黑" panose="020B0503020204020204" charset="-122"/>
                <a:cs typeface="微软雅黑" panose="020B0503020204020204" charset="-122"/>
              </a:rPr>
              <a:t>重要形式。</a:t>
            </a:r>
            <a:endParaRPr lang="en-US" altLang="en-US" sz="2000"/>
          </a:p>
          <a:p>
            <a:pPr marL="12700" indent="8255" algn="l" rtl="0" eaLnBrk="0">
              <a:lnSpc>
                <a:spcPct val="113000"/>
              </a:lnSpc>
              <a:spcBef>
                <a:spcPts val="535"/>
              </a:spcBef>
            </a:pPr>
            <a:r>
              <a:rPr sz="2000" kern="0" spc="-20">
                <a:solidFill>
                  <a:srgbClr val="003366">
                    <a:alpha val="100000"/>
                  </a:srgbClr>
                </a:solidFill>
                <a:latin typeface="微软雅黑" panose="020B0503020204020204" charset="-122"/>
                <a:ea typeface="微软雅黑" panose="020B0503020204020204" charset="-122"/>
                <a:cs typeface="微软雅黑" panose="020B0503020204020204" charset="-122"/>
              </a:rPr>
              <a:t>②</a:t>
            </a:r>
            <a:r>
              <a:rPr sz="2000" kern="0" spc="-20">
                <a:solidFill>
                  <a:srgbClr val="70AD47">
                    <a:alpha val="100000"/>
                  </a:srgbClr>
                </a:solidFill>
                <a:latin typeface="微软雅黑" panose="020B0503020204020204" charset="-122"/>
                <a:ea typeface="微软雅黑" panose="020B0503020204020204" charset="-122"/>
                <a:cs typeface="微软雅黑" panose="020B0503020204020204" charset="-122"/>
              </a:rPr>
              <a:t>科学合理</a:t>
            </a:r>
            <a:r>
              <a:rPr sz="2000" kern="0" spc="-20">
                <a:solidFill>
                  <a:srgbClr val="003366">
                    <a:alpha val="100000"/>
                  </a:srgbClr>
                </a:solidFill>
                <a:latin typeface="微软雅黑" panose="020B0503020204020204" charset="-122"/>
                <a:ea typeface="微软雅黑" panose="020B0503020204020204" charset="-122"/>
                <a:cs typeface="微软雅黑" panose="020B0503020204020204" charset="-122"/>
              </a:rPr>
              <a:t>的行业规</a:t>
            </a:r>
            <a:r>
              <a:rPr sz="2000" kern="0" spc="-30">
                <a:solidFill>
                  <a:srgbClr val="003366">
                    <a:alpha val="100000"/>
                  </a:srgbClr>
                </a:solidFill>
                <a:latin typeface="微软雅黑" panose="020B0503020204020204" charset="-122"/>
                <a:ea typeface="微软雅黑" panose="020B0503020204020204" charset="-122"/>
                <a:cs typeface="微软雅黑" panose="020B0503020204020204" charset="-122"/>
              </a:rPr>
              <a:t>范和地方标准：</a:t>
            </a:r>
            <a:r>
              <a:rPr sz="2000" kern="0" spc="-130">
                <a:solidFill>
                  <a:srgbClr val="003366">
                    <a:alpha val="100000"/>
                  </a:srgbClr>
                </a:solidFill>
                <a:latin typeface="微软雅黑" panose="020B0503020204020204" charset="-122"/>
                <a:ea typeface="微软雅黑" panose="020B0503020204020204" charset="-122"/>
                <a:cs typeface="微软雅黑" panose="020B0503020204020204" charset="-122"/>
              </a:rPr>
              <a:t> </a:t>
            </a:r>
            <a:r>
              <a:rPr sz="2000" kern="0" spc="-30">
                <a:solidFill>
                  <a:srgbClr val="0066FF">
                    <a:alpha val="100000"/>
                  </a:srgbClr>
                </a:solidFill>
                <a:latin typeface="微软雅黑" panose="020B0503020204020204" charset="-122"/>
                <a:ea typeface="微软雅黑" panose="020B0503020204020204" charset="-122"/>
                <a:cs typeface="微软雅黑" panose="020B0503020204020204" charset="-122"/>
              </a:rPr>
              <a:t>一方面，</a:t>
            </a:r>
            <a:r>
              <a:rPr sz="2000" kern="0" spc="0">
                <a:solidFill>
                  <a:srgbClr val="0066FF">
                    <a:alpha val="100000"/>
                  </a:srgbClr>
                </a:solidFill>
                <a:latin typeface="微软雅黑" panose="020B0503020204020204" charset="-122"/>
                <a:ea typeface="微软雅黑" panose="020B0503020204020204" charset="-122"/>
                <a:cs typeface="微软雅黑" panose="020B0503020204020204" charset="-122"/>
              </a:rPr>
              <a:t> 应该允许制作者保持用料和工艺特色，鼓励创</a:t>
            </a:r>
            <a:r>
              <a:rPr sz="2000" kern="0" spc="10">
                <a:solidFill>
                  <a:srgbClr val="0066FF">
                    <a:alpha val="100000"/>
                  </a:srgbClr>
                </a:solidFill>
                <a:latin typeface="微软雅黑" panose="020B0503020204020204" charset="-122"/>
                <a:ea typeface="微软雅黑" panose="020B0503020204020204" charset="-122"/>
                <a:cs typeface="微软雅黑" panose="020B0503020204020204" charset="-122"/>
              </a:rPr>
              <a:t> </a:t>
            </a:r>
            <a:r>
              <a:rPr sz="2000" kern="0" spc="0">
                <a:solidFill>
                  <a:srgbClr val="0066FF">
                    <a:alpha val="100000"/>
                  </a:srgbClr>
                </a:solidFill>
                <a:latin typeface="微软雅黑" panose="020B0503020204020204" charset="-122"/>
                <a:ea typeface="微软雅黑" panose="020B0503020204020204" charset="-122"/>
                <a:cs typeface="微软雅黑" panose="020B0503020204020204" charset="-122"/>
              </a:rPr>
              <a:t>新，努力满足多样化、个性化的消费，不断拓</a:t>
            </a:r>
            <a:r>
              <a:rPr sz="2000" kern="0" spc="20">
                <a:solidFill>
                  <a:srgbClr val="0066FF">
                    <a:alpha val="100000"/>
                  </a:srgbClr>
                </a:solidFill>
                <a:latin typeface="微软雅黑" panose="020B0503020204020204" charset="-122"/>
                <a:ea typeface="微软雅黑" panose="020B0503020204020204" charset="-122"/>
                <a:cs typeface="微软雅黑" panose="020B0503020204020204" charset="-122"/>
              </a:rPr>
              <a:t> </a:t>
            </a:r>
            <a:r>
              <a:rPr sz="2000" kern="0" spc="0">
                <a:solidFill>
                  <a:srgbClr val="0066FF">
                    <a:alpha val="100000"/>
                  </a:srgbClr>
                </a:solidFill>
                <a:latin typeface="微软雅黑" panose="020B0503020204020204" charset="-122"/>
                <a:ea typeface="微软雅黑" panose="020B0503020204020204" charset="-122"/>
                <a:cs typeface="微软雅黑" panose="020B0503020204020204" charset="-122"/>
              </a:rPr>
              <a:t>展新的市场需求；</a:t>
            </a:r>
            <a:r>
              <a:rPr sz="2000" kern="0" spc="0">
                <a:solidFill>
                  <a:srgbClr val="CC00FF">
                    <a:alpha val="100000"/>
                  </a:srgbClr>
                </a:solidFill>
                <a:latin typeface="微软雅黑" panose="020B0503020204020204" charset="-122"/>
                <a:ea typeface="微软雅黑" panose="020B0503020204020204" charset="-122"/>
                <a:cs typeface="微软雅黑" panose="020B0503020204020204" charset="-122"/>
              </a:rPr>
              <a:t>另一方面，要对用料和工艺</a:t>
            </a:r>
            <a:r>
              <a:rPr sz="2000" kern="0" spc="20">
                <a:solidFill>
                  <a:srgbClr val="CC00FF">
                    <a:alpha val="100000"/>
                  </a:srgbClr>
                </a:solidFill>
                <a:latin typeface="微软雅黑" panose="020B0503020204020204" charset="-122"/>
                <a:ea typeface="微软雅黑" panose="020B0503020204020204" charset="-122"/>
                <a:cs typeface="微软雅黑" panose="020B0503020204020204" charset="-122"/>
              </a:rPr>
              <a:t> </a:t>
            </a:r>
            <a:r>
              <a:rPr sz="2000" kern="0" spc="0">
                <a:solidFill>
                  <a:srgbClr val="CC00FF">
                    <a:alpha val="100000"/>
                  </a:srgbClr>
                </a:solidFill>
                <a:latin typeface="微软雅黑" panose="020B0503020204020204" charset="-122"/>
                <a:ea typeface="微软雅黑" panose="020B0503020204020204" charset="-122"/>
                <a:cs typeface="微软雅黑" panose="020B0503020204020204" charset="-122"/>
              </a:rPr>
              <a:t>进行规范，坚持标准化发展，以保证产品的质</a:t>
            </a:r>
            <a:r>
              <a:rPr sz="2000" kern="0" spc="20">
                <a:solidFill>
                  <a:srgbClr val="CC00FF">
                    <a:alpha val="100000"/>
                  </a:srgbClr>
                </a:solidFill>
                <a:latin typeface="微软雅黑" panose="020B0503020204020204" charset="-122"/>
                <a:ea typeface="微软雅黑" panose="020B0503020204020204" charset="-122"/>
                <a:cs typeface="微软雅黑" panose="020B0503020204020204" charset="-122"/>
              </a:rPr>
              <a:t> </a:t>
            </a:r>
            <a:r>
              <a:rPr sz="2000" kern="0" spc="-20">
                <a:solidFill>
                  <a:srgbClr val="CC00FF">
                    <a:alpha val="100000"/>
                  </a:srgbClr>
                </a:solidFill>
                <a:latin typeface="微软雅黑" panose="020B0503020204020204" charset="-122"/>
                <a:ea typeface="微软雅黑" panose="020B0503020204020204" charset="-122"/>
                <a:cs typeface="微软雅黑" panose="020B0503020204020204" charset="-122"/>
              </a:rPr>
              <a:t>量，维护地方特色小吃的声誉。</a:t>
            </a:r>
            <a:endParaRPr lang="en-US" altLang="en-US" sz="2000"/>
          </a:p>
          <a:p>
            <a:pPr marL="12700" indent="7620" algn="l" rtl="0" eaLnBrk="0">
              <a:lnSpc>
                <a:spcPct val="110000"/>
              </a:lnSpc>
              <a:spcBef>
                <a:spcPts val="480"/>
              </a:spcBef>
            </a:pPr>
            <a:r>
              <a:rPr sz="2000" kern="0" spc="0">
                <a:solidFill>
                  <a:srgbClr val="003366">
                    <a:alpha val="100000"/>
                  </a:srgbClr>
                </a:solidFill>
                <a:latin typeface="微软雅黑" panose="020B0503020204020204" charset="-122"/>
                <a:ea typeface="微软雅黑" panose="020B0503020204020204" charset="-122"/>
                <a:cs typeface="微软雅黑" panose="020B0503020204020204" charset="-122"/>
              </a:rPr>
              <a:t>③</a:t>
            </a:r>
            <a:r>
              <a:rPr sz="2000" kern="0" spc="0">
                <a:solidFill>
                  <a:srgbClr val="70AD47">
                    <a:alpha val="100000"/>
                  </a:srgbClr>
                </a:solidFill>
                <a:latin typeface="微软雅黑" panose="020B0503020204020204" charset="-122"/>
                <a:ea typeface="微软雅黑" panose="020B0503020204020204" charset="-122"/>
                <a:cs typeface="微软雅黑" panose="020B0503020204020204" charset="-122"/>
              </a:rPr>
              <a:t>标准化是发展地方特色小吃的正</a:t>
            </a:r>
            <a:r>
              <a:rPr sz="2000" kern="0" spc="-10">
                <a:solidFill>
                  <a:srgbClr val="70AD47">
                    <a:alpha val="100000"/>
                  </a:srgbClr>
                </a:solidFill>
                <a:latin typeface="微软雅黑" panose="020B0503020204020204" charset="-122"/>
                <a:ea typeface="微软雅黑" panose="020B0503020204020204" charset="-122"/>
                <a:cs typeface="微软雅黑" panose="020B0503020204020204" charset="-122"/>
              </a:rPr>
              <a:t>确道路，只</a:t>
            </a:r>
            <a:r>
              <a:rPr sz="2000" kern="0" spc="0">
                <a:solidFill>
                  <a:srgbClr val="70AD47">
                    <a:alpha val="100000"/>
                  </a:srgbClr>
                </a:solidFill>
                <a:latin typeface="微软雅黑" panose="020B0503020204020204" charset="-122"/>
                <a:ea typeface="微软雅黑" panose="020B0503020204020204" charset="-122"/>
                <a:cs typeface="微软雅黑" panose="020B0503020204020204" charset="-122"/>
              </a:rPr>
              <a:t> 要指导生产的规范和标准是科学合理的</a:t>
            </a:r>
            <a:r>
              <a:rPr sz="2000" kern="0" spc="-10">
                <a:solidFill>
                  <a:srgbClr val="70AD47">
                    <a:alpha val="100000"/>
                  </a:srgbClr>
                </a:solidFill>
                <a:latin typeface="微软雅黑" panose="020B0503020204020204" charset="-122"/>
                <a:ea typeface="微软雅黑" panose="020B0503020204020204" charset="-122"/>
                <a:cs typeface="微软雅黑" panose="020B0503020204020204" charset="-122"/>
              </a:rPr>
              <a:t>，就能</a:t>
            </a:r>
            <a:r>
              <a:rPr sz="2000" kern="0" spc="0">
                <a:solidFill>
                  <a:srgbClr val="70AD47">
                    <a:alpha val="100000"/>
                  </a:srgbClr>
                </a:solidFill>
                <a:latin typeface="微软雅黑" panose="020B0503020204020204" charset="-122"/>
                <a:ea typeface="微软雅黑" panose="020B0503020204020204" charset="-122"/>
                <a:cs typeface="微软雅黑" panose="020B0503020204020204" charset="-122"/>
              </a:rPr>
              <a:t> </a:t>
            </a:r>
            <a:r>
              <a:rPr sz="2000" kern="0" spc="-20">
                <a:solidFill>
                  <a:srgbClr val="70AD47">
                    <a:alpha val="100000"/>
                  </a:srgbClr>
                </a:solidFill>
                <a:latin typeface="微软雅黑" panose="020B0503020204020204" charset="-122"/>
                <a:ea typeface="微软雅黑" panose="020B0503020204020204" charset="-122"/>
                <a:cs typeface="微软雅黑" panose="020B0503020204020204" charset="-122"/>
              </a:rPr>
              <a:t>做到既保持特色又保证质量。</a:t>
            </a:r>
            <a:endParaRPr lang="en-US" altLang="en-US" sz="2000"/>
          </a:p>
        </p:txBody>
      </p:sp>
      <p:graphicFrame>
        <p:nvGraphicFramePr>
          <p:cNvPr id="138" name="table 138"/>
          <p:cNvGraphicFramePr>
            <a:graphicFrameLocks noGrp="1"/>
          </p:cNvGraphicFramePr>
          <p:nvPr/>
        </p:nvGraphicFramePr>
        <p:xfrm>
          <a:off x="2421699" y="922984"/>
          <a:ext cx="5539105" cy="729615"/>
        </p:xfrm>
        <a:graphic>
          <a:graphicData uri="http://schemas.openxmlformats.org/drawingml/2006/table">
            <a:tbl>
              <a:tblPr/>
              <a:tblGrid>
                <a:gridCol w="5539105"/>
              </a:tblGrid>
              <a:tr h="707390">
                <a:tc>
                  <a:txBody>
                    <a:bodyPr wrap="square"/>
                    <a:lstStyle/>
                    <a:p>
                      <a:pPr algn="l" rtl="0" eaLnBrk="0">
                        <a:lnSpc>
                          <a:spcPct val="105000"/>
                        </a:lnSpc>
                      </a:pPr>
                      <a:endParaRPr lang="en-US" altLang="en-US" sz="900"/>
                    </a:p>
                    <a:p>
                      <a:pPr algn="l" rtl="0" eaLnBrk="0">
                        <a:lnSpc>
                          <a:spcPct val="7000"/>
                        </a:lnSpc>
                      </a:pPr>
                      <a:endParaRPr lang="en-US" altLang="en-US" sz="100"/>
                    </a:p>
                    <a:p>
                      <a:pPr marL="134620" algn="l" rtl="0" eaLnBrk="0">
                        <a:lnSpc>
                          <a:spcPct val="97000"/>
                        </a:lnSpc>
                      </a:pPr>
                      <a:r>
                        <a:rPr sz="39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强化综合开放，反套</a:t>
                      </a:r>
                      <a:r>
                        <a:rPr sz="39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路</a:t>
                      </a:r>
                      <a:endParaRPr lang="en-US" altLang="en-US" sz="3900"/>
                    </a:p>
                  </a:txBody>
                  <a:tcPr marL="0" marR="0" marT="0" marB="0" vert="horz">
                    <a:lnL w="22225" cap="flat" cmpd="sng" algn="ctr">
                      <a:solidFill>
                        <a:srgbClr val="C00000"/>
                      </a:solidFill>
                      <a:prstDash val="solid"/>
                      <a:round/>
                      <a:headEnd type="none" w="med" len="med"/>
                      <a:tailEnd type="none" w="med" len="med"/>
                    </a:lnL>
                    <a:lnR w="22225" cap="flat" cmpd="sng" algn="ctr">
                      <a:solidFill>
                        <a:srgbClr val="C00000"/>
                      </a:solidFill>
                      <a:prstDash val="solid"/>
                      <a:round/>
                      <a:headEnd type="none" w="med" len="med"/>
                      <a:tailEnd type="none" w="med" len="med"/>
                    </a:lnR>
                    <a:lnT w="22225" cap="flat" cmpd="sng" algn="ctr">
                      <a:solidFill>
                        <a:srgbClr val="C00000"/>
                      </a:solidFill>
                      <a:prstDash val="solid"/>
                      <a:round/>
                      <a:headEnd type="none" w="med" len="med"/>
                      <a:tailEnd type="none" w="med" len="med"/>
                    </a:lnT>
                    <a:lnB w="22225" cap="flat" cmpd="sng" algn="ctr">
                      <a:solidFill>
                        <a:srgbClr val="C00000"/>
                      </a:solidFill>
                      <a:prstDash val="solid"/>
                      <a:round/>
                      <a:headEnd type="none" w="med" len="med"/>
                      <a:tailEnd type="none" w="med" len="med"/>
                    </a:lnB>
                  </a:tcPr>
                </a:tc>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2"/>
          <p:cNvSpPr/>
          <p:nvPr/>
        </p:nvSpPr>
        <p:spPr>
          <a:xfrm>
            <a:off x="291438" y="2465989"/>
            <a:ext cx="11293475" cy="3698240"/>
          </a:xfrm>
          <a:prstGeom prst="rect">
            <a:avLst/>
          </a:prstGeom>
        </p:spPr>
        <p:txBody>
          <a:bodyPr vert="horz" wrap="square" lIns="0" tIns="0" rIns="0" bIns="0"/>
          <a:lstStyle/>
          <a:p>
            <a:pPr algn="l" rtl="0" eaLnBrk="0">
              <a:lnSpc>
                <a:spcPct val="83000"/>
              </a:lnSpc>
            </a:pPr>
            <a:endParaRPr lang="en-US" altLang="en-US" sz="100"/>
          </a:p>
          <a:p>
            <a:pPr marL="609600" algn="l" rtl="0" eaLnBrk="0">
              <a:lnSpc>
                <a:spcPts val="3385"/>
              </a:lnSpc>
            </a:pPr>
            <a:r>
              <a:rPr sz="27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反套路： </a:t>
            </a:r>
            <a:r>
              <a:rPr sz="2700" kern="0" spc="0">
                <a:solidFill>
                  <a:srgbClr val="0066FF">
                    <a:alpha val="100000"/>
                  </a:srgbClr>
                </a:solidFill>
                <a:latin typeface="微软雅黑" panose="020B0503020204020204" charset="-122"/>
                <a:ea typeface="微软雅黑" panose="020B0503020204020204" charset="-122"/>
                <a:cs typeface="微软雅黑" panose="020B0503020204020204" charset="-122"/>
              </a:rPr>
              <a:t>试题的内容、形</a:t>
            </a:r>
            <a:r>
              <a:rPr sz="2700" kern="0" spc="-10">
                <a:solidFill>
                  <a:srgbClr val="0066FF">
                    <a:alpha val="100000"/>
                  </a:srgbClr>
                </a:solidFill>
                <a:latin typeface="微软雅黑" panose="020B0503020204020204" charset="-122"/>
                <a:ea typeface="微软雅黑" panose="020B0503020204020204" charset="-122"/>
                <a:cs typeface="微软雅黑" panose="020B0503020204020204" charset="-122"/>
              </a:rPr>
              <a:t>式无定法</a:t>
            </a:r>
            <a:endParaRPr lang="en-US" altLang="en-US" sz="2700"/>
          </a:p>
          <a:p>
            <a:pPr algn="l" rtl="0" eaLnBrk="0">
              <a:lnSpc>
                <a:spcPct val="120000"/>
              </a:lnSpc>
            </a:pPr>
            <a:endParaRPr lang="en-US" altLang="en-US" sz="1000"/>
          </a:p>
          <a:p>
            <a:pPr marL="22860" indent="596900" algn="l" rtl="0" eaLnBrk="0">
              <a:lnSpc>
                <a:spcPct val="103000"/>
              </a:lnSpc>
              <a:spcBef>
                <a:spcPts val="820"/>
              </a:spcBef>
            </a:pPr>
            <a:r>
              <a:rPr sz="2700" kern="0" spc="5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综合开放</a:t>
            </a:r>
            <a:r>
              <a:rPr sz="27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是新教材新高考命题命题的特点，</a:t>
            </a:r>
            <a:r>
              <a:rPr sz="2700" kern="0" spc="50">
                <a:solidFill>
                  <a:srgbClr val="0066FF">
                    <a:alpha val="100000"/>
                  </a:srgbClr>
                </a:solidFill>
                <a:latin typeface="微软雅黑" panose="020B0503020204020204" charset="-122"/>
                <a:ea typeface="微软雅黑" panose="020B0503020204020204" charset="-122"/>
                <a:cs typeface="微软雅黑" panose="020B0503020204020204" charset="-122"/>
              </a:rPr>
              <a:t>强调对知识</a:t>
            </a:r>
            <a:r>
              <a:rPr sz="2700" kern="0" spc="40">
                <a:solidFill>
                  <a:srgbClr val="0066FF">
                    <a:alpha val="100000"/>
                  </a:srgbClr>
                </a:solidFill>
                <a:latin typeface="微软雅黑" panose="020B0503020204020204" charset="-122"/>
                <a:ea typeface="微软雅黑" panose="020B0503020204020204" charset="-122"/>
                <a:cs typeface="微软雅黑" panose="020B0503020204020204" charset="-122"/>
              </a:rPr>
              <a:t>内涵的理解，  </a:t>
            </a:r>
            <a:r>
              <a:rPr sz="2700" kern="0" spc="80">
                <a:solidFill>
                  <a:srgbClr val="0066FF">
                    <a:alpha val="100000"/>
                  </a:srgbClr>
                </a:solidFill>
                <a:latin typeface="微软雅黑" panose="020B0503020204020204" charset="-122"/>
                <a:ea typeface="微软雅黑" panose="020B0503020204020204" charset="-122"/>
                <a:cs typeface="微软雅黑" panose="020B0503020204020204" charset="-122"/>
              </a:rPr>
              <a:t>强调知识在实际生活中的应用。教学中</a:t>
            </a:r>
            <a:r>
              <a:rPr sz="27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我们强调对知识的掌握，但</a:t>
            </a:r>
            <a:r>
              <a:rPr sz="2700" kern="0" spc="80">
                <a:solidFill>
                  <a:srgbClr val="0066FF">
                    <a:alpha val="100000"/>
                  </a:srgbClr>
                </a:solidFill>
                <a:latin typeface="微软雅黑" panose="020B0503020204020204" charset="-122"/>
                <a:ea typeface="微软雅黑" panose="020B0503020204020204" charset="-122"/>
                <a:cs typeface="微软雅黑" panose="020B0503020204020204" charset="-122"/>
              </a:rPr>
              <a:t>不能   </a:t>
            </a:r>
            <a:r>
              <a:rPr sz="2700" kern="0" spc="100">
                <a:solidFill>
                  <a:srgbClr val="0066FF">
                    <a:alpha val="100000"/>
                  </a:srgbClr>
                </a:solidFill>
                <a:latin typeface="微软雅黑" panose="020B0503020204020204" charset="-122"/>
                <a:ea typeface="微软雅黑" panose="020B0503020204020204" charset="-122"/>
                <a:cs typeface="微软雅黑" panose="020B0503020204020204" charset="-122"/>
              </a:rPr>
              <a:t>限制了</a:t>
            </a:r>
            <a:r>
              <a:rPr sz="2700" kern="0" spc="100">
                <a:solidFill>
                  <a:srgbClr val="000000">
                    <a:alpha val="100000"/>
                  </a:srgbClr>
                </a:solidFill>
                <a:latin typeface="微软雅黑" panose="020B0503020204020204" charset="-122"/>
                <a:ea typeface="微软雅黑" panose="020B0503020204020204" charset="-122"/>
                <a:cs typeface="微软雅黑" panose="020B0503020204020204" charset="-122"/>
              </a:rPr>
              <a:t>学生的思维空间，</a:t>
            </a:r>
            <a:r>
              <a:rPr sz="2700" kern="0" spc="100">
                <a:solidFill>
                  <a:srgbClr val="0066FF">
                    <a:alpha val="100000"/>
                  </a:srgbClr>
                </a:solidFill>
                <a:latin typeface="微软雅黑" panose="020B0503020204020204" charset="-122"/>
                <a:ea typeface="微软雅黑" panose="020B0503020204020204" charset="-122"/>
                <a:cs typeface="微软雅黑" panose="020B0503020204020204" charset="-122"/>
              </a:rPr>
              <a:t>弱</a:t>
            </a:r>
            <a:r>
              <a:rPr sz="2700" kern="0" spc="90">
                <a:solidFill>
                  <a:srgbClr val="0066FF">
                    <a:alpha val="100000"/>
                  </a:srgbClr>
                </a:solidFill>
                <a:latin typeface="微软雅黑" panose="020B0503020204020204" charset="-122"/>
                <a:ea typeface="微软雅黑" panose="020B0503020204020204" charset="-122"/>
                <a:cs typeface="微软雅黑" panose="020B0503020204020204" charset="-122"/>
              </a:rPr>
              <a:t>化了</a:t>
            </a:r>
            <a:r>
              <a:rPr sz="27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知识迁移和灵活运用，而要引导学生在</a:t>
            </a:r>
            <a:endParaRPr lang="en-US" altLang="en-US" sz="2700"/>
          </a:p>
          <a:p>
            <a:pPr marL="12700" algn="l" rtl="0" eaLnBrk="0">
              <a:lnSpc>
                <a:spcPts val="3260"/>
              </a:lnSpc>
              <a:spcBef>
                <a:spcPts val="135"/>
              </a:spcBef>
            </a:pPr>
            <a:r>
              <a:rPr sz="2700" kern="0" spc="60">
                <a:solidFill>
                  <a:srgbClr val="C00000">
                    <a:alpha val="100000"/>
                  </a:srgbClr>
                </a:solidFill>
                <a:latin typeface="微软雅黑" panose="020B0503020204020204" charset="-122"/>
                <a:ea typeface="微软雅黑" panose="020B0503020204020204" charset="-122"/>
                <a:cs typeface="微软雅黑" panose="020B0503020204020204" charset="-122"/>
              </a:rPr>
              <a:t>知识与知识的横纵联系、知识与与时代</a:t>
            </a:r>
            <a:r>
              <a:rPr sz="2700" kern="0" spc="50">
                <a:solidFill>
                  <a:srgbClr val="C00000">
                    <a:alpha val="100000"/>
                  </a:srgbClr>
                </a:solidFill>
                <a:latin typeface="微软雅黑" panose="020B0503020204020204" charset="-122"/>
                <a:ea typeface="微软雅黑" panose="020B0503020204020204" charset="-122"/>
                <a:cs typeface="微软雅黑" panose="020B0503020204020204" charset="-122"/>
              </a:rPr>
              <a:t>发展的关联上下功夫。</a:t>
            </a:r>
            <a:endParaRPr lang="en-US" altLang="en-US" sz="2700"/>
          </a:p>
          <a:p>
            <a:pPr algn="l" rtl="0" eaLnBrk="0">
              <a:lnSpc>
                <a:spcPct val="142000"/>
              </a:lnSpc>
            </a:pPr>
            <a:endParaRPr lang="en-US" altLang="en-US" sz="1000"/>
          </a:p>
          <a:p>
            <a:pPr algn="l" rtl="0" eaLnBrk="0">
              <a:lnSpc>
                <a:spcPct val="143000"/>
              </a:lnSpc>
            </a:pPr>
            <a:endParaRPr lang="en-US" altLang="en-US" sz="1000"/>
          </a:p>
          <a:p>
            <a:pPr algn="l" rtl="0" eaLnBrk="0">
              <a:lnSpc>
                <a:spcPct val="100000"/>
              </a:lnSpc>
            </a:pPr>
            <a:endParaRPr lang="en-US" altLang="en-US" sz="1100"/>
          </a:p>
          <a:p>
            <a:pPr marL="1621155" algn="l" rtl="0" eaLnBrk="0">
              <a:lnSpc>
                <a:spcPct val="97000"/>
              </a:lnSpc>
              <a:spcBef>
                <a:spcPts val="5"/>
              </a:spcBef>
            </a:pPr>
            <a:r>
              <a:rPr sz="4400" kern="0" spc="-10">
                <a:solidFill>
                  <a:srgbClr val="0C15C6">
                    <a:alpha val="100000"/>
                  </a:srgbClr>
                </a:solidFill>
                <a:latin typeface="微软雅黑" panose="020B0503020204020204" charset="-122"/>
                <a:ea typeface="微软雅黑" panose="020B0503020204020204" charset="-122"/>
                <a:cs typeface="微软雅黑" panose="020B0503020204020204" charset="-122"/>
              </a:rPr>
              <a:t>吃透知识、提高能力、</a:t>
            </a:r>
            <a:r>
              <a:rPr sz="4400" kern="0" spc="-20">
                <a:solidFill>
                  <a:srgbClr val="0C15C6">
                    <a:alpha val="100000"/>
                  </a:srgbClr>
                </a:solidFill>
                <a:latin typeface="微软雅黑" panose="020B0503020204020204" charset="-122"/>
                <a:ea typeface="微软雅黑" panose="020B0503020204020204" charset="-122"/>
                <a:cs typeface="微软雅黑" panose="020B0503020204020204" charset="-122"/>
              </a:rPr>
              <a:t>强大内心</a:t>
            </a:r>
            <a:endParaRPr lang="en-US" altLang="en-US" sz="4400"/>
          </a:p>
        </p:txBody>
      </p:sp>
      <p:graphicFrame>
        <p:nvGraphicFramePr>
          <p:cNvPr id="144" name="table 144"/>
          <p:cNvGraphicFramePr>
            <a:graphicFrameLocks noGrp="1"/>
          </p:cNvGraphicFramePr>
          <p:nvPr/>
        </p:nvGraphicFramePr>
        <p:xfrm>
          <a:off x="2643060" y="1248105"/>
          <a:ext cx="5539105" cy="729615"/>
        </p:xfrm>
        <a:graphic>
          <a:graphicData uri="http://schemas.openxmlformats.org/drawingml/2006/table">
            <a:tbl>
              <a:tblPr/>
              <a:tblGrid>
                <a:gridCol w="5539105"/>
              </a:tblGrid>
              <a:tr h="707390">
                <a:tc>
                  <a:txBody>
                    <a:bodyPr wrap="square"/>
                    <a:lstStyle/>
                    <a:p>
                      <a:pPr algn="l" rtl="0" eaLnBrk="0">
                        <a:lnSpc>
                          <a:spcPct val="105000"/>
                        </a:lnSpc>
                      </a:pPr>
                      <a:endParaRPr lang="en-US" altLang="en-US" sz="900"/>
                    </a:p>
                    <a:p>
                      <a:pPr algn="l" rtl="0" eaLnBrk="0">
                        <a:lnSpc>
                          <a:spcPct val="8000"/>
                        </a:lnSpc>
                      </a:pPr>
                      <a:endParaRPr lang="en-US" altLang="en-US" sz="100"/>
                    </a:p>
                    <a:p>
                      <a:pPr marL="134620" algn="l" rtl="0" eaLnBrk="0">
                        <a:lnSpc>
                          <a:spcPct val="97000"/>
                        </a:lnSpc>
                      </a:pPr>
                      <a:r>
                        <a:rPr sz="39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强化综合开放，反套</a:t>
                      </a:r>
                      <a:r>
                        <a:rPr sz="39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路</a:t>
                      </a:r>
                      <a:endParaRPr lang="en-US" altLang="en-US" sz="3900"/>
                    </a:p>
                  </a:txBody>
                  <a:tcPr marL="0" marR="0" marT="0" marB="0" vert="horz">
                    <a:lnL w="22225" cap="flat" cmpd="sng" algn="ctr">
                      <a:solidFill>
                        <a:srgbClr val="C00000"/>
                      </a:solidFill>
                      <a:prstDash val="solid"/>
                      <a:round/>
                      <a:headEnd type="none" w="med" len="med"/>
                      <a:tailEnd type="none" w="med" len="med"/>
                    </a:lnL>
                    <a:lnR w="22225" cap="flat" cmpd="sng" algn="ctr">
                      <a:solidFill>
                        <a:srgbClr val="C00000"/>
                      </a:solidFill>
                      <a:prstDash val="solid"/>
                      <a:round/>
                      <a:headEnd type="none" w="med" len="med"/>
                      <a:tailEnd type="none" w="med" len="med"/>
                    </a:lnR>
                    <a:lnT w="22225" cap="flat" cmpd="sng" algn="ctr">
                      <a:solidFill>
                        <a:srgbClr val="C00000"/>
                      </a:solidFill>
                      <a:prstDash val="solid"/>
                      <a:round/>
                      <a:headEnd type="none" w="med" len="med"/>
                      <a:tailEnd type="none" w="med" len="med"/>
                    </a:lnT>
                    <a:lnB w="22225" cap="flat" cmpd="sng" algn="ctr">
                      <a:solidFill>
                        <a:srgbClr val="C00000"/>
                      </a:solidFill>
                      <a:prstDash val="solid"/>
                      <a:round/>
                      <a:headEnd type="none" w="med" len="med"/>
                      <a:tailEnd type="none" w="med" len="med"/>
                    </a:lnB>
                  </a:tcPr>
                </a:tc>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20"/>
          <p:cNvGraphicFramePr>
            <a:graphicFrameLocks noGrp="1"/>
          </p:cNvGraphicFramePr>
          <p:nvPr/>
        </p:nvGraphicFramePr>
        <p:xfrm>
          <a:off x="2149411" y="2555176"/>
          <a:ext cx="8396605" cy="847725"/>
        </p:xfrm>
        <a:graphic>
          <a:graphicData uri="http://schemas.openxmlformats.org/drawingml/2006/table">
            <a:tbl>
              <a:tblPr>
                <a:solidFill>
                  <a:srgbClr val="ED7D31"/>
                </a:solidFill>
              </a:tblPr>
              <a:tblGrid>
                <a:gridCol w="8396605"/>
              </a:tblGrid>
              <a:tr h="819150">
                <a:tc>
                  <a:txBody>
                    <a:bodyPr wrap="square"/>
                    <a:lstStyle/>
                    <a:p>
                      <a:pPr algn="l" rtl="0" eaLnBrk="0">
                        <a:lnSpc>
                          <a:spcPct val="128000"/>
                        </a:lnSpc>
                      </a:pPr>
                      <a:endParaRPr lang="en-US" altLang="en-US" sz="1000"/>
                    </a:p>
                    <a:p>
                      <a:pPr marL="269240" algn="l" rtl="0" eaLnBrk="0">
                        <a:lnSpc>
                          <a:spcPct val="99000"/>
                        </a:lnSpc>
                      </a:pPr>
                      <a:r>
                        <a:rPr sz="3900" b="1" kern="0" spc="80">
                          <a:solidFill>
                            <a:srgbClr val="000000">
                              <a:alpha val="100000"/>
                            </a:srgbClr>
                          </a:solidFill>
                          <a:latin typeface="微软雅黑" panose="020B0503020204020204" charset="-122"/>
                          <a:ea typeface="微软雅黑" panose="020B0503020204020204" charset="-122"/>
                          <a:cs typeface="微软雅黑" panose="020B0503020204020204" charset="-122"/>
                        </a:rPr>
                        <a:t>一、把握高考趋势，明确备考方向</a:t>
                      </a:r>
                      <a:endParaRPr lang="en-US" altLang="en-US" sz="3900"/>
                    </a:p>
                  </a:txBody>
                  <a:tcPr marL="0" marR="0" marT="0" marB="0" vert="horz">
                    <a:lnL w="28575" cap="flat" cmpd="sng" algn="ctr">
                      <a:solidFill>
                        <a:srgbClr val="385723"/>
                      </a:solidFill>
                      <a:prstDash val="solid"/>
                      <a:round/>
                      <a:headEnd type="none" w="med" len="med"/>
                      <a:tailEnd type="none" w="med" len="med"/>
                    </a:lnL>
                    <a:lnR w="28575" cap="flat" cmpd="sng" algn="ctr">
                      <a:solidFill>
                        <a:srgbClr val="385723"/>
                      </a:solidFill>
                      <a:prstDash val="solid"/>
                      <a:round/>
                      <a:headEnd type="none" w="med" len="med"/>
                      <a:tailEnd type="none" w="med" len="med"/>
                    </a:lnR>
                    <a:lnT w="28575" cap="flat" cmpd="sng" algn="ctr">
                      <a:solidFill>
                        <a:srgbClr val="385723"/>
                      </a:solidFill>
                      <a:prstDash val="solid"/>
                      <a:round/>
                      <a:headEnd type="none" w="med" len="med"/>
                      <a:tailEnd type="none" w="med" len="med"/>
                    </a:lnT>
                    <a:lnB w="28575" cap="flat" cmpd="sng" algn="ctr">
                      <a:solidFill>
                        <a:srgbClr val="385723"/>
                      </a:solidFill>
                      <a:prstDash val="solid"/>
                      <a:round/>
                      <a:headEnd type="none" w="med" len="med"/>
                      <a:tailEnd type="none" w="med" len="med"/>
                    </a:lnB>
                    <a:solidFill>
                      <a:srgbClr val="ED7D31"/>
                    </a:solidFill>
                  </a:tcPr>
                </a:tc>
              </a:tr>
            </a:tbl>
          </a:graphicData>
        </a:graphic>
      </p:graphicFrame>
      <p:sp>
        <p:nvSpPr>
          <p:cNvPr id="22" name="textbox 22"/>
          <p:cNvSpPr/>
          <p:nvPr/>
        </p:nvSpPr>
        <p:spPr>
          <a:xfrm>
            <a:off x="2149411" y="5087175"/>
            <a:ext cx="8397240" cy="848360"/>
          </a:xfrm>
          <a:prstGeom prst="rect">
            <a:avLst/>
          </a:prstGeom>
          <a:solidFill>
            <a:srgbClr val="ED7D31"/>
          </a:solidFill>
        </p:spPr>
        <p:txBody>
          <a:bodyPr vert="horz" wrap="square" lIns="0" tIns="0" rIns="0" bIns="0"/>
          <a:lstStyle/>
          <a:p>
            <a:pPr algn="l" rtl="0" eaLnBrk="0">
              <a:lnSpc>
                <a:spcPct val="150000"/>
              </a:lnSpc>
            </a:pPr>
            <a:endParaRPr lang="en-US" altLang="en-US" sz="1000"/>
          </a:p>
          <a:p>
            <a:pPr marL="315595" algn="l" rtl="0" eaLnBrk="0">
              <a:lnSpc>
                <a:spcPts val="4730"/>
              </a:lnSpc>
              <a:spcBef>
                <a:spcPct val="0"/>
              </a:spcBef>
            </a:pPr>
            <a:r>
              <a:rPr sz="39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三、</a:t>
            </a:r>
            <a:r>
              <a:rPr sz="3900" b="1" kern="0" spc="75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9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结合三新要求，制定复习策略</a:t>
            </a:r>
            <a:endParaRPr lang="en-US" altLang="en-US" sz="3900"/>
          </a:p>
        </p:txBody>
      </p:sp>
      <p:graphicFrame>
        <p:nvGraphicFramePr>
          <p:cNvPr id="24" name="table 24"/>
          <p:cNvGraphicFramePr>
            <a:graphicFrameLocks noGrp="1"/>
          </p:cNvGraphicFramePr>
          <p:nvPr/>
        </p:nvGraphicFramePr>
        <p:xfrm>
          <a:off x="2157349" y="3761231"/>
          <a:ext cx="8383270" cy="826135"/>
        </p:xfrm>
        <a:graphic>
          <a:graphicData uri="http://schemas.openxmlformats.org/drawingml/2006/table">
            <a:tbl>
              <a:tblPr>
                <a:solidFill>
                  <a:srgbClr val="ED7D31"/>
                </a:solidFill>
              </a:tblPr>
              <a:tblGrid>
                <a:gridCol w="8383270"/>
              </a:tblGrid>
              <a:tr h="813435">
                <a:tc>
                  <a:txBody>
                    <a:bodyPr wrap="square"/>
                    <a:lstStyle/>
                    <a:p>
                      <a:pPr algn="l" rtl="0" eaLnBrk="0">
                        <a:lnSpc>
                          <a:spcPct val="139000"/>
                        </a:lnSpc>
                      </a:pPr>
                      <a:endParaRPr lang="en-US" altLang="en-US" sz="1000"/>
                    </a:p>
                    <a:p>
                      <a:pPr algn="l" rtl="0" eaLnBrk="0">
                        <a:lnSpc>
                          <a:spcPct val="9000"/>
                        </a:lnSpc>
                      </a:pPr>
                      <a:endParaRPr lang="en-US" altLang="en-US" sz="100"/>
                    </a:p>
                    <a:p>
                      <a:pPr marL="267970" algn="l" rtl="0" eaLnBrk="0">
                        <a:lnSpc>
                          <a:spcPct val="99000"/>
                        </a:lnSpc>
                      </a:pPr>
                      <a:r>
                        <a:rPr sz="3900" b="1" kern="0" spc="90">
                          <a:solidFill>
                            <a:srgbClr val="000000">
                              <a:alpha val="100000"/>
                            </a:srgbClr>
                          </a:solidFill>
                          <a:latin typeface="微软雅黑" panose="020B0503020204020204" charset="-122"/>
                          <a:ea typeface="微软雅黑" panose="020B0503020204020204" charset="-122"/>
                          <a:cs typeface="微软雅黑" panose="020B0503020204020204" charset="-122"/>
                        </a:rPr>
                        <a:t>二、分析高考真题，把握命题</a:t>
                      </a:r>
                      <a:r>
                        <a:rPr sz="3900" b="1" kern="0" spc="80">
                          <a:solidFill>
                            <a:srgbClr val="000000">
                              <a:alpha val="100000"/>
                            </a:srgbClr>
                          </a:solidFill>
                          <a:latin typeface="微软雅黑" panose="020B0503020204020204" charset="-122"/>
                          <a:ea typeface="微软雅黑" panose="020B0503020204020204" charset="-122"/>
                          <a:cs typeface="微软雅黑" panose="020B0503020204020204" charset="-122"/>
                        </a:rPr>
                        <a:t>特点</a:t>
                      </a:r>
                      <a:endParaRPr lang="en-US" altLang="en-US" sz="3900"/>
                    </a:p>
                  </a:txBody>
                  <a:tcPr marL="0" marR="0" marT="0" marB="0" vert="horz">
                    <a:lnL w="12700" cap="flat" cmpd="sng" algn="ctr">
                      <a:solidFill>
                        <a:srgbClr val="385723"/>
                      </a:solidFill>
                      <a:prstDash val="solid"/>
                      <a:round/>
                      <a:headEnd type="none" w="med" len="med"/>
                      <a:tailEnd type="none" w="med" len="med"/>
                    </a:lnL>
                    <a:lnR w="12700" cap="flat" cmpd="sng" algn="ctr">
                      <a:solidFill>
                        <a:srgbClr val="385723"/>
                      </a:solidFill>
                      <a:prstDash val="solid"/>
                      <a:round/>
                      <a:headEnd type="none" w="med" len="med"/>
                      <a:tailEnd type="none" w="med" len="med"/>
                    </a:lnR>
                    <a:lnT w="12700" cap="flat" cmpd="sng" algn="ctr">
                      <a:solidFill>
                        <a:srgbClr val="385723"/>
                      </a:solidFill>
                      <a:prstDash val="solid"/>
                      <a:round/>
                      <a:headEnd type="none" w="med" len="med"/>
                      <a:tailEnd type="none" w="med" len="med"/>
                    </a:lnT>
                    <a:lnB w="12700" cap="flat" cmpd="sng" algn="ctr">
                      <a:solidFill>
                        <a:srgbClr val="385723"/>
                      </a:solidFill>
                      <a:prstDash val="solid"/>
                      <a:round/>
                      <a:headEnd type="none" w="med" len="med"/>
                      <a:tailEnd type="none" w="med" len="med"/>
                    </a:lnB>
                    <a:solidFill>
                      <a:srgbClr val="ED7D31"/>
                    </a:solidFill>
                  </a:tcPr>
                </a:tc>
              </a:tr>
            </a:tbl>
          </a:graphicData>
        </a:graphic>
      </p:graphicFrame>
      <p:sp>
        <p:nvSpPr>
          <p:cNvPr id="26" name="textbox 26"/>
          <p:cNvSpPr/>
          <p:nvPr/>
        </p:nvSpPr>
        <p:spPr>
          <a:xfrm>
            <a:off x="1529589" y="1540814"/>
            <a:ext cx="1838960" cy="735330"/>
          </a:xfrm>
          <a:prstGeom prst="rect">
            <a:avLst/>
          </a:prstGeom>
        </p:spPr>
        <p:txBody>
          <a:bodyPr vert="horz" wrap="square" lIns="0" tIns="0" rIns="0" bIns="0"/>
          <a:lstStyle/>
          <a:p>
            <a:pPr algn="l" rtl="0" eaLnBrk="0">
              <a:lnSpc>
                <a:spcPct val="83000"/>
              </a:lnSpc>
            </a:pPr>
            <a:endParaRPr lang="en-US" altLang="en-US" sz="100"/>
          </a:p>
          <a:p>
            <a:pPr marL="12700" algn="l" rtl="0" eaLnBrk="0">
              <a:lnSpc>
                <a:spcPts val="5590"/>
              </a:lnSpc>
            </a:pPr>
            <a:r>
              <a:rPr sz="4600" b="1" kern="0" spc="-370">
                <a:solidFill>
                  <a:srgbClr val="000000">
                    <a:alpha val="100000"/>
                  </a:srgbClr>
                </a:solidFill>
                <a:latin typeface="微软雅黑" panose="020B0503020204020204" charset="-122"/>
                <a:ea typeface="微软雅黑" panose="020B0503020204020204" charset="-122"/>
                <a:cs typeface="微软雅黑" panose="020B0503020204020204" charset="-122"/>
              </a:rPr>
              <a:t>目录：</a:t>
            </a:r>
            <a:endParaRPr lang="en-US" altLang="en-US" sz="46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148"/>
          <p:cNvSpPr/>
          <p:nvPr/>
        </p:nvSpPr>
        <p:spPr>
          <a:xfrm>
            <a:off x="685591" y="762690"/>
            <a:ext cx="11032490" cy="4948554"/>
          </a:xfrm>
          <a:prstGeom prst="rect">
            <a:avLst/>
          </a:prstGeom>
        </p:spPr>
        <p:txBody>
          <a:bodyPr vert="horz" wrap="square" lIns="0" tIns="0" rIns="0" bIns="0"/>
          <a:lstStyle/>
          <a:p>
            <a:pPr algn="l" rtl="0" eaLnBrk="0">
              <a:lnSpc>
                <a:spcPct val="83000"/>
              </a:lnSpc>
            </a:pPr>
            <a:endParaRPr lang="en-US" altLang="en-US" sz="100"/>
          </a:p>
          <a:p>
            <a:pPr marL="548005" algn="l" rtl="0" eaLnBrk="0">
              <a:lnSpc>
                <a:spcPts val="6150"/>
              </a:lnSpc>
            </a:pPr>
            <a:r>
              <a:rPr sz="6100" kern="0" spc="-10" baseline="180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由解题向解决问题转变</a:t>
            </a:r>
            <a:r>
              <a:rPr sz="3900" kern="0" spc="4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7300" kern="0" spc="-10" baseline="-13000">
                <a:ln w="17424" cap="flat" cmpd="sng">
                  <a:solidFill>
                    <a:srgbClr val="C00000">
                      <a:alpha val="100000"/>
                    </a:srgbClr>
                  </a:solidFill>
                  <a:prstDash val="solid"/>
                  <a:miter lim="8"/>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考查方向</a:t>
            </a:r>
            <a:r>
              <a:rPr sz="7300" kern="0" spc="-20" baseline="-13000">
                <a:ln w="17424" cap="flat" cmpd="sng">
                  <a:solidFill>
                    <a:srgbClr val="C00000">
                      <a:alpha val="100000"/>
                    </a:srgbClr>
                  </a:solidFill>
                  <a:prstDash val="solid"/>
                  <a:miter lim="8"/>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变化</a:t>
            </a:r>
            <a:endParaRPr lang="en-US" altLang="en-US" sz="7300" baseline="-13000"/>
          </a:p>
          <a:p>
            <a:pPr algn="r" rtl="0" eaLnBrk="0">
              <a:lnSpc>
                <a:spcPts val="6485"/>
              </a:lnSpc>
              <a:spcBef>
                <a:spcPts val="960"/>
              </a:spcBef>
            </a:pPr>
            <a:r>
              <a:rPr sz="6100" kern="0" spc="20" baseline="-110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强化综合开放，反套路</a:t>
            </a:r>
            <a:r>
              <a:rPr sz="3900" kern="0" spc="4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7300" kern="0" spc="20" baseline="16000">
                <a:ln w="17411" cap="flat" cmpd="sng">
                  <a:solidFill>
                    <a:srgbClr val="C00000">
                      <a:alpha val="100000"/>
                    </a:srgbClr>
                  </a:solidFill>
                  <a:prstDash val="solid"/>
                  <a:miter lim="8"/>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考查形</a:t>
            </a:r>
            <a:r>
              <a:rPr sz="7300" kern="0" spc="10" baseline="16000">
                <a:ln w="17411" cap="flat" cmpd="sng">
                  <a:solidFill>
                    <a:srgbClr val="C00000">
                      <a:alpha val="100000"/>
                    </a:srgbClr>
                  </a:solidFill>
                  <a:prstDash val="solid"/>
                  <a:miter lim="8"/>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式多样化</a:t>
            </a:r>
            <a:endParaRPr lang="en-US" altLang="en-US" sz="7300" baseline="16000"/>
          </a:p>
          <a:p>
            <a:pPr algn="l" rtl="0" eaLnBrk="0">
              <a:lnSpc>
                <a:spcPct val="126000"/>
              </a:lnSpc>
            </a:pPr>
            <a:endParaRPr lang="en-US" altLang="en-US" sz="1000"/>
          </a:p>
          <a:p>
            <a:pPr algn="l" rtl="0" eaLnBrk="0">
              <a:lnSpc>
                <a:spcPct val="126000"/>
              </a:lnSpc>
            </a:pPr>
            <a:endParaRPr lang="en-US" altLang="en-US" sz="1000"/>
          </a:p>
          <a:p>
            <a:pPr algn="l" rtl="0" eaLnBrk="0">
              <a:lnSpc>
                <a:spcPct val="127000"/>
              </a:lnSpc>
            </a:pPr>
            <a:endParaRPr lang="en-US" altLang="en-US" sz="1000"/>
          </a:p>
          <a:p>
            <a:pPr marL="12700" algn="l" rtl="0" eaLnBrk="0">
              <a:lnSpc>
                <a:spcPct val="100000"/>
              </a:lnSpc>
              <a:spcBef>
                <a:spcPts val="1180"/>
              </a:spcBef>
            </a:pPr>
            <a:r>
              <a:rPr sz="3900" b="1" kern="0" spc="-160">
                <a:solidFill>
                  <a:srgbClr val="C00000">
                    <a:alpha val="100000"/>
                  </a:srgbClr>
                </a:solidFill>
                <a:latin typeface="微软雅黑" panose="020B0503020204020204" charset="-122"/>
                <a:ea typeface="微软雅黑" panose="020B0503020204020204" charset="-122"/>
                <a:cs typeface="微软雅黑" panose="020B0503020204020204" charset="-122"/>
              </a:rPr>
              <a:t>我们的启示：</a:t>
            </a:r>
            <a:endParaRPr lang="en-US" altLang="en-US" sz="3900"/>
          </a:p>
          <a:p>
            <a:pPr marL="1002030" algn="l" rtl="0" eaLnBrk="0">
              <a:lnSpc>
                <a:spcPct val="100000"/>
              </a:lnSpc>
              <a:spcBef>
                <a:spcPts val="1440"/>
              </a:spcBef>
            </a:pPr>
            <a:r>
              <a:rPr sz="27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注重学以致用，强调事实逻辑为本，知识逻辑为辅；</a:t>
            </a:r>
            <a:endParaRPr lang="en-US" altLang="en-US" sz="2700"/>
          </a:p>
          <a:p>
            <a:pPr marL="1002030" algn="l" rtl="0" eaLnBrk="0">
              <a:lnSpc>
                <a:spcPct val="100000"/>
              </a:lnSpc>
              <a:spcBef>
                <a:spcPts val="1805"/>
              </a:spcBef>
            </a:pPr>
            <a:r>
              <a:rPr sz="27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注重人的培养，突出价值观的教育，考试方能自</a:t>
            </a:r>
            <a:r>
              <a:rPr sz="27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然流露；</a:t>
            </a:r>
            <a:endParaRPr lang="en-US" altLang="en-US" sz="2700"/>
          </a:p>
          <a:p>
            <a:pPr algn="l" rtl="0" eaLnBrk="0">
              <a:lnSpc>
                <a:spcPct val="106000"/>
              </a:lnSpc>
            </a:pPr>
            <a:endParaRPr lang="en-US" altLang="en-US" sz="1400"/>
          </a:p>
          <a:p>
            <a:pPr algn="l" rtl="0" eaLnBrk="0">
              <a:lnSpc>
                <a:spcPct val="14000"/>
              </a:lnSpc>
            </a:pPr>
            <a:endParaRPr lang="en-US" altLang="en-US" sz="100"/>
          </a:p>
          <a:p>
            <a:pPr marL="1002030" algn="l" rtl="0" eaLnBrk="0">
              <a:lnSpc>
                <a:spcPct val="100000"/>
              </a:lnSpc>
            </a:pPr>
            <a:r>
              <a:rPr sz="27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注重知识综合探究，提升思维能力，避免答题固化模板化；</a:t>
            </a:r>
            <a:endParaRPr lang="en-US" altLang="en-US" sz="2700"/>
          </a:p>
        </p:txBody>
      </p:sp>
      <p:sp>
        <p:nvSpPr>
          <p:cNvPr id="150" name="textbox 150"/>
          <p:cNvSpPr/>
          <p:nvPr/>
        </p:nvSpPr>
        <p:spPr>
          <a:xfrm>
            <a:off x="1220988" y="1370412"/>
            <a:ext cx="6223000" cy="535305"/>
          </a:xfrm>
          <a:prstGeom prst="rect">
            <a:avLst/>
          </a:prstGeom>
        </p:spPr>
        <p:txBody>
          <a:bodyPr vert="horz" wrap="square" lIns="0" tIns="0" rIns="0" bIns="0"/>
          <a:lstStyle/>
          <a:p>
            <a:pPr algn="l" rtl="0" eaLnBrk="0">
              <a:lnSpc>
                <a:spcPct val="112000"/>
              </a:lnSpc>
            </a:pPr>
            <a:endParaRPr lang="en-US" altLang="en-US" sz="100"/>
          </a:p>
          <a:p>
            <a:pPr marL="12700" algn="l" rtl="0" eaLnBrk="0">
              <a:lnSpc>
                <a:spcPct val="85000"/>
              </a:lnSpc>
              <a:spcBef>
                <a:spcPct val="0"/>
              </a:spcBef>
            </a:pPr>
            <a:r>
              <a:rPr sz="39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由做题向做人做事转变</a:t>
            </a:r>
            <a:r>
              <a:rPr sz="39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endParaRPr lang="en-US" altLang="en-US" sz="3900"/>
          </a:p>
        </p:txBody>
      </p:sp>
      <p:grpSp>
        <p:nvGrpSpPr>
          <p:cNvPr id="6" name="group 6"/>
          <p:cNvGrpSpPr/>
          <p:nvPr/>
        </p:nvGrpSpPr>
        <p:grpSpPr>
          <a:xfrm rot="21600000">
            <a:off x="6630322" y="1383112"/>
            <a:ext cx="798114" cy="374103"/>
            <a:chOff x="0" y="0"/>
            <a:chExt cx="798114" cy="374103"/>
          </a:xfrm>
        </p:grpSpPr>
        <p:sp>
          <p:nvSpPr>
            <p:cNvPr id="152" name="path"/>
            <p:cNvSpPr/>
            <p:nvPr/>
          </p:nvSpPr>
          <p:spPr>
            <a:xfrm>
              <a:off x="6350" y="4490"/>
              <a:ext cx="787272" cy="365125"/>
            </a:xfrm>
            <a:custGeom>
              <a:avLst/>
              <a:gdLst/>
              <a:ahLst/>
              <a:cxnLst/>
              <a:rect l="0" t="0" r="0" b="0"/>
              <a:pathLst>
                <a:path w="1239" h="575">
                  <a:moveTo>
                    <a:pt x="0" y="143"/>
                  </a:moveTo>
                  <a:lnTo>
                    <a:pt x="952" y="143"/>
                  </a:lnTo>
                  <a:lnTo>
                    <a:pt x="952" y="0"/>
                  </a:lnTo>
                  <a:lnTo>
                    <a:pt x="1239" y="287"/>
                  </a:lnTo>
                  <a:lnTo>
                    <a:pt x="952" y="575"/>
                  </a:lnTo>
                  <a:lnTo>
                    <a:pt x="952" y="431"/>
                  </a:lnTo>
                  <a:lnTo>
                    <a:pt x="0" y="431"/>
                  </a:lnTo>
                  <a:lnTo>
                    <a:pt x="0" y="143"/>
                  </a:lnTo>
                  <a:close/>
                </a:path>
              </a:pathLst>
            </a:custGeom>
            <a:solidFill>
              <a:srgbClr val="5B9BD5">
                <a:alpha val="100000"/>
              </a:srgbClr>
            </a:solidFill>
            <a:ln cap="flat">
              <a:noFill/>
              <a:prstDash val="solid"/>
              <a:miter lim="0"/>
            </a:ln>
          </p:spPr>
          <p:txBody>
            <a:bodyPr rtlCol="0"/>
            <a:lstStyle/>
            <a:p>
              <a:pPr algn="ctr"/>
              <a:endParaRPr lang="zh-CN" altLang="en-US"/>
            </a:p>
          </p:txBody>
        </p:sp>
        <p:sp>
          <p:nvSpPr>
            <p:cNvPr id="154" name="path"/>
            <p:cNvSpPr/>
            <p:nvPr/>
          </p:nvSpPr>
          <p:spPr>
            <a:xfrm>
              <a:off x="0" y="0"/>
              <a:ext cx="798114" cy="374103"/>
            </a:xfrm>
            <a:custGeom>
              <a:avLst/>
              <a:gdLst/>
              <a:ahLst/>
              <a:cxnLst/>
              <a:rect l="0" t="0" r="0" b="0"/>
              <a:pathLst>
                <a:path w="1256" h="589">
                  <a:moveTo>
                    <a:pt x="10" y="150"/>
                  </a:moveTo>
                  <a:lnTo>
                    <a:pt x="962" y="150"/>
                  </a:lnTo>
                  <a:lnTo>
                    <a:pt x="962" y="7"/>
                  </a:lnTo>
                  <a:lnTo>
                    <a:pt x="1249" y="294"/>
                  </a:lnTo>
                  <a:lnTo>
                    <a:pt x="962" y="582"/>
                  </a:lnTo>
                  <a:lnTo>
                    <a:pt x="962" y="438"/>
                  </a:lnTo>
                  <a:lnTo>
                    <a:pt x="10" y="438"/>
                  </a:lnTo>
                  <a:lnTo>
                    <a:pt x="10" y="150"/>
                  </a:lnTo>
                  <a:close/>
                </a:path>
              </a:pathLst>
            </a:custGeom>
            <a:noFill/>
            <a:ln w="12700" cap="flat">
              <a:solidFill>
                <a:srgbClr val="41719C">
                  <a:alpha val="100000"/>
                </a:srgbClr>
              </a:solidFill>
              <a:prstDash val="solid"/>
              <a:miter lim="800000"/>
            </a:ln>
          </p:spPr>
          <p:txBody>
            <a:bodyPr rtlCol="0"/>
            <a:lstStyle/>
            <a:p>
              <a:pPr algn="ctr"/>
              <a:endParaRPr lang="zh-CN" altLang="en-US"/>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8"/>
          <p:cNvSpPr/>
          <p:nvPr/>
        </p:nvSpPr>
        <p:spPr>
          <a:xfrm>
            <a:off x="408864" y="1396462"/>
            <a:ext cx="10211434" cy="1433194"/>
          </a:xfrm>
          <a:prstGeom prst="rect">
            <a:avLst/>
          </a:prstGeom>
        </p:spPr>
        <p:txBody>
          <a:bodyPr vert="horz" wrap="square" lIns="0" tIns="0" rIns="0" bIns="0"/>
          <a:lstStyle/>
          <a:p>
            <a:pPr algn="l" rtl="0" eaLnBrk="0">
              <a:lnSpc>
                <a:spcPct val="94000"/>
              </a:lnSpc>
            </a:pPr>
            <a:endParaRPr lang="en-US" altLang="en-US" sz="100"/>
          </a:p>
          <a:p>
            <a:pPr marL="12700" algn="l" rtl="0" eaLnBrk="0">
              <a:lnSpc>
                <a:spcPct val="94000"/>
              </a:lnSpc>
            </a:pPr>
            <a:r>
              <a:rPr sz="3200" kern="0" spc="10">
                <a:ln w="11620"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2.高考命题依据：高考评</a:t>
            </a:r>
            <a:r>
              <a:rPr sz="3200" kern="0" spc="0">
                <a:ln w="11620"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价体系和新课程标准</a:t>
            </a:r>
            <a:endParaRPr lang="en-US" altLang="en-US" sz="3200"/>
          </a:p>
          <a:p>
            <a:pPr marL="210820" algn="l" rtl="0" eaLnBrk="0">
              <a:lnSpc>
                <a:spcPct val="97000"/>
              </a:lnSpc>
              <a:spcBef>
                <a:spcPts val="1785"/>
              </a:spcBef>
            </a:pP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◆高考评价体系：从</a:t>
            </a:r>
            <a:r>
              <a:rPr sz="2400" b="1" kern="0" spc="-10">
                <a:solidFill>
                  <a:srgbClr val="3333FF">
                    <a:alpha val="100000"/>
                  </a:srgbClr>
                </a:solidFill>
                <a:latin typeface="微软雅黑" panose="020B0503020204020204" charset="-122"/>
                <a:ea typeface="微软雅黑" panose="020B0503020204020204" charset="-122"/>
                <a:cs typeface="微软雅黑" panose="020B0503020204020204" charset="-122"/>
              </a:rPr>
              <a:t>“知识立意”、“能力立意”</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向</a:t>
            </a:r>
            <a:endParaRPr lang="en-US" altLang="en-US" sz="2400"/>
          </a:p>
          <a:p>
            <a:pPr algn="r" rtl="0" eaLnBrk="0">
              <a:lnSpc>
                <a:spcPct val="97000"/>
              </a:lnSpc>
              <a:spcBef>
                <a:spcPts val="85"/>
              </a:spcBef>
            </a:pPr>
            <a:r>
              <a:rPr sz="2400" b="1" kern="0" spc="-50">
                <a:solidFill>
                  <a:srgbClr val="C00000">
                    <a:alpha val="100000"/>
                  </a:srgbClr>
                </a:solidFill>
                <a:latin typeface="微软雅黑" panose="020B0503020204020204" charset="-122"/>
                <a:ea typeface="微软雅黑" panose="020B0503020204020204" charset="-122"/>
                <a:cs typeface="微软雅黑" panose="020B0503020204020204" charset="-122"/>
              </a:rPr>
              <a:t>“价值引领、素养导向、能力为重、</a:t>
            </a:r>
            <a:r>
              <a:rPr sz="2400" b="1" kern="0" spc="-60">
                <a:solidFill>
                  <a:srgbClr val="C00000">
                    <a:alpha val="100000"/>
                  </a:srgbClr>
                </a:solidFill>
                <a:latin typeface="微软雅黑" panose="020B0503020204020204" charset="-122"/>
                <a:ea typeface="微软雅黑" panose="020B0503020204020204" charset="-122"/>
                <a:cs typeface="微软雅黑" panose="020B0503020204020204" charset="-122"/>
              </a:rPr>
              <a:t>知识为基”</a:t>
            </a:r>
            <a:r>
              <a:rPr sz="2400" b="1" kern="0" spc="-60">
                <a:solidFill>
                  <a:srgbClr val="000000">
                    <a:alpha val="100000"/>
                  </a:srgbClr>
                </a:solidFill>
                <a:latin typeface="微软雅黑" panose="020B0503020204020204" charset="-122"/>
                <a:ea typeface="微软雅黑" panose="020B0503020204020204" charset="-122"/>
                <a:cs typeface="微软雅黑" panose="020B0503020204020204" charset="-122"/>
              </a:rPr>
              <a:t>的转变</a:t>
            </a:r>
            <a:endParaRPr lang="en-US" altLang="en-US" sz="2400"/>
          </a:p>
        </p:txBody>
      </p:sp>
      <p:pic>
        <p:nvPicPr>
          <p:cNvPr id="160" name="picture 160"/>
          <p:cNvPicPr>
            <a:picLocks noChangeAspect="1"/>
          </p:cNvPicPr>
          <p:nvPr/>
        </p:nvPicPr>
        <p:blipFill>
          <a:blip r:embed="rId1"/>
          <a:stretch>
            <a:fillRect/>
          </a:stretch>
        </p:blipFill>
        <p:spPr>
          <a:xfrm rot="21600000">
            <a:off x="649528" y="2972574"/>
            <a:ext cx="3790441" cy="3646804"/>
          </a:xfrm>
          <a:prstGeom prst="rect">
            <a:avLst/>
          </a:prstGeom>
        </p:spPr>
      </p:pic>
      <p:sp>
        <p:nvSpPr>
          <p:cNvPr id="162" name="rect"/>
          <p:cNvSpPr/>
          <p:nvPr/>
        </p:nvSpPr>
        <p:spPr>
          <a:xfrm>
            <a:off x="8157971" y="4477194"/>
            <a:ext cx="1172756" cy="677100"/>
          </a:xfrm>
          <a:prstGeom prst="rect">
            <a:avLst/>
          </a:prstGeom>
          <a:solidFill>
            <a:srgbClr val="70AD47">
              <a:alpha val="100000"/>
            </a:srgbClr>
          </a:solidFill>
          <a:ln cap="flat">
            <a:noFill/>
            <a:prstDash val="solid"/>
            <a:miter lim="0"/>
          </a:ln>
        </p:spPr>
        <p:txBody>
          <a:bodyPr rtlCol="0"/>
          <a:lstStyle/>
          <a:p>
            <a:pPr algn="ctr"/>
            <a:endParaRPr lang="zh-CN" altLang="en-US"/>
          </a:p>
        </p:txBody>
      </p:sp>
      <p:sp>
        <p:nvSpPr>
          <p:cNvPr id="164" name="rect"/>
          <p:cNvSpPr/>
          <p:nvPr/>
        </p:nvSpPr>
        <p:spPr>
          <a:xfrm>
            <a:off x="9611233" y="4469066"/>
            <a:ext cx="2099309" cy="677100"/>
          </a:xfrm>
          <a:prstGeom prst="rect">
            <a:avLst/>
          </a:prstGeom>
          <a:solidFill>
            <a:srgbClr val="70AD47">
              <a:alpha val="100000"/>
            </a:srgbClr>
          </a:solidFill>
          <a:ln cap="flat">
            <a:noFill/>
            <a:prstDash val="solid"/>
            <a:miter lim="0"/>
          </a:ln>
        </p:spPr>
        <p:txBody>
          <a:bodyPr rtlCol="0"/>
          <a:lstStyle/>
          <a:p>
            <a:pPr algn="ctr"/>
            <a:endParaRPr lang="zh-CN" altLang="en-US"/>
          </a:p>
        </p:txBody>
      </p:sp>
      <p:sp>
        <p:nvSpPr>
          <p:cNvPr id="166" name="textbox 166"/>
          <p:cNvSpPr/>
          <p:nvPr/>
        </p:nvSpPr>
        <p:spPr>
          <a:xfrm>
            <a:off x="8291779" y="3961129"/>
            <a:ext cx="3289300" cy="1663700"/>
          </a:xfrm>
          <a:prstGeom prst="rect">
            <a:avLst/>
          </a:prstGeom>
        </p:spPr>
        <p:txBody>
          <a:bodyPr vert="horz" wrap="square" lIns="0" tIns="0" rIns="0" bIns="0"/>
          <a:lstStyle/>
          <a:p>
            <a:pPr algn="l" rtl="0" eaLnBrk="0">
              <a:lnSpc>
                <a:spcPct val="106000"/>
              </a:lnSpc>
            </a:pPr>
            <a:endParaRPr lang="en-US" altLang="en-US" sz="1000"/>
          </a:p>
          <a:p>
            <a:pPr algn="l" rtl="0" eaLnBrk="0">
              <a:lnSpc>
                <a:spcPct val="106000"/>
              </a:lnSpc>
            </a:pPr>
            <a:endParaRPr lang="en-US" altLang="en-US" sz="1000"/>
          </a:p>
          <a:p>
            <a:pPr algn="l" rtl="0" eaLnBrk="0">
              <a:lnSpc>
                <a:spcPct val="106000"/>
              </a:lnSpc>
            </a:pPr>
            <a:endParaRPr lang="en-US" altLang="en-US" sz="1000"/>
          </a:p>
          <a:p>
            <a:pPr algn="l" rtl="0" eaLnBrk="0">
              <a:lnSpc>
                <a:spcPct val="106000"/>
              </a:lnSpc>
            </a:pPr>
            <a:endParaRPr lang="en-US" altLang="en-US" sz="1000"/>
          </a:p>
          <a:p>
            <a:pPr algn="l" rtl="0" eaLnBrk="0">
              <a:lnSpc>
                <a:spcPct val="8000"/>
              </a:lnSpc>
            </a:pPr>
            <a:endParaRPr lang="en-US" altLang="en-US" sz="100"/>
          </a:p>
          <a:p>
            <a:pPr marL="12700" algn="l" rtl="0" eaLnBrk="0">
              <a:lnSpc>
                <a:spcPct val="85000"/>
              </a:lnSpc>
            </a:pPr>
            <a:r>
              <a:rPr sz="3600" kern="0" spc="-70">
                <a:ln w="13068" cap="flat" cmpd="sng">
                  <a:solidFill>
                    <a:srgbClr val="C00000">
                      <a:alpha val="100000"/>
                    </a:srgbClr>
                  </a:solidFill>
                  <a:prstDash val="solid"/>
                  <a:miter lim="10"/>
                </a:ln>
                <a:solidFill>
                  <a:srgbClr val="C00000">
                    <a:alpha val="100000"/>
                  </a:srgbClr>
                </a:solidFill>
                <a:latin typeface="黑体" panose="02010609060101010101" charset="-122"/>
                <a:ea typeface="黑体" panose="02010609060101010101" charset="-122"/>
                <a:cs typeface="黑体" panose="02010609060101010101" charset="-122"/>
              </a:rPr>
              <a:t>情境</a:t>
            </a:r>
            <a:r>
              <a:rPr sz="3600" kern="0" spc="450">
                <a:solidFill>
                  <a:srgbClr val="C00000">
                    <a:alpha val="100000"/>
                  </a:srgbClr>
                </a:solidFill>
                <a:latin typeface="黑体" panose="02010609060101010101" charset="-122"/>
                <a:ea typeface="黑体" panose="02010609060101010101" charset="-122"/>
                <a:cs typeface="黑体" panose="02010609060101010101" charset="-122"/>
              </a:rPr>
              <a:t>  </a:t>
            </a:r>
            <a:r>
              <a:rPr sz="3600" kern="0" spc="-70">
                <a:ln w="13068" cap="flat" cmpd="sng">
                  <a:solidFill>
                    <a:srgbClr val="C00000">
                      <a:alpha val="100000"/>
                    </a:srgbClr>
                  </a:solidFill>
                  <a:prstDash val="solid"/>
                  <a:miter lim="10"/>
                </a:ln>
                <a:solidFill>
                  <a:srgbClr val="C00000">
                    <a:alpha val="100000"/>
                  </a:srgbClr>
                </a:solidFill>
                <a:latin typeface="黑体" panose="02010609060101010101" charset="-122"/>
                <a:ea typeface="黑体" panose="02010609060101010101" charset="-122"/>
                <a:cs typeface="黑体" panose="02010609060101010101" charset="-122"/>
              </a:rPr>
              <a:t>一般情境</a:t>
            </a:r>
            <a:endParaRPr lang="en-US" altLang="en-US" sz="3600"/>
          </a:p>
        </p:txBody>
      </p:sp>
      <p:sp>
        <p:nvSpPr>
          <p:cNvPr id="168" name="path"/>
          <p:cNvSpPr/>
          <p:nvPr/>
        </p:nvSpPr>
        <p:spPr>
          <a:xfrm>
            <a:off x="9300412" y="3973829"/>
            <a:ext cx="324866" cy="1638274"/>
          </a:xfrm>
          <a:custGeom>
            <a:avLst/>
            <a:gdLst/>
            <a:ahLst/>
            <a:cxnLst/>
            <a:rect l="0" t="0" r="0" b="0"/>
            <a:pathLst>
              <a:path w="511" h="2579">
                <a:moveTo>
                  <a:pt x="481" y="2549"/>
                </a:moveTo>
                <a:cubicBezTo>
                  <a:pt x="356" y="2549"/>
                  <a:pt x="255" y="2533"/>
                  <a:pt x="255" y="2512"/>
                </a:cubicBezTo>
                <a:cubicBezTo>
                  <a:pt x="255" y="2512"/>
                  <a:pt x="255" y="2512"/>
                  <a:pt x="255" y="2512"/>
                </a:cubicBezTo>
                <a:lnTo>
                  <a:pt x="255" y="2512"/>
                </a:lnTo>
                <a:lnTo>
                  <a:pt x="255" y="1327"/>
                </a:lnTo>
                <a:cubicBezTo>
                  <a:pt x="255" y="1306"/>
                  <a:pt x="154" y="1290"/>
                  <a:pt x="30" y="1290"/>
                </a:cubicBezTo>
                <a:cubicBezTo>
                  <a:pt x="30" y="1290"/>
                  <a:pt x="30" y="1290"/>
                  <a:pt x="30" y="1290"/>
                </a:cubicBezTo>
                <a:lnTo>
                  <a:pt x="30" y="1290"/>
                </a:lnTo>
                <a:cubicBezTo>
                  <a:pt x="154" y="1290"/>
                  <a:pt x="255" y="1273"/>
                  <a:pt x="255" y="1252"/>
                </a:cubicBezTo>
                <a:lnTo>
                  <a:pt x="255" y="1252"/>
                </a:lnTo>
                <a:lnTo>
                  <a:pt x="255" y="67"/>
                </a:lnTo>
                <a:lnTo>
                  <a:pt x="255" y="67"/>
                </a:lnTo>
                <a:cubicBezTo>
                  <a:pt x="255" y="47"/>
                  <a:pt x="356" y="30"/>
                  <a:pt x="481" y="30"/>
                </a:cubicBezTo>
                <a:cubicBezTo>
                  <a:pt x="481" y="30"/>
                  <a:pt x="481" y="30"/>
                  <a:pt x="481" y="30"/>
                </a:cubicBezTo>
              </a:path>
            </a:pathLst>
          </a:custGeom>
          <a:noFill/>
          <a:ln w="38100" cap="flat">
            <a:solidFill>
              <a:srgbClr val="5B9BD5">
                <a:alpha val="100000"/>
              </a:srgbClr>
            </a:solidFill>
            <a:prstDash val="solid"/>
            <a:miter lim="1000000"/>
          </a:ln>
        </p:spPr>
        <p:txBody>
          <a:bodyPr rtlCol="0"/>
          <a:lstStyle/>
          <a:p>
            <a:pPr algn="ctr"/>
            <a:endParaRPr lang="zh-CN" altLang="en-US"/>
          </a:p>
        </p:txBody>
      </p:sp>
      <p:sp>
        <p:nvSpPr>
          <p:cNvPr id="170" name="textbox 170"/>
          <p:cNvSpPr/>
          <p:nvPr/>
        </p:nvSpPr>
        <p:spPr>
          <a:xfrm>
            <a:off x="6958965" y="3276968"/>
            <a:ext cx="615950" cy="2973704"/>
          </a:xfrm>
          <a:prstGeom prst="rect">
            <a:avLst/>
          </a:prstGeom>
          <a:solidFill>
            <a:srgbClr val="70AD47"/>
          </a:solidFill>
        </p:spPr>
        <p:txBody>
          <a:bodyPr vert="eaVert" wrap="square" lIns="0" tIns="0" rIns="0" bIns="0"/>
          <a:lstStyle/>
          <a:p>
            <a:pPr algn="l" rtl="0" eaLnBrk="0">
              <a:lnSpc>
                <a:spcPct val="105000"/>
              </a:lnSpc>
            </a:pPr>
            <a:endParaRPr lang="en-US" altLang="en-US" sz="300"/>
          </a:p>
          <a:p>
            <a:pPr marL="236855" algn="l" rtl="0" eaLnBrk="0">
              <a:lnSpc>
                <a:spcPct val="93000"/>
              </a:lnSpc>
              <a:spcBef>
                <a:spcPts val="5"/>
              </a:spcBef>
            </a:pPr>
            <a:r>
              <a:rPr sz="3900" kern="0" spc="40">
                <a:ln w="14503" cap="flat" cmpd="sng">
                  <a:solidFill>
                    <a:srgbClr val="C00000">
                      <a:alpha val="100000"/>
                    </a:srgbClr>
                  </a:solidFill>
                  <a:prstDash val="solid"/>
                  <a:miter lim="10"/>
                </a:ln>
                <a:solidFill>
                  <a:srgbClr val="C00000">
                    <a:alpha val="100000"/>
                  </a:srgbClr>
                </a:solidFill>
                <a:latin typeface="黑体" panose="02010609060101010101" charset="-122"/>
                <a:ea typeface="黑体" panose="02010609060101010101" charset="-122"/>
                <a:cs typeface="黑体" panose="02010609060101010101" charset="-122"/>
              </a:rPr>
              <a:t>借助什么考</a:t>
            </a:r>
            <a:endParaRPr lang="en-US" altLang="en-US" sz="3900"/>
          </a:p>
        </p:txBody>
      </p:sp>
      <p:sp>
        <p:nvSpPr>
          <p:cNvPr id="172" name="textbox 172"/>
          <p:cNvSpPr/>
          <p:nvPr/>
        </p:nvSpPr>
        <p:spPr>
          <a:xfrm>
            <a:off x="4470145" y="3250501"/>
            <a:ext cx="2099310" cy="677544"/>
          </a:xfrm>
          <a:prstGeom prst="rect">
            <a:avLst/>
          </a:prstGeom>
          <a:solidFill>
            <a:srgbClr val="70AD47"/>
          </a:solidFill>
        </p:spPr>
        <p:txBody>
          <a:bodyPr vert="horz" wrap="square" lIns="0" tIns="0" rIns="0" bIns="0"/>
          <a:lstStyle/>
          <a:p>
            <a:pPr algn="l" rtl="0" eaLnBrk="0">
              <a:lnSpc>
                <a:spcPct val="101000"/>
              </a:lnSpc>
            </a:pPr>
            <a:endParaRPr lang="en-US" altLang="en-US" sz="900"/>
          </a:p>
          <a:p>
            <a:pPr marL="151130" algn="l" rtl="0" eaLnBrk="0">
              <a:lnSpc>
                <a:spcPct val="95000"/>
              </a:lnSpc>
              <a:spcBef>
                <a:spcPts val="5"/>
              </a:spcBef>
            </a:pPr>
            <a:r>
              <a:rPr sz="3600" kern="0" spc="-40">
                <a:ln w="13068" cap="flat" cmpd="sng">
                  <a:solidFill>
                    <a:srgbClr val="C00000">
                      <a:alpha val="100000"/>
                    </a:srgbClr>
                  </a:solidFill>
                  <a:prstDash val="solid"/>
                  <a:miter lim="10"/>
                </a:ln>
                <a:solidFill>
                  <a:srgbClr val="C00000">
                    <a:alpha val="100000"/>
                  </a:srgbClr>
                </a:solidFill>
                <a:latin typeface="黑体" panose="02010609060101010101" charset="-122"/>
                <a:ea typeface="黑体" panose="02010609060101010101" charset="-122"/>
                <a:cs typeface="黑体" panose="02010609060101010101" charset="-122"/>
              </a:rPr>
              <a:t>为什么考</a:t>
            </a:r>
            <a:endParaRPr lang="en-US" altLang="en-US" sz="3600"/>
          </a:p>
        </p:txBody>
      </p:sp>
      <p:sp>
        <p:nvSpPr>
          <p:cNvPr id="174" name="rect"/>
          <p:cNvSpPr/>
          <p:nvPr/>
        </p:nvSpPr>
        <p:spPr>
          <a:xfrm>
            <a:off x="9611233" y="3619563"/>
            <a:ext cx="2099309" cy="677100"/>
          </a:xfrm>
          <a:prstGeom prst="rect">
            <a:avLst/>
          </a:prstGeom>
          <a:solidFill>
            <a:srgbClr val="70AD47">
              <a:alpha val="100000"/>
            </a:srgbClr>
          </a:solidFill>
          <a:ln cap="flat">
            <a:noFill/>
            <a:prstDash val="solid"/>
            <a:miter lim="0"/>
          </a:ln>
        </p:spPr>
        <p:txBody>
          <a:bodyPr rtlCol="0"/>
          <a:lstStyle/>
          <a:p>
            <a:pPr algn="ctr"/>
            <a:endParaRPr lang="zh-CN" altLang="en-US"/>
          </a:p>
        </p:txBody>
      </p:sp>
      <p:sp>
        <p:nvSpPr>
          <p:cNvPr id="176" name="rect"/>
          <p:cNvSpPr/>
          <p:nvPr/>
        </p:nvSpPr>
        <p:spPr>
          <a:xfrm>
            <a:off x="9611233" y="5288889"/>
            <a:ext cx="2099309" cy="677100"/>
          </a:xfrm>
          <a:prstGeom prst="rect">
            <a:avLst/>
          </a:prstGeom>
          <a:solidFill>
            <a:srgbClr val="70AD47">
              <a:alpha val="100000"/>
            </a:srgbClr>
          </a:solidFill>
          <a:ln cap="flat">
            <a:noFill/>
            <a:prstDash val="solid"/>
            <a:miter lim="0"/>
          </a:ln>
        </p:spPr>
        <p:txBody>
          <a:bodyPr rtlCol="0"/>
          <a:lstStyle/>
          <a:p>
            <a:pPr algn="ctr"/>
            <a:endParaRPr lang="zh-CN" altLang="en-US"/>
          </a:p>
        </p:txBody>
      </p:sp>
      <p:sp>
        <p:nvSpPr>
          <p:cNvPr id="178" name="textbox 178"/>
          <p:cNvSpPr/>
          <p:nvPr/>
        </p:nvSpPr>
        <p:spPr>
          <a:xfrm>
            <a:off x="4515358" y="5595924"/>
            <a:ext cx="2072004" cy="677544"/>
          </a:xfrm>
          <a:prstGeom prst="rect">
            <a:avLst/>
          </a:prstGeom>
          <a:solidFill>
            <a:srgbClr val="70AD47"/>
          </a:solidFill>
        </p:spPr>
        <p:txBody>
          <a:bodyPr vert="horz" wrap="square" lIns="0" tIns="0" rIns="0" bIns="0"/>
          <a:lstStyle/>
          <a:p>
            <a:pPr algn="l" rtl="0" eaLnBrk="0">
              <a:lnSpc>
                <a:spcPct val="101000"/>
              </a:lnSpc>
            </a:pPr>
            <a:endParaRPr lang="en-US" altLang="en-US" sz="900"/>
          </a:p>
          <a:p>
            <a:pPr algn="l" rtl="0" eaLnBrk="0">
              <a:lnSpc>
                <a:spcPct val="9000"/>
              </a:lnSpc>
            </a:pPr>
            <a:endParaRPr lang="en-US" altLang="en-US" sz="100"/>
          </a:p>
          <a:p>
            <a:pPr marL="371475" algn="l" rtl="0" eaLnBrk="0">
              <a:lnSpc>
                <a:spcPct val="95000"/>
              </a:lnSpc>
            </a:pPr>
            <a:r>
              <a:rPr sz="3600" kern="0" spc="-40">
                <a:ln w="13068" cap="flat" cmpd="sng">
                  <a:solidFill>
                    <a:srgbClr val="C00000">
                      <a:alpha val="100000"/>
                    </a:srgbClr>
                  </a:solidFill>
                  <a:prstDash val="solid"/>
                  <a:miter lim="10"/>
                </a:ln>
                <a:solidFill>
                  <a:srgbClr val="C00000">
                    <a:alpha val="100000"/>
                  </a:srgbClr>
                </a:solidFill>
                <a:latin typeface="黑体" panose="02010609060101010101" charset="-122"/>
                <a:ea typeface="黑体" panose="02010609060101010101" charset="-122"/>
                <a:cs typeface="黑体" panose="02010609060101010101" charset="-122"/>
              </a:rPr>
              <a:t>如何考</a:t>
            </a:r>
            <a:endParaRPr lang="en-US" altLang="en-US" sz="3600"/>
          </a:p>
        </p:txBody>
      </p:sp>
      <p:sp>
        <p:nvSpPr>
          <p:cNvPr id="180" name="textbox 180"/>
          <p:cNvSpPr/>
          <p:nvPr/>
        </p:nvSpPr>
        <p:spPr>
          <a:xfrm>
            <a:off x="4505579" y="4452937"/>
            <a:ext cx="2023745" cy="677544"/>
          </a:xfrm>
          <a:prstGeom prst="rect">
            <a:avLst/>
          </a:prstGeom>
          <a:solidFill>
            <a:srgbClr val="70AD47"/>
          </a:solidFill>
        </p:spPr>
        <p:txBody>
          <a:bodyPr vert="horz" wrap="square" lIns="0" tIns="0" rIns="0" bIns="0"/>
          <a:lstStyle/>
          <a:p>
            <a:pPr algn="l" rtl="0" eaLnBrk="0">
              <a:lnSpc>
                <a:spcPct val="101000"/>
              </a:lnSpc>
            </a:pPr>
            <a:endParaRPr lang="en-US" altLang="en-US" sz="900"/>
          </a:p>
          <a:p>
            <a:pPr algn="l" rtl="0" eaLnBrk="0">
              <a:lnSpc>
                <a:spcPct val="7000"/>
              </a:lnSpc>
            </a:pPr>
            <a:endParaRPr lang="en-US" altLang="en-US" sz="100"/>
          </a:p>
          <a:p>
            <a:pPr marL="346075" algn="l" rtl="0" eaLnBrk="0">
              <a:lnSpc>
                <a:spcPct val="95000"/>
              </a:lnSpc>
            </a:pPr>
            <a:r>
              <a:rPr sz="3600" kern="0" spc="-40">
                <a:ln w="13068" cap="flat" cmpd="sng">
                  <a:solidFill>
                    <a:srgbClr val="C00000">
                      <a:alpha val="100000"/>
                    </a:srgbClr>
                  </a:solidFill>
                  <a:prstDash val="solid"/>
                  <a:miter lim="10"/>
                </a:ln>
                <a:solidFill>
                  <a:srgbClr val="C00000">
                    <a:alpha val="100000"/>
                  </a:srgbClr>
                </a:solidFill>
                <a:latin typeface="黑体" panose="02010609060101010101" charset="-122"/>
                <a:ea typeface="黑体" panose="02010609060101010101" charset="-122"/>
                <a:cs typeface="黑体" panose="02010609060101010101" charset="-122"/>
              </a:rPr>
              <a:t>考什么</a:t>
            </a:r>
            <a:endParaRPr lang="en-US" altLang="en-US" sz="3600"/>
          </a:p>
        </p:txBody>
      </p:sp>
      <p:sp>
        <p:nvSpPr>
          <p:cNvPr id="182" name="path"/>
          <p:cNvSpPr/>
          <p:nvPr/>
        </p:nvSpPr>
        <p:spPr>
          <a:xfrm>
            <a:off x="6542277" y="3374136"/>
            <a:ext cx="384175" cy="2769425"/>
          </a:xfrm>
          <a:custGeom>
            <a:avLst/>
            <a:gdLst/>
            <a:ahLst/>
            <a:cxnLst/>
            <a:rect l="0" t="0" r="0" b="0"/>
            <a:pathLst>
              <a:path w="605" h="4361">
                <a:moveTo>
                  <a:pt x="30" y="30"/>
                </a:moveTo>
                <a:cubicBezTo>
                  <a:pt x="180" y="30"/>
                  <a:pt x="302" y="50"/>
                  <a:pt x="302" y="75"/>
                </a:cubicBezTo>
                <a:cubicBezTo>
                  <a:pt x="302" y="75"/>
                  <a:pt x="302" y="75"/>
                  <a:pt x="302" y="75"/>
                </a:cubicBezTo>
                <a:lnTo>
                  <a:pt x="302" y="75"/>
                </a:lnTo>
                <a:lnTo>
                  <a:pt x="302" y="2135"/>
                </a:lnTo>
                <a:cubicBezTo>
                  <a:pt x="302" y="2160"/>
                  <a:pt x="424" y="2180"/>
                  <a:pt x="575" y="2180"/>
                </a:cubicBezTo>
                <a:cubicBezTo>
                  <a:pt x="575" y="2180"/>
                  <a:pt x="575" y="2180"/>
                  <a:pt x="575" y="2180"/>
                </a:cubicBezTo>
                <a:lnTo>
                  <a:pt x="575" y="2180"/>
                </a:lnTo>
                <a:cubicBezTo>
                  <a:pt x="424" y="2180"/>
                  <a:pt x="302" y="2201"/>
                  <a:pt x="302" y="2226"/>
                </a:cubicBezTo>
                <a:lnTo>
                  <a:pt x="302" y="4285"/>
                </a:lnTo>
                <a:lnTo>
                  <a:pt x="302" y="4285"/>
                </a:lnTo>
                <a:cubicBezTo>
                  <a:pt x="302" y="4310"/>
                  <a:pt x="180" y="4331"/>
                  <a:pt x="30" y="4331"/>
                </a:cubicBezTo>
                <a:cubicBezTo>
                  <a:pt x="30" y="4331"/>
                  <a:pt x="30" y="4331"/>
                  <a:pt x="30" y="4331"/>
                </a:cubicBezTo>
              </a:path>
            </a:pathLst>
          </a:custGeom>
          <a:noFill/>
          <a:ln w="38100" cap="flat">
            <a:solidFill>
              <a:srgbClr val="5B9BD5">
                <a:alpha val="100000"/>
              </a:srgbClr>
            </a:solidFill>
            <a:prstDash val="solid"/>
            <a:miter lim="1000000"/>
          </a:ln>
        </p:spPr>
        <p:txBody>
          <a:bodyPr rtlCol="0"/>
          <a:lstStyle/>
          <a:p>
            <a:pPr algn="ctr"/>
            <a:endParaRPr lang="zh-CN" altLang="en-US"/>
          </a:p>
        </p:txBody>
      </p:sp>
      <p:sp>
        <p:nvSpPr>
          <p:cNvPr id="184" name="textbox 184"/>
          <p:cNvSpPr/>
          <p:nvPr/>
        </p:nvSpPr>
        <p:spPr>
          <a:xfrm>
            <a:off x="9743212" y="3746830"/>
            <a:ext cx="1837689" cy="482600"/>
          </a:xfrm>
          <a:prstGeom prst="rect">
            <a:avLst/>
          </a:prstGeom>
        </p:spPr>
        <p:txBody>
          <a:bodyPr vert="horz" wrap="square" lIns="0" tIns="0" rIns="0" bIns="0"/>
          <a:lstStyle/>
          <a:p>
            <a:pPr algn="l" rtl="0" eaLnBrk="0">
              <a:lnSpc>
                <a:spcPct val="96000"/>
              </a:lnSpc>
            </a:pPr>
            <a:endParaRPr lang="en-US" altLang="en-US" sz="100"/>
          </a:p>
          <a:p>
            <a:pPr marL="12700" algn="l" rtl="0" eaLnBrk="0">
              <a:lnSpc>
                <a:spcPct val="83000"/>
              </a:lnSpc>
            </a:pPr>
            <a:r>
              <a:rPr sz="3600" kern="0" spc="-30">
                <a:ln w="13068" cap="flat" cmpd="sng">
                  <a:solidFill>
                    <a:srgbClr val="C00000">
                      <a:alpha val="100000"/>
                    </a:srgbClr>
                  </a:solidFill>
                  <a:prstDash val="solid"/>
                  <a:miter lim="10"/>
                </a:ln>
                <a:solidFill>
                  <a:srgbClr val="C00000">
                    <a:alpha val="100000"/>
                  </a:srgbClr>
                </a:solidFill>
                <a:latin typeface="黑体" panose="02010609060101010101" charset="-122"/>
                <a:ea typeface="黑体" panose="02010609060101010101" charset="-122"/>
                <a:cs typeface="黑体" panose="02010609060101010101" charset="-122"/>
              </a:rPr>
              <a:t>简单情境</a:t>
            </a:r>
            <a:endParaRPr lang="en-US" altLang="en-US" sz="3600"/>
          </a:p>
        </p:txBody>
      </p:sp>
      <p:sp>
        <p:nvSpPr>
          <p:cNvPr id="186" name="textbox 186"/>
          <p:cNvSpPr/>
          <p:nvPr/>
        </p:nvSpPr>
        <p:spPr>
          <a:xfrm>
            <a:off x="9755556" y="5416550"/>
            <a:ext cx="1824989" cy="542925"/>
          </a:xfrm>
          <a:prstGeom prst="rect">
            <a:avLst/>
          </a:prstGeom>
        </p:spPr>
        <p:txBody>
          <a:bodyPr vert="horz" wrap="square" lIns="0" tIns="0" rIns="0" bIns="0"/>
          <a:lstStyle/>
          <a:p>
            <a:pPr algn="l" rtl="0" eaLnBrk="0">
              <a:lnSpc>
                <a:spcPct val="91000"/>
              </a:lnSpc>
            </a:pPr>
            <a:endParaRPr lang="en-US" altLang="en-US" sz="100"/>
          </a:p>
          <a:p>
            <a:pPr marL="12700" algn="l" rtl="0" eaLnBrk="0">
              <a:lnSpc>
                <a:spcPct val="94000"/>
              </a:lnSpc>
            </a:pPr>
            <a:r>
              <a:rPr sz="3600" kern="0" spc="-50">
                <a:ln w="13068" cap="flat" cmpd="sng">
                  <a:solidFill>
                    <a:srgbClr val="C00000">
                      <a:alpha val="100000"/>
                    </a:srgbClr>
                  </a:solidFill>
                  <a:prstDash val="solid"/>
                  <a:miter lim="10"/>
                </a:ln>
                <a:solidFill>
                  <a:srgbClr val="C00000">
                    <a:alpha val="100000"/>
                  </a:srgbClr>
                </a:solidFill>
                <a:latin typeface="黑体" panose="02010609060101010101" charset="-122"/>
                <a:ea typeface="黑体" panose="02010609060101010101" charset="-122"/>
                <a:cs typeface="黑体" panose="02010609060101010101" charset="-122"/>
              </a:rPr>
              <a:t>复杂情境</a:t>
            </a:r>
            <a:endParaRPr lang="en-US" altLang="en-US" sz="3600"/>
          </a:p>
        </p:txBody>
      </p:sp>
      <p:sp>
        <p:nvSpPr>
          <p:cNvPr id="188" name="path"/>
          <p:cNvSpPr/>
          <p:nvPr/>
        </p:nvSpPr>
        <p:spPr>
          <a:xfrm>
            <a:off x="7668259" y="4677664"/>
            <a:ext cx="466979" cy="370585"/>
          </a:xfrm>
          <a:custGeom>
            <a:avLst/>
            <a:gdLst/>
            <a:ahLst/>
            <a:cxnLst/>
            <a:rect l="0" t="0" r="0" b="0"/>
            <a:pathLst>
              <a:path w="735" h="583">
                <a:moveTo>
                  <a:pt x="0" y="145"/>
                </a:moveTo>
                <a:lnTo>
                  <a:pt x="443" y="145"/>
                </a:lnTo>
                <a:lnTo>
                  <a:pt x="443" y="0"/>
                </a:lnTo>
                <a:lnTo>
                  <a:pt x="735" y="291"/>
                </a:lnTo>
                <a:lnTo>
                  <a:pt x="443" y="583"/>
                </a:lnTo>
                <a:lnTo>
                  <a:pt x="443" y="437"/>
                </a:lnTo>
                <a:lnTo>
                  <a:pt x="0" y="437"/>
                </a:lnTo>
                <a:lnTo>
                  <a:pt x="145" y="291"/>
                </a:lnTo>
                <a:lnTo>
                  <a:pt x="0" y="145"/>
                </a:lnTo>
                <a:close/>
              </a:path>
            </a:pathLst>
          </a:custGeom>
          <a:solidFill>
            <a:srgbClr val="0070C0">
              <a:alpha val="100000"/>
            </a:srgbClr>
          </a:solidFill>
          <a:ln cap="flat">
            <a:noFill/>
            <a:prstDash val="solid"/>
            <a:miter lim="0"/>
          </a:ln>
        </p:spPr>
        <p:txBody>
          <a:bodyPr rtlCol="0"/>
          <a:lstStyle/>
          <a:p>
            <a:pPr algn="ctr"/>
            <a:endParaRPr lang="zh-CN"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90"/>
          <p:cNvPicPr>
            <a:picLocks noChangeAspect="1"/>
          </p:cNvPicPr>
          <p:nvPr/>
        </p:nvPicPr>
        <p:blipFill>
          <a:blip r:embed="rId1"/>
          <a:stretch>
            <a:fillRect/>
          </a:stretch>
        </p:blipFill>
        <p:spPr>
          <a:xfrm rot="21600000">
            <a:off x="0" y="0"/>
            <a:ext cx="12192000" cy="6858000"/>
          </a:xfrm>
          <a:prstGeom prst="rect">
            <a:avLst/>
          </a:prstGeom>
        </p:spPr>
      </p:pic>
      <p:graphicFrame>
        <p:nvGraphicFramePr>
          <p:cNvPr id="192" name="table 192"/>
          <p:cNvGraphicFramePr>
            <a:graphicFrameLocks noGrp="1"/>
          </p:cNvGraphicFramePr>
          <p:nvPr/>
        </p:nvGraphicFramePr>
        <p:xfrm>
          <a:off x="3478783" y="1195831"/>
          <a:ext cx="3190240" cy="706120"/>
        </p:xfrm>
        <a:graphic>
          <a:graphicData uri="http://schemas.openxmlformats.org/drawingml/2006/table">
            <a:tbl>
              <a:tblPr>
                <a:solidFill>
                  <a:srgbClr val="A9D18E"/>
                </a:solidFill>
              </a:tblPr>
              <a:tblGrid>
                <a:gridCol w="3190240"/>
              </a:tblGrid>
              <a:tr h="693420">
                <a:tc>
                  <a:txBody>
                    <a:bodyPr wrap="square"/>
                    <a:lstStyle/>
                    <a:p>
                      <a:pPr algn="l" rtl="0" eaLnBrk="0">
                        <a:lnSpc>
                          <a:spcPct val="127000"/>
                        </a:lnSpc>
                      </a:pPr>
                      <a:endParaRPr lang="en-US" altLang="en-US" sz="1000"/>
                    </a:p>
                    <a:p>
                      <a:pPr marL="104140" algn="l" rtl="0" eaLnBrk="0">
                        <a:lnSpc>
                          <a:spcPct val="100000"/>
                        </a:lnSpc>
                        <a:spcBef>
                          <a:spcPts val="5"/>
                        </a:spcBef>
                      </a:pPr>
                      <a:r>
                        <a:rPr sz="2700" b="1" kern="0" spc="80">
                          <a:solidFill>
                            <a:srgbClr val="C00000">
                              <a:alpha val="100000"/>
                            </a:srgbClr>
                          </a:solidFill>
                          <a:latin typeface="微软雅黑" panose="020B0503020204020204" charset="-122"/>
                          <a:ea typeface="微软雅黑" panose="020B0503020204020204" charset="-122"/>
                          <a:cs typeface="微软雅黑" panose="020B0503020204020204" charset="-122"/>
                        </a:rPr>
                        <a:t>为什么考：一核</a:t>
                      </a:r>
                      <a:endParaRPr lang="en-US" altLang="en-US" sz="2700"/>
                    </a:p>
                  </a:txBody>
                  <a:tcPr marL="0" marR="0" marT="0" marB="0" vert="horz">
                    <a:lnL w="12700" cap="flat" cmpd="sng" algn="ctr">
                      <a:solidFill>
                        <a:srgbClr val="41719C"/>
                      </a:solidFill>
                      <a:prstDash val="solid"/>
                      <a:round/>
                      <a:headEnd type="none" w="med" len="med"/>
                      <a:tailEnd type="none" w="med" len="med"/>
                    </a:lnL>
                    <a:lnR w="12700" cap="flat" cmpd="sng" algn="ctr">
                      <a:solidFill>
                        <a:srgbClr val="41719C"/>
                      </a:solidFill>
                      <a:prstDash val="solid"/>
                      <a:round/>
                      <a:headEnd type="none" w="med" len="med"/>
                      <a:tailEnd type="none" w="med" len="med"/>
                    </a:lnR>
                    <a:lnT w="12700" cap="flat" cmpd="sng" algn="ctr">
                      <a:solidFill>
                        <a:srgbClr val="41719C"/>
                      </a:solidFill>
                      <a:prstDash val="solid"/>
                      <a:round/>
                      <a:headEnd type="none" w="med" len="med"/>
                      <a:tailEnd type="none" w="med" len="med"/>
                    </a:lnT>
                    <a:lnB w="12700" cap="flat" cmpd="sng" algn="ctr">
                      <a:solidFill>
                        <a:srgbClr val="41719C"/>
                      </a:solidFill>
                      <a:prstDash val="solid"/>
                      <a:round/>
                      <a:headEnd type="none" w="med" len="med"/>
                      <a:tailEnd type="none" w="med" len="med"/>
                    </a:lnB>
                    <a:solidFill>
                      <a:srgbClr val="A9D18E"/>
                    </a:solidFill>
                  </a:tcPr>
                </a:tc>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icture 194"/>
          <p:cNvPicPr>
            <a:picLocks noChangeAspect="1"/>
          </p:cNvPicPr>
          <p:nvPr/>
        </p:nvPicPr>
        <p:blipFill>
          <a:blip r:embed="rId1"/>
          <a:stretch>
            <a:fillRect/>
          </a:stretch>
        </p:blipFill>
        <p:spPr>
          <a:xfrm rot="21600000">
            <a:off x="0" y="0"/>
            <a:ext cx="12192000" cy="6858000"/>
          </a:xfrm>
          <a:prstGeom prst="rect">
            <a:avLst/>
          </a:prstGeom>
        </p:spPr>
      </p:pic>
      <p:graphicFrame>
        <p:nvGraphicFramePr>
          <p:cNvPr id="196" name="table 196"/>
          <p:cNvGraphicFramePr>
            <a:graphicFrameLocks noGrp="1"/>
          </p:cNvGraphicFramePr>
          <p:nvPr/>
        </p:nvGraphicFramePr>
        <p:xfrm>
          <a:off x="5485892" y="4731727"/>
          <a:ext cx="5568950" cy="849630"/>
        </p:xfrm>
        <a:graphic>
          <a:graphicData uri="http://schemas.openxmlformats.org/drawingml/2006/table">
            <a:tbl>
              <a:tblPr>
                <a:solidFill>
                  <a:srgbClr val="5BD4FF"/>
                </a:solidFill>
              </a:tblPr>
              <a:tblGrid>
                <a:gridCol w="5568950"/>
              </a:tblGrid>
              <a:tr h="830580">
                <a:tc>
                  <a:txBody>
                    <a:bodyPr wrap="square"/>
                    <a:lstStyle/>
                    <a:p>
                      <a:pPr algn="l" rtl="0" eaLnBrk="0">
                        <a:lnSpc>
                          <a:spcPct val="110000"/>
                        </a:lnSpc>
                      </a:pPr>
                      <a:endParaRPr lang="en-US" altLang="en-US" sz="600"/>
                    </a:p>
                    <a:p>
                      <a:pPr marL="104775" algn="l" rtl="0" eaLnBrk="0">
                        <a:lnSpc>
                          <a:spcPct val="99000"/>
                        </a:lnSpc>
                        <a:spcBef>
                          <a:spcPts val="5"/>
                        </a:spcBef>
                      </a:pPr>
                      <a:r>
                        <a:rPr sz="24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获取解读信息、文字表达、辨</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识与判断    </a:t>
                      </a:r>
                      <a:r>
                        <a:rPr sz="24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推理与论证、分析与综合、探</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究与建构</a:t>
                      </a:r>
                      <a:endParaRPr lang="en-US" altLang="en-US" sz="2400"/>
                    </a:p>
                  </a:txBody>
                  <a:tcPr marL="0" marR="0" marT="0" marB="0" vert="horz">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5BD4FF"/>
                    </a:solidFill>
                  </a:tcPr>
                </a:tc>
              </a:tr>
            </a:tbl>
          </a:graphicData>
        </a:graphic>
      </p:graphicFrame>
      <p:sp>
        <p:nvSpPr>
          <p:cNvPr id="198" name="textbox 198"/>
          <p:cNvSpPr/>
          <p:nvPr/>
        </p:nvSpPr>
        <p:spPr>
          <a:xfrm>
            <a:off x="5495417" y="2469984"/>
            <a:ext cx="3744595" cy="831214"/>
          </a:xfrm>
          <a:prstGeom prst="rect">
            <a:avLst/>
          </a:prstGeom>
          <a:solidFill>
            <a:srgbClr val="5BD4FF"/>
          </a:solidFill>
        </p:spPr>
        <p:txBody>
          <a:bodyPr vert="horz" wrap="square" lIns="0" tIns="0" rIns="0" bIns="0"/>
          <a:lstStyle/>
          <a:p>
            <a:pPr algn="l" rtl="0" eaLnBrk="0">
              <a:lnSpc>
                <a:spcPct val="103000"/>
              </a:lnSpc>
            </a:pPr>
            <a:endParaRPr lang="en-US" altLang="en-US" sz="600"/>
          </a:p>
          <a:p>
            <a:pPr marL="95250" algn="l" rtl="0" eaLnBrk="0">
              <a:lnSpc>
                <a:spcPct val="97000"/>
              </a:lnSpc>
            </a:pP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政治立场思想观念</a:t>
            </a:r>
            <a:endParaRPr lang="en-US" altLang="en-US" sz="2400"/>
          </a:p>
          <a:p>
            <a:pPr marL="99695" algn="l" rtl="0" eaLnBrk="0">
              <a:lnSpc>
                <a:spcPct val="97000"/>
              </a:lnSpc>
              <a:spcBef>
                <a:spcPts val="80"/>
              </a:spcBef>
            </a:pP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世界观方法论、道德品质</a:t>
            </a:r>
            <a:endParaRPr lang="en-US" altLang="en-US" sz="2400"/>
          </a:p>
        </p:txBody>
      </p:sp>
      <p:graphicFrame>
        <p:nvGraphicFramePr>
          <p:cNvPr id="200" name="table 200"/>
          <p:cNvGraphicFramePr>
            <a:graphicFrameLocks noGrp="1"/>
          </p:cNvGraphicFramePr>
          <p:nvPr/>
        </p:nvGraphicFramePr>
        <p:xfrm>
          <a:off x="5485892" y="3774287"/>
          <a:ext cx="6120130" cy="480695"/>
        </p:xfrm>
        <a:graphic>
          <a:graphicData uri="http://schemas.openxmlformats.org/drawingml/2006/table">
            <a:tbl>
              <a:tblPr>
                <a:solidFill>
                  <a:srgbClr val="5BD4FF"/>
                </a:solidFill>
              </a:tblPr>
              <a:tblGrid>
                <a:gridCol w="6120130"/>
              </a:tblGrid>
              <a:tr h="461645">
                <a:tc>
                  <a:txBody>
                    <a:bodyPr wrap="square"/>
                    <a:lstStyle/>
                    <a:p>
                      <a:pPr algn="l" rtl="0" eaLnBrk="0">
                        <a:lnSpc>
                          <a:spcPct val="112000"/>
                        </a:lnSpc>
                      </a:pPr>
                      <a:endParaRPr lang="en-US" altLang="en-US" sz="600"/>
                    </a:p>
                    <a:p>
                      <a:pPr marL="104775" algn="l" rtl="0" eaLnBrk="0">
                        <a:lnSpc>
                          <a:spcPct val="97000"/>
                        </a:lnSpc>
                        <a:spcBef>
                          <a:spcPts val="5"/>
                        </a:spcBef>
                      </a:pPr>
                      <a:r>
                        <a:rPr sz="24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政治认同、科学精神、法治意识、</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公共参与</a:t>
                      </a:r>
                      <a:endParaRPr lang="en-US" altLang="en-US" sz="2400"/>
                    </a:p>
                  </a:txBody>
                  <a:tcPr marL="0" marR="0" marT="0" marB="0" vert="horz">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5BD4FF"/>
                    </a:solidFill>
                  </a:tcPr>
                </a:tc>
              </a:tr>
            </a:tbl>
          </a:graphicData>
        </a:graphic>
      </p:graphicFrame>
      <p:sp>
        <p:nvSpPr>
          <p:cNvPr id="202" name="textbox 202"/>
          <p:cNvSpPr/>
          <p:nvPr/>
        </p:nvSpPr>
        <p:spPr>
          <a:xfrm>
            <a:off x="4102608" y="1266951"/>
            <a:ext cx="2593975" cy="706755"/>
          </a:xfrm>
          <a:prstGeom prst="rect">
            <a:avLst/>
          </a:prstGeom>
          <a:solidFill>
            <a:srgbClr val="A4CC8E"/>
          </a:solidFill>
        </p:spPr>
        <p:txBody>
          <a:bodyPr vert="horz" wrap="square" lIns="0" tIns="0" rIns="0" bIns="0"/>
          <a:lstStyle/>
          <a:p>
            <a:pPr algn="l" rtl="0" eaLnBrk="0">
              <a:lnSpc>
                <a:spcPct val="126000"/>
              </a:lnSpc>
            </a:pPr>
            <a:endParaRPr lang="en-US" altLang="en-US" sz="1000"/>
          </a:p>
          <a:p>
            <a:pPr marL="103505" algn="l" rtl="0" eaLnBrk="0">
              <a:lnSpc>
                <a:spcPct val="100000"/>
              </a:lnSpc>
              <a:spcBef>
                <a:spcPts val="5"/>
              </a:spcBef>
            </a:pPr>
            <a:r>
              <a:rPr sz="2700" b="1" kern="0" spc="80">
                <a:solidFill>
                  <a:srgbClr val="C00000">
                    <a:alpha val="100000"/>
                  </a:srgbClr>
                </a:solidFill>
                <a:latin typeface="微软雅黑" panose="020B0503020204020204" charset="-122"/>
                <a:ea typeface="微软雅黑" panose="020B0503020204020204" charset="-122"/>
                <a:cs typeface="微软雅黑" panose="020B0503020204020204" charset="-122"/>
              </a:rPr>
              <a:t>考什么：四层</a:t>
            </a:r>
            <a:endParaRPr lang="en-US" altLang="en-US" sz="2700"/>
          </a:p>
        </p:txBody>
      </p:sp>
      <p:graphicFrame>
        <p:nvGraphicFramePr>
          <p:cNvPr id="204" name="table 204"/>
          <p:cNvGraphicFramePr>
            <a:graphicFrameLocks noGrp="1"/>
          </p:cNvGraphicFramePr>
          <p:nvPr/>
        </p:nvGraphicFramePr>
        <p:xfrm>
          <a:off x="5434203" y="6083020"/>
          <a:ext cx="3187065" cy="480694"/>
        </p:xfrm>
        <a:graphic>
          <a:graphicData uri="http://schemas.openxmlformats.org/drawingml/2006/table">
            <a:tbl>
              <a:tblPr>
                <a:solidFill>
                  <a:srgbClr val="5BD4FF"/>
                </a:solidFill>
              </a:tblPr>
              <a:tblGrid>
                <a:gridCol w="3187065"/>
              </a:tblGrid>
              <a:tr h="461644">
                <a:tc>
                  <a:txBody>
                    <a:bodyPr wrap="square"/>
                    <a:lstStyle/>
                    <a:p>
                      <a:pPr algn="l" rtl="0" eaLnBrk="0">
                        <a:lnSpc>
                          <a:spcPct val="112000"/>
                        </a:lnSpc>
                      </a:pPr>
                      <a:endParaRPr lang="en-US" altLang="en-US" sz="600"/>
                    </a:p>
                    <a:p>
                      <a:pPr marL="114300" algn="l" rtl="0" eaLnBrk="0">
                        <a:lnSpc>
                          <a:spcPct val="97000"/>
                        </a:lnSpc>
                        <a:spcBef>
                          <a:spcPts val="5"/>
                        </a:spcBef>
                      </a:pPr>
                      <a:r>
                        <a:rPr sz="2400" b="1" kern="0" spc="-20">
                          <a:solidFill>
                            <a:srgbClr val="000000">
                              <a:alpha val="100000"/>
                            </a:srgbClr>
                          </a:solidFill>
                          <a:latin typeface="Arial" panose="020B0604020202020204"/>
                          <a:ea typeface="Arial" panose="020B0604020202020204"/>
                          <a:cs typeface="Arial" panose="020B0604020202020204"/>
                        </a:rPr>
                        <a:t>7</a:t>
                      </a:r>
                      <a:r>
                        <a:rPr sz="24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个模块的基本知识</a:t>
                      </a:r>
                      <a:endParaRPr lang="en-US" altLang="en-US" sz="2400"/>
                    </a:p>
                  </a:txBody>
                  <a:tcPr marL="0" marR="0" marT="0" marB="0" vert="horz">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5BD4FF"/>
                    </a:solidFill>
                  </a:tcPr>
                </a:tc>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 name="table 208"/>
          <p:cNvGraphicFramePr>
            <a:graphicFrameLocks noGrp="1"/>
          </p:cNvGraphicFramePr>
          <p:nvPr/>
        </p:nvGraphicFramePr>
        <p:xfrm>
          <a:off x="485482" y="2314308"/>
          <a:ext cx="11310620" cy="3545204"/>
        </p:xfrm>
        <a:graphic>
          <a:graphicData uri="http://schemas.openxmlformats.org/drawingml/2006/table">
            <a:tbl>
              <a:tblPr>
                <a:solidFill>
                  <a:srgbClr val="5BD4FF"/>
                </a:solidFill>
              </a:tblPr>
              <a:tblGrid>
                <a:gridCol w="11310620"/>
              </a:tblGrid>
              <a:tr h="3532504">
                <a:tc>
                  <a:txBody>
                    <a:bodyPr wrap="square"/>
                    <a:lstStyle/>
                    <a:p>
                      <a:pPr algn="l" rtl="0" eaLnBrk="0">
                        <a:lnSpc>
                          <a:spcPct val="110000"/>
                        </a:lnSpc>
                      </a:pPr>
                      <a:endParaRPr lang="en-US" altLang="en-US" sz="1000"/>
                    </a:p>
                    <a:p>
                      <a:pPr marL="280035" indent="34290" algn="l" rtl="0" eaLnBrk="0">
                        <a:lnSpc>
                          <a:spcPct val="100000"/>
                        </a:lnSpc>
                        <a:spcBef>
                          <a:spcPts val="5"/>
                        </a:spcBef>
                      </a:pPr>
                      <a:r>
                        <a:rPr sz="2400" kern="0" spc="-20">
                          <a:ln w="8712"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b="1" kern="0" spc="-20">
                          <a:solidFill>
                            <a:srgbClr val="C00000">
                              <a:alpha val="100000"/>
                            </a:srgbClr>
                          </a:solidFill>
                          <a:latin typeface="微软雅黑" panose="020B0503020204020204" charset="-122"/>
                          <a:ea typeface="微软雅黑" panose="020B0503020204020204" charset="-122"/>
                          <a:cs typeface="微软雅黑" panose="020B0503020204020204" charset="-122"/>
                        </a:rPr>
                        <a:t>基础性：</a:t>
                      </a:r>
                      <a:r>
                        <a:rPr sz="24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要求以生活实践与学习探索中最基本的问题情境作为载体</a:t>
                      </a:r>
                      <a:r>
                        <a:rPr sz="2400" b="1" kern="0" spc="-30">
                          <a:solidFill>
                            <a:srgbClr val="000000">
                              <a:alpha val="100000"/>
                            </a:srgbClr>
                          </a:solidFill>
                          <a:latin typeface="微软雅黑" panose="020B0503020204020204" charset="-122"/>
                          <a:ea typeface="微软雅黑" panose="020B0503020204020204" charset="-122"/>
                          <a:cs typeface="微软雅黑" panose="020B0503020204020204" charset="-122"/>
                        </a:rPr>
                        <a:t>，考查对基     </a:t>
                      </a:r>
                      <a:r>
                        <a:rPr sz="24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本概念、基本原理、基本方法的掌</a:t>
                      </a:r>
                      <a:r>
                        <a:rPr sz="2400" b="1" kern="0" spc="-30">
                          <a:solidFill>
                            <a:srgbClr val="000000">
                              <a:alpha val="100000"/>
                            </a:srgbClr>
                          </a:solidFill>
                          <a:latin typeface="微软雅黑" panose="020B0503020204020204" charset="-122"/>
                          <a:ea typeface="微软雅黑" panose="020B0503020204020204" charset="-122"/>
                          <a:cs typeface="微软雅黑" panose="020B0503020204020204" charset="-122"/>
                        </a:rPr>
                        <a:t>握和应用。</a:t>
                      </a:r>
                      <a:endParaRPr lang="en-US" altLang="en-US" sz="2400"/>
                    </a:p>
                    <a:p>
                      <a:pPr marL="290195" indent="27305" algn="l" rtl="0" eaLnBrk="0">
                        <a:lnSpc>
                          <a:spcPct val="100000"/>
                        </a:lnSpc>
                        <a:spcBef>
                          <a:spcPts val="730"/>
                        </a:spcBef>
                      </a:pPr>
                      <a:r>
                        <a:rPr sz="2400" kern="0" spc="-20">
                          <a:ln w="8712"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b="1" kern="0" spc="-20">
                          <a:solidFill>
                            <a:srgbClr val="C00000">
                              <a:alpha val="100000"/>
                            </a:srgbClr>
                          </a:solidFill>
                          <a:latin typeface="微软雅黑" panose="020B0503020204020204" charset="-122"/>
                          <a:ea typeface="微软雅黑" panose="020B0503020204020204" charset="-122"/>
                          <a:cs typeface="微软雅黑" panose="020B0503020204020204" charset="-122"/>
                        </a:rPr>
                        <a:t>综合性：</a:t>
                      </a:r>
                      <a:r>
                        <a:rPr sz="24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要求以多项关联活动的复杂问题情境为载体，考查知</a:t>
                      </a:r>
                      <a:r>
                        <a:rPr sz="2400" b="1" kern="0" spc="-30">
                          <a:solidFill>
                            <a:srgbClr val="000000">
                              <a:alpha val="100000"/>
                            </a:srgbClr>
                          </a:solidFill>
                          <a:latin typeface="微软雅黑" panose="020B0503020204020204" charset="-122"/>
                          <a:ea typeface="微软雅黑" panose="020B0503020204020204" charset="-122"/>
                          <a:cs typeface="微软雅黑" panose="020B0503020204020204" charset="-122"/>
                        </a:rPr>
                        <a:t>识、能力的内部     </a:t>
                      </a:r>
                      <a:r>
                        <a:rPr sz="2400" b="1" kern="0" spc="-50">
                          <a:solidFill>
                            <a:srgbClr val="000000">
                              <a:alpha val="100000"/>
                            </a:srgbClr>
                          </a:solidFill>
                          <a:latin typeface="微软雅黑" panose="020B0503020204020204" charset="-122"/>
                          <a:ea typeface="微软雅黑" panose="020B0503020204020204" charset="-122"/>
                          <a:cs typeface="微软雅黑" panose="020B0503020204020204" charset="-122"/>
                        </a:rPr>
                        <a:t>融合及综合运用能力。</a:t>
                      </a:r>
                      <a:endParaRPr lang="en-US" altLang="en-US" sz="2400"/>
                    </a:p>
                    <a:p>
                      <a:pPr marL="284480" indent="33020" algn="l" rtl="0" eaLnBrk="0">
                        <a:lnSpc>
                          <a:spcPct val="100000"/>
                        </a:lnSpc>
                        <a:spcBef>
                          <a:spcPts val="820"/>
                        </a:spcBef>
                      </a:pPr>
                      <a:r>
                        <a:rPr sz="2400" kern="0" spc="-20">
                          <a:ln w="8712"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b="1" kern="0" spc="-20">
                          <a:solidFill>
                            <a:srgbClr val="C00000">
                              <a:alpha val="100000"/>
                            </a:srgbClr>
                          </a:solidFill>
                          <a:latin typeface="微软雅黑" panose="020B0503020204020204" charset="-122"/>
                          <a:ea typeface="微软雅黑" panose="020B0503020204020204" charset="-122"/>
                          <a:cs typeface="微软雅黑" panose="020B0503020204020204" charset="-122"/>
                        </a:rPr>
                        <a:t>应用性：</a:t>
                      </a:r>
                      <a:r>
                        <a:rPr sz="24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要求试题联系国家社会发展、科学技术进步、生产生</a:t>
                      </a:r>
                      <a:r>
                        <a:rPr sz="2400" b="1" kern="0" spc="-30">
                          <a:solidFill>
                            <a:srgbClr val="000000">
                              <a:alpha val="100000"/>
                            </a:srgbClr>
                          </a:solidFill>
                          <a:latin typeface="微软雅黑" panose="020B0503020204020204" charset="-122"/>
                          <a:ea typeface="微软雅黑" panose="020B0503020204020204" charset="-122"/>
                          <a:cs typeface="微软雅黑" panose="020B0503020204020204" charset="-122"/>
                        </a:rPr>
                        <a:t>活实际、生态环     </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境保护等现实问题，考查学生迁移能</a:t>
                      </a:r>
                      <a:r>
                        <a:rPr sz="24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力，理论联系实际的能力和水平。</a:t>
                      </a:r>
                      <a:endParaRPr lang="en-US" altLang="en-US" sz="2400"/>
                    </a:p>
                    <a:p>
                      <a:pPr marL="280035" indent="34290" algn="l" rtl="0" eaLnBrk="0">
                        <a:lnSpc>
                          <a:spcPct val="100000"/>
                        </a:lnSpc>
                        <a:spcBef>
                          <a:spcPts val="625"/>
                        </a:spcBef>
                      </a:pPr>
                      <a:r>
                        <a:rPr sz="2400" kern="0" spc="-20">
                          <a:ln w="8712"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b="1" kern="0" spc="-20">
                          <a:solidFill>
                            <a:srgbClr val="C00000">
                              <a:alpha val="100000"/>
                            </a:srgbClr>
                          </a:solidFill>
                          <a:latin typeface="微软雅黑" panose="020B0503020204020204" charset="-122"/>
                          <a:ea typeface="微软雅黑" panose="020B0503020204020204" charset="-122"/>
                          <a:cs typeface="微软雅黑" panose="020B0503020204020204" charset="-122"/>
                        </a:rPr>
                        <a:t>创新性：</a:t>
                      </a:r>
                      <a:r>
                        <a:rPr sz="24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是高考选拔功能的体现，要求创设合理问题情境，设置新</a:t>
                      </a:r>
                      <a:r>
                        <a:rPr sz="2400" b="1" kern="0" spc="-30">
                          <a:solidFill>
                            <a:srgbClr val="000000">
                              <a:alpha val="100000"/>
                            </a:srgbClr>
                          </a:solidFill>
                          <a:latin typeface="微软雅黑" panose="020B0503020204020204" charset="-122"/>
                          <a:ea typeface="微软雅黑" panose="020B0503020204020204" charset="-122"/>
                          <a:cs typeface="微软雅黑" panose="020B0503020204020204" charset="-122"/>
                        </a:rPr>
                        <a:t>颖的试题呈     </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现方式和设问方式，考查学生在开放性或陌生的情境中</a:t>
                      </a:r>
                      <a:r>
                        <a:rPr sz="24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思考，完成探究性任务。</a:t>
                      </a:r>
                      <a:endParaRPr lang="en-US" altLang="en-US" sz="2400"/>
                    </a:p>
                  </a:txBody>
                  <a:tcPr marL="0" marR="0" marT="0" marB="0" vert="horz">
                    <a:lnL w="12700" cap="flat" cmpd="sng" algn="ctr">
                      <a:solidFill>
                        <a:srgbClr val="41719C"/>
                      </a:solidFill>
                      <a:prstDash val="solid"/>
                      <a:round/>
                      <a:headEnd type="none" w="med" len="med"/>
                      <a:tailEnd type="none" w="med" len="med"/>
                    </a:lnL>
                    <a:lnR w="12700" cap="flat" cmpd="sng" algn="ctr">
                      <a:solidFill>
                        <a:srgbClr val="41719C"/>
                      </a:solidFill>
                      <a:prstDash val="solid"/>
                      <a:round/>
                      <a:headEnd type="none" w="med" len="med"/>
                      <a:tailEnd type="none" w="med" len="med"/>
                    </a:lnR>
                    <a:lnT w="12700" cap="flat" cmpd="sng" algn="ctr">
                      <a:solidFill>
                        <a:srgbClr val="41719C"/>
                      </a:solidFill>
                      <a:prstDash val="solid"/>
                      <a:round/>
                      <a:headEnd type="none" w="med" len="med"/>
                      <a:tailEnd type="none" w="med" len="med"/>
                    </a:lnT>
                    <a:lnB w="12700" cap="flat" cmpd="sng" algn="ctr">
                      <a:solidFill>
                        <a:srgbClr val="41719C"/>
                      </a:solidFill>
                      <a:prstDash val="solid"/>
                      <a:round/>
                      <a:headEnd type="none" w="med" len="med"/>
                      <a:tailEnd type="none" w="med" len="med"/>
                    </a:lnB>
                    <a:solidFill>
                      <a:srgbClr val="5BD4FF"/>
                    </a:solidFill>
                  </a:tcPr>
                </a:tc>
              </a:tr>
            </a:tbl>
          </a:graphicData>
        </a:graphic>
      </p:graphicFrame>
      <p:sp>
        <p:nvSpPr>
          <p:cNvPr id="210" name="textbox 210"/>
          <p:cNvSpPr/>
          <p:nvPr/>
        </p:nvSpPr>
        <p:spPr>
          <a:xfrm>
            <a:off x="4102608" y="1266951"/>
            <a:ext cx="2631439" cy="706755"/>
          </a:xfrm>
          <a:prstGeom prst="rect">
            <a:avLst/>
          </a:prstGeom>
          <a:solidFill>
            <a:srgbClr val="A9D18E"/>
          </a:solidFill>
        </p:spPr>
        <p:txBody>
          <a:bodyPr vert="horz" wrap="square" lIns="0" tIns="0" rIns="0" bIns="0"/>
          <a:lstStyle/>
          <a:p>
            <a:pPr algn="l" rtl="0" eaLnBrk="0">
              <a:lnSpc>
                <a:spcPct val="126000"/>
              </a:lnSpc>
            </a:pPr>
            <a:endParaRPr lang="en-US" altLang="en-US" sz="1000"/>
          </a:p>
          <a:p>
            <a:pPr algn="l" rtl="0" eaLnBrk="0">
              <a:lnSpc>
                <a:spcPct val="7000"/>
              </a:lnSpc>
            </a:pPr>
            <a:endParaRPr lang="en-US" altLang="en-US" sz="100"/>
          </a:p>
          <a:p>
            <a:pPr marL="102870" algn="l" rtl="0" eaLnBrk="0">
              <a:lnSpc>
                <a:spcPct val="100000"/>
              </a:lnSpc>
            </a:pPr>
            <a:r>
              <a:rPr sz="2700" b="1" kern="0" spc="80">
                <a:solidFill>
                  <a:srgbClr val="C00000">
                    <a:alpha val="100000"/>
                  </a:srgbClr>
                </a:solidFill>
                <a:latin typeface="微软雅黑" panose="020B0503020204020204" charset="-122"/>
                <a:ea typeface="微软雅黑" panose="020B0503020204020204" charset="-122"/>
                <a:cs typeface="微软雅黑" panose="020B0503020204020204" charset="-122"/>
              </a:rPr>
              <a:t>怎么考：四翼</a:t>
            </a:r>
            <a:endParaRPr lang="en-US" altLang="en-US" sz="27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 name="table 214"/>
          <p:cNvGraphicFramePr>
            <a:graphicFrameLocks noGrp="1"/>
          </p:cNvGraphicFramePr>
          <p:nvPr/>
        </p:nvGraphicFramePr>
        <p:xfrm>
          <a:off x="275374" y="1245870"/>
          <a:ext cx="8777604" cy="2875279"/>
        </p:xfrm>
        <a:graphic>
          <a:graphicData uri="http://schemas.openxmlformats.org/drawingml/2006/table">
            <a:tbl>
              <a:tblPr/>
              <a:tblGrid>
                <a:gridCol w="1321435"/>
                <a:gridCol w="7456169"/>
              </a:tblGrid>
              <a:tr h="520065">
                <a:tc>
                  <a:txBody>
                    <a:bodyPr wrap="square"/>
                    <a:lstStyle/>
                    <a:p>
                      <a:pPr algn="l" rtl="0" eaLnBrk="0">
                        <a:lnSpc>
                          <a:spcPct val="119000"/>
                        </a:lnSpc>
                      </a:pPr>
                      <a:endParaRPr lang="en-US" altLang="en-US" sz="500"/>
                    </a:p>
                    <a:p>
                      <a:pPr marL="99060" algn="l" rtl="0" eaLnBrk="0">
                        <a:lnSpc>
                          <a:spcPct val="97000"/>
                        </a:lnSpc>
                        <a:spcBef>
                          <a:spcPts val="5"/>
                        </a:spcBef>
                      </a:pPr>
                      <a:r>
                        <a:rPr sz="2000" b="1" kern="0" spc="0">
                          <a:solidFill>
                            <a:srgbClr val="FFFFFF">
                              <a:alpha val="100000"/>
                            </a:srgbClr>
                          </a:solidFill>
                          <a:latin typeface="微软雅黑" panose="020B0503020204020204" charset="-122"/>
                          <a:ea typeface="微软雅黑" panose="020B0503020204020204" charset="-122"/>
                          <a:cs typeface="微软雅黑" panose="020B0503020204020204" charset="-122"/>
                        </a:rPr>
                        <a:t>情境类型</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18000"/>
                        </a:lnSpc>
                      </a:pPr>
                      <a:endParaRPr lang="en-US" altLang="en-US" sz="500"/>
                    </a:p>
                    <a:p>
                      <a:pPr marL="94615" algn="l" rtl="0" eaLnBrk="0">
                        <a:lnSpc>
                          <a:spcPct val="98000"/>
                        </a:lnSpc>
                        <a:spcBef>
                          <a:spcPts val="5"/>
                        </a:spcBef>
                      </a:pPr>
                      <a:r>
                        <a:rPr sz="2000" b="1" kern="0" spc="-10">
                          <a:solidFill>
                            <a:srgbClr val="FFFFFF">
                              <a:alpha val="100000"/>
                            </a:srgbClr>
                          </a:solidFill>
                          <a:latin typeface="微软雅黑" panose="020B0503020204020204" charset="-122"/>
                          <a:ea typeface="微软雅黑" panose="020B0503020204020204" charset="-122"/>
                          <a:cs typeface="微软雅黑" panose="020B0503020204020204" charset="-122"/>
                        </a:rPr>
                        <a:t>含义</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r>
              <a:tr h="749934">
                <a:tc>
                  <a:txBody>
                    <a:bodyPr wrap="square"/>
                    <a:lstStyle/>
                    <a:p>
                      <a:pPr algn="l" rtl="0" eaLnBrk="0">
                        <a:lnSpc>
                          <a:spcPct val="111000"/>
                        </a:lnSpc>
                      </a:pPr>
                      <a:endParaRPr lang="en-US" altLang="en-US" sz="500"/>
                    </a:p>
                    <a:p>
                      <a:pPr marL="100330" algn="l" rtl="0" eaLnBrk="0">
                        <a:lnSpc>
                          <a:spcPct val="97000"/>
                        </a:lnSpc>
                        <a:spcBef>
                          <a:spcPts val="5"/>
                        </a:spcBef>
                      </a:pPr>
                      <a:r>
                        <a:rPr sz="2000" b="1" kern="0" spc="-10">
                          <a:solidFill>
                            <a:srgbClr val="C00000">
                              <a:alpha val="100000"/>
                            </a:srgbClr>
                          </a:solidFill>
                          <a:latin typeface="微软雅黑" panose="020B0503020204020204" charset="-122"/>
                          <a:ea typeface="微软雅黑" panose="020B0503020204020204" charset="-122"/>
                          <a:cs typeface="微软雅黑" panose="020B0503020204020204" charset="-122"/>
                        </a:rPr>
                        <a:t>简单情境</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12000"/>
                        </a:lnSpc>
                      </a:pPr>
                      <a:endParaRPr lang="en-US" altLang="en-US" sz="500"/>
                    </a:p>
                    <a:p>
                      <a:pPr marL="93345" algn="l" rtl="0" eaLnBrk="0">
                        <a:lnSpc>
                          <a:spcPct val="97000"/>
                        </a:lnSpc>
                        <a:spcBef>
                          <a:spcPts val="5"/>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是指表现内容简单，呈现形式简单，测试目标单一的情境</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644525">
                <a:tc>
                  <a:txBody>
                    <a:bodyPr wrap="square"/>
                    <a:lstStyle/>
                    <a:p>
                      <a:pPr algn="l" rtl="0" eaLnBrk="0">
                        <a:lnSpc>
                          <a:spcPct val="112000"/>
                        </a:lnSpc>
                      </a:pPr>
                      <a:endParaRPr lang="en-US" altLang="en-US" sz="500"/>
                    </a:p>
                    <a:p>
                      <a:pPr marL="104775" algn="l" rtl="0" eaLnBrk="0">
                        <a:lnSpc>
                          <a:spcPct val="97000"/>
                        </a:lnSpc>
                        <a:spcBef>
                          <a:spcPct val="0"/>
                        </a:spcBef>
                      </a:pPr>
                      <a:r>
                        <a:rPr sz="2000" b="1" kern="0" spc="-20">
                          <a:solidFill>
                            <a:srgbClr val="C00000">
                              <a:alpha val="100000"/>
                            </a:srgbClr>
                          </a:solidFill>
                          <a:latin typeface="微软雅黑" panose="020B0503020204020204" charset="-122"/>
                          <a:ea typeface="微软雅黑" panose="020B0503020204020204" charset="-122"/>
                          <a:cs typeface="微软雅黑" panose="020B0503020204020204" charset="-122"/>
                        </a:rPr>
                        <a:t>一般情境</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13000"/>
                        </a:lnSpc>
                      </a:pPr>
                      <a:endParaRPr lang="en-US" altLang="en-US" sz="500"/>
                    </a:p>
                    <a:p>
                      <a:pPr marL="93345" algn="l" rtl="0" eaLnBrk="0">
                        <a:lnSpc>
                          <a:spcPct val="97000"/>
                        </a:lnSpc>
                        <a:spcBef>
                          <a:spcPct val="0"/>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是指表现内容简单，但呈现形式复杂，测试目标比较单一的情境</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960755">
                <a:tc>
                  <a:txBody>
                    <a:bodyPr wrap="square"/>
                    <a:lstStyle/>
                    <a:p>
                      <a:pPr algn="l" rtl="0" eaLnBrk="0">
                        <a:lnSpc>
                          <a:spcPct val="112000"/>
                        </a:lnSpc>
                      </a:pPr>
                      <a:endParaRPr lang="en-US" altLang="en-US" sz="500"/>
                    </a:p>
                    <a:p>
                      <a:pPr marL="100330" algn="l" rtl="0" eaLnBrk="0">
                        <a:lnSpc>
                          <a:spcPct val="97000"/>
                        </a:lnSpc>
                      </a:pPr>
                      <a:r>
                        <a:rPr sz="2000" b="1" kern="0" spc="-10">
                          <a:solidFill>
                            <a:srgbClr val="C00000">
                              <a:alpha val="100000"/>
                            </a:srgbClr>
                          </a:solidFill>
                          <a:latin typeface="微软雅黑" panose="020B0503020204020204" charset="-122"/>
                          <a:ea typeface="微软雅黑" panose="020B0503020204020204" charset="-122"/>
                          <a:cs typeface="微软雅黑" panose="020B0503020204020204" charset="-122"/>
                        </a:rPr>
                        <a:t>复杂情境</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8000"/>
                        </a:lnSpc>
                      </a:pPr>
                      <a:endParaRPr lang="en-US" altLang="en-US" sz="500"/>
                    </a:p>
                    <a:p>
                      <a:pPr marL="96520" indent="-1270" algn="l" rtl="0" eaLnBrk="0">
                        <a:lnSpc>
                          <a:spcPct val="99000"/>
                        </a:lnSpc>
                        <a:spcBef>
                          <a:spcPct val="0"/>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指反映内容层次较多</a:t>
                      </a:r>
                      <a:r>
                        <a:rPr sz="20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、呈现形式比较多元，测试目标的综合性、     </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需要深入解读的情境，一般用于材料性非选择</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题</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bl>
          </a:graphicData>
        </a:graphic>
      </p:graphicFrame>
      <p:graphicFrame>
        <p:nvGraphicFramePr>
          <p:cNvPr id="216" name="table 216"/>
          <p:cNvGraphicFramePr>
            <a:graphicFrameLocks noGrp="1"/>
          </p:cNvGraphicFramePr>
          <p:nvPr/>
        </p:nvGraphicFramePr>
        <p:xfrm>
          <a:off x="275374" y="4744466"/>
          <a:ext cx="10006329" cy="1679575"/>
        </p:xfrm>
        <a:graphic>
          <a:graphicData uri="http://schemas.openxmlformats.org/drawingml/2006/table">
            <a:tbl>
              <a:tblPr/>
              <a:tblGrid>
                <a:gridCol w="1382394"/>
                <a:gridCol w="8623934"/>
              </a:tblGrid>
              <a:tr h="402589">
                <a:tc>
                  <a:txBody>
                    <a:bodyPr wrap="square"/>
                    <a:lstStyle/>
                    <a:p>
                      <a:pPr algn="l" rtl="0" eaLnBrk="0">
                        <a:lnSpc>
                          <a:spcPct val="100000"/>
                        </a:lnSpc>
                      </a:pPr>
                      <a:endParaRPr lang="en-US" altLang="en-US" sz="600"/>
                    </a:p>
                    <a:p>
                      <a:pPr marL="186690" algn="l" rtl="0" eaLnBrk="0">
                        <a:lnSpc>
                          <a:spcPct val="97000"/>
                        </a:lnSpc>
                        <a:spcBef>
                          <a:spcPts val="5"/>
                        </a:spcBef>
                      </a:pPr>
                      <a:r>
                        <a:rPr sz="2000" b="1" kern="0" spc="-10">
                          <a:solidFill>
                            <a:srgbClr val="FFFFFF">
                              <a:alpha val="100000"/>
                            </a:srgbClr>
                          </a:solidFill>
                          <a:latin typeface="微软雅黑" panose="020B0503020204020204" charset="-122"/>
                          <a:ea typeface="微软雅黑" panose="020B0503020204020204" charset="-122"/>
                          <a:cs typeface="微软雅黑" panose="020B0503020204020204" charset="-122"/>
                        </a:rPr>
                        <a:t>情境结构</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19000"/>
                        </a:lnSpc>
                      </a:pPr>
                      <a:endParaRPr lang="en-US" altLang="en-US" sz="500"/>
                    </a:p>
                    <a:p>
                      <a:pPr marL="4057650" algn="l" rtl="0" eaLnBrk="0">
                        <a:lnSpc>
                          <a:spcPct val="98000"/>
                        </a:lnSpc>
                        <a:spcBef>
                          <a:spcPts val="5"/>
                        </a:spcBef>
                      </a:pPr>
                      <a:r>
                        <a:rPr sz="2000" b="1" kern="0" spc="-10">
                          <a:solidFill>
                            <a:srgbClr val="FFFFFF">
                              <a:alpha val="100000"/>
                            </a:srgbClr>
                          </a:solidFill>
                          <a:latin typeface="微软雅黑" panose="020B0503020204020204" charset="-122"/>
                          <a:ea typeface="微软雅黑" panose="020B0503020204020204" charset="-122"/>
                          <a:cs typeface="微软雅黑" panose="020B0503020204020204" charset="-122"/>
                        </a:rPr>
                        <a:t>含义</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r>
              <a:tr h="569594">
                <a:tc>
                  <a:txBody>
                    <a:bodyPr wrap="square"/>
                    <a:lstStyle/>
                    <a:p>
                      <a:pPr algn="l" rtl="0" eaLnBrk="0">
                        <a:lnSpc>
                          <a:spcPct val="111000"/>
                        </a:lnSpc>
                      </a:pPr>
                      <a:endParaRPr lang="en-US" altLang="en-US" sz="500"/>
                    </a:p>
                    <a:p>
                      <a:pPr marL="99695" algn="l" rtl="0" eaLnBrk="0">
                        <a:lnSpc>
                          <a:spcPct val="98000"/>
                        </a:lnSpc>
                        <a:spcBef>
                          <a:spcPts val="5"/>
                        </a:spcBef>
                      </a:pPr>
                      <a:r>
                        <a:rPr sz="2000" b="1" kern="0" spc="-10">
                          <a:solidFill>
                            <a:srgbClr val="C00000">
                              <a:alpha val="100000"/>
                            </a:srgbClr>
                          </a:solidFill>
                          <a:latin typeface="微软雅黑" panose="020B0503020204020204" charset="-122"/>
                          <a:ea typeface="微软雅黑" panose="020B0503020204020204" charset="-122"/>
                          <a:cs typeface="微软雅黑" panose="020B0503020204020204" charset="-122"/>
                        </a:rPr>
                        <a:t>结构良好</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13000"/>
                        </a:lnSpc>
                      </a:pPr>
                      <a:endParaRPr lang="en-US" altLang="en-US" sz="500"/>
                    </a:p>
                    <a:p>
                      <a:pPr marL="95250" algn="l" rtl="0" eaLnBrk="0">
                        <a:lnSpc>
                          <a:spcPct val="97000"/>
                        </a:lnSpc>
                        <a:spcBef>
                          <a:spcPts val="5"/>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情境提供的信息与学科任务完成之间有较好的吻合度</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707390">
                <a:tc>
                  <a:txBody>
                    <a:bodyPr wrap="square"/>
                    <a:lstStyle/>
                    <a:p>
                      <a:pPr algn="l" rtl="0" eaLnBrk="0">
                        <a:lnSpc>
                          <a:spcPct val="112000"/>
                        </a:lnSpc>
                      </a:pPr>
                      <a:endParaRPr lang="en-US" altLang="en-US" sz="500"/>
                    </a:p>
                    <a:p>
                      <a:pPr marL="99695" algn="l" rtl="0" eaLnBrk="0">
                        <a:lnSpc>
                          <a:spcPct val="98000"/>
                        </a:lnSpc>
                        <a:spcBef>
                          <a:spcPts val="5"/>
                        </a:spcBef>
                      </a:pPr>
                      <a:r>
                        <a:rPr sz="2000" b="1" kern="0" spc="-10">
                          <a:solidFill>
                            <a:srgbClr val="C00000">
                              <a:alpha val="100000"/>
                            </a:srgbClr>
                          </a:solidFill>
                          <a:latin typeface="微软雅黑" panose="020B0503020204020204" charset="-122"/>
                          <a:ea typeface="微软雅黑" panose="020B0503020204020204" charset="-122"/>
                          <a:cs typeface="微软雅黑" panose="020B0503020204020204" charset="-122"/>
                        </a:rPr>
                        <a:t>结构不良</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9000"/>
                        </a:lnSpc>
                      </a:pPr>
                      <a:endParaRPr lang="en-US" altLang="en-US" sz="500"/>
                    </a:p>
                    <a:p>
                      <a:pPr marL="95250" algn="l" rtl="0" eaLnBrk="0">
                        <a:lnSpc>
                          <a:spcPct val="99000"/>
                        </a:lnSpc>
                        <a:spcBef>
                          <a:spcPct val="0"/>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情境提供的信息与学科任务完成之间并不是完成吻合的，解决问题的理论</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条件至少有一项是不明确的</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bl>
          </a:graphicData>
        </a:graphic>
      </p:graphicFrame>
      <p:pic>
        <p:nvPicPr>
          <p:cNvPr id="218" name="picture 218"/>
          <p:cNvPicPr>
            <a:picLocks noChangeAspect="1"/>
          </p:cNvPicPr>
          <p:nvPr/>
        </p:nvPicPr>
        <p:blipFill>
          <a:blip r:embed="rId1"/>
          <a:stretch>
            <a:fillRect/>
          </a:stretch>
        </p:blipFill>
        <p:spPr>
          <a:xfrm rot="21600000">
            <a:off x="9057131" y="1421892"/>
            <a:ext cx="1298447" cy="3260725"/>
          </a:xfrm>
          <a:prstGeom prst="rect">
            <a:avLst/>
          </a:prstGeom>
        </p:spPr>
      </p:pic>
      <p:pic>
        <p:nvPicPr>
          <p:cNvPr id="220" name="picture 220"/>
          <p:cNvPicPr>
            <a:picLocks noChangeAspect="1"/>
          </p:cNvPicPr>
          <p:nvPr/>
        </p:nvPicPr>
        <p:blipFill>
          <a:blip r:embed="rId2"/>
          <a:stretch>
            <a:fillRect/>
          </a:stretch>
        </p:blipFill>
        <p:spPr>
          <a:xfrm rot="21600000">
            <a:off x="10490327" y="3375659"/>
            <a:ext cx="1304417" cy="1306957"/>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224"/>
          <p:cNvSpPr/>
          <p:nvPr/>
        </p:nvSpPr>
        <p:spPr>
          <a:xfrm>
            <a:off x="47650" y="3226689"/>
            <a:ext cx="7005319" cy="3431540"/>
          </a:xfrm>
          <a:prstGeom prst="rect">
            <a:avLst/>
          </a:prstGeom>
        </p:spPr>
        <p:txBody>
          <a:bodyPr vert="horz" wrap="square" lIns="0" tIns="0" rIns="0" bIns="0"/>
          <a:lstStyle/>
          <a:p>
            <a:pPr algn="l" rtl="0" eaLnBrk="0">
              <a:lnSpc>
                <a:spcPct val="83000"/>
              </a:lnSpc>
            </a:pPr>
            <a:endParaRPr lang="en-US" altLang="en-US" sz="100"/>
          </a:p>
          <a:p>
            <a:pPr marL="12700" algn="l" rtl="0" eaLnBrk="0">
              <a:lnSpc>
                <a:spcPts val="2245"/>
              </a:lnSpc>
            </a:pPr>
            <a:r>
              <a:rPr sz="2700" kern="0" spc="-10" baseline="-4000">
                <a:solidFill>
                  <a:srgbClr val="000000">
                    <a:alpha val="100000"/>
                  </a:srgbClr>
                </a:solidFill>
                <a:latin typeface="楷体" panose="02010609060101010101" charset="-122"/>
                <a:ea typeface="楷体" panose="02010609060101010101" charset="-122"/>
                <a:cs typeface="楷体" panose="02010609060101010101" charset="-122"/>
              </a:rPr>
              <a:t>粗钢价格飙升，我国粗钢出口量明显增长。</a:t>
            </a:r>
            <a:r>
              <a:rPr sz="1700" kern="0" spc="-10">
                <a:solidFill>
                  <a:srgbClr val="000000">
                    <a:alpha val="100000"/>
                  </a:srgbClr>
                </a:solidFill>
                <a:latin typeface="楷体" panose="02010609060101010101" charset="-122"/>
                <a:ea typeface="楷体" panose="02010609060101010101" charset="-122"/>
                <a:cs typeface="楷体" panose="02010609060101010101" charset="-122"/>
              </a:rPr>
              <a:t>    </a:t>
            </a:r>
            <a:r>
              <a:rPr sz="1600" kern="0" spc="-10">
                <a:solidFill>
                  <a:srgbClr val="0079D0">
                    <a:alpha val="100000"/>
                  </a:srgbClr>
                </a:solidFill>
                <a:latin typeface="微软雅黑" panose="020B0503020204020204" charset="-122"/>
                <a:ea typeface="微软雅黑" panose="020B0503020204020204" charset="-122"/>
                <a:cs typeface="微软雅黑" panose="020B0503020204020204" charset="-122"/>
              </a:rPr>
              <a:t>国际市场需求大，价格高</a:t>
            </a:r>
            <a:endParaRPr lang="en-US" altLang="en-US" sz="1600"/>
          </a:p>
          <a:p>
            <a:pPr marL="24130" indent="334645" algn="l" rtl="0" eaLnBrk="0">
              <a:lnSpc>
                <a:spcPct val="107000"/>
              </a:lnSpc>
              <a:spcBef>
                <a:spcPts val="440"/>
              </a:spcBef>
            </a:pPr>
            <a:r>
              <a:rPr sz="1800" kern="0" spc="0">
                <a:solidFill>
                  <a:srgbClr val="000000">
                    <a:alpha val="100000"/>
                  </a:srgbClr>
                </a:solidFill>
                <a:latin typeface="楷体" panose="02010609060101010101" charset="-122"/>
                <a:ea typeface="楷体" panose="02010609060101010101" charset="-122"/>
                <a:cs typeface="楷体" panose="02010609060101010101" charset="-122"/>
              </a:rPr>
              <a:t>2021年我国粗钢净出口4096.1万吨，较2020年增加2451</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.6万吨。但 </a:t>
            </a:r>
            <a:r>
              <a:rPr sz="1800" kern="0" spc="-40">
                <a:solidFill>
                  <a:srgbClr val="000000">
                    <a:alpha val="100000"/>
                  </a:srgbClr>
                </a:solidFill>
                <a:latin typeface="楷体" panose="02010609060101010101" charset="-122"/>
                <a:ea typeface="楷体" panose="02010609060101010101" charset="-122"/>
                <a:cs typeface="楷体" panose="02010609060101010101" charset="-122"/>
              </a:rPr>
              <a:t>同时钢铁行业的碳排放问题日益引起人们的关注。</a:t>
            </a:r>
            <a:r>
              <a:rPr sz="1800" kern="0" spc="290">
                <a:solidFill>
                  <a:srgbClr val="000000">
                    <a:alpha val="100000"/>
                  </a:srgbClr>
                </a:solidFill>
                <a:latin typeface="楷体" panose="02010609060101010101" charset="-122"/>
                <a:ea typeface="楷体" panose="02010609060101010101" charset="-122"/>
                <a:cs typeface="楷体" panose="02010609060101010101" charset="-122"/>
              </a:rPr>
              <a:t> </a:t>
            </a:r>
            <a:r>
              <a:rPr sz="1800" kern="0" spc="-40">
                <a:solidFill>
                  <a:srgbClr val="000000">
                    <a:alpha val="100000"/>
                  </a:srgbClr>
                </a:solidFill>
                <a:latin typeface="楷体" panose="02010609060101010101" charset="-122"/>
                <a:ea typeface="楷体" panose="02010609060101010101" charset="-122"/>
                <a:cs typeface="楷体" panose="02010609060101010101" charset="-122"/>
              </a:rPr>
              <a:t>2021年我国</a:t>
            </a:r>
            <a:r>
              <a:rPr sz="1800" kern="0" spc="-50">
                <a:solidFill>
                  <a:srgbClr val="000000">
                    <a:alpha val="100000"/>
                  </a:srgbClr>
                </a:solidFill>
                <a:latin typeface="楷体" panose="02010609060101010101" charset="-122"/>
                <a:ea typeface="楷体" panose="02010609060101010101" charset="-122"/>
                <a:cs typeface="楷体" panose="02010609060101010101" charset="-122"/>
              </a:rPr>
              <a:t>钢铁行</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  业碳排量占全国碳排放总量的15%左右，是</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制造业门类中碳排量最大的</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 </a:t>
            </a:r>
            <a:r>
              <a:rPr sz="2700" kern="0" spc="0" baseline="-19000">
                <a:solidFill>
                  <a:srgbClr val="000000">
                    <a:alpha val="100000"/>
                  </a:srgbClr>
                </a:solidFill>
                <a:latin typeface="楷体" panose="02010609060101010101" charset="-122"/>
                <a:ea typeface="楷体" panose="02010609060101010101" charset="-122"/>
                <a:cs typeface="楷体" panose="02010609060101010101" charset="-122"/>
              </a:rPr>
              <a:t>行业。</a:t>
            </a:r>
            <a:r>
              <a:rPr sz="1700" kern="0" spc="0">
                <a:solidFill>
                  <a:srgbClr val="000000">
                    <a:alpha val="100000"/>
                  </a:srgbClr>
                </a:solidFill>
                <a:latin typeface="楷体" panose="02010609060101010101" charset="-122"/>
                <a:ea typeface="楷体" panose="02010609060101010101" charset="-122"/>
                <a:cs typeface="楷体" panose="02010609060101010101" charset="-122"/>
              </a:rPr>
              <a:t>    </a:t>
            </a:r>
            <a:r>
              <a:rPr sz="2400" b="1" kern="0" spc="0" baseline="4000">
                <a:solidFill>
                  <a:srgbClr val="00B050">
                    <a:alpha val="100000"/>
                  </a:srgbClr>
                </a:solidFill>
                <a:latin typeface="微软雅黑" panose="020B0503020204020204" charset="-122"/>
                <a:ea typeface="微软雅黑" panose="020B0503020204020204" charset="-122"/>
                <a:cs typeface="微软雅黑" panose="020B0503020204020204" charset="-122"/>
              </a:rPr>
              <a:t>钢铁行业碳排量大，影响高质量发展</a:t>
            </a:r>
            <a:endParaRPr lang="en-US" altLang="en-US" sz="2400" baseline="4000"/>
          </a:p>
          <a:p>
            <a:pPr marL="26670" indent="562610" algn="l" rtl="0" eaLnBrk="0">
              <a:lnSpc>
                <a:spcPct val="103000"/>
              </a:lnSpc>
              <a:spcBef>
                <a:spcPts val="385"/>
              </a:spcBef>
            </a:pPr>
            <a:r>
              <a:rPr sz="1800" kern="0" spc="0">
                <a:solidFill>
                  <a:srgbClr val="000000">
                    <a:alpha val="100000"/>
                  </a:srgbClr>
                </a:solidFill>
                <a:latin typeface="楷体" panose="02010609060101010101" charset="-122"/>
                <a:ea typeface="楷体" panose="02010609060101010101" charset="-122"/>
                <a:cs typeface="楷体" panose="02010609060101010101" charset="-122"/>
              </a:rPr>
              <a:t>材料二  铁矿石是生产粗钢</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的重要原材料之一。我国铁矿石的对 </a:t>
            </a:r>
            <a:r>
              <a:rPr sz="2700" kern="0" spc="-10" baseline="-10000">
                <a:solidFill>
                  <a:srgbClr val="000000">
                    <a:alpha val="100000"/>
                  </a:srgbClr>
                </a:solidFill>
                <a:latin typeface="楷体" panose="02010609060101010101" charset="-122"/>
                <a:ea typeface="楷体" panose="02010609060101010101" charset="-122"/>
                <a:cs typeface="楷体" panose="02010609060101010101" charset="-122"/>
              </a:rPr>
              <a:t>外依存度超过80%，而且缺乏定价</a:t>
            </a:r>
            <a:r>
              <a:rPr sz="2700" kern="0" spc="-20" baseline="-10000">
                <a:solidFill>
                  <a:srgbClr val="000000">
                    <a:alpha val="100000"/>
                  </a:srgbClr>
                </a:solidFill>
                <a:latin typeface="楷体" panose="02010609060101010101" charset="-122"/>
                <a:ea typeface="楷体" panose="02010609060101010101" charset="-122"/>
                <a:cs typeface="楷体" panose="02010609060101010101" charset="-122"/>
              </a:rPr>
              <a:t>权。</a:t>
            </a:r>
            <a:r>
              <a:rPr sz="1700" kern="0" spc="-300">
                <a:solidFill>
                  <a:srgbClr val="000000">
                    <a:alpha val="100000"/>
                  </a:srgbClr>
                </a:solidFill>
                <a:latin typeface="楷体" panose="02010609060101010101" charset="-122"/>
                <a:ea typeface="楷体" panose="02010609060101010101" charset="-122"/>
                <a:cs typeface="楷体" panose="02010609060101010101" charset="-122"/>
              </a:rPr>
              <a:t> </a:t>
            </a:r>
            <a:r>
              <a:rPr sz="1600" kern="0" spc="-20">
                <a:solidFill>
                  <a:srgbClr val="7932B0">
                    <a:alpha val="100000"/>
                  </a:srgbClr>
                </a:solidFill>
                <a:latin typeface="微软雅黑" panose="020B0503020204020204" charset="-122"/>
                <a:ea typeface="微软雅黑" panose="020B0503020204020204" charset="-122"/>
                <a:cs typeface="微软雅黑" panose="020B0503020204020204" charset="-122"/>
              </a:rPr>
              <a:t>重要原料铁矿石受制于人</a:t>
            </a:r>
            <a:endParaRPr lang="en-US" altLang="en-US" sz="1600"/>
          </a:p>
          <a:p>
            <a:pPr marL="14605" indent="200660" algn="l" rtl="0" eaLnBrk="0">
              <a:lnSpc>
                <a:spcPct val="104000"/>
              </a:lnSpc>
              <a:spcBef>
                <a:spcPts val="520"/>
              </a:spcBef>
            </a:pP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有观点认为，为推动我国经济高质量发展，钢铁行业应扩大粗钢产   </a:t>
            </a:r>
            <a:r>
              <a:rPr sz="18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量并增加出口。</a:t>
            </a:r>
            <a:endParaRPr lang="en-US" altLang="en-US" sz="1800"/>
          </a:p>
          <a:p>
            <a:pPr marL="13335" indent="339090" algn="l" rtl="0" eaLnBrk="0">
              <a:lnSpc>
                <a:spcPct val="90000"/>
              </a:lnSpc>
              <a:spcBef>
                <a:spcPts val="295"/>
              </a:spcBef>
            </a:pPr>
            <a:r>
              <a:rPr sz="18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结合材料，运用《经济与社会》《当代国际政治与经济》的知识，</a:t>
            </a: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对该观点进行</a:t>
            </a:r>
            <a:r>
              <a:rPr sz="2700" b="1" kern="0" spc="10">
                <a:solidFill>
                  <a:srgbClr val="C00000">
                    <a:alpha val="100000"/>
                  </a:srgbClr>
                </a:solidFill>
                <a:latin typeface="微软雅黑" panose="020B0503020204020204" charset="-122"/>
                <a:ea typeface="微软雅黑" panose="020B0503020204020204" charset="-122"/>
                <a:cs typeface="微软雅黑" panose="020B0503020204020204" charset="-122"/>
              </a:rPr>
              <a:t>评析</a:t>
            </a:r>
            <a:r>
              <a:rPr sz="27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a:p>
        </p:txBody>
      </p:sp>
      <p:sp>
        <p:nvSpPr>
          <p:cNvPr id="226" name="textbox 226"/>
          <p:cNvSpPr/>
          <p:nvPr/>
        </p:nvSpPr>
        <p:spPr>
          <a:xfrm>
            <a:off x="23418" y="1058970"/>
            <a:ext cx="7101840" cy="1869439"/>
          </a:xfrm>
          <a:prstGeom prst="rect">
            <a:avLst/>
          </a:prstGeom>
        </p:spPr>
        <p:txBody>
          <a:bodyPr vert="horz" wrap="square" lIns="0" tIns="0" rIns="0" bIns="0"/>
          <a:lstStyle/>
          <a:p>
            <a:pPr algn="l" rtl="0" eaLnBrk="0">
              <a:lnSpc>
                <a:spcPct val="84000"/>
              </a:lnSpc>
            </a:pPr>
            <a:endParaRPr lang="en-US" altLang="en-US" sz="100"/>
          </a:p>
          <a:p>
            <a:pPr marL="3877945" algn="l" rtl="0" eaLnBrk="0">
              <a:lnSpc>
                <a:spcPct val="97000"/>
              </a:lnSpc>
            </a:pPr>
            <a:r>
              <a:rPr sz="3200" b="1" kern="0" spc="-10">
                <a:solidFill>
                  <a:srgbClr val="C00000">
                    <a:alpha val="100000"/>
                  </a:srgbClr>
                </a:solidFill>
                <a:latin typeface="微软雅黑" panose="020B0503020204020204" charset="-122"/>
                <a:ea typeface="微软雅黑" panose="020B0503020204020204" charset="-122"/>
                <a:cs typeface="微软雅黑" panose="020B0503020204020204" charset="-122"/>
              </a:rPr>
              <a:t>情境结构良好</a:t>
            </a:r>
            <a:endParaRPr lang="en-US" altLang="en-US" sz="3200"/>
          </a:p>
          <a:p>
            <a:pPr marL="127000" algn="l" rtl="0" eaLnBrk="0">
              <a:lnSpc>
                <a:spcPct val="98000"/>
              </a:lnSpc>
              <a:spcBef>
                <a:spcPts val="1620"/>
              </a:spcBef>
            </a:pPr>
            <a:r>
              <a:rPr sz="18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（2022</a:t>
            </a:r>
            <a:r>
              <a:rPr sz="18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8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山东卷）阅读材料，完成下列要求。</a:t>
            </a:r>
            <a:endParaRPr lang="en-US" altLang="en-US" sz="1800"/>
          </a:p>
          <a:p>
            <a:pPr marL="387350" algn="l" rtl="0" eaLnBrk="0">
              <a:lnSpc>
                <a:spcPct val="93000"/>
              </a:lnSpc>
              <a:spcBef>
                <a:spcPts val="280"/>
              </a:spcBef>
            </a:pPr>
            <a:r>
              <a:rPr sz="1800" kern="0" spc="-30">
                <a:solidFill>
                  <a:srgbClr val="000000">
                    <a:alpha val="100000"/>
                  </a:srgbClr>
                </a:solidFill>
                <a:latin typeface="楷体" panose="02010609060101010101" charset="-122"/>
                <a:ea typeface="楷体" panose="02010609060101010101" charset="-122"/>
                <a:cs typeface="楷体" panose="02010609060101010101" charset="-122"/>
              </a:rPr>
              <a:t>推进碳达峰碳中和是推动高质量发展的内在要求。</a:t>
            </a:r>
            <a:r>
              <a:rPr sz="1500" b="1" kern="0" spc="-30">
                <a:solidFill>
                  <a:srgbClr val="00B050">
                    <a:alpha val="100000"/>
                  </a:srgbClr>
                </a:solidFill>
                <a:latin typeface="微软雅黑" panose="020B0503020204020204" charset="-122"/>
                <a:ea typeface="微软雅黑" panose="020B0503020204020204" charset="-122"/>
                <a:cs typeface="微软雅黑" panose="020B0503020204020204" charset="-122"/>
              </a:rPr>
              <a:t>降碳推动高质量发展</a:t>
            </a:r>
            <a:endParaRPr lang="en-US" altLang="en-US" sz="1500"/>
          </a:p>
          <a:p>
            <a:pPr marL="39370" indent="461010" algn="l" rtl="0" eaLnBrk="0">
              <a:lnSpc>
                <a:spcPct val="101000"/>
              </a:lnSpc>
              <a:spcBef>
                <a:spcPts val="405"/>
              </a:spcBef>
            </a:pPr>
            <a:r>
              <a:rPr sz="1800" kern="0" spc="-40">
                <a:solidFill>
                  <a:srgbClr val="000000">
                    <a:alpha val="100000"/>
                  </a:srgbClr>
                </a:solidFill>
                <a:latin typeface="楷体" panose="02010609060101010101" charset="-122"/>
                <a:ea typeface="楷体" panose="02010609060101010101" charset="-122"/>
                <a:cs typeface="楷体" panose="02010609060101010101" charset="-122"/>
              </a:rPr>
              <a:t>材料一  粗钢的主要用途是作为原料，用来制成各种规</a:t>
            </a:r>
            <a:r>
              <a:rPr sz="1800" kern="0" spc="-50">
                <a:solidFill>
                  <a:srgbClr val="000000">
                    <a:alpha val="100000"/>
                  </a:srgbClr>
                </a:solidFill>
                <a:latin typeface="楷体" panose="02010609060101010101" charset="-122"/>
                <a:ea typeface="楷体" panose="02010609060101010101" charset="-122"/>
                <a:cs typeface="楷体" panose="02010609060101010101" charset="-122"/>
              </a:rPr>
              <a:t>格的管材、</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  铸件等。长期以来，我国一直是全球最大粗钢生产国，全</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球占比最高</a:t>
            </a:r>
            <a:endParaRPr lang="en-US" altLang="en-US" sz="1800"/>
          </a:p>
        </p:txBody>
      </p:sp>
      <p:sp>
        <p:nvSpPr>
          <p:cNvPr id="228" name="textbox 228"/>
          <p:cNvSpPr/>
          <p:nvPr/>
        </p:nvSpPr>
        <p:spPr>
          <a:xfrm>
            <a:off x="7157897" y="4726609"/>
            <a:ext cx="4824095" cy="2070100"/>
          </a:xfrm>
          <a:prstGeom prst="rect">
            <a:avLst/>
          </a:prstGeom>
        </p:spPr>
        <p:txBody>
          <a:bodyPr vert="horz" wrap="square" lIns="0" tIns="0" rIns="0" bIns="0"/>
          <a:lstStyle/>
          <a:p>
            <a:pPr algn="l" rtl="0" eaLnBrk="0">
              <a:lnSpc>
                <a:spcPct val="79000"/>
              </a:lnSpc>
            </a:pPr>
            <a:endParaRPr lang="en-US" altLang="en-US" sz="100"/>
          </a:p>
          <a:p>
            <a:pPr marL="14605" algn="l" rtl="0" eaLnBrk="0">
              <a:lnSpc>
                <a:spcPct val="89000"/>
              </a:lnSpc>
            </a:pPr>
            <a:r>
              <a:rPr sz="1800" b="1" kern="0" spc="0">
                <a:solidFill>
                  <a:srgbClr val="00B050">
                    <a:alpha val="100000"/>
                  </a:srgbClr>
                </a:solidFill>
                <a:latin typeface="微软雅黑" panose="020B0503020204020204" charset="-122"/>
                <a:ea typeface="微软雅黑" panose="020B0503020204020204" charset="-122"/>
                <a:cs typeface="微软雅黑" panose="020B0503020204020204" charset="-122"/>
              </a:rPr>
              <a:t>③我国推进碳达峰碳中和，钢铁行业</a:t>
            </a:r>
            <a:r>
              <a:rPr sz="1800" b="1" kern="0" spc="-10">
                <a:solidFill>
                  <a:srgbClr val="00B050">
                    <a:alpha val="100000"/>
                  </a:srgbClr>
                </a:solidFill>
                <a:latin typeface="微软雅黑" panose="020B0503020204020204" charset="-122"/>
                <a:ea typeface="微软雅黑" panose="020B0503020204020204" charset="-122"/>
                <a:cs typeface="微软雅黑" panose="020B0503020204020204" charset="-122"/>
              </a:rPr>
              <a:t>要贯彻新发</a:t>
            </a:r>
            <a:endParaRPr lang="en-US" altLang="en-US" sz="1800"/>
          </a:p>
          <a:p>
            <a:pPr marL="12700" indent="2540" algn="l" rtl="0" eaLnBrk="0">
              <a:lnSpc>
                <a:spcPct val="131000"/>
              </a:lnSpc>
              <a:spcBef>
                <a:spcPts val="35"/>
              </a:spcBef>
            </a:pPr>
            <a:r>
              <a:rPr sz="1800" b="1" kern="0" spc="0">
                <a:solidFill>
                  <a:srgbClr val="00B050">
                    <a:alpha val="100000"/>
                  </a:srgbClr>
                </a:solidFill>
                <a:latin typeface="微软雅黑" panose="020B0503020204020204" charset="-122"/>
                <a:ea typeface="微软雅黑" panose="020B0503020204020204" charset="-122"/>
                <a:cs typeface="微软雅黑" panose="020B0503020204020204" charset="-122"/>
              </a:rPr>
              <a:t>展理念，深化供给侧结构性改革，</a:t>
            </a:r>
            <a:r>
              <a:rPr sz="1800" b="1" kern="0" spc="-10">
                <a:solidFill>
                  <a:srgbClr val="00B050">
                    <a:alpha val="100000"/>
                  </a:srgbClr>
                </a:solidFill>
                <a:latin typeface="微软雅黑" panose="020B0503020204020204" charset="-122"/>
                <a:ea typeface="微软雅黑" panose="020B0503020204020204" charset="-122"/>
                <a:cs typeface="微软雅黑" panose="020B0503020204020204" charset="-122"/>
              </a:rPr>
              <a:t>提高自主创新 </a:t>
            </a:r>
            <a:r>
              <a:rPr sz="1800" b="1" kern="0" spc="0">
                <a:solidFill>
                  <a:srgbClr val="00B050">
                    <a:alpha val="100000"/>
                  </a:srgbClr>
                </a:solidFill>
                <a:latin typeface="微软雅黑" panose="020B0503020204020204" charset="-122"/>
                <a:ea typeface="微软雅黑" panose="020B0503020204020204" charset="-122"/>
                <a:cs typeface="微软雅黑" panose="020B0503020204020204" charset="-122"/>
              </a:rPr>
              <a:t>能力，加大节能降碳技术的研发，适度</a:t>
            </a:r>
            <a:r>
              <a:rPr sz="1800" b="1" kern="0" spc="-10">
                <a:solidFill>
                  <a:srgbClr val="00B050">
                    <a:alpha val="100000"/>
                  </a:srgbClr>
                </a:solidFill>
                <a:latin typeface="微软雅黑" panose="020B0503020204020204" charset="-122"/>
                <a:ea typeface="微软雅黑" panose="020B0503020204020204" charset="-122"/>
                <a:cs typeface="微软雅黑" panose="020B0503020204020204" charset="-122"/>
              </a:rPr>
              <a:t>、逐步压</a:t>
            </a:r>
            <a:r>
              <a:rPr sz="1800" b="1" kern="0" spc="0">
                <a:solidFill>
                  <a:srgbClr val="00B050">
                    <a:alpha val="100000"/>
                  </a:srgbClr>
                </a:solidFill>
                <a:latin typeface="微软雅黑" panose="020B0503020204020204" charset="-122"/>
                <a:ea typeface="微软雅黑" panose="020B0503020204020204" charset="-122"/>
                <a:cs typeface="微软雅黑" panose="020B0503020204020204" charset="-122"/>
              </a:rPr>
              <a:t> 缩粗钢产量，扩大钢铁中高端产品供给</a:t>
            </a:r>
            <a:r>
              <a:rPr sz="1800" b="1" kern="0" spc="-10">
                <a:solidFill>
                  <a:srgbClr val="00B050">
                    <a:alpha val="100000"/>
                  </a:srgbClr>
                </a:solidFill>
                <a:latin typeface="微软雅黑" panose="020B0503020204020204" charset="-122"/>
                <a:ea typeface="微软雅黑" panose="020B0503020204020204" charset="-122"/>
                <a:cs typeface="微软雅黑" panose="020B0503020204020204" charset="-122"/>
              </a:rPr>
              <a:t>，促进钢</a:t>
            </a:r>
            <a:r>
              <a:rPr sz="1800" b="1" kern="0" spc="0">
                <a:solidFill>
                  <a:srgbClr val="00B050">
                    <a:alpha val="100000"/>
                  </a:srgbClr>
                </a:solidFill>
                <a:latin typeface="微软雅黑" panose="020B0503020204020204" charset="-122"/>
                <a:ea typeface="微软雅黑" panose="020B0503020204020204" charset="-122"/>
                <a:cs typeface="微软雅黑" panose="020B0503020204020204" charset="-122"/>
              </a:rPr>
              <a:t> 铁产业结构转型升级，培育钢铁产业出</a:t>
            </a:r>
            <a:r>
              <a:rPr sz="1800" b="1" kern="0" spc="-10">
                <a:solidFill>
                  <a:srgbClr val="00B050">
                    <a:alpha val="100000"/>
                  </a:srgbClr>
                </a:solidFill>
                <a:latin typeface="微软雅黑" panose="020B0503020204020204" charset="-122"/>
                <a:ea typeface="微软雅黑" panose="020B0503020204020204" charset="-122"/>
                <a:cs typeface="微软雅黑" panose="020B0503020204020204" charset="-122"/>
              </a:rPr>
              <a:t>口竞争新</a:t>
            </a:r>
            <a:r>
              <a:rPr sz="1800" b="1" kern="0" spc="0">
                <a:solidFill>
                  <a:srgbClr val="00B050">
                    <a:alpha val="100000"/>
                  </a:srgbClr>
                </a:solidFill>
                <a:latin typeface="微软雅黑" panose="020B0503020204020204" charset="-122"/>
                <a:ea typeface="微软雅黑" panose="020B0503020204020204" charset="-122"/>
                <a:cs typeface="微软雅黑" panose="020B0503020204020204" charset="-122"/>
              </a:rPr>
              <a:t> </a:t>
            </a:r>
            <a:r>
              <a:rPr sz="1800" b="1" kern="0" spc="-20">
                <a:solidFill>
                  <a:srgbClr val="00B050">
                    <a:alpha val="100000"/>
                  </a:srgbClr>
                </a:solidFill>
                <a:latin typeface="微软雅黑" panose="020B0503020204020204" charset="-122"/>
                <a:ea typeface="微软雅黑" panose="020B0503020204020204" charset="-122"/>
                <a:cs typeface="微软雅黑" panose="020B0503020204020204" charset="-122"/>
              </a:rPr>
              <a:t>优势，推动我国经济高质量</a:t>
            </a:r>
            <a:r>
              <a:rPr sz="1800" b="1" kern="0" spc="-30">
                <a:solidFill>
                  <a:srgbClr val="00B050">
                    <a:alpha val="100000"/>
                  </a:srgbClr>
                </a:solidFill>
                <a:latin typeface="微软雅黑" panose="020B0503020204020204" charset="-122"/>
                <a:ea typeface="微软雅黑" panose="020B0503020204020204" charset="-122"/>
                <a:cs typeface="微软雅黑" panose="020B0503020204020204" charset="-122"/>
              </a:rPr>
              <a:t>发展。</a:t>
            </a:r>
            <a:endParaRPr lang="en-US" altLang="en-US" sz="1800"/>
          </a:p>
        </p:txBody>
      </p:sp>
      <p:sp>
        <p:nvSpPr>
          <p:cNvPr id="230" name="textbox 230"/>
          <p:cNvSpPr/>
          <p:nvPr/>
        </p:nvSpPr>
        <p:spPr>
          <a:xfrm>
            <a:off x="7157901" y="1708753"/>
            <a:ext cx="5094604" cy="1024889"/>
          </a:xfrm>
          <a:prstGeom prst="rect">
            <a:avLst/>
          </a:prstGeom>
        </p:spPr>
        <p:txBody>
          <a:bodyPr vert="horz" wrap="square" lIns="0" tIns="0" rIns="0" bIns="0"/>
          <a:lstStyle/>
          <a:p>
            <a:pPr algn="l" rtl="0" eaLnBrk="0">
              <a:lnSpc>
                <a:spcPct val="82000"/>
              </a:lnSpc>
            </a:pPr>
            <a:endParaRPr lang="en-US" altLang="en-US" sz="100"/>
          </a:p>
          <a:p>
            <a:pPr marL="15240" algn="l" rtl="0" eaLnBrk="0">
              <a:lnSpc>
                <a:spcPct val="89000"/>
              </a:lnSpc>
            </a:pPr>
            <a:r>
              <a:rPr sz="2000" b="1" kern="0" spc="-30">
                <a:solidFill>
                  <a:srgbClr val="0070C0">
                    <a:alpha val="100000"/>
                  </a:srgbClr>
                </a:solidFill>
                <a:latin typeface="微软雅黑" panose="020B0503020204020204" charset="-122"/>
                <a:ea typeface="微软雅黑" panose="020B0503020204020204" charset="-122"/>
                <a:cs typeface="微软雅黑" panose="020B0503020204020204" charset="-122"/>
              </a:rPr>
              <a:t>①</a:t>
            </a:r>
            <a:r>
              <a:rPr sz="1800" b="1" kern="0" spc="-30">
                <a:solidFill>
                  <a:srgbClr val="0070C0">
                    <a:alpha val="100000"/>
                  </a:srgbClr>
                </a:solidFill>
                <a:latin typeface="微软雅黑" panose="020B0503020204020204" charset="-122"/>
                <a:ea typeface="微软雅黑" panose="020B0503020204020204" charset="-122"/>
                <a:cs typeface="微软雅黑" panose="020B0503020204020204" charset="-122"/>
              </a:rPr>
              <a:t>经济全球化大背景</a:t>
            </a:r>
            <a:r>
              <a:rPr sz="1800" b="1" kern="0" spc="-40">
                <a:solidFill>
                  <a:srgbClr val="0070C0">
                    <a:alpha val="100000"/>
                  </a:srgbClr>
                </a:solidFill>
                <a:latin typeface="微软雅黑" panose="020B0503020204020204" charset="-122"/>
                <a:ea typeface="微软雅黑" panose="020B0503020204020204" charset="-122"/>
                <a:cs typeface="微软雅黑" panose="020B0503020204020204" charset="-122"/>
              </a:rPr>
              <a:t>下，随着国际市场需求恢复，</a:t>
            </a:r>
            <a:endParaRPr lang="en-US" altLang="en-US" sz="1800"/>
          </a:p>
          <a:p>
            <a:pPr marL="21590" indent="-8890" algn="l" rtl="0" eaLnBrk="0">
              <a:lnSpc>
                <a:spcPct val="132000"/>
              </a:lnSpc>
              <a:spcBef>
                <a:spcPts val="30"/>
              </a:spcBef>
            </a:pPr>
            <a:r>
              <a:rPr sz="1800" b="1" kern="0" spc="-10">
                <a:solidFill>
                  <a:srgbClr val="0070C0">
                    <a:alpha val="100000"/>
                  </a:srgbClr>
                </a:solidFill>
                <a:latin typeface="微软雅黑" panose="020B0503020204020204" charset="-122"/>
                <a:ea typeface="微软雅黑" panose="020B0503020204020204" charset="-122"/>
                <a:cs typeface="微软雅黑" panose="020B0503020204020204" charset="-122"/>
              </a:rPr>
              <a:t>粗钢价格上涨，我国利用国际大</a:t>
            </a:r>
            <a:r>
              <a:rPr sz="1800" b="1" kern="0" spc="-20">
                <a:solidFill>
                  <a:srgbClr val="0070C0">
                    <a:alpha val="100000"/>
                  </a:srgbClr>
                </a:solidFill>
                <a:latin typeface="微软雅黑" panose="020B0503020204020204" charset="-122"/>
                <a:ea typeface="微软雅黑" panose="020B0503020204020204" charset="-122"/>
                <a:cs typeface="微软雅黑" panose="020B0503020204020204" charset="-122"/>
              </a:rPr>
              <a:t>市场，扩大粗钢     的产量并增加出口，可以拉动我国经济增长</a:t>
            </a:r>
            <a:r>
              <a:rPr sz="1800" b="1" kern="0" spc="-30">
                <a:solidFill>
                  <a:srgbClr val="0070C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800"/>
          </a:p>
        </p:txBody>
      </p:sp>
      <p:sp>
        <p:nvSpPr>
          <p:cNvPr id="232" name="textbox 232"/>
          <p:cNvSpPr/>
          <p:nvPr/>
        </p:nvSpPr>
        <p:spPr>
          <a:xfrm>
            <a:off x="7156577" y="3250311"/>
            <a:ext cx="4837429" cy="960755"/>
          </a:xfrm>
          <a:prstGeom prst="rect">
            <a:avLst/>
          </a:prstGeom>
        </p:spPr>
        <p:txBody>
          <a:bodyPr vert="horz" wrap="square" lIns="0" tIns="0" rIns="0" bIns="0"/>
          <a:lstStyle/>
          <a:p>
            <a:pPr algn="l" rtl="0" eaLnBrk="0">
              <a:lnSpc>
                <a:spcPct val="78000"/>
              </a:lnSpc>
            </a:pPr>
            <a:endParaRPr lang="en-US" altLang="en-US" sz="100"/>
          </a:p>
          <a:p>
            <a:pPr algn="r" rtl="0" eaLnBrk="0">
              <a:lnSpc>
                <a:spcPct val="87000"/>
              </a:lnSpc>
            </a:pPr>
            <a:r>
              <a:rPr sz="1700" kern="0" spc="-10">
                <a:solidFill>
                  <a:srgbClr val="7A32B1">
                    <a:alpha val="100000"/>
                  </a:srgbClr>
                </a:solidFill>
                <a:latin typeface="微软雅黑" panose="020B0503020204020204" charset="-122"/>
                <a:ea typeface="微软雅黑" panose="020B0503020204020204" charset="-122"/>
                <a:cs typeface="微软雅黑" panose="020B0503020204020204" charset="-122"/>
              </a:rPr>
              <a:t>格飙升 </a:t>
            </a:r>
            <a:r>
              <a:rPr sz="1700" kern="0" spc="-10">
                <a:solidFill>
                  <a:srgbClr val="7730AC">
                    <a:alpha val="100000"/>
                  </a:srgbClr>
                </a:solidFill>
                <a:latin typeface="微软雅黑" panose="020B0503020204020204" charset="-122"/>
                <a:ea typeface="微软雅黑" panose="020B0503020204020204" charset="-122"/>
                <a:cs typeface="微软雅黑" panose="020B0503020204020204" charset="-122"/>
              </a:rPr>
              <a:t>，生产粗钢的成本增加</a:t>
            </a:r>
            <a:r>
              <a:rPr sz="1700" kern="0" spc="180">
                <a:solidFill>
                  <a:srgbClr val="7730AC">
                    <a:alpha val="100000"/>
                  </a:srgbClr>
                </a:solidFill>
                <a:latin typeface="微软雅黑" panose="020B0503020204020204" charset="-122"/>
                <a:ea typeface="微软雅黑" panose="020B0503020204020204" charset="-122"/>
                <a:cs typeface="微软雅黑" panose="020B0503020204020204" charset="-122"/>
              </a:rPr>
              <a:t> </a:t>
            </a:r>
            <a:r>
              <a:rPr sz="1700" kern="0" spc="-10">
                <a:solidFill>
                  <a:srgbClr val="522277">
                    <a:alpha val="100000"/>
                  </a:srgbClr>
                </a:solidFill>
                <a:latin typeface="微软雅黑" panose="020B0503020204020204" charset="-122"/>
                <a:ea typeface="微软雅黑" panose="020B0503020204020204" charset="-122"/>
                <a:cs typeface="微软雅黑" panose="020B0503020204020204" charset="-122"/>
              </a:rPr>
              <a:t>，利润空</a:t>
            </a:r>
            <a:r>
              <a:rPr sz="1700" kern="0" spc="-20">
                <a:solidFill>
                  <a:srgbClr val="522277">
                    <a:alpha val="100000"/>
                  </a:srgbClr>
                </a:solidFill>
                <a:latin typeface="微软雅黑" panose="020B0503020204020204" charset="-122"/>
                <a:ea typeface="微软雅黑" panose="020B0503020204020204" charset="-122"/>
                <a:cs typeface="微软雅黑" panose="020B0503020204020204" charset="-122"/>
              </a:rPr>
              <a:t>间减少</a:t>
            </a:r>
            <a:r>
              <a:rPr sz="1700" kern="0" spc="-140">
                <a:solidFill>
                  <a:srgbClr val="522277">
                    <a:alpha val="100000"/>
                  </a:srgbClr>
                </a:solidFill>
                <a:latin typeface="微软雅黑" panose="020B0503020204020204" charset="-122"/>
                <a:ea typeface="微软雅黑" panose="020B0503020204020204" charset="-122"/>
                <a:cs typeface="微软雅黑" panose="020B0503020204020204" charset="-122"/>
              </a:rPr>
              <a:t> </a:t>
            </a:r>
            <a:r>
              <a:rPr sz="1700" kern="0" spc="-20">
                <a:solidFill>
                  <a:srgbClr val="411A5E">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a:p>
          <a:p>
            <a:pPr marL="12700" algn="l" rtl="0" eaLnBrk="0">
              <a:lnSpc>
                <a:spcPct val="86000"/>
              </a:lnSpc>
              <a:spcBef>
                <a:spcPts val="1055"/>
              </a:spcBef>
            </a:pPr>
            <a:r>
              <a:rPr sz="1700" kern="0" spc="80">
                <a:solidFill>
                  <a:srgbClr val="7A32B1">
                    <a:alpha val="100000"/>
                  </a:srgbClr>
                </a:solidFill>
                <a:latin typeface="微软雅黑" panose="020B0503020204020204" charset="-122"/>
                <a:ea typeface="微软雅黑" panose="020B0503020204020204" charset="-122"/>
                <a:cs typeface="微软雅黑" panose="020B0503020204020204" charset="-122"/>
              </a:rPr>
              <a:t>我国钢铁行业应首先要保障国内钢材的需要</a:t>
            </a:r>
            <a:r>
              <a:rPr sz="1700" kern="0" spc="70">
                <a:solidFill>
                  <a:srgbClr val="7A32B1">
                    <a:alpha val="100000"/>
                  </a:srgbClr>
                </a:solidFill>
                <a:latin typeface="微软雅黑" panose="020B0503020204020204" charset="-122"/>
                <a:ea typeface="微软雅黑" panose="020B0503020204020204" charset="-122"/>
                <a:cs typeface="微软雅黑" panose="020B0503020204020204" charset="-122"/>
              </a:rPr>
              <a:t> </a:t>
            </a:r>
            <a:r>
              <a:rPr sz="1700" kern="0" spc="70">
                <a:solidFill>
                  <a:srgbClr val="411A5E">
                    <a:alpha val="100000"/>
                  </a:srgbClr>
                </a:solidFill>
                <a:latin typeface="微软雅黑" panose="020B0503020204020204" charset="-122"/>
                <a:ea typeface="微软雅黑" panose="020B0503020204020204" charset="-122"/>
                <a:cs typeface="微软雅黑" panose="020B0503020204020204" charset="-122"/>
              </a:rPr>
              <a:t>，维</a:t>
            </a:r>
            <a:endParaRPr lang="en-US" altLang="en-US" sz="1700"/>
          </a:p>
          <a:p>
            <a:pPr algn="l" rtl="0" eaLnBrk="0">
              <a:lnSpc>
                <a:spcPct val="107000"/>
              </a:lnSpc>
            </a:pPr>
            <a:endParaRPr lang="en-US" altLang="en-US" sz="800"/>
          </a:p>
          <a:p>
            <a:pPr algn="l" rtl="0" eaLnBrk="0">
              <a:lnSpc>
                <a:spcPct val="7000"/>
              </a:lnSpc>
            </a:pPr>
            <a:endParaRPr lang="en-US" altLang="en-US" sz="100"/>
          </a:p>
          <a:p>
            <a:pPr marL="13335" algn="l" rtl="0" eaLnBrk="0">
              <a:lnSpc>
                <a:spcPct val="86000"/>
              </a:lnSpc>
            </a:pPr>
            <a:r>
              <a:rPr sz="1700" kern="0" spc="90">
                <a:solidFill>
                  <a:srgbClr val="7A32B1">
                    <a:alpha val="100000"/>
                  </a:srgbClr>
                </a:solidFill>
                <a:latin typeface="微软雅黑" panose="020B0503020204020204" charset="-122"/>
                <a:ea typeface="微软雅黑" panose="020B0503020204020204" charset="-122"/>
                <a:cs typeface="微软雅黑" panose="020B0503020204020204" charset="-122"/>
              </a:rPr>
              <a:t>护国家经济安全，不应盲目地扩大粗钢产量并增</a:t>
            </a:r>
            <a:endParaRPr lang="en-US" altLang="en-US" sz="1700"/>
          </a:p>
        </p:txBody>
      </p:sp>
      <p:sp>
        <p:nvSpPr>
          <p:cNvPr id="234" name="textbox 234"/>
          <p:cNvSpPr/>
          <p:nvPr/>
        </p:nvSpPr>
        <p:spPr>
          <a:xfrm>
            <a:off x="58394" y="2956280"/>
            <a:ext cx="7165340" cy="276859"/>
          </a:xfrm>
          <a:prstGeom prst="rect">
            <a:avLst/>
          </a:prstGeom>
        </p:spPr>
        <p:txBody>
          <a:bodyPr vert="horz" wrap="square" lIns="0" tIns="0" rIns="0" bIns="0"/>
          <a:lstStyle/>
          <a:p>
            <a:pPr algn="l" rtl="0" eaLnBrk="0">
              <a:lnSpc>
                <a:spcPct val="77000"/>
              </a:lnSpc>
            </a:pPr>
            <a:endParaRPr lang="en-US" altLang="en-US" sz="100"/>
          </a:p>
          <a:p>
            <a:pPr marL="12700" algn="l" rtl="0" eaLnBrk="0">
              <a:lnSpc>
                <a:spcPct val="92000"/>
              </a:lnSpc>
            </a:pPr>
            <a:r>
              <a:rPr sz="1800" kern="0" spc="-30">
                <a:solidFill>
                  <a:srgbClr val="000000">
                    <a:alpha val="100000"/>
                  </a:srgbClr>
                </a:solidFill>
                <a:latin typeface="楷体" panose="02010609060101010101" charset="-122"/>
                <a:ea typeface="楷体" panose="02010609060101010101" charset="-122"/>
                <a:cs typeface="楷体" panose="02010609060101010101" charset="-122"/>
              </a:rPr>
              <a:t>达到56.7%。2021年，我国粗钢产量10</a:t>
            </a:r>
            <a:r>
              <a:rPr sz="1800" kern="0" spc="-40">
                <a:solidFill>
                  <a:srgbClr val="000000">
                    <a:alpha val="100000"/>
                  </a:srgbClr>
                </a:solidFill>
                <a:latin typeface="楷体" panose="02010609060101010101" charset="-122"/>
                <a:ea typeface="楷体" panose="02010609060101010101" charset="-122"/>
                <a:cs typeface="楷体" panose="02010609060101010101" charset="-122"/>
              </a:rPr>
              <a:t>.3亿吨。随着国际市场需求恢复，</a:t>
            </a:r>
            <a:endParaRPr lang="en-US" altLang="en-US" sz="1800"/>
          </a:p>
        </p:txBody>
      </p:sp>
      <p:pic>
        <p:nvPicPr>
          <p:cNvPr id="236" name="picture 236"/>
          <p:cNvPicPr>
            <a:picLocks noChangeAspect="1"/>
          </p:cNvPicPr>
          <p:nvPr/>
        </p:nvPicPr>
        <p:blipFill>
          <a:blip r:embed="rId1"/>
          <a:stretch>
            <a:fillRect/>
          </a:stretch>
        </p:blipFill>
        <p:spPr>
          <a:xfrm rot="21600000">
            <a:off x="7171817" y="2907919"/>
            <a:ext cx="4792471" cy="239648"/>
          </a:xfrm>
          <a:prstGeom prst="rect">
            <a:avLst/>
          </a:prstGeom>
        </p:spPr>
      </p:pic>
      <p:pic>
        <p:nvPicPr>
          <p:cNvPr id="238" name="picture 238"/>
          <p:cNvPicPr>
            <a:picLocks noChangeAspect="1"/>
          </p:cNvPicPr>
          <p:nvPr/>
        </p:nvPicPr>
        <p:blipFill>
          <a:blip r:embed="rId2"/>
          <a:stretch>
            <a:fillRect/>
          </a:stretch>
        </p:blipFill>
        <p:spPr>
          <a:xfrm rot="21600000">
            <a:off x="7169530" y="4332096"/>
            <a:ext cx="756792" cy="221361"/>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box 242"/>
          <p:cNvSpPr/>
          <p:nvPr/>
        </p:nvSpPr>
        <p:spPr>
          <a:xfrm>
            <a:off x="118466" y="1851294"/>
            <a:ext cx="6700519" cy="4835525"/>
          </a:xfrm>
          <a:prstGeom prst="rect">
            <a:avLst/>
          </a:prstGeom>
        </p:spPr>
        <p:txBody>
          <a:bodyPr vert="horz" wrap="square" lIns="0" tIns="0" rIns="0" bIns="0"/>
          <a:lstStyle/>
          <a:p>
            <a:pPr algn="l" rtl="0" eaLnBrk="0">
              <a:lnSpc>
                <a:spcPct val="77000"/>
              </a:lnSpc>
            </a:pPr>
            <a:endParaRPr lang="en-US" altLang="en-US" sz="100"/>
          </a:p>
          <a:p>
            <a:pPr marL="139700" algn="l" rtl="0" eaLnBrk="0">
              <a:lnSpc>
                <a:spcPct val="95000"/>
              </a:lnSpc>
            </a:pPr>
            <a:r>
              <a:rPr sz="20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30">
                <a:solidFill>
                  <a:srgbClr val="000000">
                    <a:alpha val="100000"/>
                  </a:srgbClr>
                </a:solidFill>
                <a:latin typeface="Arial" panose="020B0604020202020204"/>
                <a:ea typeface="Arial" panose="020B0604020202020204"/>
                <a:cs typeface="Arial" panose="020B0604020202020204"/>
              </a:rPr>
              <a:t>2020</a:t>
            </a:r>
            <a:r>
              <a:rPr sz="20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年全国</a:t>
            </a:r>
            <a:r>
              <a:rPr sz="2000" kern="0" spc="-30">
                <a:solidFill>
                  <a:srgbClr val="000000">
                    <a:alpha val="100000"/>
                  </a:srgbClr>
                </a:solidFill>
                <a:latin typeface="Arial" panose="020B0604020202020204"/>
                <a:ea typeface="Arial" panose="020B0604020202020204"/>
                <a:cs typeface="Arial" panose="020B0604020202020204"/>
              </a:rPr>
              <a:t>1</a:t>
            </a:r>
            <a:r>
              <a:rPr sz="20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卷）</a:t>
            </a:r>
            <a:r>
              <a:rPr sz="2000" kern="0" spc="-40">
                <a:solidFill>
                  <a:srgbClr val="000000">
                    <a:alpha val="100000"/>
                  </a:srgbClr>
                </a:solidFill>
                <a:latin typeface="微软雅黑" panose="020B0503020204020204" charset="-122"/>
                <a:ea typeface="微软雅黑" panose="020B0503020204020204" charset="-122"/>
                <a:cs typeface="微软雅黑" panose="020B0503020204020204" charset="-122"/>
              </a:rPr>
              <a:t>阅读材料，完成下列要求</a:t>
            </a:r>
            <a:endParaRPr lang="en-US" altLang="en-US" sz="2000"/>
          </a:p>
          <a:p>
            <a:pPr marL="201930" algn="l" rtl="0" eaLnBrk="0">
              <a:lnSpc>
                <a:spcPct val="84000"/>
              </a:lnSpc>
              <a:spcBef>
                <a:spcPts val="575"/>
              </a:spcBef>
            </a:pPr>
            <a:r>
              <a:rPr sz="2000" kern="0" spc="0">
                <a:ln w="7277"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中医药是中国人民在几千年生产生活实践中创造的，</a:t>
            </a:r>
            <a:r>
              <a:rPr sz="2000" kern="0" spc="0">
                <a:ln w="7277" cap="flat" cmpd="sng">
                  <a:solidFill>
                    <a:srgbClr val="0066FF">
                      <a:alpha val="100000"/>
                    </a:srgbClr>
                  </a:solidFill>
                  <a:prstDash val="solid"/>
                  <a:miter lim="10"/>
                </a:ln>
                <a:solidFill>
                  <a:srgbClr val="0066FF">
                    <a:alpha val="100000"/>
                  </a:srgbClr>
                </a:solidFill>
                <a:latin typeface="楷体" panose="02010609060101010101" charset="-122"/>
                <a:ea typeface="楷体" panose="02010609060101010101" charset="-122"/>
                <a:cs typeface="楷体" panose="02010609060101010101" charset="-122"/>
              </a:rPr>
              <a:t>是中</a:t>
            </a:r>
            <a:endParaRPr lang="en-US" altLang="en-US" sz="2000"/>
          </a:p>
          <a:p>
            <a:pPr marL="41910" indent="14605" algn="l" rtl="0" eaLnBrk="0">
              <a:lnSpc>
                <a:spcPct val="126000"/>
              </a:lnSpc>
              <a:spcBef>
                <a:spcPts val="15"/>
              </a:spcBef>
            </a:pPr>
            <a:r>
              <a:rPr sz="2000" kern="0" spc="10">
                <a:ln w="7277" cap="flat" cmpd="sng">
                  <a:solidFill>
                    <a:srgbClr val="0066FF">
                      <a:alpha val="100000"/>
                    </a:srgbClr>
                  </a:solidFill>
                  <a:prstDash val="solid"/>
                  <a:miter lim="10"/>
                </a:ln>
                <a:solidFill>
                  <a:srgbClr val="0066FF">
                    <a:alpha val="100000"/>
                  </a:srgbClr>
                </a:solidFill>
                <a:latin typeface="楷体" panose="02010609060101010101" charset="-122"/>
                <a:ea typeface="楷体" panose="02010609060101010101" charset="-122"/>
                <a:cs typeface="楷体" panose="02010609060101010101" charset="-122"/>
              </a:rPr>
              <a:t>华文化的瑰宝</a:t>
            </a:r>
            <a:r>
              <a:rPr sz="2000" kern="0" spc="10">
                <a:ln w="7277"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，在抗击新冠肺炎疫情</a:t>
            </a:r>
            <a:r>
              <a:rPr sz="2000" kern="0" spc="0">
                <a:ln w="7277"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中彰显了独特的价值和</a:t>
            </a:r>
            <a:r>
              <a:rPr sz="2000" kern="0" spc="-1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40">
                <a:ln w="7277"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魅力。坚持中西医结合、中西药并用，</a:t>
            </a:r>
            <a:r>
              <a:rPr sz="2000" kern="0" spc="-4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40">
                <a:ln w="7277"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发挥中医药治未病、</a:t>
            </a:r>
            <a:r>
              <a:rPr sz="2000" kern="0" spc="5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10">
                <a:ln w="7277"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辩证施治、多靶点干预的独特优势，全程参与深度介入疫情</a:t>
            </a:r>
            <a:r>
              <a:rPr sz="2000" kern="0" spc="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20">
                <a:ln w="7277"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防控，</a:t>
            </a:r>
            <a:r>
              <a:rPr sz="2000" kern="0" spc="-2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20">
                <a:ln w="7277" cap="flat" cmpd="sng">
                  <a:solidFill>
                    <a:srgbClr val="7030A0">
                      <a:alpha val="100000"/>
                    </a:srgbClr>
                  </a:solidFill>
                  <a:prstDash val="solid"/>
                  <a:miter lim="10"/>
                </a:ln>
                <a:solidFill>
                  <a:srgbClr val="7030A0">
                    <a:alpha val="100000"/>
                  </a:srgbClr>
                </a:solidFill>
                <a:latin typeface="楷体" panose="02010609060101010101" charset="-122"/>
                <a:ea typeface="楷体" panose="02010609060101010101" charset="-122"/>
                <a:cs typeface="楷体" panose="02010609060101010101" charset="-122"/>
              </a:rPr>
              <a:t>形成了覆盖诊疗过</a:t>
            </a:r>
            <a:r>
              <a:rPr sz="2000" kern="0" spc="-30">
                <a:ln w="7277" cap="flat" cmpd="sng">
                  <a:solidFill>
                    <a:srgbClr val="7030A0">
                      <a:alpha val="100000"/>
                    </a:srgbClr>
                  </a:solidFill>
                  <a:prstDash val="solid"/>
                  <a:miter lim="10"/>
                </a:ln>
                <a:solidFill>
                  <a:srgbClr val="7030A0">
                    <a:alpha val="100000"/>
                  </a:srgbClr>
                </a:solidFill>
                <a:latin typeface="楷体" panose="02010609060101010101" charset="-122"/>
                <a:ea typeface="楷体" panose="02010609060101010101" charset="-122"/>
                <a:cs typeface="楷体" panose="02010609060101010101" charset="-122"/>
              </a:rPr>
              <a:t>程的中医诊疗规范和技术方案，</a:t>
            </a:r>
            <a:r>
              <a:rPr sz="2000" kern="0" spc="-30">
                <a:ln w="7277"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在</a:t>
            </a:r>
            <a:r>
              <a:rPr sz="2000" kern="0" spc="-1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50">
                <a:ln w="7277"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全国推广使用，</a:t>
            </a:r>
            <a:r>
              <a:rPr sz="2000" kern="0" spc="-5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50">
                <a:ln w="7277" cap="flat" cmpd="sng">
                  <a:solidFill>
                    <a:srgbClr val="70AD47">
                      <a:alpha val="100000"/>
                    </a:srgbClr>
                  </a:solidFill>
                  <a:prstDash val="solid"/>
                  <a:miter lim="10"/>
                </a:ln>
                <a:solidFill>
                  <a:srgbClr val="70AD47">
                    <a:alpha val="100000"/>
                  </a:srgbClr>
                </a:solidFill>
                <a:latin typeface="楷体" panose="02010609060101010101" charset="-122"/>
                <a:ea typeface="楷体" panose="02010609060101010101" charset="-122"/>
                <a:cs typeface="楷体" panose="02010609060101010101" charset="-122"/>
              </a:rPr>
              <a:t>有效降低了</a:t>
            </a:r>
            <a:r>
              <a:rPr sz="2000" kern="0" spc="-60">
                <a:ln w="7277" cap="flat" cmpd="sng">
                  <a:solidFill>
                    <a:srgbClr val="70AD47">
                      <a:alpha val="100000"/>
                    </a:srgbClr>
                  </a:solidFill>
                  <a:prstDash val="solid"/>
                  <a:miter lim="10"/>
                </a:ln>
                <a:solidFill>
                  <a:srgbClr val="70AD47">
                    <a:alpha val="100000"/>
                  </a:srgbClr>
                </a:solidFill>
                <a:latin typeface="楷体" panose="02010609060101010101" charset="-122"/>
                <a:ea typeface="楷体" panose="02010609060101010101" charset="-122"/>
                <a:cs typeface="楷体" panose="02010609060101010101" charset="-122"/>
              </a:rPr>
              <a:t>发病率、转重率、病亡率，</a:t>
            </a:r>
            <a:r>
              <a:rPr sz="2000" kern="0" spc="-240">
                <a:solidFill>
                  <a:srgbClr val="70AD47">
                    <a:alpha val="100000"/>
                  </a:srgbClr>
                </a:solidFill>
                <a:latin typeface="楷体" panose="02010609060101010101" charset="-122"/>
                <a:ea typeface="楷体" panose="02010609060101010101" charset="-122"/>
                <a:cs typeface="楷体" panose="02010609060101010101" charset="-122"/>
              </a:rPr>
              <a:t> </a:t>
            </a:r>
            <a:r>
              <a:rPr sz="2000" kern="0" spc="-60">
                <a:ln w="7277" cap="flat" cmpd="sng">
                  <a:solidFill>
                    <a:srgbClr val="70AD47">
                      <a:alpha val="100000"/>
                    </a:srgbClr>
                  </a:solidFill>
                  <a:prstDash val="solid"/>
                  <a:miter lim="10"/>
                </a:ln>
                <a:solidFill>
                  <a:srgbClr val="70AD47">
                    <a:alpha val="100000"/>
                  </a:srgbClr>
                </a:solidFill>
                <a:latin typeface="楷体" panose="02010609060101010101" charset="-122"/>
                <a:ea typeface="楷体" panose="02010609060101010101" charset="-122"/>
                <a:cs typeface="楷体" panose="02010609060101010101" charset="-122"/>
              </a:rPr>
              <a:t>提高</a:t>
            </a:r>
            <a:r>
              <a:rPr sz="2000" kern="0" spc="0">
                <a:solidFill>
                  <a:srgbClr val="70AD47">
                    <a:alpha val="100000"/>
                  </a:srgbClr>
                </a:solidFill>
                <a:latin typeface="楷体" panose="02010609060101010101" charset="-122"/>
                <a:ea typeface="楷体" panose="02010609060101010101" charset="-122"/>
                <a:cs typeface="楷体" panose="02010609060101010101" charset="-122"/>
              </a:rPr>
              <a:t> </a:t>
            </a:r>
            <a:r>
              <a:rPr sz="2000" kern="0" spc="-20">
                <a:ln w="7277" cap="flat" cmpd="sng">
                  <a:solidFill>
                    <a:srgbClr val="70AD47">
                      <a:alpha val="100000"/>
                    </a:srgbClr>
                  </a:solidFill>
                  <a:prstDash val="solid"/>
                  <a:miter lim="10"/>
                </a:ln>
                <a:solidFill>
                  <a:srgbClr val="70AD47">
                    <a:alpha val="100000"/>
                  </a:srgbClr>
                </a:solidFill>
                <a:latin typeface="楷体" panose="02010609060101010101" charset="-122"/>
                <a:ea typeface="楷体" panose="02010609060101010101" charset="-122"/>
                <a:cs typeface="楷体" panose="02010609060101010101" charset="-122"/>
              </a:rPr>
              <a:t>了治愈率，加快了恢复期</a:t>
            </a:r>
            <a:r>
              <a:rPr sz="2000" kern="0" spc="-30">
                <a:ln w="7277" cap="flat" cmpd="sng">
                  <a:solidFill>
                    <a:srgbClr val="70AD47">
                      <a:alpha val="100000"/>
                    </a:srgbClr>
                  </a:solidFill>
                  <a:prstDash val="solid"/>
                  <a:miter lim="10"/>
                </a:ln>
                <a:solidFill>
                  <a:srgbClr val="70AD47">
                    <a:alpha val="100000"/>
                  </a:srgbClr>
                </a:solidFill>
                <a:latin typeface="楷体" panose="02010609060101010101" charset="-122"/>
                <a:ea typeface="楷体" panose="02010609060101010101" charset="-122"/>
                <a:cs typeface="楷体" panose="02010609060101010101" charset="-122"/>
              </a:rPr>
              <a:t>康复。</a:t>
            </a:r>
            <a:r>
              <a:rPr sz="2000" kern="0" spc="-30">
                <a:solidFill>
                  <a:srgbClr val="70AD47">
                    <a:alpha val="100000"/>
                  </a:srgbClr>
                </a:solidFill>
                <a:latin typeface="楷体" panose="02010609060101010101" charset="-122"/>
                <a:ea typeface="楷体" panose="02010609060101010101" charset="-122"/>
                <a:cs typeface="楷体" panose="02010609060101010101" charset="-122"/>
              </a:rPr>
              <a:t> </a:t>
            </a:r>
            <a:r>
              <a:rPr sz="2000" kern="0" spc="-30">
                <a:ln w="7277" cap="flat" cmpd="sng">
                  <a:solidFill>
                    <a:srgbClr val="ED7D31">
                      <a:alpha val="100000"/>
                    </a:srgbClr>
                  </a:solidFill>
                  <a:prstDash val="solid"/>
                  <a:miter lim="10"/>
                </a:ln>
                <a:solidFill>
                  <a:srgbClr val="ED7D31">
                    <a:alpha val="100000"/>
                  </a:srgbClr>
                </a:solidFill>
                <a:latin typeface="楷体" panose="02010609060101010101" charset="-122"/>
                <a:ea typeface="楷体" panose="02010609060101010101" charset="-122"/>
                <a:cs typeface="楷体" panose="02010609060101010101" charset="-122"/>
              </a:rPr>
              <a:t>中医药还走出国门助力全球</a:t>
            </a:r>
            <a:r>
              <a:rPr sz="2000" kern="0" spc="-10">
                <a:solidFill>
                  <a:srgbClr val="ED7D31">
                    <a:alpha val="100000"/>
                  </a:srgbClr>
                </a:solidFill>
                <a:latin typeface="楷体" panose="02010609060101010101" charset="-122"/>
                <a:ea typeface="楷体" panose="02010609060101010101" charset="-122"/>
                <a:cs typeface="楷体" panose="02010609060101010101" charset="-122"/>
              </a:rPr>
              <a:t> </a:t>
            </a:r>
            <a:r>
              <a:rPr sz="2000" kern="0" spc="-40">
                <a:ln w="7277" cap="flat" cmpd="sng">
                  <a:solidFill>
                    <a:srgbClr val="ED7D31">
                      <a:alpha val="100000"/>
                    </a:srgbClr>
                  </a:solidFill>
                  <a:prstDash val="solid"/>
                  <a:miter lim="10"/>
                </a:ln>
                <a:solidFill>
                  <a:srgbClr val="ED7D31">
                    <a:alpha val="100000"/>
                  </a:srgbClr>
                </a:solidFill>
                <a:latin typeface="楷体" panose="02010609060101010101" charset="-122"/>
                <a:ea typeface="楷体" panose="02010609060101010101" charset="-122"/>
                <a:cs typeface="楷体" panose="02010609060101010101" charset="-122"/>
              </a:rPr>
              <a:t>抗疫，</a:t>
            </a:r>
            <a:r>
              <a:rPr sz="2000" kern="0" spc="310">
                <a:solidFill>
                  <a:srgbClr val="ED7D31">
                    <a:alpha val="100000"/>
                  </a:srgbClr>
                </a:solidFill>
                <a:latin typeface="楷体" panose="02010609060101010101" charset="-122"/>
                <a:ea typeface="楷体" panose="02010609060101010101" charset="-122"/>
                <a:cs typeface="楷体" panose="02010609060101010101" charset="-122"/>
              </a:rPr>
              <a:t> </a:t>
            </a:r>
            <a:r>
              <a:rPr sz="2000" kern="0" spc="-40">
                <a:ln w="7277"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中方专家线上线下与日本、韩国、意大利、柬埔寨等</a:t>
            </a:r>
            <a:r>
              <a:rPr sz="2000" kern="0" spc="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20">
                <a:ln w="7277"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国专家分享救治经验，</a:t>
            </a:r>
            <a:r>
              <a:rPr sz="2000" kern="0" spc="-20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20">
                <a:ln w="7277" cap="flat" cmpd="sng">
                  <a:solidFill>
                    <a:srgbClr val="ED7D31">
                      <a:alpha val="100000"/>
                    </a:srgbClr>
                  </a:solidFill>
                  <a:prstDash val="solid"/>
                  <a:miter lim="10"/>
                </a:ln>
                <a:solidFill>
                  <a:srgbClr val="ED7D31">
                    <a:alpha val="100000"/>
                  </a:srgbClr>
                </a:solidFill>
                <a:latin typeface="楷体" panose="02010609060101010101" charset="-122"/>
                <a:ea typeface="楷体" panose="02010609060101010101" charset="-122"/>
                <a:cs typeface="楷体" panose="02010609060101010101" charset="-122"/>
              </a:rPr>
              <a:t>将新冠肺炎中医药诊疗方案译成英文</a:t>
            </a:r>
            <a:r>
              <a:rPr sz="2000" kern="0" spc="0">
                <a:solidFill>
                  <a:srgbClr val="ED7D31">
                    <a:alpha val="100000"/>
                  </a:srgbClr>
                </a:solidFill>
                <a:latin typeface="楷体" panose="02010609060101010101" charset="-122"/>
                <a:ea typeface="楷体" panose="02010609060101010101" charset="-122"/>
                <a:cs typeface="楷体" panose="02010609060101010101" charset="-122"/>
              </a:rPr>
              <a:t> </a:t>
            </a:r>
            <a:r>
              <a:rPr sz="2000" kern="0" spc="10">
                <a:ln w="7277"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并发布在国家卫生健康委网站</a:t>
            </a:r>
            <a:r>
              <a:rPr sz="2000" kern="0" spc="10">
                <a:ln w="7277" cap="flat" cmpd="sng">
                  <a:solidFill>
                    <a:srgbClr val="ED7D31">
                      <a:alpha val="100000"/>
                    </a:srgbClr>
                  </a:solidFill>
                  <a:prstDash val="solid"/>
                  <a:miter lim="10"/>
                </a:ln>
                <a:solidFill>
                  <a:srgbClr val="ED7D31">
                    <a:alpha val="100000"/>
                  </a:srgbClr>
                </a:solidFill>
                <a:latin typeface="楷体" panose="02010609060101010101" charset="-122"/>
                <a:ea typeface="楷体" panose="02010609060101010101" charset="-122"/>
                <a:cs typeface="楷体" panose="02010609060101010101" charset="-122"/>
              </a:rPr>
              <a:t>与世界各国共享</a:t>
            </a:r>
            <a:r>
              <a:rPr sz="2000" kern="0" spc="10">
                <a:ln w="7277"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a:t>
            </a:r>
            <a:endParaRPr lang="en-US" altLang="en-US" sz="2000"/>
          </a:p>
          <a:p>
            <a:pPr marL="472440" algn="l" rtl="0" eaLnBrk="0">
              <a:lnSpc>
                <a:spcPct val="84000"/>
              </a:lnSpc>
              <a:spcBef>
                <a:spcPts val="765"/>
              </a:spcBef>
            </a:pPr>
            <a:r>
              <a:rPr sz="2000" kern="0" spc="-40">
                <a:ln w="7277" cap="flat" cmpd="sng">
                  <a:solidFill>
                    <a:srgbClr val="000000">
                      <a:alpha val="100000"/>
                    </a:srgbClr>
                  </a:solidFill>
                  <a:prstDash val="solid"/>
                  <a:miter lim="10"/>
                </a:ln>
                <a:solidFill>
                  <a:srgbClr val="000000">
                    <a:alpha val="100000"/>
                  </a:srgbClr>
                </a:solidFill>
                <a:latin typeface="新宋体" panose="02010609030101010101" charset="-122"/>
                <a:ea typeface="新宋体" panose="02010609030101010101" charset="-122"/>
                <a:cs typeface="新宋体" panose="02010609030101010101" charset="-122"/>
              </a:rPr>
              <a:t>(2)结合材料并运用文化生活知识，</a:t>
            </a:r>
            <a:r>
              <a:rPr sz="2000" kern="0" spc="-40">
                <a:solidFill>
                  <a:srgbClr val="000000">
                    <a:alpha val="100000"/>
                  </a:srgbClr>
                </a:solidFill>
                <a:latin typeface="新宋体" panose="02010609030101010101" charset="-122"/>
                <a:ea typeface="新宋体" panose="02010609030101010101" charset="-122"/>
                <a:cs typeface="新宋体" panose="02010609030101010101" charset="-122"/>
              </a:rPr>
              <a:t> </a:t>
            </a:r>
            <a:r>
              <a:rPr sz="2000" kern="0" spc="-40">
                <a:ln w="7277" cap="flat" cmpd="sng">
                  <a:solidFill>
                    <a:srgbClr val="000000">
                      <a:alpha val="100000"/>
                    </a:srgbClr>
                  </a:solidFill>
                  <a:prstDash val="solid"/>
                  <a:miter lim="10"/>
                </a:ln>
                <a:solidFill>
                  <a:srgbClr val="000000">
                    <a:alpha val="100000"/>
                  </a:srgbClr>
                </a:solidFill>
                <a:latin typeface="新宋体" panose="02010609030101010101" charset="-122"/>
                <a:ea typeface="新宋体" panose="02010609030101010101" charset="-122"/>
                <a:cs typeface="新宋体" panose="02010609030101010101" charset="-122"/>
              </a:rPr>
              <a:t>说明</a:t>
            </a:r>
            <a:r>
              <a:rPr sz="2000" kern="0" spc="-40">
                <a:ln w="7277" cap="flat" cmpd="sng">
                  <a:solidFill>
                    <a:srgbClr val="C00000">
                      <a:alpha val="100000"/>
                    </a:srgbClr>
                  </a:solidFill>
                  <a:prstDash val="solid"/>
                  <a:miter lim="10"/>
                </a:ln>
                <a:solidFill>
                  <a:srgbClr val="C00000">
                    <a:alpha val="100000"/>
                  </a:srgbClr>
                </a:solidFill>
                <a:latin typeface="新宋体" panose="02010609030101010101" charset="-122"/>
                <a:ea typeface="新宋体" panose="02010609030101010101" charset="-122"/>
                <a:cs typeface="新宋体" panose="02010609030101010101" charset="-122"/>
              </a:rPr>
              <a:t>弘扬中医药文</a:t>
            </a:r>
            <a:r>
              <a:rPr sz="2000" kern="0" spc="-50">
                <a:ln w="7277" cap="flat" cmpd="sng">
                  <a:solidFill>
                    <a:srgbClr val="C00000">
                      <a:alpha val="100000"/>
                    </a:srgbClr>
                  </a:solidFill>
                  <a:prstDash val="solid"/>
                  <a:miter lim="10"/>
                </a:ln>
                <a:solidFill>
                  <a:srgbClr val="C00000">
                    <a:alpha val="100000"/>
                  </a:srgbClr>
                </a:solidFill>
                <a:latin typeface="新宋体" panose="02010609030101010101" charset="-122"/>
                <a:ea typeface="新宋体" panose="02010609030101010101" charset="-122"/>
                <a:cs typeface="新宋体" panose="02010609030101010101" charset="-122"/>
              </a:rPr>
              <a:t>化</a:t>
            </a:r>
            <a:endParaRPr lang="en-US" altLang="en-US" sz="2000"/>
          </a:p>
          <a:p>
            <a:pPr marL="45720" algn="l" rtl="0" eaLnBrk="0">
              <a:lnSpc>
                <a:spcPts val="3000"/>
              </a:lnSpc>
            </a:pPr>
            <a:r>
              <a:rPr sz="2000" kern="0" spc="-20">
                <a:ln w="7277" cap="flat" cmpd="sng">
                  <a:solidFill>
                    <a:srgbClr val="C00000">
                      <a:alpha val="100000"/>
                    </a:srgbClr>
                  </a:solidFill>
                  <a:prstDash val="solid"/>
                  <a:miter lim="10"/>
                </a:ln>
                <a:solidFill>
                  <a:srgbClr val="C00000">
                    <a:alpha val="100000"/>
                  </a:srgbClr>
                </a:solidFill>
                <a:latin typeface="新宋体" panose="02010609030101010101" charset="-122"/>
                <a:ea typeface="新宋体" panose="02010609030101010101" charset="-122"/>
                <a:cs typeface="新宋体" panose="02010609030101010101" charset="-122"/>
              </a:rPr>
              <a:t>对于坚定文化自信</a:t>
            </a:r>
            <a:r>
              <a:rPr sz="2000" kern="0" spc="-20">
                <a:ln w="7277" cap="flat" cmpd="sng">
                  <a:solidFill>
                    <a:srgbClr val="000000">
                      <a:alpha val="100000"/>
                    </a:srgbClr>
                  </a:solidFill>
                  <a:prstDash val="solid"/>
                  <a:miter lim="10"/>
                </a:ln>
                <a:solidFill>
                  <a:srgbClr val="000000">
                    <a:alpha val="100000"/>
                  </a:srgbClr>
                </a:solidFill>
                <a:latin typeface="新宋体" panose="02010609030101010101" charset="-122"/>
                <a:ea typeface="新宋体" panose="02010609030101010101" charset="-122"/>
                <a:cs typeface="新宋体" panose="02010609030101010101" charset="-122"/>
              </a:rPr>
              <a:t>的作用。</a:t>
            </a:r>
            <a:r>
              <a:rPr sz="2000" kern="0" spc="-510">
                <a:solidFill>
                  <a:srgbClr val="000000">
                    <a:alpha val="100000"/>
                  </a:srgbClr>
                </a:solidFill>
                <a:latin typeface="新宋体" panose="02010609030101010101" charset="-122"/>
                <a:ea typeface="新宋体" panose="02010609030101010101" charset="-122"/>
                <a:cs typeface="新宋体" panose="02010609030101010101" charset="-122"/>
              </a:rPr>
              <a:t> </a:t>
            </a:r>
            <a:r>
              <a:rPr sz="2000" kern="0" spc="-20">
                <a:ln w="7277" cap="flat" cmpd="sng">
                  <a:solidFill>
                    <a:srgbClr val="000000">
                      <a:alpha val="100000"/>
                    </a:srgbClr>
                  </a:solidFill>
                  <a:prstDash val="solid"/>
                  <a:miter lim="10"/>
                </a:ln>
                <a:solidFill>
                  <a:srgbClr val="000000">
                    <a:alpha val="100000"/>
                  </a:srgbClr>
                </a:solidFill>
                <a:latin typeface="新宋体" panose="02010609030101010101" charset="-122"/>
                <a:ea typeface="新宋体" panose="02010609030101010101" charset="-122"/>
                <a:cs typeface="新宋体" panose="02010609030101010101" charset="-122"/>
              </a:rPr>
              <a:t>(10分)</a:t>
            </a:r>
            <a:endParaRPr lang="en-US" altLang="en-US" sz="2000"/>
          </a:p>
        </p:txBody>
      </p:sp>
      <p:sp>
        <p:nvSpPr>
          <p:cNvPr id="244" name="textbox 244"/>
          <p:cNvSpPr/>
          <p:nvPr/>
        </p:nvSpPr>
        <p:spPr>
          <a:xfrm>
            <a:off x="7065394" y="2284571"/>
            <a:ext cx="4863465" cy="3637915"/>
          </a:xfrm>
          <a:prstGeom prst="rect">
            <a:avLst/>
          </a:prstGeom>
        </p:spPr>
        <p:txBody>
          <a:bodyPr vert="horz" wrap="square" lIns="0" tIns="0" rIns="0" bIns="0"/>
          <a:lstStyle/>
          <a:p>
            <a:pPr algn="l" rtl="0" eaLnBrk="0">
              <a:lnSpc>
                <a:spcPct val="100000"/>
              </a:lnSpc>
            </a:pPr>
            <a:endParaRPr lang="en-US" altLang="en-US" sz="100"/>
          </a:p>
          <a:p>
            <a:pPr marL="12700" indent="7620" algn="l" rtl="0" eaLnBrk="0">
              <a:lnSpc>
                <a:spcPct val="115000"/>
              </a:lnSpc>
            </a:pPr>
            <a:r>
              <a:rPr sz="2000" kern="0" spc="0">
                <a:solidFill>
                  <a:srgbClr val="FF0000">
                    <a:alpha val="100000"/>
                  </a:srgbClr>
                </a:solidFill>
                <a:latin typeface="微软雅黑" panose="020B0503020204020204" charset="-122"/>
                <a:ea typeface="微软雅黑" panose="020B0503020204020204" charset="-122"/>
                <a:cs typeface="微软雅黑" panose="020B0503020204020204" charset="-122"/>
              </a:rPr>
              <a:t>①</a:t>
            </a:r>
            <a:r>
              <a:rPr sz="2000" kern="0" spc="0">
                <a:solidFill>
                  <a:srgbClr val="0066FF">
                    <a:alpha val="100000"/>
                  </a:srgbClr>
                </a:solidFill>
                <a:latin typeface="微软雅黑" panose="020B0503020204020204" charset="-122"/>
                <a:ea typeface="微软雅黑" panose="020B0503020204020204" charset="-122"/>
                <a:cs typeface="微软雅黑" panose="020B0503020204020204" charset="-122"/>
              </a:rPr>
              <a:t>中医药文化是中华文化</a:t>
            </a:r>
            <a:r>
              <a:rPr sz="2000" kern="0" spc="-10">
                <a:solidFill>
                  <a:srgbClr val="0066FF">
                    <a:alpha val="100000"/>
                  </a:srgbClr>
                </a:solidFill>
                <a:latin typeface="微软雅黑" panose="020B0503020204020204" charset="-122"/>
                <a:ea typeface="微软雅黑" panose="020B0503020204020204" charset="-122"/>
                <a:cs typeface="微软雅黑" panose="020B0503020204020204" charset="-122"/>
              </a:rPr>
              <a:t>的重要组成部分，</a:t>
            </a:r>
            <a:r>
              <a:rPr sz="2000" kern="0" spc="0">
                <a:solidFill>
                  <a:srgbClr val="0066FF">
                    <a:alpha val="100000"/>
                  </a:srgbClr>
                </a:solidFill>
                <a:latin typeface="微软雅黑" panose="020B0503020204020204" charset="-122"/>
                <a:ea typeface="微软雅黑" panose="020B0503020204020204" charset="-122"/>
                <a:cs typeface="微软雅黑" panose="020B0503020204020204" charset="-122"/>
              </a:rPr>
              <a:t> 是中华民族生命力创造力的生动</a:t>
            </a:r>
            <a:r>
              <a:rPr sz="2000" kern="0" spc="-10">
                <a:solidFill>
                  <a:srgbClr val="0066FF">
                    <a:alpha val="100000"/>
                  </a:srgbClr>
                </a:solidFill>
                <a:latin typeface="微软雅黑" panose="020B0503020204020204" charset="-122"/>
                <a:ea typeface="微软雅黑" panose="020B0503020204020204" charset="-122"/>
                <a:cs typeface="微软雅黑" panose="020B0503020204020204" charset="-122"/>
              </a:rPr>
              <a:t>体现，是    </a:t>
            </a:r>
            <a:r>
              <a:rPr sz="2000" kern="0" spc="0">
                <a:solidFill>
                  <a:srgbClr val="0066FF">
                    <a:alpha val="100000"/>
                  </a:srgbClr>
                </a:solidFill>
                <a:latin typeface="微软雅黑" panose="020B0503020204020204" charset="-122"/>
                <a:ea typeface="微软雅黑" panose="020B0503020204020204" charset="-122"/>
                <a:cs typeface="微软雅黑" panose="020B0503020204020204" charset="-122"/>
              </a:rPr>
              <a:t>中国人民在长期医疗实践中创造</a:t>
            </a:r>
            <a:r>
              <a:rPr sz="2000" kern="0" spc="-10">
                <a:solidFill>
                  <a:srgbClr val="0066FF">
                    <a:alpha val="100000"/>
                  </a:srgbClr>
                </a:solidFill>
                <a:latin typeface="微软雅黑" panose="020B0503020204020204" charset="-122"/>
                <a:ea typeface="微软雅黑" panose="020B0503020204020204" charset="-122"/>
                <a:cs typeface="微软雅黑" panose="020B0503020204020204" charset="-122"/>
              </a:rPr>
              <a:t>的宝贵精    </a:t>
            </a:r>
            <a:r>
              <a:rPr sz="2000" kern="0" spc="-80">
                <a:solidFill>
                  <a:srgbClr val="0066FF">
                    <a:alpha val="100000"/>
                  </a:srgbClr>
                </a:solidFill>
                <a:latin typeface="微软雅黑" panose="020B0503020204020204" charset="-122"/>
                <a:ea typeface="微软雅黑" panose="020B0503020204020204" charset="-122"/>
                <a:cs typeface="微软雅黑" panose="020B0503020204020204" charset="-122"/>
              </a:rPr>
              <a:t>神财富。</a:t>
            </a:r>
            <a:endParaRPr lang="en-US" altLang="en-US" sz="2000"/>
          </a:p>
          <a:p>
            <a:pPr marL="12700" indent="7620" algn="l" rtl="0" eaLnBrk="0">
              <a:lnSpc>
                <a:spcPct val="113000"/>
              </a:lnSpc>
              <a:spcBef>
                <a:spcPts val="545"/>
              </a:spcBef>
            </a:pPr>
            <a:r>
              <a:rPr sz="2000" kern="0" spc="-10">
                <a:solidFill>
                  <a:srgbClr val="FF0000">
                    <a:alpha val="100000"/>
                  </a:srgbClr>
                </a:solidFill>
                <a:latin typeface="微软雅黑" panose="020B0503020204020204" charset="-122"/>
                <a:ea typeface="微软雅黑" panose="020B0503020204020204" charset="-122"/>
                <a:cs typeface="微软雅黑" panose="020B0503020204020204" charset="-122"/>
              </a:rPr>
              <a:t>②</a:t>
            </a:r>
            <a:r>
              <a:rPr sz="2000" kern="0" spc="-10">
                <a:solidFill>
                  <a:srgbClr val="7030A0">
                    <a:alpha val="100000"/>
                  </a:srgbClr>
                </a:solidFill>
                <a:latin typeface="微软雅黑" panose="020B0503020204020204" charset="-122"/>
                <a:ea typeface="微软雅黑" panose="020B0503020204020204" charset="-122"/>
                <a:cs typeface="微软雅黑" panose="020B0503020204020204" charset="-122"/>
              </a:rPr>
              <a:t>总结中医药在抗击疫情中的成功运用经    </a:t>
            </a:r>
            <a:r>
              <a:rPr sz="2000" kern="0" spc="0">
                <a:solidFill>
                  <a:srgbClr val="7030A0">
                    <a:alpha val="100000"/>
                  </a:srgbClr>
                </a:solidFill>
                <a:latin typeface="微软雅黑" panose="020B0503020204020204" charset="-122"/>
                <a:ea typeface="微软雅黑" panose="020B0503020204020204" charset="-122"/>
                <a:cs typeface="微软雅黑" panose="020B0503020204020204" charset="-122"/>
              </a:rPr>
              <a:t>验，弘扬中医药文化，能够繁荣发</a:t>
            </a:r>
            <a:r>
              <a:rPr sz="2000" kern="0" spc="-10">
                <a:solidFill>
                  <a:srgbClr val="7030A0">
                    <a:alpha val="100000"/>
                  </a:srgbClr>
                </a:solidFill>
                <a:latin typeface="微软雅黑" panose="020B0503020204020204" charset="-122"/>
                <a:ea typeface="微软雅黑" panose="020B0503020204020204" charset="-122"/>
                <a:cs typeface="微软雅黑" panose="020B0503020204020204" charset="-122"/>
              </a:rPr>
              <a:t>展中华    </a:t>
            </a:r>
            <a:r>
              <a:rPr sz="2000" kern="0" spc="30">
                <a:solidFill>
                  <a:srgbClr val="7030A0">
                    <a:alpha val="100000"/>
                  </a:srgbClr>
                </a:solidFill>
                <a:latin typeface="微软雅黑" panose="020B0503020204020204" charset="-122"/>
                <a:ea typeface="微软雅黑" panose="020B0503020204020204" charset="-122"/>
                <a:cs typeface="微软雅黑" panose="020B0503020204020204" charset="-122"/>
              </a:rPr>
              <a:t>文化；</a:t>
            </a:r>
            <a:endParaRPr lang="en-US" altLang="en-US" sz="2000"/>
          </a:p>
          <a:p>
            <a:pPr marL="20320" algn="l" rtl="0" eaLnBrk="0">
              <a:lnSpc>
                <a:spcPct val="113000"/>
              </a:lnSpc>
              <a:spcBef>
                <a:spcPts val="565"/>
              </a:spcBef>
            </a:pPr>
            <a:r>
              <a:rPr sz="2000" kern="0" spc="-10">
                <a:solidFill>
                  <a:srgbClr val="FF0000">
                    <a:alpha val="100000"/>
                  </a:srgbClr>
                </a:solidFill>
                <a:latin typeface="微软雅黑" panose="020B0503020204020204" charset="-122"/>
                <a:ea typeface="微软雅黑" panose="020B0503020204020204" charset="-122"/>
                <a:cs typeface="微软雅黑" panose="020B0503020204020204" charset="-122"/>
              </a:rPr>
              <a:t>③</a:t>
            </a:r>
            <a:r>
              <a:rPr sz="2000" kern="0" spc="-10">
                <a:solidFill>
                  <a:srgbClr val="70AD47">
                    <a:alpha val="100000"/>
                  </a:srgbClr>
                </a:solidFill>
                <a:latin typeface="微软雅黑" panose="020B0503020204020204" charset="-122"/>
                <a:ea typeface="微软雅黑" panose="020B0503020204020204" charset="-122"/>
                <a:cs typeface="微软雅黑" panose="020B0503020204020204" charset="-122"/>
              </a:rPr>
              <a:t>满足群众健康需求、保卫人民生命安全    </a:t>
            </a:r>
            <a:r>
              <a:rPr sz="2000" kern="0" spc="-10">
                <a:solidFill>
                  <a:srgbClr val="FF0000">
                    <a:alpha val="100000"/>
                  </a:srgbClr>
                </a:solidFill>
                <a:latin typeface="微软雅黑" panose="020B0503020204020204" charset="-122"/>
                <a:ea typeface="微软雅黑" panose="020B0503020204020204" charset="-122"/>
                <a:cs typeface="微软雅黑" panose="020B0503020204020204" charset="-122"/>
              </a:rPr>
              <a:t>④</a:t>
            </a:r>
            <a:r>
              <a:rPr sz="2000" kern="0" spc="-10">
                <a:solidFill>
                  <a:srgbClr val="ED7D31">
                    <a:alpha val="100000"/>
                  </a:srgbClr>
                </a:solidFill>
                <a:latin typeface="微软雅黑" panose="020B0503020204020204" charset="-122"/>
                <a:ea typeface="微软雅黑" panose="020B0503020204020204" charset="-122"/>
                <a:cs typeface="微软雅黑" panose="020B0503020204020204" charset="-122"/>
              </a:rPr>
              <a:t>丰富人类医学文化多样性、促进世界文    </a:t>
            </a:r>
            <a:r>
              <a:rPr sz="2000" kern="0" spc="-70">
                <a:solidFill>
                  <a:srgbClr val="ED7D31">
                    <a:alpha val="100000"/>
                  </a:srgbClr>
                </a:solidFill>
                <a:latin typeface="微软雅黑" panose="020B0503020204020204" charset="-122"/>
                <a:ea typeface="微软雅黑" panose="020B0503020204020204" charset="-122"/>
                <a:cs typeface="微软雅黑" panose="020B0503020204020204" charset="-122"/>
              </a:rPr>
              <a:t>明发展进步。</a:t>
            </a:r>
            <a:endParaRPr lang="en-US" altLang="en-US" sz="2000"/>
          </a:p>
        </p:txBody>
      </p:sp>
      <p:sp>
        <p:nvSpPr>
          <p:cNvPr id="246" name="textbox 246"/>
          <p:cNvSpPr/>
          <p:nvPr/>
        </p:nvSpPr>
        <p:spPr>
          <a:xfrm>
            <a:off x="3888763" y="1058969"/>
            <a:ext cx="2464435" cy="499109"/>
          </a:xfrm>
          <a:prstGeom prst="rect">
            <a:avLst/>
          </a:prstGeom>
        </p:spPr>
        <p:txBody>
          <a:bodyPr vert="horz" wrap="square" lIns="0" tIns="0" rIns="0" bIns="0"/>
          <a:lstStyle/>
          <a:p>
            <a:pPr algn="l" rtl="0" eaLnBrk="0">
              <a:lnSpc>
                <a:spcPct val="84000"/>
              </a:lnSpc>
            </a:pPr>
            <a:endParaRPr lang="en-US" altLang="en-US" sz="100"/>
          </a:p>
          <a:p>
            <a:pPr marL="12700" algn="l" rtl="0" eaLnBrk="0">
              <a:lnSpc>
                <a:spcPct val="97000"/>
              </a:lnSpc>
            </a:pPr>
            <a:r>
              <a:rPr sz="3200" b="1" kern="0" spc="-10">
                <a:solidFill>
                  <a:srgbClr val="C00000">
                    <a:alpha val="100000"/>
                  </a:srgbClr>
                </a:solidFill>
                <a:latin typeface="微软雅黑" panose="020B0503020204020204" charset="-122"/>
                <a:ea typeface="微软雅黑" panose="020B0503020204020204" charset="-122"/>
                <a:cs typeface="微软雅黑" panose="020B0503020204020204" charset="-122"/>
              </a:rPr>
              <a:t>情境结构良好</a:t>
            </a:r>
            <a:endParaRPr lang="en-US" altLang="en-US" sz="32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box 250"/>
          <p:cNvSpPr/>
          <p:nvPr/>
        </p:nvSpPr>
        <p:spPr>
          <a:xfrm>
            <a:off x="279204" y="1682591"/>
            <a:ext cx="6593205" cy="5093970"/>
          </a:xfrm>
          <a:prstGeom prst="rect">
            <a:avLst/>
          </a:prstGeom>
        </p:spPr>
        <p:txBody>
          <a:bodyPr vert="horz" wrap="square" lIns="0" tIns="0" rIns="0" bIns="0"/>
          <a:lstStyle/>
          <a:p>
            <a:pPr algn="l" rtl="0" eaLnBrk="0">
              <a:lnSpc>
                <a:spcPct val="91000"/>
              </a:lnSpc>
            </a:pPr>
            <a:endParaRPr lang="en-US" altLang="en-US" sz="100"/>
          </a:p>
          <a:p>
            <a:pPr marL="24130" algn="l" rtl="0" eaLnBrk="0">
              <a:lnSpc>
                <a:spcPct val="91000"/>
              </a:lnSpc>
            </a:pPr>
            <a:r>
              <a:rPr sz="2000" kern="0" spc="-50">
                <a:solidFill>
                  <a:srgbClr val="000000">
                    <a:alpha val="100000"/>
                  </a:srgbClr>
                </a:solidFill>
                <a:latin typeface="Arial" panose="020B0604020202020204"/>
                <a:ea typeface="Arial" panose="020B0604020202020204"/>
                <a:cs typeface="Arial" panose="020B0604020202020204"/>
              </a:rPr>
              <a:t>(2020</a:t>
            </a:r>
            <a:r>
              <a:rPr sz="20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年</a:t>
            </a:r>
            <a:r>
              <a:rPr sz="2000" kern="0" spc="-50">
                <a:solidFill>
                  <a:srgbClr val="000000">
                    <a:alpha val="100000"/>
                  </a:srgbClr>
                </a:solidFill>
                <a:latin typeface="Arial" panose="020B0604020202020204"/>
                <a:ea typeface="Arial" panose="020B0604020202020204"/>
                <a:cs typeface="Arial" panose="020B0604020202020204"/>
              </a:rPr>
              <a:t>2</a:t>
            </a:r>
            <a:r>
              <a:rPr sz="20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卷</a:t>
            </a:r>
            <a:r>
              <a:rPr sz="2000" kern="0" spc="-50">
                <a:solidFill>
                  <a:srgbClr val="000000">
                    <a:alpha val="100000"/>
                  </a:srgbClr>
                </a:solidFill>
                <a:latin typeface="Arial" panose="020B0604020202020204"/>
                <a:ea typeface="Arial" panose="020B0604020202020204"/>
                <a:cs typeface="Arial" panose="020B0604020202020204"/>
              </a:rPr>
              <a:t>) 38</a:t>
            </a:r>
            <a:r>
              <a:rPr sz="2000" kern="0" spc="-60">
                <a:solidFill>
                  <a:srgbClr val="000000">
                    <a:alpha val="100000"/>
                  </a:srgbClr>
                </a:solidFill>
                <a:latin typeface="Arial" panose="020B0604020202020204"/>
                <a:ea typeface="Arial" panose="020B0604020202020204"/>
                <a:cs typeface="Arial" panose="020B0604020202020204"/>
              </a:rPr>
              <a:t>.</a:t>
            </a:r>
            <a:r>
              <a:rPr sz="20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阅读材料，完成下列要求。</a:t>
            </a:r>
            <a:endParaRPr lang="en-US" altLang="en-US" sz="2000"/>
          </a:p>
          <a:p>
            <a:pPr marL="363220" algn="l" rtl="0" eaLnBrk="0">
              <a:lnSpc>
                <a:spcPct val="92000"/>
              </a:lnSpc>
              <a:spcBef>
                <a:spcPts val="615"/>
              </a:spcBef>
            </a:pPr>
            <a:r>
              <a:rPr sz="2000" kern="0" spc="0">
                <a:solidFill>
                  <a:srgbClr val="000000">
                    <a:alpha val="100000"/>
                  </a:srgbClr>
                </a:solidFill>
                <a:latin typeface="楷体" panose="02010609060101010101" charset="-122"/>
                <a:ea typeface="楷体" panose="02010609060101010101" charset="-122"/>
                <a:cs typeface="楷体" panose="02010609060101010101" charset="-122"/>
              </a:rPr>
              <a:t>数据显示，受新冠肺炎疫情的冲击和影响，2020年一</a:t>
            </a:r>
            <a:endParaRPr lang="en-US" altLang="en-US" sz="2000"/>
          </a:p>
          <a:p>
            <a:pPr marL="17780" algn="l" rtl="0" eaLnBrk="0">
              <a:lnSpc>
                <a:spcPct val="84000"/>
              </a:lnSpc>
              <a:spcBef>
                <a:spcPts val="690"/>
              </a:spcBef>
            </a:pPr>
            <a:r>
              <a:rPr sz="2000" kern="0" spc="0">
                <a:solidFill>
                  <a:srgbClr val="000000">
                    <a:alpha val="100000"/>
                  </a:srgbClr>
                </a:solidFill>
                <a:latin typeface="楷体" panose="02010609060101010101" charset="-122"/>
                <a:ea typeface="楷体" panose="02010609060101010101" charset="-122"/>
                <a:cs typeface="楷体" panose="02010609060101010101" charset="-122"/>
              </a:rPr>
              <a:t>季度我国国内生产总值同比下降6.8%，但3月份主</a:t>
            </a:r>
            <a:r>
              <a:rPr sz="2000" kern="0" spc="-10">
                <a:solidFill>
                  <a:srgbClr val="000000">
                    <a:alpha val="100000"/>
                  </a:srgbClr>
                </a:solidFill>
                <a:latin typeface="楷体" panose="02010609060101010101" charset="-122"/>
                <a:ea typeface="楷体" panose="02010609060101010101" charset="-122"/>
                <a:cs typeface="楷体" panose="02010609060101010101" charset="-122"/>
              </a:rPr>
              <a:t>要经济</a:t>
            </a:r>
            <a:endParaRPr lang="en-US" altLang="en-US" sz="2000"/>
          </a:p>
          <a:p>
            <a:pPr marL="24130" algn="l" rtl="0" eaLnBrk="0">
              <a:lnSpc>
                <a:spcPts val="2890"/>
              </a:lnSpc>
            </a:pPr>
            <a:r>
              <a:rPr sz="2000" kern="0" spc="0">
                <a:solidFill>
                  <a:srgbClr val="000000">
                    <a:alpha val="100000"/>
                  </a:srgbClr>
                </a:solidFill>
                <a:latin typeface="楷体" panose="02010609060101010101" charset="-122"/>
                <a:ea typeface="楷体" panose="02010609060101010101" charset="-122"/>
                <a:cs typeface="楷体" panose="02010609060101010101" charset="-122"/>
              </a:rPr>
              <a:t>指标降幅明显收窄。这表明我国</a:t>
            </a:r>
            <a:r>
              <a:rPr sz="2000" kern="0" spc="0">
                <a:ln w="7277" cap="flat" cmpd="sng">
                  <a:solidFill>
                    <a:srgbClr val="FF0000">
                      <a:alpha val="100000"/>
                    </a:srgbClr>
                  </a:solidFill>
                  <a:prstDash val="solid"/>
                  <a:miter lim="10"/>
                </a:ln>
                <a:solidFill>
                  <a:srgbClr val="FF0000">
                    <a:alpha val="100000"/>
                  </a:srgbClr>
                </a:solidFill>
                <a:latin typeface="楷体" panose="02010609060101010101" charset="-122"/>
                <a:ea typeface="楷体" panose="02010609060101010101" charset="-122"/>
                <a:cs typeface="楷体" panose="02010609060101010101" charset="-122"/>
              </a:rPr>
              <a:t>复工复产</a:t>
            </a:r>
            <a:r>
              <a:rPr sz="2000" kern="0" spc="0">
                <a:solidFill>
                  <a:srgbClr val="000000">
                    <a:alpha val="100000"/>
                  </a:srgbClr>
                </a:solidFill>
                <a:latin typeface="楷体" panose="02010609060101010101" charset="-122"/>
                <a:ea typeface="楷体" panose="02010609060101010101" charset="-122"/>
                <a:cs typeface="楷体" panose="02010609060101010101" charset="-122"/>
              </a:rPr>
              <a:t>成效逐步</a:t>
            </a:r>
            <a:r>
              <a:rPr sz="2000" kern="0" spc="-10">
                <a:solidFill>
                  <a:srgbClr val="000000">
                    <a:alpha val="100000"/>
                  </a:srgbClr>
                </a:solidFill>
                <a:latin typeface="楷体" panose="02010609060101010101" charset="-122"/>
                <a:ea typeface="楷体" panose="02010609060101010101" charset="-122"/>
                <a:cs typeface="楷体" panose="02010609060101010101" charset="-122"/>
              </a:rPr>
              <a:t>显现，</a:t>
            </a:r>
            <a:endParaRPr lang="en-US" altLang="en-US" sz="2000"/>
          </a:p>
          <a:p>
            <a:pPr marL="25400" algn="l" rtl="0" eaLnBrk="0">
              <a:lnSpc>
                <a:spcPct val="84000"/>
              </a:lnSpc>
              <a:spcBef>
                <a:spcPts val="890"/>
              </a:spcBef>
            </a:pPr>
            <a:r>
              <a:rPr sz="2000" kern="0" spc="-30">
                <a:ln w="7277" cap="flat" cmpd="sng">
                  <a:solidFill>
                    <a:srgbClr val="FF0000">
                      <a:alpha val="100000"/>
                    </a:srgbClr>
                  </a:solidFill>
                  <a:prstDash val="solid"/>
                  <a:miter lim="10"/>
                </a:ln>
                <a:solidFill>
                  <a:srgbClr val="FF0000">
                    <a:alpha val="100000"/>
                  </a:srgbClr>
                </a:solidFill>
                <a:latin typeface="楷体" panose="02010609060101010101" charset="-122"/>
                <a:ea typeface="楷体" panose="02010609060101010101" charset="-122"/>
                <a:cs typeface="楷体" panose="02010609060101010101" charset="-122"/>
              </a:rPr>
              <a:t>经济复苏</a:t>
            </a:r>
            <a:r>
              <a:rPr sz="2000" kern="0" spc="-30">
                <a:solidFill>
                  <a:srgbClr val="000000">
                    <a:alpha val="100000"/>
                  </a:srgbClr>
                </a:solidFill>
                <a:latin typeface="楷体" panose="02010609060101010101" charset="-122"/>
                <a:ea typeface="楷体" panose="02010609060101010101" charset="-122"/>
                <a:cs typeface="楷体" panose="02010609060101010101" charset="-122"/>
              </a:rPr>
              <a:t>步伐正在加快。但是</a:t>
            </a:r>
            <a:r>
              <a:rPr sz="2000" kern="0" spc="-40">
                <a:solidFill>
                  <a:srgbClr val="000000">
                    <a:alpha val="100000"/>
                  </a:srgbClr>
                </a:solidFill>
                <a:latin typeface="楷体" panose="02010609060101010101" charset="-122"/>
                <a:ea typeface="楷体" panose="02010609060101010101" charset="-122"/>
                <a:cs typeface="楷体" panose="02010609060101010101" charset="-122"/>
              </a:rPr>
              <a:t>，随着海外疫情的扩散， 我</a:t>
            </a:r>
            <a:endParaRPr lang="en-US" altLang="en-US" sz="2000"/>
          </a:p>
          <a:p>
            <a:pPr marL="49530" algn="l" rtl="0" eaLnBrk="0">
              <a:lnSpc>
                <a:spcPts val="2905"/>
              </a:lnSpc>
            </a:pPr>
            <a:r>
              <a:rPr sz="2000" kern="0" spc="-40">
                <a:solidFill>
                  <a:srgbClr val="000000">
                    <a:alpha val="100000"/>
                  </a:srgbClr>
                </a:solidFill>
                <a:latin typeface="楷体" panose="02010609060101010101" charset="-122"/>
                <a:ea typeface="楷体" panose="02010609060101010101" charset="-122"/>
                <a:cs typeface="楷体" panose="02010609060101010101" charset="-122"/>
              </a:rPr>
              <a:t>国经济发展的内外部环境依然严峻，面临的挑战前所未有。</a:t>
            </a:r>
            <a:endParaRPr lang="en-US" altLang="en-US" sz="2000"/>
          </a:p>
          <a:p>
            <a:pPr marL="269875" algn="l" rtl="0" eaLnBrk="0">
              <a:lnSpc>
                <a:spcPct val="84000"/>
              </a:lnSpc>
              <a:spcBef>
                <a:spcPts val="875"/>
              </a:spcBef>
            </a:pPr>
            <a:r>
              <a:rPr sz="2000" kern="0" spc="-30">
                <a:solidFill>
                  <a:srgbClr val="000000">
                    <a:alpha val="100000"/>
                  </a:srgbClr>
                </a:solidFill>
                <a:latin typeface="楷体" panose="02010609060101010101" charset="-122"/>
                <a:ea typeface="楷体" panose="02010609060101010101" charset="-122"/>
                <a:cs typeface="楷体" panose="02010609060101010101" charset="-122"/>
              </a:rPr>
              <a:t>2020年4月17日</a:t>
            </a:r>
            <a:r>
              <a:rPr sz="2000" kern="0" spc="-40">
                <a:solidFill>
                  <a:srgbClr val="000000">
                    <a:alpha val="100000"/>
                  </a:srgbClr>
                </a:solidFill>
                <a:latin typeface="楷体" panose="02010609060101010101" charset="-122"/>
                <a:ea typeface="楷体" panose="02010609060101010101" charset="-122"/>
                <a:cs typeface="楷体" panose="02010609060101010101" charset="-122"/>
              </a:rPr>
              <a:t>，中央政治局召开会议， 统筹推进疫情</a:t>
            </a:r>
            <a:endParaRPr lang="en-US" altLang="en-US" sz="2000"/>
          </a:p>
          <a:p>
            <a:pPr marL="12700" indent="21590" algn="l" rtl="0" eaLnBrk="0">
              <a:lnSpc>
                <a:spcPct val="122000"/>
              </a:lnSpc>
              <a:spcBef>
                <a:spcPts val="70"/>
              </a:spcBef>
            </a:pPr>
            <a:r>
              <a:rPr sz="2000" kern="0" spc="-10">
                <a:solidFill>
                  <a:srgbClr val="000000">
                    <a:alpha val="100000"/>
                  </a:srgbClr>
                </a:solidFill>
                <a:latin typeface="楷体" panose="02010609060101010101" charset="-122"/>
                <a:ea typeface="楷体" panose="02010609060101010101" charset="-122"/>
                <a:cs typeface="楷体" panose="02010609060101010101" charset="-122"/>
              </a:rPr>
              <a:t>防控和经济社会发展工作。会议强调加大“六稳”工作力 </a:t>
            </a:r>
            <a:r>
              <a:rPr sz="2000" kern="0" spc="-2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0">
                <a:solidFill>
                  <a:srgbClr val="000000">
                    <a:alpha val="100000"/>
                  </a:srgbClr>
                </a:solidFill>
                <a:latin typeface="楷体" panose="02010609060101010101" charset="-122"/>
                <a:ea typeface="楷体" panose="02010609060101010101" charset="-122"/>
                <a:cs typeface="楷体" panose="02010609060101010101" charset="-122"/>
              </a:rPr>
              <a:t>度，坚定实施</a:t>
            </a:r>
            <a:r>
              <a:rPr sz="2000" kern="0" spc="0">
                <a:solidFill>
                  <a:srgbClr val="0066FF">
                    <a:alpha val="100000"/>
                  </a:srgbClr>
                </a:solidFill>
                <a:latin typeface="楷体" panose="02010609060101010101" charset="-122"/>
                <a:ea typeface="楷体" panose="02010609060101010101" charset="-122"/>
                <a:cs typeface="楷体" panose="02010609060101010101" charset="-122"/>
              </a:rPr>
              <a:t>扩大内需</a:t>
            </a:r>
            <a:r>
              <a:rPr sz="2000" kern="0" spc="0">
                <a:solidFill>
                  <a:srgbClr val="000000">
                    <a:alpha val="100000"/>
                  </a:srgbClr>
                </a:solidFill>
                <a:latin typeface="楷体" panose="02010609060101010101" charset="-122"/>
                <a:ea typeface="楷体" panose="02010609060101010101" charset="-122"/>
                <a:cs typeface="楷体" panose="02010609060101010101" charset="-122"/>
              </a:rPr>
              <a:t>战略，维护</a:t>
            </a:r>
            <a:r>
              <a:rPr sz="2000" kern="0" spc="0">
                <a:solidFill>
                  <a:srgbClr val="0066FF">
                    <a:alpha val="100000"/>
                  </a:srgbClr>
                </a:solidFill>
                <a:latin typeface="楷体" panose="02010609060101010101" charset="-122"/>
                <a:ea typeface="楷体" panose="02010609060101010101" charset="-122"/>
                <a:cs typeface="楷体" panose="02010609060101010101" charset="-122"/>
              </a:rPr>
              <a:t>经</a:t>
            </a:r>
            <a:r>
              <a:rPr sz="2000" kern="0" spc="-10">
                <a:solidFill>
                  <a:srgbClr val="0066FF">
                    <a:alpha val="100000"/>
                  </a:srgbClr>
                </a:solidFill>
                <a:latin typeface="楷体" panose="02010609060101010101" charset="-122"/>
                <a:ea typeface="楷体" panose="02010609060101010101" charset="-122"/>
                <a:cs typeface="楷体" panose="02010609060101010101" charset="-122"/>
              </a:rPr>
              <a:t>济发展和社会稳定</a:t>
            </a:r>
            <a:r>
              <a:rPr sz="2000" kern="0" spc="-10">
                <a:solidFill>
                  <a:srgbClr val="000000">
                    <a:alpha val="100000"/>
                  </a:srgbClr>
                </a:solidFill>
                <a:latin typeface="楷体" panose="02010609060101010101" charset="-122"/>
                <a:ea typeface="楷体" panose="02010609060101010101" charset="-122"/>
                <a:cs typeface="楷体" panose="02010609060101010101" charset="-122"/>
              </a:rPr>
              <a:t>大  </a:t>
            </a:r>
            <a:r>
              <a:rPr sz="2000" kern="0" spc="0">
                <a:solidFill>
                  <a:srgbClr val="000000">
                    <a:alpha val="100000"/>
                  </a:srgbClr>
                </a:solidFill>
                <a:latin typeface="楷体" panose="02010609060101010101" charset="-122"/>
                <a:ea typeface="楷体" panose="02010609060101010101" charset="-122"/>
                <a:cs typeface="楷体" panose="02010609060101010101" charset="-122"/>
              </a:rPr>
              <a:t>局；明确提出</a:t>
            </a:r>
            <a:r>
              <a:rPr sz="2000" kern="0" spc="0">
                <a:solidFill>
                  <a:srgbClr val="0066FF">
                    <a:alpha val="100000"/>
                  </a:srgbClr>
                </a:solidFill>
                <a:latin typeface="楷体" panose="02010609060101010101" charset="-122"/>
                <a:ea typeface="楷体" panose="02010609060101010101" charset="-122"/>
                <a:cs typeface="楷体" panose="02010609060101010101" charset="-122"/>
              </a:rPr>
              <a:t>保居民就业、保基本民</a:t>
            </a:r>
            <a:r>
              <a:rPr sz="2000" kern="0" spc="-10">
                <a:solidFill>
                  <a:srgbClr val="0066FF">
                    <a:alpha val="100000"/>
                  </a:srgbClr>
                </a:solidFill>
                <a:latin typeface="楷体" panose="02010609060101010101" charset="-122"/>
                <a:ea typeface="楷体" panose="02010609060101010101" charset="-122"/>
                <a:cs typeface="楷体" panose="02010609060101010101" charset="-122"/>
              </a:rPr>
              <a:t>生、保市场主体、</a:t>
            </a:r>
            <a:r>
              <a:rPr sz="2000" kern="0" spc="-10">
                <a:solidFill>
                  <a:srgbClr val="000000">
                    <a:alpha val="100000"/>
                  </a:srgbClr>
                </a:solidFill>
                <a:latin typeface="楷体" panose="02010609060101010101" charset="-122"/>
                <a:ea typeface="楷体" panose="02010609060101010101" charset="-122"/>
                <a:cs typeface="楷体" panose="02010609060101010101" charset="-122"/>
              </a:rPr>
              <a:t>保  </a:t>
            </a:r>
            <a:r>
              <a:rPr sz="2000" kern="0" spc="-30">
                <a:solidFill>
                  <a:srgbClr val="000000">
                    <a:alpha val="100000"/>
                  </a:srgbClr>
                </a:solidFill>
                <a:latin typeface="楷体" panose="02010609060101010101" charset="-122"/>
                <a:ea typeface="楷体" panose="02010609060101010101" charset="-122"/>
                <a:cs typeface="楷体" panose="02010609060101010101" charset="-122"/>
              </a:rPr>
              <a:t>粮食能源安全、</a:t>
            </a:r>
            <a:r>
              <a:rPr sz="2000" kern="0" spc="-300">
                <a:solidFill>
                  <a:srgbClr val="000000">
                    <a:alpha val="100000"/>
                  </a:srgbClr>
                </a:solidFill>
                <a:latin typeface="楷体" panose="02010609060101010101" charset="-122"/>
                <a:ea typeface="楷体" panose="02010609060101010101" charset="-122"/>
                <a:cs typeface="楷体" panose="02010609060101010101" charset="-122"/>
              </a:rPr>
              <a:t> </a:t>
            </a:r>
            <a:r>
              <a:rPr sz="2000" kern="0" spc="-30">
                <a:solidFill>
                  <a:srgbClr val="0066FF">
                    <a:alpha val="100000"/>
                  </a:srgbClr>
                </a:solidFill>
                <a:latin typeface="楷体" panose="02010609060101010101" charset="-122"/>
                <a:ea typeface="楷体" panose="02010609060101010101" charset="-122"/>
                <a:cs typeface="楷体" panose="02010609060101010101" charset="-122"/>
              </a:rPr>
              <a:t>保产业链供应链</a:t>
            </a:r>
            <a:r>
              <a:rPr sz="2000" kern="0" spc="-30">
                <a:solidFill>
                  <a:srgbClr val="000000">
                    <a:alpha val="100000"/>
                  </a:srgbClr>
                </a:solidFill>
                <a:latin typeface="楷体" panose="02010609060101010101" charset="-122"/>
                <a:ea typeface="楷体" panose="02010609060101010101" charset="-122"/>
                <a:cs typeface="楷体" panose="02010609060101010101" charset="-122"/>
              </a:rPr>
              <a:t>在稳定、保基层运转“六  </a:t>
            </a:r>
            <a:r>
              <a:rPr sz="2000" kern="0" spc="-50">
                <a:solidFill>
                  <a:srgbClr val="000000">
                    <a:alpha val="100000"/>
                  </a:srgbClr>
                </a:solidFill>
                <a:latin typeface="楷体" panose="02010609060101010101" charset="-122"/>
                <a:ea typeface="楷体" panose="02010609060101010101" charset="-122"/>
                <a:cs typeface="楷体" panose="02010609060101010101" charset="-122"/>
              </a:rPr>
              <a:t>保”任务， 并把保居民就业置于“六保”任务之首。</a:t>
            </a:r>
            <a:endParaRPr lang="en-US" altLang="en-US" sz="2000"/>
          </a:p>
          <a:p>
            <a:pPr algn="l" rtl="0" eaLnBrk="0">
              <a:lnSpc>
                <a:spcPct val="110000"/>
              </a:lnSpc>
            </a:pPr>
            <a:endParaRPr lang="en-US" altLang="en-US" sz="600"/>
          </a:p>
          <a:p>
            <a:pPr marL="12700" indent="357505" algn="l" rtl="0" eaLnBrk="0">
              <a:lnSpc>
                <a:spcPct val="106000"/>
              </a:lnSpc>
              <a:spcBef>
                <a:spcPts val="5"/>
              </a:spcBef>
            </a:pP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当前保居民就业对稳定经济发</a:t>
            </a: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展具有重要作用。结合      </a:t>
            </a:r>
            <a:r>
              <a:rPr sz="20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材料并运用经济知识，说明这一作用的传导过程。  </a:t>
            </a:r>
            <a:r>
              <a:rPr sz="2000" kern="0" spc="-70">
                <a:solidFill>
                  <a:srgbClr val="000000">
                    <a:alpha val="100000"/>
                  </a:srgbClr>
                </a:solidFill>
                <a:latin typeface="Arial" panose="020B0604020202020204"/>
                <a:ea typeface="Arial" panose="020B0604020202020204"/>
                <a:cs typeface="Arial" panose="020B0604020202020204"/>
              </a:rPr>
              <a:t>(14</a:t>
            </a:r>
            <a:r>
              <a:rPr sz="20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分）</a:t>
            </a:r>
            <a:endParaRPr lang="en-US" altLang="en-US" sz="2000"/>
          </a:p>
        </p:txBody>
      </p:sp>
      <p:sp>
        <p:nvSpPr>
          <p:cNvPr id="252" name="textbox 252"/>
          <p:cNvSpPr/>
          <p:nvPr/>
        </p:nvSpPr>
        <p:spPr>
          <a:xfrm>
            <a:off x="7012051" y="2605605"/>
            <a:ext cx="4905375" cy="3674745"/>
          </a:xfrm>
          <a:prstGeom prst="rect">
            <a:avLst/>
          </a:prstGeom>
        </p:spPr>
        <p:txBody>
          <a:bodyPr vert="horz" wrap="square" lIns="0" tIns="0" rIns="0" bIns="0"/>
          <a:lstStyle/>
          <a:p>
            <a:pPr algn="l" rtl="0" eaLnBrk="0">
              <a:lnSpc>
                <a:spcPct val="65000"/>
              </a:lnSpc>
            </a:pPr>
            <a:endParaRPr lang="en-US" altLang="en-US" sz="100"/>
          </a:p>
          <a:p>
            <a:pPr marL="36830" indent="-14605" algn="l" rtl="0" eaLnBrk="0">
              <a:lnSpc>
                <a:spcPct val="99000"/>
              </a:lnSpc>
            </a:pP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①</a:t>
            </a:r>
            <a:r>
              <a:rPr sz="2400" kern="0" spc="-10">
                <a:solidFill>
                  <a:srgbClr val="0066FF">
                    <a:alpha val="100000"/>
                  </a:srgbClr>
                </a:solidFill>
                <a:latin typeface="微软雅黑" panose="020B0503020204020204" charset="-122"/>
                <a:ea typeface="微软雅黑" panose="020B0503020204020204" charset="-122"/>
                <a:cs typeface="微软雅黑" panose="020B0503020204020204" charset="-122"/>
              </a:rPr>
              <a:t>就业</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是民生之本，保居民就业，居</a:t>
            </a:r>
            <a:r>
              <a:rPr sz="24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民能取得</a:t>
            </a:r>
            <a:r>
              <a:rPr sz="2400" kern="0" spc="-10">
                <a:solidFill>
                  <a:srgbClr val="CC00FF">
                    <a:alpha val="100000"/>
                  </a:srgbClr>
                </a:solidFill>
                <a:latin typeface="微软雅黑" panose="020B0503020204020204" charset="-122"/>
                <a:ea typeface="微软雅黑" panose="020B0503020204020204" charset="-122"/>
                <a:cs typeface="微软雅黑" panose="020B0503020204020204" charset="-122"/>
              </a:rPr>
              <a:t>劳动收入</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400"/>
          </a:p>
          <a:p>
            <a:pPr marL="12700" indent="9525" algn="l" rtl="0" eaLnBrk="0">
              <a:lnSpc>
                <a:spcPct val="99000"/>
              </a:lnSpc>
              <a:spcBef>
                <a:spcPts val="80"/>
              </a:spcBef>
            </a:pPr>
            <a:r>
              <a:rPr sz="24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②居民有了</a:t>
            </a:r>
            <a:r>
              <a:rPr sz="2400" kern="0" spc="-30">
                <a:solidFill>
                  <a:srgbClr val="CC00FF">
                    <a:alpha val="100000"/>
                  </a:srgbClr>
                </a:solidFill>
                <a:latin typeface="微软雅黑" panose="020B0503020204020204" charset="-122"/>
                <a:ea typeface="微软雅黑" panose="020B0503020204020204" charset="-122"/>
                <a:cs typeface="微软雅黑" panose="020B0503020204020204" charset="-122"/>
              </a:rPr>
              <a:t>收入</a:t>
            </a:r>
            <a:r>
              <a:rPr sz="24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，能增</a:t>
            </a:r>
            <a:r>
              <a:rPr sz="2400" kern="0" spc="-40">
                <a:solidFill>
                  <a:srgbClr val="000000">
                    <a:alpha val="100000"/>
                  </a:srgbClr>
                </a:solidFill>
                <a:latin typeface="微软雅黑" panose="020B0503020204020204" charset="-122"/>
                <a:ea typeface="微软雅黑" panose="020B0503020204020204" charset="-122"/>
                <a:cs typeface="微软雅黑" panose="020B0503020204020204" charset="-122"/>
              </a:rPr>
              <a:t>强</a:t>
            </a:r>
            <a:r>
              <a:rPr sz="2400" kern="0" spc="-40">
                <a:solidFill>
                  <a:srgbClr val="70AD47">
                    <a:alpha val="100000"/>
                  </a:srgbClr>
                </a:solidFill>
                <a:latin typeface="微软雅黑" panose="020B0503020204020204" charset="-122"/>
                <a:ea typeface="微软雅黑" panose="020B0503020204020204" charset="-122"/>
                <a:cs typeface="微软雅黑" panose="020B0503020204020204" charset="-122"/>
              </a:rPr>
              <a:t>消费</a:t>
            </a:r>
            <a:r>
              <a:rPr sz="2400" kern="0" spc="-40">
                <a:solidFill>
                  <a:srgbClr val="000000">
                    <a:alpha val="100000"/>
                  </a:srgbClr>
                </a:solidFill>
                <a:latin typeface="微软雅黑" panose="020B0503020204020204" charset="-122"/>
                <a:ea typeface="微软雅黑" panose="020B0503020204020204" charset="-122"/>
                <a:cs typeface="微软雅黑" panose="020B0503020204020204" charset="-122"/>
              </a:rPr>
              <a:t>信心、 </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稳定</a:t>
            </a:r>
            <a:r>
              <a:rPr sz="2400" kern="0" spc="0">
                <a:solidFill>
                  <a:srgbClr val="70AD47">
                    <a:alpha val="100000"/>
                  </a:srgbClr>
                </a:solidFill>
                <a:latin typeface="微软雅黑" panose="020B0503020204020204" charset="-122"/>
                <a:ea typeface="微软雅黑" panose="020B0503020204020204" charset="-122"/>
                <a:cs typeface="微软雅黑" panose="020B0503020204020204" charset="-122"/>
              </a:rPr>
              <a:t>消费</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支出，推动</a:t>
            </a:r>
            <a:r>
              <a:rPr sz="2400" kern="0" spc="0">
                <a:solidFill>
                  <a:srgbClr val="C55A11">
                    <a:alpha val="100000"/>
                  </a:srgbClr>
                </a:solidFill>
                <a:latin typeface="宋体" panose="02010600030101010101" pitchFamily="2" charset="-122"/>
                <a:ea typeface="宋体" panose="02010600030101010101" pitchFamily="2" charset="-122"/>
                <a:cs typeface="宋体" panose="02010600030101010101" pitchFamily="2" charset="-122"/>
              </a:rPr>
              <a:t>生活消费品生</a:t>
            </a:r>
            <a:r>
              <a:rPr sz="2400" kern="0" spc="-10">
                <a:solidFill>
                  <a:srgbClr val="C55A11">
                    <a:alpha val="100000"/>
                  </a:srgbClr>
                </a:solidFill>
                <a:latin typeface="宋体" panose="02010600030101010101" pitchFamily="2" charset="-122"/>
                <a:ea typeface="宋体" panose="02010600030101010101" pitchFamily="2" charset="-122"/>
                <a:cs typeface="宋体" panose="02010600030101010101" pitchFamily="2" charset="-122"/>
              </a:rPr>
              <a:t>产</a:t>
            </a:r>
            <a:r>
              <a:rPr sz="2400" kern="0" spc="0">
                <a:solidFill>
                  <a:srgbClr val="C55A11">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80">
                <a:solidFill>
                  <a:srgbClr val="C55A11">
                    <a:alpha val="100000"/>
                  </a:srgbClr>
                </a:solidFill>
                <a:latin typeface="宋体" panose="02010600030101010101" pitchFamily="2" charset="-122"/>
                <a:ea typeface="宋体" panose="02010600030101010101" pitchFamily="2" charset="-122"/>
                <a:cs typeface="宋体" panose="02010600030101010101" pitchFamily="2" charset="-122"/>
              </a:rPr>
              <a:t>的复工复产；</a:t>
            </a:r>
            <a:endParaRPr lang="en-US" altLang="en-US" sz="2400"/>
          </a:p>
          <a:p>
            <a:pPr marL="14605" indent="7620" algn="l" rtl="0" eaLnBrk="0">
              <a:lnSpc>
                <a:spcPct val="100000"/>
              </a:lnSpc>
              <a:spcBef>
                <a:spcPts val="10"/>
              </a:spcBef>
            </a:pP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③</a:t>
            </a:r>
            <a:r>
              <a:rPr sz="2400" kern="0" spc="-10">
                <a:solidFill>
                  <a:srgbClr val="C55A11">
                    <a:alpha val="100000"/>
                  </a:srgbClr>
                </a:solidFill>
                <a:latin typeface="宋体" panose="02010600030101010101" pitchFamily="2" charset="-122"/>
                <a:ea typeface="宋体" panose="02010600030101010101" pitchFamily="2" charset="-122"/>
                <a:cs typeface="宋体" panose="02010600030101010101" pitchFamily="2" charset="-122"/>
              </a:rPr>
              <a:t>生活消费品生产的复工复产</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，能促</a:t>
            </a:r>
            <a:r>
              <a:rPr sz="24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进</a:t>
            </a:r>
            <a:r>
              <a:rPr sz="2400" kern="0" spc="10">
                <a:solidFill>
                  <a:srgbClr val="00B0F0">
                    <a:alpha val="100000"/>
                  </a:srgbClr>
                </a:solidFill>
                <a:latin typeface="微软雅黑" panose="020B0503020204020204" charset="-122"/>
                <a:ea typeface="微软雅黑" panose="020B0503020204020204" charset="-122"/>
                <a:cs typeface="微软雅黑" panose="020B0503020204020204" charset="-122"/>
              </a:rPr>
              <a:t>生产资料生产的复苏</a:t>
            </a:r>
            <a:r>
              <a:rPr sz="2400" kern="0" spc="10">
                <a:solidFill>
                  <a:srgbClr val="0725B9">
                    <a:alpha val="100000"/>
                  </a:srgbClr>
                </a:solidFill>
                <a:latin typeface="微软雅黑" panose="020B0503020204020204" charset="-122"/>
                <a:ea typeface="微软雅黑" panose="020B0503020204020204" charset="-122"/>
                <a:cs typeface="微软雅黑" panose="020B0503020204020204" charset="-122"/>
              </a:rPr>
              <a:t>；</a:t>
            </a:r>
            <a:endParaRPr lang="en-US" altLang="en-US" sz="2400"/>
          </a:p>
          <a:p>
            <a:pPr marL="14605" indent="7620" algn="l" rtl="0" eaLnBrk="0">
              <a:lnSpc>
                <a:spcPct val="99000"/>
              </a:lnSpc>
              <a:spcBef>
                <a:spcPts val="95"/>
              </a:spcBef>
            </a:pP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④</a:t>
            </a:r>
            <a:r>
              <a:rPr sz="2400" kern="0" spc="0">
                <a:solidFill>
                  <a:srgbClr val="00B0F0">
                    <a:alpha val="100000"/>
                  </a:srgbClr>
                </a:solidFill>
                <a:latin typeface="微软雅黑" panose="020B0503020204020204" charset="-122"/>
                <a:ea typeface="微软雅黑" panose="020B0503020204020204" charset="-122"/>
                <a:cs typeface="微软雅黑" panose="020B0503020204020204" charset="-122"/>
              </a:rPr>
              <a:t>生活消费品生产和</a:t>
            </a:r>
            <a:r>
              <a:rPr sz="2400" kern="0" spc="-10">
                <a:solidFill>
                  <a:srgbClr val="00B0F0">
                    <a:alpha val="100000"/>
                  </a:srgbClr>
                </a:solidFill>
                <a:latin typeface="微软雅黑" panose="020B0503020204020204" charset="-122"/>
                <a:ea typeface="微软雅黑" panose="020B0503020204020204" charset="-122"/>
                <a:cs typeface="微软雅黑" panose="020B0503020204020204" charset="-122"/>
              </a:rPr>
              <a:t>生产资料生产的 </a:t>
            </a:r>
            <a:r>
              <a:rPr sz="2400" kern="0" spc="0">
                <a:solidFill>
                  <a:srgbClr val="00B0F0">
                    <a:alpha val="100000"/>
                  </a:srgbClr>
                </a:solidFill>
                <a:latin typeface="微软雅黑" panose="020B0503020204020204" charset="-122"/>
                <a:ea typeface="微软雅黑" panose="020B0503020204020204" charset="-122"/>
                <a:cs typeface="微软雅黑" panose="020B0503020204020204" charset="-122"/>
              </a:rPr>
              <a:t>复苏</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，能促使</a:t>
            </a:r>
            <a:r>
              <a:rPr sz="2400" kern="0" spc="0">
                <a:solidFill>
                  <a:srgbClr val="1AE641">
                    <a:alpha val="100000"/>
                  </a:srgbClr>
                </a:solidFill>
                <a:latin typeface="微软雅黑" panose="020B0503020204020204" charset="-122"/>
                <a:ea typeface="微软雅黑" panose="020B0503020204020204" charset="-122"/>
                <a:cs typeface="微软雅黑" panose="020B0503020204020204" charset="-122"/>
              </a:rPr>
              <a:t>产业链供应链</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畅</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通，进 </a:t>
            </a:r>
            <a:r>
              <a:rPr sz="24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而稳定和扩大需求、  </a:t>
            </a:r>
            <a:r>
              <a:rPr sz="2400" kern="0" spc="-80">
                <a:solidFill>
                  <a:srgbClr val="C00000">
                    <a:alpha val="100000"/>
                  </a:srgbClr>
                </a:solidFill>
                <a:latin typeface="微软雅黑" panose="020B0503020204020204" charset="-122"/>
                <a:ea typeface="微软雅黑" panose="020B0503020204020204" charset="-122"/>
                <a:cs typeface="微软雅黑" panose="020B0503020204020204" charset="-122"/>
              </a:rPr>
              <a:t>促进经济发展</a:t>
            </a:r>
            <a:r>
              <a:rPr sz="24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400"/>
          </a:p>
        </p:txBody>
      </p:sp>
      <p:graphicFrame>
        <p:nvGraphicFramePr>
          <p:cNvPr id="254" name="table 254"/>
          <p:cNvGraphicFramePr>
            <a:graphicFrameLocks noGrp="1"/>
          </p:cNvGraphicFramePr>
          <p:nvPr/>
        </p:nvGraphicFramePr>
        <p:xfrm>
          <a:off x="7032371" y="1798853"/>
          <a:ext cx="5022850" cy="535304"/>
        </p:xfrm>
        <a:graphic>
          <a:graphicData uri="http://schemas.openxmlformats.org/drawingml/2006/table">
            <a:tbl>
              <a:tblPr/>
              <a:tblGrid>
                <a:gridCol w="5022850"/>
              </a:tblGrid>
              <a:tr h="522604">
                <a:tc>
                  <a:txBody>
                    <a:bodyPr wrap="square"/>
                    <a:lstStyle/>
                    <a:p>
                      <a:pPr algn="l" rtl="0" eaLnBrk="0">
                        <a:lnSpc>
                          <a:spcPct val="102000"/>
                        </a:lnSpc>
                      </a:pPr>
                      <a:endParaRPr lang="en-US" altLang="en-US" sz="700"/>
                    </a:p>
                    <a:p>
                      <a:pPr marL="105410" algn="l" rtl="0" eaLnBrk="0">
                        <a:lnSpc>
                          <a:spcPct val="100000"/>
                        </a:lnSpc>
                        <a:spcBef>
                          <a:spcPct val="0"/>
                        </a:spcBef>
                      </a:pPr>
                      <a:r>
                        <a:rPr sz="2700" kern="0" spc="90">
                          <a:solidFill>
                            <a:srgbClr val="0066FF">
                              <a:alpha val="100000"/>
                            </a:srgbClr>
                          </a:solidFill>
                          <a:latin typeface="微软雅黑" panose="020B0503020204020204" charset="-122"/>
                          <a:ea typeface="微软雅黑" panose="020B0503020204020204" charset="-122"/>
                          <a:cs typeface="微软雅黑" panose="020B0503020204020204" charset="-122"/>
                        </a:rPr>
                        <a:t>就业</a:t>
                      </a:r>
                      <a:r>
                        <a:rPr sz="27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700" kern="0" spc="90">
                          <a:solidFill>
                            <a:srgbClr val="CC00FF">
                              <a:alpha val="100000"/>
                            </a:srgbClr>
                          </a:solidFill>
                          <a:latin typeface="微软雅黑" panose="020B0503020204020204" charset="-122"/>
                          <a:ea typeface="微软雅黑" panose="020B0503020204020204" charset="-122"/>
                          <a:cs typeface="微软雅黑" panose="020B0503020204020204" charset="-122"/>
                        </a:rPr>
                        <a:t>收入</a:t>
                      </a:r>
                      <a:r>
                        <a:rPr sz="27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700" kern="0" spc="90">
                          <a:solidFill>
                            <a:srgbClr val="548235">
                              <a:alpha val="100000"/>
                            </a:srgbClr>
                          </a:solidFill>
                          <a:latin typeface="微软雅黑" panose="020B0503020204020204" charset="-122"/>
                          <a:ea typeface="微软雅黑" panose="020B0503020204020204" charset="-122"/>
                          <a:cs typeface="微软雅黑" panose="020B0503020204020204" charset="-122"/>
                        </a:rPr>
                        <a:t>消费</a:t>
                      </a:r>
                      <a:r>
                        <a:rPr sz="27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700" kern="0" spc="90">
                          <a:solidFill>
                            <a:srgbClr val="C00000">
                              <a:alpha val="100000"/>
                            </a:srgbClr>
                          </a:solidFill>
                          <a:latin typeface="微软雅黑" panose="020B0503020204020204" charset="-122"/>
                          <a:ea typeface="微软雅黑" panose="020B0503020204020204" charset="-122"/>
                          <a:cs typeface="微软雅黑" panose="020B0503020204020204" charset="-122"/>
                        </a:rPr>
                        <a:t>拉动经济</a:t>
                      </a:r>
                      <a:endParaRPr lang="en-US" altLang="en-US" sz="2700"/>
                    </a:p>
                  </a:txBody>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
        <p:nvSpPr>
          <p:cNvPr id="256" name="textbox 256"/>
          <p:cNvSpPr/>
          <p:nvPr/>
        </p:nvSpPr>
        <p:spPr>
          <a:xfrm>
            <a:off x="4066190" y="990438"/>
            <a:ext cx="2464435" cy="499109"/>
          </a:xfrm>
          <a:prstGeom prst="rect">
            <a:avLst/>
          </a:prstGeom>
        </p:spPr>
        <p:txBody>
          <a:bodyPr vert="horz" wrap="square" lIns="0" tIns="0" rIns="0" bIns="0"/>
          <a:lstStyle/>
          <a:p>
            <a:pPr algn="l" rtl="0" eaLnBrk="0">
              <a:lnSpc>
                <a:spcPct val="86000"/>
              </a:lnSpc>
            </a:pPr>
            <a:endParaRPr lang="en-US" altLang="en-US" sz="100"/>
          </a:p>
          <a:p>
            <a:pPr marL="12700" algn="l" rtl="0" eaLnBrk="0">
              <a:lnSpc>
                <a:spcPct val="97000"/>
              </a:lnSpc>
            </a:pPr>
            <a:r>
              <a:rPr sz="3200" b="1" kern="0" spc="-10">
                <a:solidFill>
                  <a:srgbClr val="C00000">
                    <a:alpha val="100000"/>
                  </a:srgbClr>
                </a:solidFill>
                <a:latin typeface="微软雅黑" panose="020B0503020204020204" charset="-122"/>
                <a:ea typeface="微软雅黑" panose="020B0503020204020204" charset="-122"/>
                <a:cs typeface="微软雅黑" panose="020B0503020204020204" charset="-122"/>
              </a:rPr>
              <a:t>情境结构不良</a:t>
            </a:r>
            <a:endParaRPr lang="en-US" altLang="en-US" sz="32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icture 258"/>
          <p:cNvPicPr>
            <a:picLocks noChangeAspect="1"/>
          </p:cNvPicPr>
          <p:nvPr/>
        </p:nvPicPr>
        <p:blipFill>
          <a:blip r:embed="rId1"/>
          <a:stretch>
            <a:fillRect/>
          </a:stretch>
        </p:blipFill>
        <p:spPr>
          <a:xfrm rot="21600000">
            <a:off x="0" y="0"/>
            <a:ext cx="12192000" cy="6858000"/>
          </a:xfrm>
          <a:prstGeom prst="rect">
            <a:avLst/>
          </a:prstGeom>
        </p:spPr>
      </p:pic>
      <p:sp>
        <p:nvSpPr>
          <p:cNvPr id="260" name="textbox 260"/>
          <p:cNvSpPr/>
          <p:nvPr/>
        </p:nvSpPr>
        <p:spPr>
          <a:xfrm>
            <a:off x="96113" y="1049244"/>
            <a:ext cx="12160250" cy="1690370"/>
          </a:xfrm>
          <a:prstGeom prst="rect">
            <a:avLst/>
          </a:prstGeom>
        </p:spPr>
        <p:txBody>
          <a:bodyPr vert="horz" wrap="square" lIns="0" tIns="0" rIns="0" bIns="0"/>
          <a:lstStyle/>
          <a:p>
            <a:pPr algn="l" rtl="0" eaLnBrk="0">
              <a:lnSpc>
                <a:spcPct val="83000"/>
              </a:lnSpc>
            </a:pPr>
            <a:endParaRPr lang="en-US" altLang="en-US" sz="100"/>
          </a:p>
          <a:p>
            <a:pPr marL="4433570" algn="l" rtl="0" eaLnBrk="0">
              <a:lnSpc>
                <a:spcPct val="95000"/>
              </a:lnSpc>
            </a:pPr>
            <a:r>
              <a:rPr sz="3200" kern="0" spc="-2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产业链的上下游</a:t>
            </a:r>
            <a:endParaRPr lang="en-US" altLang="en-US" sz="3200"/>
          </a:p>
          <a:p>
            <a:pPr marL="12700" algn="l" rtl="0" eaLnBrk="0">
              <a:lnSpc>
                <a:spcPct val="97000"/>
              </a:lnSpc>
              <a:spcBef>
                <a:spcPts val="1395"/>
              </a:spcBef>
            </a:pPr>
            <a:r>
              <a:rPr sz="2400" b="1" kern="0" spc="-40">
                <a:solidFill>
                  <a:srgbClr val="000000">
                    <a:alpha val="100000"/>
                  </a:srgbClr>
                </a:solidFill>
                <a:latin typeface="微软雅黑" panose="020B0503020204020204" charset="-122"/>
                <a:ea typeface="微软雅黑" panose="020B0503020204020204" charset="-122"/>
                <a:cs typeface="微软雅黑" panose="020B0503020204020204" charset="-122"/>
              </a:rPr>
              <a:t>产业链是指某种产品从生产制造到最终消费全过程中涉及到的每个环节所构成的链式结</a:t>
            </a:r>
            <a:r>
              <a:rPr sz="2400" b="1" kern="0" spc="-50">
                <a:solidFill>
                  <a:srgbClr val="000000">
                    <a:alpha val="100000"/>
                  </a:srgbClr>
                </a:solidFill>
                <a:latin typeface="微软雅黑" panose="020B0503020204020204" charset="-122"/>
                <a:ea typeface="微软雅黑" panose="020B0503020204020204" charset="-122"/>
                <a:cs typeface="微软雅黑" panose="020B0503020204020204" charset="-122"/>
              </a:rPr>
              <a:t>构。</a:t>
            </a:r>
            <a:endParaRPr lang="en-US" altLang="en-US" sz="2400"/>
          </a:p>
          <a:p>
            <a:pPr algn="l" rtl="0" eaLnBrk="0">
              <a:lnSpc>
                <a:spcPct val="107000"/>
              </a:lnSpc>
            </a:pPr>
            <a:endParaRPr lang="en-US" altLang="en-US" sz="1000"/>
          </a:p>
          <a:p>
            <a:pPr algn="l" rtl="0" eaLnBrk="0">
              <a:lnSpc>
                <a:spcPct val="112000"/>
              </a:lnSpc>
            </a:pPr>
            <a:endParaRPr lang="en-US" altLang="en-US" sz="600"/>
          </a:p>
          <a:p>
            <a:pPr marL="5171440" algn="l" rtl="0" eaLnBrk="0">
              <a:lnSpc>
                <a:spcPct val="98000"/>
              </a:lnSpc>
              <a:spcBef>
                <a:spcPts val="5"/>
              </a:spcBef>
            </a:pPr>
            <a:r>
              <a:rPr sz="2700" kern="0" spc="90">
                <a:ln w="10147"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钢铁行业产业链</a:t>
            </a:r>
            <a:endParaRPr lang="en-US" altLang="en-US" sz="27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0"/>
          <p:cNvSpPr/>
          <p:nvPr/>
        </p:nvSpPr>
        <p:spPr>
          <a:xfrm>
            <a:off x="2437179" y="2996266"/>
            <a:ext cx="7054850" cy="1828800"/>
          </a:xfrm>
          <a:prstGeom prst="rect">
            <a:avLst/>
          </a:prstGeom>
        </p:spPr>
        <p:txBody>
          <a:bodyPr vert="horz" wrap="square" lIns="0" tIns="0" rIns="0" bIns="0"/>
          <a:lstStyle/>
          <a:p>
            <a:pPr algn="l" rtl="0" eaLnBrk="0">
              <a:lnSpc>
                <a:spcPct val="96000"/>
              </a:lnSpc>
            </a:pPr>
            <a:endParaRPr lang="en-US" altLang="en-US" sz="100"/>
          </a:p>
          <a:p>
            <a:pPr marL="25400" algn="l" rtl="0" eaLnBrk="0">
              <a:lnSpc>
                <a:spcPct val="100000"/>
              </a:lnSpc>
            </a:pPr>
            <a:r>
              <a:rPr sz="27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1.国家关于高考的有关政策文件</a:t>
            </a:r>
            <a:endParaRPr lang="en-US" altLang="en-US" sz="2700"/>
          </a:p>
          <a:p>
            <a:pPr algn="l" rtl="0" eaLnBrk="0">
              <a:lnSpc>
                <a:spcPct val="121000"/>
              </a:lnSpc>
            </a:pPr>
            <a:endParaRPr lang="en-US" altLang="en-US" sz="1000"/>
          </a:p>
          <a:p>
            <a:pPr marL="12700" algn="l" rtl="0" eaLnBrk="0">
              <a:lnSpc>
                <a:spcPct val="100000"/>
              </a:lnSpc>
              <a:spcBef>
                <a:spcPts val="820"/>
              </a:spcBef>
            </a:pPr>
            <a:r>
              <a:rPr sz="27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2.高考命题依据：高考评</a:t>
            </a:r>
            <a:r>
              <a:rPr sz="27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价体系和新课程标准</a:t>
            </a:r>
            <a:endParaRPr lang="en-US" altLang="en-US" sz="2700"/>
          </a:p>
          <a:p>
            <a:pPr algn="l" rtl="0" eaLnBrk="0">
              <a:lnSpc>
                <a:spcPct val="120000"/>
              </a:lnSpc>
            </a:pPr>
            <a:endParaRPr lang="en-US" altLang="en-US" sz="1000"/>
          </a:p>
          <a:p>
            <a:pPr algn="l" rtl="0" eaLnBrk="0">
              <a:lnSpc>
                <a:spcPct val="113000"/>
              </a:lnSpc>
            </a:pPr>
            <a:endParaRPr lang="en-US" altLang="en-US" sz="600"/>
          </a:p>
          <a:p>
            <a:pPr marL="19050" algn="l" rtl="0" eaLnBrk="0">
              <a:lnSpc>
                <a:spcPct val="98000"/>
              </a:lnSpc>
            </a:pPr>
            <a:r>
              <a:rPr sz="27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3.《中国高考报告（202</a:t>
            </a:r>
            <a:r>
              <a:rPr sz="27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3）》</a:t>
            </a:r>
            <a:endParaRPr lang="en-US" altLang="en-US" sz="2700"/>
          </a:p>
        </p:txBody>
      </p:sp>
      <p:graphicFrame>
        <p:nvGraphicFramePr>
          <p:cNvPr id="32" name="table 32"/>
          <p:cNvGraphicFramePr>
            <a:graphicFrameLocks noGrp="1"/>
          </p:cNvGraphicFramePr>
          <p:nvPr/>
        </p:nvGraphicFramePr>
        <p:xfrm>
          <a:off x="2268156" y="1411414"/>
          <a:ext cx="6772275" cy="728345"/>
        </p:xfrm>
        <a:graphic>
          <a:graphicData uri="http://schemas.openxmlformats.org/drawingml/2006/table">
            <a:tbl>
              <a:tblPr>
                <a:solidFill>
                  <a:srgbClr val="ED7D31"/>
                </a:solidFill>
              </a:tblPr>
              <a:tblGrid>
                <a:gridCol w="6772275"/>
              </a:tblGrid>
              <a:tr h="699770">
                <a:tc>
                  <a:txBody>
                    <a:bodyPr wrap="square"/>
                    <a:lstStyle/>
                    <a:p>
                      <a:pPr algn="l" rtl="0" eaLnBrk="0">
                        <a:lnSpc>
                          <a:spcPct val="119000"/>
                        </a:lnSpc>
                      </a:pPr>
                      <a:endParaRPr lang="en-US" altLang="en-US" sz="1000"/>
                    </a:p>
                    <a:p>
                      <a:pPr algn="l" rtl="0" eaLnBrk="0">
                        <a:lnSpc>
                          <a:spcPct val="8000"/>
                        </a:lnSpc>
                      </a:pPr>
                      <a:endParaRPr lang="en-US" altLang="en-US" sz="100"/>
                    </a:p>
                    <a:p>
                      <a:pPr marL="237490" algn="l" rtl="0" eaLnBrk="0">
                        <a:lnSpc>
                          <a:spcPct val="97000"/>
                        </a:lnSpc>
                      </a:pPr>
                      <a:r>
                        <a:rPr sz="3200" b="1" kern="0" spc="-70">
                          <a:solidFill>
                            <a:srgbClr val="000000">
                              <a:alpha val="100000"/>
                            </a:srgbClr>
                          </a:solidFill>
                          <a:latin typeface="微软雅黑" panose="020B0503020204020204" charset="-122"/>
                          <a:ea typeface="微软雅黑" panose="020B0503020204020204" charset="-122"/>
                          <a:cs typeface="微软雅黑" panose="020B0503020204020204" charset="-122"/>
                        </a:rPr>
                        <a:t>一、把握高考趋势，明确备考方向</a:t>
                      </a:r>
                      <a:endParaRPr lang="en-US" altLang="en-US" sz="3200"/>
                    </a:p>
                  </a:txBody>
                  <a:tcPr marL="0" marR="0" marT="0" marB="0" vert="horz">
                    <a:lnL w="28575" cap="flat" cmpd="sng" algn="ctr">
                      <a:solidFill>
                        <a:srgbClr val="385723"/>
                      </a:solidFill>
                      <a:prstDash val="solid"/>
                      <a:round/>
                      <a:headEnd type="none" w="med" len="med"/>
                      <a:tailEnd type="none" w="med" len="med"/>
                    </a:lnL>
                    <a:lnR w="28575" cap="flat" cmpd="sng" algn="ctr">
                      <a:solidFill>
                        <a:srgbClr val="385723"/>
                      </a:solidFill>
                      <a:prstDash val="solid"/>
                      <a:round/>
                      <a:headEnd type="none" w="med" len="med"/>
                      <a:tailEnd type="none" w="med" len="med"/>
                    </a:lnR>
                    <a:lnT w="28575" cap="flat" cmpd="sng" algn="ctr">
                      <a:solidFill>
                        <a:srgbClr val="385723"/>
                      </a:solidFill>
                      <a:prstDash val="solid"/>
                      <a:round/>
                      <a:headEnd type="none" w="med" len="med"/>
                      <a:tailEnd type="none" w="med" len="med"/>
                    </a:lnT>
                    <a:lnB w="28575" cap="flat" cmpd="sng" algn="ctr">
                      <a:solidFill>
                        <a:srgbClr val="385723"/>
                      </a:solidFill>
                      <a:prstDash val="solid"/>
                      <a:round/>
                      <a:headEnd type="none" w="med" len="med"/>
                      <a:tailEnd type="none" w="med" len="med"/>
                    </a:lnB>
                    <a:solidFill>
                      <a:srgbClr val="ED7D31"/>
                    </a:solidFill>
                  </a:tcPr>
                </a:tc>
              </a:tr>
            </a:tbl>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picture 262"/>
          <p:cNvPicPr>
            <a:picLocks noChangeAspect="1"/>
          </p:cNvPicPr>
          <p:nvPr/>
        </p:nvPicPr>
        <p:blipFill>
          <a:blip r:embed="rId1"/>
          <a:stretch>
            <a:fillRect/>
          </a:stretch>
        </p:blipFill>
        <p:spPr>
          <a:xfrm rot="21600000">
            <a:off x="0" y="0"/>
            <a:ext cx="12192000" cy="6858000"/>
          </a:xfrm>
          <a:prstGeom prst="rect">
            <a:avLst/>
          </a:prstGeom>
        </p:spPr>
      </p:pic>
      <p:sp>
        <p:nvSpPr>
          <p:cNvPr id="264" name="textbox 264"/>
          <p:cNvSpPr/>
          <p:nvPr/>
        </p:nvSpPr>
        <p:spPr>
          <a:xfrm>
            <a:off x="4634357" y="1357782"/>
            <a:ext cx="2979420" cy="523240"/>
          </a:xfrm>
          <a:prstGeom prst="rect">
            <a:avLst/>
          </a:prstGeom>
          <a:solidFill>
            <a:srgbClr val="FFFFFF"/>
          </a:solidFill>
        </p:spPr>
        <p:txBody>
          <a:bodyPr vert="horz" wrap="square" lIns="0" tIns="0" rIns="0" bIns="0"/>
          <a:lstStyle/>
          <a:p>
            <a:pPr algn="l" rtl="0" eaLnBrk="0">
              <a:lnSpc>
                <a:spcPct val="116000"/>
              </a:lnSpc>
            </a:pPr>
            <a:endParaRPr lang="en-US" altLang="en-US" sz="600"/>
          </a:p>
          <a:p>
            <a:pPr marL="109855" algn="l" rtl="0" eaLnBrk="0">
              <a:lnSpc>
                <a:spcPct val="98000"/>
              </a:lnSpc>
              <a:spcBef>
                <a:spcPct val="0"/>
              </a:spcBef>
            </a:pPr>
            <a:r>
              <a:rPr sz="2700" kern="0" spc="90">
                <a:ln w="10147"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服装行业产业链</a:t>
            </a:r>
            <a:endParaRPr lang="en-US" altLang="en-US" sz="2700"/>
          </a:p>
        </p:txBody>
      </p:sp>
      <p:pic>
        <p:nvPicPr>
          <p:cNvPr id="2" name="Picture 2"/>
          <p:cNvPicPr>
            <a:picLocks noChangeAspect="1"/>
          </p:cNvPicPr>
          <p:nvPr/>
        </p:nvPicPr>
        <p:blipFill>
          <a:blip r:embed="rId2"/>
          <a:stretch>
            <a:fillRect/>
          </a:stretch>
        </p:blipFill>
        <p:spPr>
          <a:xfrm flipH="1">
            <a:off x="10960100" y="11264900"/>
            <a:ext cx="0" cy="0"/>
          </a:xfrm>
          <a:prstGeom prst="rect">
            <a:avLst/>
          </a:prstGeom>
          <a:ln>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box 268"/>
          <p:cNvSpPr/>
          <p:nvPr/>
        </p:nvSpPr>
        <p:spPr>
          <a:xfrm>
            <a:off x="1211075" y="1454734"/>
            <a:ext cx="9822180" cy="3308350"/>
          </a:xfrm>
          <a:prstGeom prst="rect">
            <a:avLst/>
          </a:prstGeom>
        </p:spPr>
        <p:txBody>
          <a:bodyPr vert="horz" wrap="square" lIns="0" tIns="0" rIns="0" bIns="0"/>
          <a:lstStyle/>
          <a:p>
            <a:pPr algn="l" rtl="0" eaLnBrk="0">
              <a:lnSpc>
                <a:spcPct val="90000"/>
              </a:lnSpc>
            </a:pPr>
            <a:endParaRPr lang="en-US" altLang="en-US" sz="100"/>
          </a:p>
          <a:p>
            <a:pPr marL="22225" algn="l" rtl="0" eaLnBrk="0">
              <a:lnSpc>
                <a:spcPct val="96000"/>
              </a:lnSpc>
            </a:pPr>
            <a:r>
              <a:rPr sz="36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CPI和PPI：</a:t>
            </a:r>
            <a:endParaRPr lang="en-US" altLang="en-US" sz="3600"/>
          </a:p>
          <a:p>
            <a:pPr marL="23495" algn="l" rtl="0" eaLnBrk="0">
              <a:lnSpc>
                <a:spcPct val="97000"/>
              </a:lnSpc>
              <a:spcBef>
                <a:spcPts val="1845"/>
              </a:spcBef>
            </a:pPr>
            <a:r>
              <a:rPr sz="2400" kern="0" spc="-50">
                <a:solidFill>
                  <a:srgbClr val="000000">
                    <a:alpha val="100000"/>
                  </a:srgbClr>
                </a:solidFill>
                <a:latin typeface="Arial" panose="020B0604020202020204"/>
                <a:ea typeface="Arial" panose="020B0604020202020204"/>
                <a:cs typeface="Arial" panose="020B0604020202020204"/>
              </a:rPr>
              <a:t>CPI </a:t>
            </a:r>
            <a:r>
              <a:rPr sz="24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指居民消费价格指数，通常反应</a:t>
            </a:r>
            <a:r>
              <a:rPr sz="24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的是物价的变化属于下游价格。</a:t>
            </a:r>
            <a:endParaRPr lang="en-US" altLang="en-US" sz="2400"/>
          </a:p>
          <a:p>
            <a:pPr algn="r" rtl="0" eaLnBrk="0">
              <a:lnSpc>
                <a:spcPct val="89000"/>
              </a:lnSpc>
              <a:spcBef>
                <a:spcPts val="1530"/>
              </a:spcBef>
            </a:pPr>
            <a:r>
              <a:rPr sz="2400" kern="0" spc="0">
                <a:solidFill>
                  <a:srgbClr val="000000">
                    <a:alpha val="100000"/>
                  </a:srgbClr>
                </a:solidFill>
                <a:latin typeface="Arial" panose="020B0604020202020204"/>
                <a:ea typeface="Arial" panose="020B0604020202020204"/>
                <a:cs typeface="Arial" panose="020B0604020202020204"/>
              </a:rPr>
              <a:t>PPI </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是工业生产者出厂价</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格指数，代表工业品的出厂价格，也就是上游原</a:t>
            </a:r>
            <a:endParaRPr lang="en-US" altLang="en-US" sz="2400"/>
          </a:p>
          <a:p>
            <a:pPr marL="12700" algn="l" rtl="0" eaLnBrk="0">
              <a:lnSpc>
                <a:spcPts val="4320"/>
              </a:lnSpc>
            </a:pPr>
            <a:r>
              <a:rPr sz="2300" kern="0" spc="-140">
                <a:solidFill>
                  <a:srgbClr val="000000">
                    <a:alpha val="100000"/>
                  </a:srgbClr>
                </a:solidFill>
                <a:latin typeface="微软雅黑" panose="020B0503020204020204" charset="-122"/>
                <a:ea typeface="微软雅黑" panose="020B0503020204020204" charset="-122"/>
                <a:cs typeface="微软雅黑" panose="020B0503020204020204" charset="-122"/>
              </a:rPr>
              <a:t>材料的价格。</a:t>
            </a:r>
            <a:endParaRPr lang="en-US" altLang="en-US" sz="2300"/>
          </a:p>
          <a:p>
            <a:pPr marL="113665" algn="l" rtl="0" eaLnBrk="0">
              <a:lnSpc>
                <a:spcPct val="89000"/>
              </a:lnSpc>
              <a:spcBef>
                <a:spcPts val="1755"/>
              </a:spcBef>
            </a:pPr>
            <a:r>
              <a:rPr sz="2400" kern="0" spc="-60">
                <a:solidFill>
                  <a:srgbClr val="000000">
                    <a:alpha val="100000"/>
                  </a:srgbClr>
                </a:solidFill>
                <a:latin typeface="Arial" panose="020B0604020202020204"/>
                <a:ea typeface="Arial" panose="020B0604020202020204"/>
                <a:cs typeface="Arial" panose="020B0604020202020204"/>
              </a:rPr>
              <a:t>PPI </a:t>
            </a:r>
            <a:r>
              <a:rPr sz="24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和 </a:t>
            </a:r>
            <a:r>
              <a:rPr sz="2400" kern="0" spc="-60">
                <a:solidFill>
                  <a:srgbClr val="000000">
                    <a:alpha val="100000"/>
                  </a:srgbClr>
                </a:solidFill>
                <a:latin typeface="Arial" panose="020B0604020202020204"/>
                <a:ea typeface="Arial" panose="020B0604020202020204"/>
                <a:cs typeface="Arial" panose="020B0604020202020204"/>
              </a:rPr>
              <a:t>CPI  </a:t>
            </a:r>
            <a:r>
              <a:rPr sz="24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，一个代表生产者，一个代表消费者。  一个在上游，一个</a:t>
            </a:r>
            <a:r>
              <a:rPr sz="24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在</a:t>
            </a:r>
            <a:endParaRPr lang="en-US" altLang="en-US" sz="2400"/>
          </a:p>
          <a:p>
            <a:pPr marL="15875" algn="l" rtl="0" eaLnBrk="0">
              <a:lnSpc>
                <a:spcPts val="4320"/>
              </a:lnSpc>
            </a:pPr>
            <a:r>
              <a:rPr sz="2400" kern="0" spc="-40">
                <a:solidFill>
                  <a:srgbClr val="000000">
                    <a:alpha val="100000"/>
                  </a:srgbClr>
                </a:solidFill>
                <a:latin typeface="微软雅黑" panose="020B0503020204020204" charset="-122"/>
                <a:ea typeface="微软雅黑" panose="020B0503020204020204" charset="-122"/>
                <a:cs typeface="微软雅黑" panose="020B0503020204020204" charset="-122"/>
              </a:rPr>
              <a:t>下游，一般来说，上游 </a:t>
            </a:r>
            <a:r>
              <a:rPr sz="2400" kern="0" spc="-40">
                <a:solidFill>
                  <a:srgbClr val="000000">
                    <a:alpha val="100000"/>
                  </a:srgbClr>
                </a:solidFill>
                <a:latin typeface="Arial" panose="020B0604020202020204"/>
                <a:ea typeface="Arial" panose="020B0604020202020204"/>
                <a:cs typeface="Arial" panose="020B0604020202020204"/>
              </a:rPr>
              <a:t>PPI</a:t>
            </a:r>
            <a:r>
              <a:rPr sz="2400" kern="0" spc="-50">
                <a:solidFill>
                  <a:srgbClr val="000000">
                    <a:alpha val="100000"/>
                  </a:srgbClr>
                </a:solidFill>
                <a:latin typeface="Arial" panose="020B0604020202020204"/>
                <a:ea typeface="Arial" panose="020B0604020202020204"/>
                <a:cs typeface="Arial" panose="020B0604020202020204"/>
              </a:rPr>
              <a:t> </a:t>
            </a:r>
            <a:r>
              <a:rPr sz="24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涨了，下游 </a:t>
            </a:r>
            <a:r>
              <a:rPr sz="2400" kern="0" spc="-50">
                <a:solidFill>
                  <a:srgbClr val="000000">
                    <a:alpha val="100000"/>
                  </a:srgbClr>
                </a:solidFill>
                <a:latin typeface="Arial" panose="020B0604020202020204"/>
                <a:ea typeface="Arial" panose="020B0604020202020204"/>
                <a:cs typeface="Arial" panose="020B0604020202020204"/>
              </a:rPr>
              <a:t>CPI </a:t>
            </a:r>
            <a:r>
              <a:rPr sz="24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会跟着涨，是有传导性的。</a:t>
            </a:r>
            <a:endParaRPr lang="en-US" altLang="en-US" sz="24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box 272"/>
          <p:cNvSpPr/>
          <p:nvPr/>
        </p:nvSpPr>
        <p:spPr>
          <a:xfrm>
            <a:off x="7068793" y="1229370"/>
            <a:ext cx="4615815" cy="5511165"/>
          </a:xfrm>
          <a:prstGeom prst="rect">
            <a:avLst/>
          </a:prstGeom>
        </p:spPr>
        <p:txBody>
          <a:bodyPr vert="horz" wrap="square" lIns="0" tIns="0" rIns="0" bIns="0"/>
          <a:lstStyle/>
          <a:p>
            <a:pPr algn="l" rtl="0" eaLnBrk="0">
              <a:lnSpc>
                <a:spcPct val="91000"/>
              </a:lnSpc>
            </a:pPr>
            <a:endParaRPr lang="en-US" altLang="en-US" sz="100"/>
          </a:p>
          <a:p>
            <a:pPr marL="15240" algn="l" rtl="0" eaLnBrk="0">
              <a:lnSpc>
                <a:spcPct val="83000"/>
              </a:lnSpc>
            </a:pPr>
            <a:r>
              <a:rPr sz="1800" kern="0" spc="-140">
                <a:ln w="6540"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压力：</a:t>
            </a:r>
            <a:r>
              <a:rPr sz="1800" kern="0" spc="-1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成本增加、销售</a:t>
            </a:r>
            <a:r>
              <a:rPr sz="1800" kern="0" spc="-1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困难。</a:t>
            </a:r>
            <a:endParaRPr lang="en-US" altLang="en-US" sz="1800"/>
          </a:p>
          <a:p>
            <a:pPr marL="19685" algn="l" rtl="0" eaLnBrk="0">
              <a:lnSpc>
                <a:spcPts val="2160"/>
              </a:lnSpc>
            </a:pPr>
            <a:r>
              <a:rPr sz="1600" kern="0" spc="-120">
                <a:ln w="652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原因：</a:t>
            </a:r>
            <a:endParaRPr lang="en-US" altLang="en-US" sz="1600"/>
          </a:p>
          <a:p>
            <a:pPr marL="15875" indent="250825" algn="l" rtl="0" eaLnBrk="0">
              <a:lnSpc>
                <a:spcPct val="99000"/>
              </a:lnSpc>
              <a:spcBef>
                <a:spcPts val="330"/>
              </a:spcBef>
            </a:pP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①</a:t>
            </a:r>
            <a:r>
              <a:rPr sz="18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以原油、铁矿石等工业</a:t>
            </a:r>
            <a:r>
              <a:rPr sz="18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基础</a:t>
            </a:r>
            <a:r>
              <a:rPr sz="1800" kern="0" spc="-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原材料为代表</a:t>
            </a:r>
            <a:r>
              <a:rPr sz="1800" kern="0" spc="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 的国际大宗价格持续上涨</a:t>
            </a:r>
            <a:r>
              <a:rPr sz="18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800" kern="0" spc="-1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直接推高</a:t>
            </a:r>
            <a:r>
              <a:rPr sz="1800" kern="0" spc="-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我国工业 生产者出厂价格指数</a:t>
            </a:r>
            <a:r>
              <a:rPr sz="18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，造成我国产业链中下游</a:t>
            </a:r>
            <a:r>
              <a:rPr sz="18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8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的中小企业购进的</a:t>
            </a:r>
            <a:r>
              <a:rPr sz="1800" kern="0" spc="0">
                <a:ln w="6540"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原材料成本</a:t>
            </a:r>
            <a:r>
              <a:rPr sz="1800" kern="0" spc="-10">
                <a:ln w="6540"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增加</a:t>
            </a:r>
            <a:r>
              <a:rPr sz="18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800"/>
          </a:p>
          <a:p>
            <a:pPr marL="19050" indent="184150" algn="l" rtl="0" eaLnBrk="0">
              <a:lnSpc>
                <a:spcPct val="98000"/>
              </a:lnSpc>
              <a:spcBef>
                <a:spcPts val="135"/>
              </a:spcBef>
            </a:pP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②</a:t>
            </a:r>
            <a:r>
              <a:rPr sz="18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由于居民消费价格指数</a:t>
            </a:r>
            <a:r>
              <a:rPr sz="18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增长率较低，居民 消费乏力，导致我国产业链中下游的中小企业</a:t>
            </a:r>
            <a:r>
              <a:rPr sz="18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8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的产品销售困难。</a:t>
            </a:r>
            <a:endParaRPr lang="en-US" altLang="en-US" sz="1800"/>
          </a:p>
          <a:p>
            <a:pPr marL="13970" algn="l" rtl="0" eaLnBrk="0">
              <a:lnSpc>
                <a:spcPts val="2025"/>
              </a:lnSpc>
              <a:spcBef>
                <a:spcPts val="110"/>
              </a:spcBef>
            </a:pPr>
            <a:r>
              <a:rPr sz="1600" kern="0" spc="-110">
                <a:ln w="652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措施：</a:t>
            </a:r>
            <a:endParaRPr lang="en-US" altLang="en-US" sz="1600"/>
          </a:p>
          <a:p>
            <a:pPr marL="13970" indent="-635" algn="l" rtl="0" eaLnBrk="0">
              <a:lnSpc>
                <a:spcPct val="98000"/>
              </a:lnSpc>
              <a:spcBef>
                <a:spcPts val="250"/>
              </a:spcBef>
            </a:pPr>
            <a:r>
              <a:rPr sz="18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①企业要提高自主创新能力，依靠科技进步、</a:t>
            </a:r>
            <a:r>
              <a:rPr sz="18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8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科学管理等手段，降低生</a:t>
            </a:r>
            <a:r>
              <a:rPr sz="18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产成本，形成自己的</a:t>
            </a:r>
            <a:r>
              <a:rPr sz="18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8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竞争优势；</a:t>
            </a:r>
            <a:endParaRPr lang="en-US" altLang="en-US" sz="1800"/>
          </a:p>
          <a:p>
            <a:pPr marL="21590" indent="-8890" algn="l" rtl="0" eaLnBrk="0">
              <a:lnSpc>
                <a:spcPct val="98000"/>
              </a:lnSpc>
              <a:spcBef>
                <a:spcPts val="130"/>
              </a:spcBef>
            </a:pPr>
            <a:r>
              <a:rPr sz="18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②制定正确的经营战略，充分</a:t>
            </a:r>
            <a:r>
              <a:rPr sz="18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发挥自身生产经 营灵活、机动、适应性强的优势，努力开拓产</a:t>
            </a:r>
            <a:r>
              <a:rPr sz="18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8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品的市场和销路；</a:t>
            </a:r>
            <a:endParaRPr lang="en-US" altLang="en-US" sz="1800"/>
          </a:p>
          <a:p>
            <a:pPr marL="33020" indent="-20320" algn="l" rtl="0" eaLnBrk="0">
              <a:lnSpc>
                <a:spcPct val="97000"/>
              </a:lnSpc>
              <a:spcBef>
                <a:spcPts val="125"/>
              </a:spcBef>
            </a:pPr>
            <a:r>
              <a:rPr sz="18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③企业要诚信经营，承担社会</a:t>
            </a:r>
            <a:r>
              <a:rPr sz="18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责任，树立良好 </a:t>
            </a:r>
            <a:r>
              <a:rPr sz="18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的信誉和形象；</a:t>
            </a:r>
            <a:endParaRPr lang="en-US" altLang="en-US" sz="1800"/>
          </a:p>
          <a:p>
            <a:pPr marL="13970" indent="-1270" algn="l" rtl="0" eaLnBrk="0">
              <a:lnSpc>
                <a:spcPct val="97000"/>
              </a:lnSpc>
              <a:spcBef>
                <a:spcPts val="135"/>
              </a:spcBef>
            </a:pPr>
            <a:r>
              <a:rPr sz="18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④企业要推动供给侧改革，提</a:t>
            </a:r>
            <a:r>
              <a:rPr sz="18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高产品质量，以 </a:t>
            </a:r>
            <a:r>
              <a:rPr sz="18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满足消费者的需求。</a:t>
            </a:r>
            <a:endParaRPr lang="en-US" altLang="en-US" sz="1800"/>
          </a:p>
        </p:txBody>
      </p:sp>
      <p:sp>
        <p:nvSpPr>
          <p:cNvPr id="274" name="textbox 274"/>
          <p:cNvSpPr/>
          <p:nvPr/>
        </p:nvSpPr>
        <p:spPr>
          <a:xfrm>
            <a:off x="227863" y="1145514"/>
            <a:ext cx="6422390" cy="2197735"/>
          </a:xfrm>
          <a:prstGeom prst="rect">
            <a:avLst/>
          </a:prstGeom>
        </p:spPr>
        <p:txBody>
          <a:bodyPr vert="horz" wrap="square" lIns="0" tIns="0" rIns="0" bIns="0"/>
          <a:lstStyle/>
          <a:p>
            <a:pPr algn="l" rtl="0" eaLnBrk="0">
              <a:lnSpc>
                <a:spcPct val="75000"/>
              </a:lnSpc>
            </a:pPr>
            <a:endParaRPr lang="en-US" altLang="en-US" sz="100"/>
          </a:p>
          <a:p>
            <a:pPr marL="136525" algn="l" rtl="0" eaLnBrk="0">
              <a:lnSpc>
                <a:spcPct val="95000"/>
              </a:lnSpc>
            </a:pPr>
            <a:r>
              <a:rPr sz="18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（2022全国乙卷）38.</a:t>
            </a:r>
            <a:r>
              <a:rPr sz="18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阅读材料，完成下列要求。</a:t>
            </a:r>
            <a:r>
              <a:rPr sz="1800" kern="0" spc="6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8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(14分)</a:t>
            </a:r>
            <a:endParaRPr lang="en-US" altLang="en-US" sz="1800"/>
          </a:p>
          <a:p>
            <a:pPr marL="12700" indent="457200" algn="l" rtl="0" eaLnBrk="0">
              <a:lnSpc>
                <a:spcPct val="97000"/>
              </a:lnSpc>
              <a:spcBef>
                <a:spcPts val="130"/>
              </a:spcBef>
            </a:pPr>
            <a:r>
              <a:rPr sz="1800" kern="0" spc="0">
                <a:solidFill>
                  <a:srgbClr val="000000">
                    <a:alpha val="100000"/>
                  </a:srgbClr>
                </a:solidFill>
                <a:latin typeface="楷体" panose="02010609060101010101" charset="-122"/>
                <a:ea typeface="楷体" panose="02010609060101010101" charset="-122"/>
                <a:cs typeface="楷体" panose="02010609060101010101" charset="-122"/>
              </a:rPr>
              <a:t>2021 年以来，以原油、铁矿石、有色金属</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等工业基础原材  </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料为代表的国际大宗商品价格持续上涨，直接推高</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我国工业生产</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 者出厂价格指数(PPI)，但PPI上行并未驱动居民消</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费价格指数</a:t>
            </a:r>
            <a:endParaRPr lang="en-US" altLang="en-US" sz="1800"/>
          </a:p>
          <a:p>
            <a:pPr marL="20320" indent="38100" algn="l" rtl="0" eaLnBrk="0">
              <a:lnSpc>
                <a:spcPct val="98000"/>
              </a:lnSpc>
              <a:spcBef>
                <a:spcPts val="175"/>
              </a:spcBef>
            </a:pPr>
            <a:r>
              <a:rPr sz="1800" kern="0" spc="-50">
                <a:solidFill>
                  <a:srgbClr val="000000">
                    <a:alpha val="100000"/>
                  </a:srgbClr>
                </a:solidFill>
                <a:latin typeface="楷体" panose="02010609060101010101" charset="-122"/>
                <a:ea typeface="楷体" panose="02010609060101010101" charset="-122"/>
                <a:cs typeface="楷体" panose="02010609060101010101" charset="-122"/>
              </a:rPr>
              <a:t>(CPI)同步上行，</a:t>
            </a:r>
            <a:r>
              <a:rPr sz="1800" kern="0" spc="480">
                <a:solidFill>
                  <a:srgbClr val="000000">
                    <a:alpha val="100000"/>
                  </a:srgbClr>
                </a:solidFill>
                <a:latin typeface="楷体" panose="02010609060101010101" charset="-122"/>
                <a:ea typeface="楷体" panose="02010609060101010101" charset="-122"/>
                <a:cs typeface="楷体" panose="02010609060101010101" charset="-122"/>
              </a:rPr>
              <a:t> </a:t>
            </a:r>
            <a:r>
              <a:rPr sz="1800" kern="0" spc="-50">
                <a:solidFill>
                  <a:srgbClr val="000000">
                    <a:alpha val="100000"/>
                  </a:srgbClr>
                </a:solidFill>
                <a:latin typeface="楷体" panose="02010609060101010101" charset="-122"/>
                <a:ea typeface="楷体" panose="02010609060101010101" charset="-122"/>
                <a:cs typeface="楷体" panose="02010609060101010101" charset="-122"/>
              </a:rPr>
              <a:t>PPI与CPI总体呈“剪刀差”变化(见图</a:t>
            </a:r>
            <a:r>
              <a:rPr sz="1800" kern="0" spc="-60">
                <a:solidFill>
                  <a:srgbClr val="000000">
                    <a:alpha val="100000"/>
                  </a:srgbClr>
                </a:solidFill>
                <a:latin typeface="楷体" panose="02010609060101010101" charset="-122"/>
                <a:ea typeface="楷体" panose="02010609060101010101" charset="-122"/>
                <a:cs typeface="楷体" panose="02010609060101010101" charset="-122"/>
              </a:rPr>
              <a:t>8)。这一</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 状况对我国产业链上游部分企业有好</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处，对大量处于产业链中下 </a:t>
            </a:r>
            <a:r>
              <a:rPr sz="1800" kern="0" spc="-40">
                <a:solidFill>
                  <a:srgbClr val="000000">
                    <a:alpha val="100000"/>
                  </a:srgbClr>
                </a:solidFill>
                <a:latin typeface="楷体" panose="02010609060101010101" charset="-122"/>
                <a:ea typeface="楷体" panose="02010609060101010101" charset="-122"/>
                <a:cs typeface="楷体" panose="02010609060101010101" charset="-122"/>
              </a:rPr>
              <a:t>游的中小企业，如以钢板、铜材、</a:t>
            </a:r>
            <a:r>
              <a:rPr sz="1800" kern="0" spc="-50">
                <a:solidFill>
                  <a:srgbClr val="000000">
                    <a:alpha val="100000"/>
                  </a:srgbClr>
                </a:solidFill>
                <a:latin typeface="楷体" panose="02010609060101010101" charset="-122"/>
                <a:ea typeface="楷体" panose="02010609060101010101" charset="-122"/>
                <a:cs typeface="楷体" panose="02010609060101010101" charset="-122"/>
              </a:rPr>
              <a:t>橡胶、</a:t>
            </a:r>
            <a:r>
              <a:rPr sz="1800" kern="0" spc="280">
                <a:solidFill>
                  <a:srgbClr val="000000">
                    <a:alpha val="100000"/>
                  </a:srgbClr>
                </a:solidFill>
                <a:latin typeface="楷体" panose="02010609060101010101" charset="-122"/>
                <a:ea typeface="楷体" panose="02010609060101010101" charset="-122"/>
                <a:cs typeface="楷体" panose="02010609060101010101" charset="-122"/>
              </a:rPr>
              <a:t> </a:t>
            </a:r>
            <a:r>
              <a:rPr sz="1800" kern="0" spc="-50">
                <a:solidFill>
                  <a:srgbClr val="000000">
                    <a:alpha val="100000"/>
                  </a:srgbClr>
                </a:solidFill>
                <a:latin typeface="楷体" panose="02010609060101010101" charset="-122"/>
                <a:ea typeface="楷体" panose="02010609060101010101" charset="-122"/>
                <a:cs typeface="楷体" panose="02010609060101010101" charset="-122"/>
              </a:rPr>
              <a:t>ABS塑料为主要原材料</a:t>
            </a:r>
            <a:r>
              <a:rPr sz="1800" kern="0" spc="0">
                <a:solidFill>
                  <a:srgbClr val="000000">
                    <a:alpha val="100000"/>
                  </a:srgbClr>
                </a:solidFill>
                <a:latin typeface="楷体" panose="02010609060101010101" charset="-122"/>
                <a:ea typeface="楷体" panose="02010609060101010101" charset="-122"/>
                <a:cs typeface="楷体" panose="02010609060101010101" charset="-122"/>
              </a:rPr>
              <a:t>  </a:t>
            </a:r>
            <a:r>
              <a:rPr sz="1800" kern="0" spc="-10">
                <a:solidFill>
                  <a:srgbClr val="000000">
                    <a:alpha val="100000"/>
                  </a:srgbClr>
                </a:solidFill>
                <a:latin typeface="楷体" panose="02010609060101010101" charset="-122"/>
                <a:ea typeface="楷体" panose="02010609060101010101" charset="-122"/>
                <a:cs typeface="楷体" panose="02010609060101010101" charset="-122"/>
              </a:rPr>
              <a:t>的小家电生产企业，却带来</a:t>
            </a:r>
            <a:r>
              <a:rPr sz="1800" kern="0" spc="-20">
                <a:solidFill>
                  <a:srgbClr val="000000">
                    <a:alpha val="100000"/>
                  </a:srgbClr>
                </a:solidFill>
                <a:latin typeface="楷体" panose="02010609060101010101" charset="-122"/>
                <a:ea typeface="楷体" panose="02010609060101010101" charset="-122"/>
                <a:cs typeface="楷体" panose="02010609060101010101" charset="-122"/>
              </a:rPr>
              <a:t>了很大的生产经营压力。</a:t>
            </a:r>
            <a:endParaRPr lang="en-US" altLang="en-US" sz="1800"/>
          </a:p>
        </p:txBody>
      </p:sp>
      <p:pic>
        <p:nvPicPr>
          <p:cNvPr id="276" name="picture 276"/>
          <p:cNvPicPr>
            <a:picLocks noChangeAspect="1"/>
          </p:cNvPicPr>
          <p:nvPr/>
        </p:nvPicPr>
        <p:blipFill>
          <a:blip r:embed="rId1"/>
          <a:stretch>
            <a:fillRect/>
          </a:stretch>
        </p:blipFill>
        <p:spPr>
          <a:xfrm rot="21600000">
            <a:off x="768794" y="3429000"/>
            <a:ext cx="4948554" cy="1970023"/>
          </a:xfrm>
          <a:prstGeom prst="rect">
            <a:avLst/>
          </a:prstGeom>
        </p:spPr>
      </p:pic>
      <p:sp>
        <p:nvSpPr>
          <p:cNvPr id="278" name="textbox 278"/>
          <p:cNvSpPr/>
          <p:nvPr/>
        </p:nvSpPr>
        <p:spPr>
          <a:xfrm>
            <a:off x="230605" y="5535498"/>
            <a:ext cx="6307454" cy="833119"/>
          </a:xfrm>
          <a:prstGeom prst="rect">
            <a:avLst/>
          </a:prstGeom>
        </p:spPr>
        <p:txBody>
          <a:bodyPr vert="horz" wrap="square" lIns="0" tIns="0" rIns="0" bIns="0"/>
          <a:lstStyle/>
          <a:p>
            <a:pPr algn="l" rtl="0" eaLnBrk="0">
              <a:lnSpc>
                <a:spcPct val="82000"/>
              </a:lnSpc>
            </a:pPr>
            <a:endParaRPr lang="en-US" altLang="en-US" sz="100"/>
          </a:p>
          <a:p>
            <a:pPr marL="12700" indent="351790" algn="l" rtl="0" eaLnBrk="0">
              <a:lnSpc>
                <a:spcPct val="100000"/>
              </a:lnSpc>
            </a:pPr>
            <a:r>
              <a:rPr sz="18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结合材料并运用经济知识，分</a:t>
            </a:r>
            <a:r>
              <a:rPr sz="18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析我国产业链中下游的中小企</a:t>
            </a:r>
            <a:r>
              <a:rPr sz="18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业面临的经营压力及其成因(6</a:t>
            </a:r>
            <a:r>
              <a:rPr sz="18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分)；提出企业应对这种压力可采 </a:t>
            </a:r>
            <a:r>
              <a:rPr sz="17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取的积极办法。</a:t>
            </a:r>
            <a:r>
              <a:rPr sz="1700" kern="0" spc="6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7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(8分</a:t>
            </a:r>
            <a:r>
              <a:rPr sz="17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70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282"/>
          <p:cNvPicPr>
            <a:picLocks noChangeAspect="1"/>
          </p:cNvPicPr>
          <p:nvPr/>
        </p:nvPicPr>
        <p:blipFill>
          <a:blip r:embed="rId1"/>
          <a:stretch>
            <a:fillRect/>
          </a:stretch>
        </p:blipFill>
        <p:spPr>
          <a:xfrm rot="21600000">
            <a:off x="6206490" y="2236533"/>
            <a:ext cx="4921122" cy="4406138"/>
          </a:xfrm>
          <a:prstGeom prst="rect">
            <a:avLst/>
          </a:prstGeom>
        </p:spPr>
      </p:pic>
      <p:sp>
        <p:nvSpPr>
          <p:cNvPr id="284" name="textbox 284"/>
          <p:cNvSpPr/>
          <p:nvPr/>
        </p:nvSpPr>
        <p:spPr>
          <a:xfrm>
            <a:off x="655726" y="2478684"/>
            <a:ext cx="5015229" cy="3491865"/>
          </a:xfrm>
          <a:prstGeom prst="rect">
            <a:avLst/>
          </a:prstGeom>
        </p:spPr>
        <p:txBody>
          <a:bodyPr vert="horz" wrap="square" lIns="0" tIns="0" rIns="0" bIns="0"/>
          <a:lstStyle/>
          <a:p>
            <a:pPr algn="l" rtl="0" eaLnBrk="0">
              <a:lnSpc>
                <a:spcPct val="78000"/>
              </a:lnSpc>
            </a:pPr>
            <a:endParaRPr lang="en-US" altLang="en-US" sz="100"/>
          </a:p>
          <a:p>
            <a:pPr algn="r" rtl="0" eaLnBrk="0">
              <a:lnSpc>
                <a:spcPct val="89000"/>
              </a:lnSpc>
            </a:pP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高考试题依托于试题</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情境（真实的</a:t>
            </a:r>
            <a:endParaRPr lang="en-US" altLang="en-US" sz="2400"/>
          </a:p>
          <a:p>
            <a:pPr marL="12700" indent="1905" algn="l" rtl="0" eaLnBrk="0">
              <a:lnSpc>
                <a:spcPct val="122000"/>
              </a:lnSpc>
              <a:spcBef>
                <a:spcPts val="140"/>
              </a:spcBef>
            </a:pP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材料</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根据学科内容设置</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相应的问</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题形成学科任务。学生参加考</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试就是</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在一个个基于真实生活情境的</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主题或  </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项目中，通过体验、探</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究、发现，运  </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用自己的知识和能力完成学科</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任务，</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在这个过程中，展现出学生的</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关键行</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为和学科素养和价值</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水平。</a:t>
            </a:r>
            <a:endParaRPr lang="en-US" altLang="en-US" sz="2400"/>
          </a:p>
        </p:txBody>
      </p:sp>
      <p:sp>
        <p:nvSpPr>
          <p:cNvPr id="286" name="textbox 286"/>
          <p:cNvSpPr/>
          <p:nvPr/>
        </p:nvSpPr>
        <p:spPr>
          <a:xfrm>
            <a:off x="1607641" y="1391513"/>
            <a:ext cx="8098790" cy="557530"/>
          </a:xfrm>
          <a:prstGeom prst="rect">
            <a:avLst/>
          </a:prstGeom>
        </p:spPr>
        <p:txBody>
          <a:bodyPr vert="horz" wrap="square" lIns="0" tIns="0" rIns="0" bIns="0"/>
          <a:lstStyle/>
          <a:p>
            <a:pPr algn="l" rtl="0" eaLnBrk="0">
              <a:lnSpc>
                <a:spcPct val="80000"/>
              </a:lnSpc>
            </a:pPr>
            <a:endParaRPr lang="en-US" altLang="en-US" sz="100"/>
          </a:p>
          <a:p>
            <a:pPr marL="12700" algn="l" rtl="0" eaLnBrk="0">
              <a:lnSpc>
                <a:spcPct val="97000"/>
              </a:lnSpc>
            </a:pPr>
            <a:r>
              <a:rPr sz="3600" b="1" kern="0" spc="-70">
                <a:solidFill>
                  <a:srgbClr val="000000">
                    <a:alpha val="100000"/>
                  </a:srgbClr>
                </a:solidFill>
                <a:latin typeface="微软雅黑" panose="020B0503020204020204" charset="-122"/>
                <a:ea typeface="微软雅黑" panose="020B0503020204020204" charset="-122"/>
                <a:cs typeface="微软雅黑" panose="020B0503020204020204" charset="-122"/>
              </a:rPr>
              <a:t>试题如何测试学生学科素养的发展水平？</a:t>
            </a:r>
            <a:endParaRPr lang="en-US" altLang="en-US" sz="36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box 290"/>
          <p:cNvSpPr/>
          <p:nvPr/>
        </p:nvSpPr>
        <p:spPr>
          <a:xfrm>
            <a:off x="560323" y="1435151"/>
            <a:ext cx="11150600" cy="4500879"/>
          </a:xfrm>
          <a:prstGeom prst="rect">
            <a:avLst/>
          </a:prstGeom>
        </p:spPr>
        <p:txBody>
          <a:bodyPr vert="horz" wrap="square" lIns="0" tIns="0" rIns="0" bIns="0"/>
          <a:lstStyle/>
          <a:p>
            <a:pPr algn="l" rtl="0" eaLnBrk="0">
              <a:lnSpc>
                <a:spcPct val="53000"/>
              </a:lnSpc>
            </a:pPr>
            <a:endParaRPr lang="en-US" altLang="en-US" sz="100"/>
          </a:p>
          <a:p>
            <a:pPr marL="12700" indent="250190" algn="l" rtl="0" eaLnBrk="0">
              <a:lnSpc>
                <a:spcPct val="99000"/>
              </a:lnSpc>
            </a:pP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对学科知识的考查，</a:t>
            </a:r>
            <a:r>
              <a:rPr sz="2400" kern="0" spc="6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50">
                <a:solidFill>
                  <a:srgbClr val="0C15C6">
                    <a:alpha val="100000"/>
                  </a:srgbClr>
                </a:solidFill>
                <a:latin typeface="宋体" panose="02010600030101010101" pitchFamily="2" charset="-122"/>
                <a:ea typeface="宋体" panose="02010600030101010101" pitchFamily="2" charset="-122"/>
                <a:cs typeface="宋体" panose="02010600030101010101" pitchFamily="2" charset="-122"/>
              </a:rPr>
              <a:t>学科素养导</a:t>
            </a:r>
            <a:r>
              <a:rPr sz="2400" kern="0" spc="-60">
                <a:solidFill>
                  <a:srgbClr val="0C15C6">
                    <a:alpha val="100000"/>
                  </a:srgbClr>
                </a:solidFill>
                <a:latin typeface="宋体" panose="02010600030101010101" pitchFamily="2" charset="-122"/>
                <a:ea typeface="宋体" panose="02010600030101010101" pitchFamily="2" charset="-122"/>
                <a:cs typeface="宋体" panose="02010600030101010101" pitchFamily="2" charset="-122"/>
              </a:rPr>
              <a:t>向的测试与传统的学科知识导向的测试有着根本</a:t>
            </a:r>
            <a:r>
              <a:rPr sz="2400" kern="0" spc="0">
                <a:solidFill>
                  <a:srgbClr val="0C15C6">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50">
                <a:solidFill>
                  <a:srgbClr val="0C15C6">
                    <a:alpha val="100000"/>
                  </a:srgbClr>
                </a:solidFill>
                <a:latin typeface="宋体" panose="02010600030101010101" pitchFamily="2" charset="-122"/>
                <a:ea typeface="宋体" panose="02010600030101010101" pitchFamily="2" charset="-122"/>
                <a:cs typeface="宋体" panose="02010600030101010101" pitchFamily="2" charset="-122"/>
              </a:rPr>
              <a:t>的区别。 </a:t>
            </a: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学科知识导向的</a:t>
            </a:r>
            <a:r>
              <a:rPr sz="24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测试体系更关注对孤立知识理解和掌握深浅程度的考查，  考查的是许多教师心目中根深蒂固的“知识点”，</a:t>
            </a:r>
            <a:r>
              <a:rPr sz="2400" kern="0" spc="7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6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学科素养导向的测试则</a:t>
            </a:r>
            <a:r>
              <a:rPr sz="2400" kern="0" spc="-60">
                <a:solidFill>
                  <a:srgbClr val="C10000">
                    <a:alpha val="100000"/>
                  </a:srgbClr>
                </a:solidFill>
                <a:latin typeface="微软雅黑" panose="020B0503020204020204" charset="-122"/>
                <a:ea typeface="微软雅黑" panose="020B0503020204020204" charset="-122"/>
                <a:cs typeface="微软雅黑" panose="020B0503020204020204" charset="-122"/>
              </a:rPr>
              <a:t>更强调</a:t>
            </a:r>
            <a:endParaRPr lang="en-US" altLang="en-US" sz="2400"/>
          </a:p>
          <a:p>
            <a:pPr marL="139700" algn="l" rtl="0" eaLnBrk="0">
              <a:lnSpc>
                <a:spcPct val="92000"/>
              </a:lnSpc>
              <a:spcBef>
                <a:spcPts val="245"/>
              </a:spcBef>
            </a:pPr>
            <a:r>
              <a:rPr sz="2400" kern="0" spc="50">
                <a:solidFill>
                  <a:srgbClr val="DE0000">
                    <a:alpha val="100000"/>
                  </a:srgbClr>
                </a:solidFill>
                <a:latin typeface="微软雅黑" panose="020B0503020204020204" charset="-122"/>
                <a:ea typeface="微软雅黑" panose="020B0503020204020204" charset="-122"/>
                <a:cs typeface="微软雅黑" panose="020B0503020204020204" charset="-122"/>
              </a:rPr>
              <a:t>"知识面"的考查</a:t>
            </a: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；学科知识导向的测</a:t>
            </a:r>
            <a:r>
              <a:rPr sz="24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试体系具有“纵向延伸”性质，即沿着某</a:t>
            </a:r>
            <a:endParaRPr lang="en-US" altLang="en-US" sz="2400"/>
          </a:p>
          <a:p>
            <a:pPr marL="12700" algn="l" rtl="0" eaLnBrk="0">
              <a:lnSpc>
                <a:spcPct val="95000"/>
              </a:lnSpc>
              <a:spcBef>
                <a:spcPts val="245"/>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个知识点向深度、细节和难度方向延伸，学</a:t>
            </a:r>
            <a:r>
              <a:rPr sz="24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科素养导向的测试则</a:t>
            </a:r>
            <a:r>
              <a:rPr sz="2400" kern="0" spc="0">
                <a:ln w="8712"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具有“横向延伸</a:t>
            </a:r>
            <a:r>
              <a:rPr sz="2400" kern="0" spc="-10">
                <a:ln w="8712"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1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0">
                <a:ln w="8712"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性质</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0">
                <a:ln w="8712"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更强调的是本学科不同知识之间的整合</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0">
                <a:solidFill>
                  <a:srgbClr val="000000">
                    <a:alpha val="100000"/>
                  </a:srgbClr>
                </a:solidFill>
                <a:latin typeface="Arial" panose="020B0604020202020204"/>
                <a:ea typeface="Arial" panose="020B0604020202020204"/>
                <a:cs typeface="Arial" panose="020B0604020202020204"/>
              </a:rPr>
              <a:t>——</a:t>
            </a:r>
            <a:r>
              <a:rPr sz="2400" kern="0" spc="-450">
                <a:solidFill>
                  <a:srgbClr val="000000">
                    <a:alpha val="100000"/>
                  </a:srgbClr>
                </a:solidFill>
                <a:latin typeface="Arial" panose="020B0604020202020204"/>
                <a:ea typeface="Arial" panose="020B0604020202020204"/>
                <a:cs typeface="Arial" panose="020B0604020202020204"/>
              </a:rPr>
              <a:t> </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陈</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友芳</a:t>
            </a:r>
            <a:endParaRPr lang="en-US" altLang="en-US" sz="2400"/>
          </a:p>
          <a:p>
            <a:pPr algn="l" rtl="0" eaLnBrk="0">
              <a:lnSpc>
                <a:spcPct val="115000"/>
              </a:lnSpc>
            </a:pPr>
            <a:endParaRPr lang="en-US" altLang="en-US" sz="1000"/>
          </a:p>
          <a:p>
            <a:pPr algn="l" rtl="0" eaLnBrk="0">
              <a:lnSpc>
                <a:spcPct val="116000"/>
              </a:lnSpc>
            </a:pPr>
            <a:endParaRPr lang="en-US" altLang="en-US" sz="1000"/>
          </a:p>
          <a:p>
            <a:pPr algn="l" rtl="0" eaLnBrk="0">
              <a:lnSpc>
                <a:spcPct val="116000"/>
              </a:lnSpc>
            </a:pPr>
            <a:endParaRPr lang="en-US" altLang="en-US" sz="1000"/>
          </a:p>
          <a:p>
            <a:pPr marL="3190875" algn="l" rtl="0" eaLnBrk="0">
              <a:lnSpc>
                <a:spcPct val="89000"/>
              </a:lnSpc>
              <a:spcBef>
                <a:spcPts val="1080"/>
              </a:spcBef>
            </a:pPr>
            <a:r>
              <a:rPr sz="3600" kern="0" spc="-210">
                <a:solidFill>
                  <a:srgbClr val="000000">
                    <a:alpha val="100000"/>
                  </a:srgbClr>
                </a:solidFill>
                <a:latin typeface="微软雅黑" panose="020B0503020204020204" charset="-122"/>
                <a:ea typeface="微软雅黑" panose="020B0503020204020204" charset="-122"/>
                <a:cs typeface="微软雅黑" panose="020B0503020204020204" charset="-122"/>
              </a:rPr>
              <a:t>重知识的整合，</a:t>
            </a:r>
            <a:endParaRPr lang="en-US" altLang="en-US" sz="3600"/>
          </a:p>
          <a:p>
            <a:pPr marL="3190875" algn="l" rtl="0" eaLnBrk="0">
              <a:lnSpc>
                <a:spcPct val="100000"/>
              </a:lnSpc>
            </a:pPr>
            <a:r>
              <a:rPr sz="3600" kern="0" spc="-210">
                <a:solidFill>
                  <a:srgbClr val="000000">
                    <a:alpha val="100000"/>
                  </a:srgbClr>
                </a:solidFill>
                <a:latin typeface="微软雅黑" panose="020B0503020204020204" charset="-122"/>
                <a:ea typeface="微软雅黑" panose="020B0503020204020204" charset="-122"/>
                <a:cs typeface="微软雅黑" panose="020B0503020204020204" charset="-122"/>
              </a:rPr>
              <a:t>重情境的解读，</a:t>
            </a:r>
            <a:endParaRPr lang="en-US" altLang="en-US" sz="3600"/>
          </a:p>
          <a:p>
            <a:pPr marL="3190875" algn="l" rtl="0" eaLnBrk="0">
              <a:lnSpc>
                <a:spcPts val="4700"/>
              </a:lnSpc>
            </a:pPr>
            <a:r>
              <a:rPr sz="3600" kern="0" spc="-320">
                <a:solidFill>
                  <a:srgbClr val="000000">
                    <a:alpha val="100000"/>
                  </a:srgbClr>
                </a:solidFill>
                <a:latin typeface="微软雅黑" panose="020B0503020204020204" charset="-122"/>
                <a:ea typeface="微软雅黑" panose="020B0503020204020204" charset="-122"/>
                <a:cs typeface="微软雅黑" panose="020B0503020204020204" charset="-122"/>
              </a:rPr>
              <a:t>重能力的提升。</a:t>
            </a:r>
            <a:endParaRPr lang="en-US" altLang="en-US" sz="360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box 294"/>
          <p:cNvSpPr/>
          <p:nvPr/>
        </p:nvSpPr>
        <p:spPr>
          <a:xfrm>
            <a:off x="5038166" y="1921916"/>
            <a:ext cx="6730365" cy="4800600"/>
          </a:xfrm>
          <a:prstGeom prst="rect">
            <a:avLst/>
          </a:prstGeom>
        </p:spPr>
        <p:txBody>
          <a:bodyPr vert="horz" wrap="square" lIns="0" tIns="0" rIns="0" bIns="0"/>
          <a:lstStyle/>
          <a:p>
            <a:pPr algn="l" rtl="0" eaLnBrk="0">
              <a:lnSpc>
                <a:spcPct val="77000"/>
              </a:lnSpc>
            </a:pPr>
            <a:endParaRPr lang="en-US" altLang="en-US" sz="100"/>
          </a:p>
          <a:p>
            <a:pPr marL="12700" algn="l" rtl="0" eaLnBrk="0">
              <a:lnSpc>
                <a:spcPct val="97000"/>
              </a:lnSpc>
            </a:pP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第一节</a:t>
            </a:r>
            <a:r>
              <a:rPr sz="2400" b="1" kern="0" spc="74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b="1" kern="0" spc="-10">
                <a:solidFill>
                  <a:srgbClr val="000000">
                    <a:alpha val="100000"/>
                  </a:srgbClr>
                </a:solidFill>
                <a:latin typeface="Arial" panose="020B0604020202020204"/>
                <a:ea typeface="Arial" panose="020B0604020202020204"/>
                <a:cs typeface="Arial" panose="020B0604020202020204"/>
              </a:rPr>
              <a:t>2022</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年高考命题规律及试卷特点</a:t>
            </a:r>
            <a:endParaRPr lang="en-US" altLang="en-US" sz="2400"/>
          </a:p>
          <a:p>
            <a:pPr marL="15875" algn="l" rtl="0" eaLnBrk="0">
              <a:lnSpc>
                <a:spcPct val="97000"/>
              </a:lnSpc>
              <a:spcBef>
                <a:spcPts val="220"/>
              </a:spcBef>
            </a:pP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一、全面贯彻</a:t>
            </a:r>
            <a:r>
              <a:rPr sz="2400" kern="0" spc="0">
                <a:solidFill>
                  <a:srgbClr val="C55A11">
                    <a:alpha val="100000"/>
                  </a:srgbClr>
                </a:solidFill>
                <a:latin typeface="微软雅黑" panose="020B0503020204020204" charset="-122"/>
                <a:ea typeface="微软雅黑" panose="020B0503020204020204" charset="-122"/>
                <a:cs typeface="微软雅黑" panose="020B0503020204020204" charset="-122"/>
              </a:rPr>
              <a:t>高考评价体系</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的命题理念</a:t>
            </a:r>
            <a:endParaRPr lang="en-US" altLang="en-US" sz="2400"/>
          </a:p>
          <a:p>
            <a:pPr marL="20320" algn="l" rtl="0" eaLnBrk="0">
              <a:lnSpc>
                <a:spcPct val="97000"/>
              </a:lnSpc>
              <a:spcBef>
                <a:spcPts val="205"/>
              </a:spcBef>
            </a:pP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二、落实</a:t>
            </a:r>
            <a:r>
              <a:rPr sz="2400" kern="0" spc="0">
                <a:solidFill>
                  <a:srgbClr val="C55A11">
                    <a:alpha val="100000"/>
                  </a:srgbClr>
                </a:solidFill>
                <a:latin typeface="微软雅黑" panose="020B0503020204020204" charset="-122"/>
                <a:ea typeface="微软雅黑" panose="020B0503020204020204" charset="-122"/>
                <a:cs typeface="微软雅黑" panose="020B0503020204020204" charset="-122"/>
              </a:rPr>
              <a:t>立德树人</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根本任务，</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助力育人方式转变</a:t>
            </a:r>
            <a:endParaRPr lang="en-US" altLang="en-US" sz="2400"/>
          </a:p>
          <a:p>
            <a:pPr marL="20320" algn="l" rtl="0" eaLnBrk="0">
              <a:lnSpc>
                <a:spcPct val="97000"/>
              </a:lnSpc>
              <a:spcBef>
                <a:spcPts val="210"/>
              </a:spcBef>
            </a:pP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三、加强</a:t>
            </a:r>
            <a:r>
              <a:rPr sz="2400" kern="0" spc="0">
                <a:solidFill>
                  <a:srgbClr val="C55A11">
                    <a:alpha val="100000"/>
                  </a:srgbClr>
                </a:solidFill>
                <a:latin typeface="微软雅黑" panose="020B0503020204020204" charset="-122"/>
                <a:ea typeface="微软雅黑" panose="020B0503020204020204" charset="-122"/>
                <a:cs typeface="微软雅黑" panose="020B0503020204020204" charset="-122"/>
              </a:rPr>
              <a:t>关键能力</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考查，突出思</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维品质与创新能力</a:t>
            </a:r>
            <a:endParaRPr lang="en-US" altLang="en-US" sz="2400"/>
          </a:p>
          <a:p>
            <a:pPr marL="17145" indent="21590" algn="l" rtl="0" eaLnBrk="0">
              <a:lnSpc>
                <a:spcPct val="101000"/>
              </a:lnSpc>
              <a:spcBef>
                <a:spcPts val="185"/>
              </a:spcBef>
            </a:pPr>
            <a:r>
              <a:rPr sz="24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四、创设真实情境，引导</a:t>
            </a:r>
            <a:r>
              <a:rPr sz="2400" kern="0" spc="-20">
                <a:solidFill>
                  <a:srgbClr val="C55A11">
                    <a:alpha val="100000"/>
                  </a:srgbClr>
                </a:solidFill>
                <a:latin typeface="微软雅黑" panose="020B0503020204020204" charset="-122"/>
                <a:ea typeface="微软雅黑" panose="020B0503020204020204" charset="-122"/>
                <a:cs typeface="微软雅黑" panose="020B0503020204020204" charset="-122"/>
              </a:rPr>
              <a:t>高阶思维</a:t>
            </a:r>
            <a:r>
              <a:rPr sz="24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能力培养       </a:t>
            </a:r>
            <a:r>
              <a:rPr sz="24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五、分省命题的</a:t>
            </a:r>
            <a:r>
              <a:rPr sz="2400" kern="0" spc="0">
                <a:solidFill>
                  <a:srgbClr val="C55A11">
                    <a:alpha val="100000"/>
                  </a:srgbClr>
                </a:solidFill>
                <a:latin typeface="微软雅黑" panose="020B0503020204020204" charset="-122"/>
                <a:ea typeface="微软雅黑" panose="020B0503020204020204" charset="-122"/>
                <a:cs typeface="微软雅黑" panose="020B0503020204020204" charset="-122"/>
              </a:rPr>
              <a:t>地方特色</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及其内在逻辑</a:t>
            </a:r>
            <a:endParaRPr lang="en-US" altLang="en-US" sz="2400"/>
          </a:p>
          <a:p>
            <a:pPr algn="l" rtl="0" eaLnBrk="0">
              <a:lnSpc>
                <a:spcPct val="105000"/>
              </a:lnSpc>
            </a:pPr>
            <a:endParaRPr lang="en-US" altLang="en-US" sz="1000"/>
          </a:p>
          <a:p>
            <a:pPr marL="76200" algn="l" rtl="0" eaLnBrk="0">
              <a:lnSpc>
                <a:spcPct val="97000"/>
              </a:lnSpc>
              <a:spcBef>
                <a:spcPts val="725"/>
              </a:spcBef>
            </a:pP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第二节</a:t>
            </a:r>
            <a:r>
              <a:rPr sz="2400" b="1" kern="0" spc="33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b="1" kern="0" spc="-10">
                <a:solidFill>
                  <a:srgbClr val="000000">
                    <a:alpha val="100000"/>
                  </a:srgbClr>
                </a:solidFill>
                <a:latin typeface="Arial" panose="020B0604020202020204"/>
                <a:ea typeface="Arial" panose="020B0604020202020204"/>
                <a:cs typeface="Arial" panose="020B0604020202020204"/>
              </a:rPr>
              <a:t>2023</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年高考命题趋势判断</a:t>
            </a:r>
            <a:endParaRPr lang="en-US" altLang="en-US" sz="2400"/>
          </a:p>
          <a:p>
            <a:pPr marL="80010" algn="l" rtl="0" eaLnBrk="0">
              <a:lnSpc>
                <a:spcPct val="97000"/>
              </a:lnSpc>
              <a:spcBef>
                <a:spcPts val="210"/>
              </a:spcBef>
            </a:pP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一、坚持立德树人，培养时代新人</a:t>
            </a:r>
            <a:endParaRPr lang="en-US" altLang="en-US" sz="2400"/>
          </a:p>
          <a:p>
            <a:pPr marL="83820" algn="l" rtl="0" eaLnBrk="0">
              <a:lnSpc>
                <a:spcPct val="97000"/>
              </a:lnSpc>
              <a:spcBef>
                <a:spcPts val="210"/>
              </a:spcBef>
            </a:pP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二、考查关键能力，突出思</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维品质与创新精神</a:t>
            </a:r>
            <a:endParaRPr lang="en-US" altLang="en-US" sz="2400"/>
          </a:p>
          <a:p>
            <a:pPr marL="83820" algn="l" rtl="0" eaLnBrk="0">
              <a:lnSpc>
                <a:spcPct val="89000"/>
              </a:lnSpc>
              <a:spcBef>
                <a:spcPts val="200"/>
              </a:spcBef>
            </a:pP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三、注重学用结合，</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创设真实灵活情境</a:t>
            </a:r>
            <a:endParaRPr lang="en-US" altLang="en-US" sz="2400"/>
          </a:p>
          <a:p>
            <a:pPr marL="102870" algn="l" rtl="0" eaLnBrk="0">
              <a:lnSpc>
                <a:spcPts val="3000"/>
              </a:lnSpc>
            </a:pPr>
            <a:r>
              <a:rPr sz="24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四、命题设问更具开放性与探究性</a:t>
            </a:r>
            <a:endParaRPr lang="en-US" altLang="en-US" sz="2400"/>
          </a:p>
          <a:p>
            <a:pPr marL="81280" algn="l" rtl="0" eaLnBrk="0">
              <a:lnSpc>
                <a:spcPct val="97000"/>
              </a:lnSpc>
              <a:spcBef>
                <a:spcPts val="450"/>
              </a:spcBef>
            </a:pP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五、新高考背景下的</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高考命题展望</a:t>
            </a:r>
            <a:endParaRPr lang="en-US" altLang="en-US" sz="2400"/>
          </a:p>
        </p:txBody>
      </p:sp>
      <p:pic>
        <p:nvPicPr>
          <p:cNvPr id="296" name="picture 296"/>
          <p:cNvPicPr>
            <a:picLocks noChangeAspect="1"/>
          </p:cNvPicPr>
          <p:nvPr/>
        </p:nvPicPr>
        <p:blipFill>
          <a:blip r:embed="rId1"/>
          <a:stretch>
            <a:fillRect/>
          </a:stretch>
        </p:blipFill>
        <p:spPr>
          <a:xfrm rot="21600000">
            <a:off x="870635" y="1989239"/>
            <a:ext cx="3393567" cy="4602733"/>
          </a:xfrm>
          <a:prstGeom prst="rect">
            <a:avLst/>
          </a:prstGeom>
        </p:spPr>
      </p:pic>
      <p:sp>
        <p:nvSpPr>
          <p:cNvPr id="298" name="textbox 298"/>
          <p:cNvSpPr/>
          <p:nvPr/>
        </p:nvSpPr>
        <p:spPr>
          <a:xfrm>
            <a:off x="418145" y="1112251"/>
            <a:ext cx="5956300" cy="544830"/>
          </a:xfrm>
          <a:prstGeom prst="rect">
            <a:avLst/>
          </a:prstGeom>
        </p:spPr>
        <p:txBody>
          <a:bodyPr vert="horz" wrap="square" lIns="0" tIns="0" rIns="0" bIns="0"/>
          <a:lstStyle/>
          <a:p>
            <a:pPr algn="l" rtl="0" eaLnBrk="0">
              <a:lnSpc>
                <a:spcPct val="69000"/>
              </a:lnSpc>
            </a:pPr>
            <a:endParaRPr lang="en-US" altLang="en-US" sz="100"/>
          </a:p>
          <a:p>
            <a:pPr marL="12700" algn="l" rtl="0" eaLnBrk="0">
              <a:lnSpc>
                <a:spcPct val="95000"/>
              </a:lnSpc>
            </a:pPr>
            <a:r>
              <a:rPr sz="3600" kern="0" spc="-160">
                <a:ln w="13068"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3.</a:t>
            </a:r>
            <a:r>
              <a:rPr sz="3600" kern="0" spc="-160">
                <a:solidFill>
                  <a:srgbClr val="000000">
                    <a:alpha val="100000"/>
                  </a:srgbClr>
                </a:solidFill>
                <a:latin typeface="黑体" panose="02010609060101010101" charset="-122"/>
                <a:ea typeface="黑体" panose="02010609060101010101" charset="-122"/>
                <a:cs typeface="黑体" panose="02010609060101010101" charset="-122"/>
              </a:rPr>
              <a:t> </a:t>
            </a:r>
            <a:r>
              <a:rPr sz="3600" kern="0" spc="-160">
                <a:ln w="13068"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《中国高考报告（20</a:t>
            </a:r>
            <a:r>
              <a:rPr sz="3600" kern="0" spc="-170">
                <a:ln w="13068"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23）》</a:t>
            </a:r>
            <a:endParaRPr lang="en-US" altLang="en-US" sz="36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extbox 302"/>
          <p:cNvSpPr/>
          <p:nvPr/>
        </p:nvSpPr>
        <p:spPr>
          <a:xfrm>
            <a:off x="4392292" y="2278805"/>
            <a:ext cx="7491730" cy="3797300"/>
          </a:xfrm>
          <a:prstGeom prst="rect">
            <a:avLst/>
          </a:prstGeom>
        </p:spPr>
        <p:txBody>
          <a:bodyPr vert="horz" wrap="square" lIns="0" tIns="0" rIns="0" bIns="0"/>
          <a:lstStyle/>
          <a:p>
            <a:pPr algn="l" rtl="0" eaLnBrk="0">
              <a:lnSpc>
                <a:spcPct val="84000"/>
              </a:lnSpc>
            </a:pPr>
            <a:endParaRPr lang="en-US" altLang="en-US" sz="100"/>
          </a:p>
          <a:p>
            <a:pPr marL="37465" algn="l" rtl="0" eaLnBrk="0">
              <a:lnSpc>
                <a:spcPct val="97000"/>
              </a:lnSpc>
            </a:pPr>
            <a:r>
              <a:rPr sz="32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◆全面贯彻高考评价体系的命</a:t>
            </a:r>
            <a:r>
              <a:rPr sz="32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题理念</a:t>
            </a:r>
            <a:endParaRPr lang="en-US" altLang="en-US" sz="3200"/>
          </a:p>
          <a:p>
            <a:pPr marL="318770" algn="l" rtl="0" eaLnBrk="0">
              <a:lnSpc>
                <a:spcPct val="97000"/>
              </a:lnSpc>
              <a:spcBef>
                <a:spcPts val="30"/>
              </a:spcBef>
            </a:pP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高考评价体系的内在逻辑和总体特征</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可以从</a:t>
            </a:r>
            <a:r>
              <a:rPr sz="2400" kern="0" spc="-1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10">
                <a:solidFill>
                  <a:srgbClr val="C00000">
                    <a:alpha val="100000"/>
                  </a:srgbClr>
                </a:solidFill>
                <a:latin typeface="微软雅黑" panose="020B0503020204020204" charset="-122"/>
                <a:ea typeface="微软雅黑" panose="020B0503020204020204" charset="-122"/>
                <a:cs typeface="微软雅黑" panose="020B0503020204020204" charset="-122"/>
              </a:rPr>
              <a:t>核心</a:t>
            </a:r>
            <a:endParaRPr lang="en-US" altLang="en-US" sz="2400"/>
          </a:p>
          <a:p>
            <a:pPr marL="12700" algn="l" rtl="0" eaLnBrk="0">
              <a:lnSpc>
                <a:spcPct val="97000"/>
              </a:lnSpc>
              <a:spcBef>
                <a:spcPts val="85"/>
              </a:spcBef>
            </a:pPr>
            <a:r>
              <a:rPr sz="2400" kern="0" spc="-30">
                <a:solidFill>
                  <a:srgbClr val="C00000">
                    <a:alpha val="100000"/>
                  </a:srgbClr>
                </a:solidFill>
                <a:latin typeface="微软雅黑" panose="020B0503020204020204" charset="-122"/>
                <a:ea typeface="微软雅黑" panose="020B0503020204020204" charset="-122"/>
                <a:cs typeface="微软雅黑" panose="020B0503020204020204" charset="-122"/>
              </a:rPr>
              <a:t>价值金线</a:t>
            </a:r>
            <a:r>
              <a:rPr sz="2400" kern="0" spc="-39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400" kern="0" spc="-3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30">
                <a:solidFill>
                  <a:srgbClr val="C00000">
                    <a:alpha val="100000"/>
                  </a:srgbClr>
                </a:solidFill>
                <a:latin typeface="微软雅黑" panose="020B0503020204020204" charset="-122"/>
                <a:ea typeface="微软雅黑" panose="020B0503020204020204" charset="-122"/>
                <a:cs typeface="微软雅黑" panose="020B0503020204020204" charset="-122"/>
              </a:rPr>
              <a:t>能力素养银线</a:t>
            </a:r>
            <a:r>
              <a:rPr sz="2400" kern="0" spc="-39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和</a:t>
            </a: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30">
                <a:solidFill>
                  <a:srgbClr val="C00000">
                    <a:alpha val="100000"/>
                  </a:srgbClr>
                </a:solidFill>
                <a:latin typeface="微软雅黑" panose="020B0503020204020204" charset="-122"/>
                <a:ea typeface="微软雅黑" panose="020B0503020204020204" charset="-122"/>
                <a:cs typeface="微软雅黑" panose="020B0503020204020204" charset="-122"/>
              </a:rPr>
              <a:t>情境载体串联线</a:t>
            </a:r>
            <a:r>
              <a:rPr sz="2400" kern="0" spc="-39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2400"/>
          </a:p>
          <a:p>
            <a:pPr marL="18415" algn="l" rtl="0" eaLnBrk="0">
              <a:lnSpc>
                <a:spcPct val="97000"/>
              </a:lnSpc>
              <a:spcBef>
                <a:spcPts val="90"/>
              </a:spcBef>
            </a:pP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三条线索进行理解和把握，其中</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核心</a:t>
            </a:r>
            <a:r>
              <a:rPr sz="24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价值金线</a:t>
            </a:r>
            <a:r>
              <a:rPr sz="2400" kern="0" spc="-40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贯</a:t>
            </a:r>
            <a:endParaRPr lang="en-US" altLang="en-US" sz="2400"/>
          </a:p>
          <a:p>
            <a:pPr marL="12700" algn="l" rtl="0" eaLnBrk="0">
              <a:lnSpc>
                <a:spcPct val="97000"/>
              </a:lnSpc>
              <a:spcBef>
                <a:spcPts val="80"/>
              </a:spcBef>
            </a:pPr>
            <a:r>
              <a:rPr sz="24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穿高考命题和评价的始终，</a:t>
            </a:r>
            <a:r>
              <a:rPr sz="2400" kern="0" spc="36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能力素养银</a:t>
            </a:r>
            <a:r>
              <a:rPr sz="24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线</a:t>
            </a:r>
            <a:r>
              <a:rPr sz="2400" kern="0" spc="-39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成为高</a:t>
            </a:r>
            <a:endParaRPr lang="en-US" altLang="en-US" sz="2400"/>
          </a:p>
          <a:p>
            <a:pPr marL="12700" algn="l" rtl="0" eaLnBrk="0">
              <a:lnSpc>
                <a:spcPct val="99000"/>
              </a:lnSpc>
              <a:spcBef>
                <a:spcPts val="65"/>
              </a:spcBef>
            </a:pP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考命题和考查的重心，</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情境作为考查载体，是</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金线</a:t>
            </a:r>
            <a:r>
              <a:rPr sz="2400" kern="0" spc="-40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和</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银线</a:t>
            </a:r>
            <a:r>
              <a:rPr sz="2400" kern="0" spc="-39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的串联线。</a:t>
            </a:r>
            <a:r>
              <a:rPr sz="24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高考评价体系指导下的高考命</a:t>
            </a:r>
            <a:endParaRPr lang="en-US" altLang="en-US" sz="2400"/>
          </a:p>
          <a:p>
            <a:pPr marL="12700" algn="l" rtl="0" eaLnBrk="0">
              <a:lnSpc>
                <a:spcPct val="99000"/>
              </a:lnSpc>
              <a:spcBef>
                <a:spcPts val="95"/>
              </a:spcBef>
            </a:pPr>
            <a:r>
              <a:rPr sz="24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题，呈</a:t>
            </a:r>
            <a:r>
              <a:rPr sz="2400" u="sng" kern="0" spc="-20">
                <a:solidFill>
                  <a:srgbClr val="000000">
                    <a:alpha val="100000"/>
                  </a:srgbClr>
                </a:solidFill>
                <a:uFill>
                  <a:solidFill>
                    <a:srgbClr val="C00000"/>
                  </a:solidFill>
                </a:uFill>
                <a:latin typeface="微软雅黑" panose="020B0503020204020204" charset="-122"/>
                <a:ea typeface="微软雅黑" panose="020B0503020204020204" charset="-122"/>
                <a:cs typeface="微软雅黑" panose="020B0503020204020204" charset="-122"/>
              </a:rPr>
              <a:t>现出</a:t>
            </a:r>
            <a:r>
              <a:rPr sz="2400" u="sng" kern="0" spc="-2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u="sng" kern="0" spc="-20">
                <a:solidFill>
                  <a:srgbClr val="C00000">
                    <a:alpha val="100000"/>
                  </a:srgbClr>
                </a:solidFill>
                <a:latin typeface="微软雅黑" panose="020B0503020204020204" charset="-122"/>
                <a:ea typeface="微软雅黑" panose="020B0503020204020204" charset="-122"/>
                <a:cs typeface="微软雅黑" panose="020B0503020204020204" charset="-122"/>
              </a:rPr>
              <a:t>无价值，不入题；无思维，不命题；无</a:t>
            </a:r>
            <a:r>
              <a:rPr sz="2400" kern="0" spc="-2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400" u="sng" kern="0" spc="-30">
                <a:solidFill>
                  <a:srgbClr val="C00000">
                    <a:alpha val="100000"/>
                  </a:srgbClr>
                </a:solidFill>
                <a:latin typeface="微软雅黑" panose="020B0503020204020204" charset="-122"/>
                <a:ea typeface="微软雅黑" panose="020B0503020204020204" charset="-122"/>
                <a:cs typeface="微软雅黑" panose="020B0503020204020204" charset="-122"/>
              </a:rPr>
              <a:t>情境，不成题</a:t>
            </a:r>
            <a:r>
              <a:rPr sz="2400" u="sng" kern="0" spc="-36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400" u="sng" kern="0" spc="-3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u="sng" kern="0" spc="-30">
                <a:solidFill>
                  <a:srgbClr val="000000">
                    <a:alpha val="100000"/>
                  </a:srgbClr>
                </a:solidFill>
                <a:uFill>
                  <a:solidFill>
                    <a:srgbClr val="C00000"/>
                  </a:solidFill>
                </a:uFill>
                <a:latin typeface="微软雅黑" panose="020B0503020204020204" charset="-122"/>
                <a:ea typeface="微软雅黑" panose="020B0503020204020204" charset="-122"/>
                <a:cs typeface="微软雅黑" panose="020B0503020204020204" charset="-122"/>
              </a:rPr>
              <a:t>的典型特征</a:t>
            </a:r>
            <a:r>
              <a:rPr sz="24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400" b="1" kern="0" spc="-30">
                <a:solidFill>
                  <a:srgbClr val="0374B8">
                    <a:alpha val="100000"/>
                  </a:srgbClr>
                </a:solidFill>
                <a:latin typeface="微软雅黑" panose="020B0503020204020204" charset="-122"/>
                <a:ea typeface="微软雅黑" panose="020B0503020204020204" charset="-122"/>
                <a:cs typeface="微软雅黑" panose="020B0503020204020204" charset="-122"/>
              </a:rPr>
              <a:t>这也是高考命题改革的      </a:t>
            </a:r>
            <a:r>
              <a:rPr sz="2400" b="1" kern="0" spc="-80">
                <a:solidFill>
                  <a:srgbClr val="0374B8">
                    <a:alpha val="100000"/>
                  </a:srgbClr>
                </a:solidFill>
                <a:latin typeface="微软雅黑" panose="020B0503020204020204" charset="-122"/>
                <a:ea typeface="微软雅黑" panose="020B0503020204020204" charset="-122"/>
                <a:cs typeface="微软雅黑" panose="020B0503020204020204" charset="-122"/>
              </a:rPr>
              <a:t>基本方向。</a:t>
            </a:r>
            <a:endParaRPr lang="en-US" altLang="en-US" sz="2400"/>
          </a:p>
        </p:txBody>
      </p:sp>
      <p:pic>
        <p:nvPicPr>
          <p:cNvPr id="304" name="picture 304"/>
          <p:cNvPicPr>
            <a:picLocks noChangeAspect="1"/>
          </p:cNvPicPr>
          <p:nvPr/>
        </p:nvPicPr>
        <p:blipFill>
          <a:blip r:embed="rId1"/>
          <a:stretch>
            <a:fillRect/>
          </a:stretch>
        </p:blipFill>
        <p:spPr>
          <a:xfrm rot="21600000">
            <a:off x="575157" y="1927009"/>
            <a:ext cx="3104007" cy="4296536"/>
          </a:xfrm>
          <a:prstGeom prst="rect">
            <a:avLst/>
          </a:prstGeom>
        </p:spPr>
      </p:pic>
      <p:sp>
        <p:nvSpPr>
          <p:cNvPr id="306" name="textbox 306"/>
          <p:cNvSpPr/>
          <p:nvPr/>
        </p:nvSpPr>
        <p:spPr>
          <a:xfrm>
            <a:off x="418145" y="1112251"/>
            <a:ext cx="5956300" cy="544830"/>
          </a:xfrm>
          <a:prstGeom prst="rect">
            <a:avLst/>
          </a:prstGeom>
        </p:spPr>
        <p:txBody>
          <a:bodyPr vert="horz" wrap="square" lIns="0" tIns="0" rIns="0" bIns="0"/>
          <a:lstStyle/>
          <a:p>
            <a:pPr algn="l" rtl="0" eaLnBrk="0">
              <a:lnSpc>
                <a:spcPct val="69000"/>
              </a:lnSpc>
            </a:pPr>
            <a:endParaRPr lang="en-US" altLang="en-US" sz="100"/>
          </a:p>
          <a:p>
            <a:pPr marL="12700" algn="l" rtl="0" eaLnBrk="0">
              <a:lnSpc>
                <a:spcPct val="95000"/>
              </a:lnSpc>
            </a:pPr>
            <a:r>
              <a:rPr sz="3600" kern="0" spc="-160">
                <a:ln w="13068"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3.</a:t>
            </a:r>
            <a:r>
              <a:rPr sz="3600" kern="0" spc="-160">
                <a:solidFill>
                  <a:srgbClr val="000000">
                    <a:alpha val="100000"/>
                  </a:srgbClr>
                </a:solidFill>
                <a:latin typeface="黑体" panose="02010609060101010101" charset="-122"/>
                <a:ea typeface="黑体" panose="02010609060101010101" charset="-122"/>
                <a:cs typeface="黑体" panose="02010609060101010101" charset="-122"/>
              </a:rPr>
              <a:t> </a:t>
            </a:r>
            <a:r>
              <a:rPr sz="3600" kern="0" spc="-160">
                <a:ln w="13068"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《中国高考报告（20</a:t>
            </a:r>
            <a:r>
              <a:rPr sz="3600" kern="0" spc="-170">
                <a:ln w="13068"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23）》</a:t>
            </a:r>
            <a:endParaRPr lang="en-US" altLang="en-US" sz="36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box 310"/>
          <p:cNvSpPr/>
          <p:nvPr/>
        </p:nvSpPr>
        <p:spPr>
          <a:xfrm>
            <a:off x="246684" y="1112251"/>
            <a:ext cx="11908790" cy="5566409"/>
          </a:xfrm>
          <a:prstGeom prst="rect">
            <a:avLst/>
          </a:prstGeom>
        </p:spPr>
        <p:txBody>
          <a:bodyPr vert="horz" wrap="square" lIns="0" tIns="0" rIns="0" bIns="0"/>
          <a:lstStyle/>
          <a:p>
            <a:pPr algn="l" rtl="0" eaLnBrk="0">
              <a:lnSpc>
                <a:spcPct val="69000"/>
              </a:lnSpc>
            </a:pPr>
            <a:endParaRPr lang="en-US" altLang="en-US" sz="100"/>
          </a:p>
          <a:p>
            <a:pPr marL="184150" algn="l" rtl="0" eaLnBrk="0">
              <a:lnSpc>
                <a:spcPct val="95000"/>
              </a:lnSpc>
            </a:pPr>
            <a:r>
              <a:rPr sz="3600" kern="0" spc="-160">
                <a:ln w="13068"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3.</a:t>
            </a:r>
            <a:r>
              <a:rPr sz="3600" kern="0" spc="-160">
                <a:solidFill>
                  <a:srgbClr val="000000">
                    <a:alpha val="100000"/>
                  </a:srgbClr>
                </a:solidFill>
                <a:latin typeface="黑体" panose="02010609060101010101" charset="-122"/>
                <a:ea typeface="黑体" panose="02010609060101010101" charset="-122"/>
                <a:cs typeface="黑体" panose="02010609060101010101" charset="-122"/>
              </a:rPr>
              <a:t> </a:t>
            </a:r>
            <a:r>
              <a:rPr sz="3600" kern="0" spc="-160">
                <a:ln w="13068"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《中国高考报告（20</a:t>
            </a:r>
            <a:r>
              <a:rPr sz="3600" kern="0" spc="-170">
                <a:ln w="13068"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23）》</a:t>
            </a:r>
            <a:endParaRPr lang="en-US" altLang="en-US" sz="3600"/>
          </a:p>
          <a:p>
            <a:pPr algn="l" rtl="0" eaLnBrk="0">
              <a:lnSpc>
                <a:spcPct val="120000"/>
              </a:lnSpc>
            </a:pPr>
            <a:endParaRPr lang="en-US" altLang="en-US" sz="1000"/>
          </a:p>
          <a:p>
            <a:pPr marL="12700" indent="16510" algn="l" rtl="0" eaLnBrk="0">
              <a:lnSpc>
                <a:spcPct val="98000"/>
              </a:lnSpc>
              <a:spcBef>
                <a:spcPts val="730"/>
              </a:spcBef>
            </a:pPr>
            <a:r>
              <a:rPr sz="24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◇从</a:t>
            </a:r>
            <a:r>
              <a:rPr sz="2400" b="1" kern="0" spc="0">
                <a:solidFill>
                  <a:srgbClr val="000000">
                    <a:alpha val="100000"/>
                  </a:srgbClr>
                </a:solidFill>
                <a:latin typeface="Arial" panose="020B0604020202020204"/>
                <a:ea typeface="Arial" panose="020B0604020202020204"/>
                <a:cs typeface="Arial" panose="020B0604020202020204"/>
              </a:rPr>
              <a:t>“</a:t>
            </a:r>
            <a:r>
              <a:rPr sz="24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核心价值金线</a:t>
            </a:r>
            <a:r>
              <a:rPr sz="2400" b="1" kern="0" spc="0">
                <a:solidFill>
                  <a:srgbClr val="000000">
                    <a:alpha val="100000"/>
                  </a:srgbClr>
                </a:solidFill>
                <a:latin typeface="Arial" panose="020B0604020202020204"/>
                <a:ea typeface="Arial" panose="020B0604020202020204"/>
                <a:cs typeface="Arial" panose="020B0604020202020204"/>
              </a:rPr>
              <a:t>”</a:t>
            </a:r>
            <a:r>
              <a:rPr sz="24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角度，</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试题着重考查学生的</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家国情怀、奋斗精神、责任担当与理想信</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念，以及美育、体育、劳动等领域的道德品质。</a:t>
            </a:r>
            <a:r>
              <a:rPr sz="2400" kern="0" spc="-20">
                <a:solidFill>
                  <a:srgbClr val="000000">
                    <a:alpha val="100000"/>
                  </a:srgbClr>
                </a:solidFill>
                <a:latin typeface="楷体" panose="02010609060101010101" charset="-122"/>
                <a:ea typeface="楷体" panose="02010609060101010101" charset="-122"/>
                <a:cs typeface="楷体" panose="02010609060101010101" charset="-122"/>
              </a:rPr>
              <a:t>如，</a:t>
            </a:r>
            <a:r>
              <a:rPr sz="2400" kern="0" spc="-270">
                <a:solidFill>
                  <a:srgbClr val="000000">
                    <a:alpha val="100000"/>
                  </a:srgbClr>
                </a:solidFill>
                <a:latin typeface="楷体" panose="02010609060101010101" charset="-122"/>
                <a:ea typeface="楷体" panose="02010609060101010101" charset="-122"/>
                <a:cs typeface="楷体" panose="02010609060101010101" charset="-122"/>
              </a:rPr>
              <a:t> </a:t>
            </a:r>
            <a:r>
              <a:rPr sz="2400" kern="0" spc="-20">
                <a:solidFill>
                  <a:srgbClr val="000000">
                    <a:alpha val="100000"/>
                  </a:srgbClr>
                </a:solidFill>
                <a:latin typeface="楷体" panose="02010609060101010101" charset="-122"/>
                <a:ea typeface="楷体" panose="02010609060101010101" charset="-122"/>
                <a:cs typeface="楷体" panose="02010609060101010101" charset="-122"/>
              </a:rPr>
              <a:t>理想信念（2</a:t>
            </a:r>
            <a:r>
              <a:rPr sz="2400" kern="0" spc="-30">
                <a:solidFill>
                  <a:srgbClr val="000000">
                    <a:alpha val="100000"/>
                  </a:srgbClr>
                </a:solidFill>
                <a:latin typeface="楷体" panose="02010609060101010101" charset="-122"/>
                <a:ea typeface="楷体" panose="02010609060101010101" charset="-122"/>
                <a:cs typeface="楷体" panose="02010609060101010101" charset="-122"/>
              </a:rPr>
              <a:t>022全国甲卷40.）、劳</a:t>
            </a:r>
            <a:r>
              <a:rPr sz="2400" kern="0" spc="0">
                <a:solidFill>
                  <a:srgbClr val="000000">
                    <a:alpha val="100000"/>
                  </a:srgbClr>
                </a:solidFill>
                <a:latin typeface="楷体" panose="02010609060101010101" charset="-122"/>
                <a:ea typeface="楷体" panose="02010609060101010101" charset="-122"/>
                <a:cs typeface="楷体" panose="02010609060101010101" charset="-122"/>
              </a:rPr>
              <a:t>  动教育(2022全国乙卷40.)、劳模精神（2022全国乙卷20.）、志愿者（2022</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全国甲卷</a:t>
            </a:r>
            <a:endParaRPr lang="en-US" altLang="en-US" sz="2400"/>
          </a:p>
          <a:p>
            <a:pPr marL="17780" algn="l" rtl="0" eaLnBrk="0">
              <a:lnSpc>
                <a:spcPct val="93000"/>
              </a:lnSpc>
              <a:spcBef>
                <a:spcPts val="205"/>
              </a:spcBef>
            </a:pPr>
            <a:r>
              <a:rPr sz="2400" kern="0" spc="0">
                <a:solidFill>
                  <a:srgbClr val="000000">
                    <a:alpha val="100000"/>
                  </a:srgbClr>
                </a:solidFill>
                <a:latin typeface="楷体" panose="02010609060101010101" charset="-122"/>
                <a:ea typeface="楷体" panose="02010609060101010101" charset="-122"/>
                <a:cs typeface="楷体" panose="02010609060101010101" charset="-122"/>
              </a:rPr>
              <a:t>20.）、体育运动（2022</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全国甲卷19.）</a:t>
            </a:r>
            <a:endParaRPr lang="en-US" altLang="en-US" sz="2400"/>
          </a:p>
          <a:p>
            <a:pPr algn="l" rtl="0" eaLnBrk="0">
              <a:lnSpc>
                <a:spcPct val="195000"/>
              </a:lnSpc>
            </a:pPr>
            <a:endParaRPr lang="en-US" altLang="en-US" sz="1000"/>
          </a:p>
          <a:p>
            <a:pPr marL="12700" indent="15875" algn="l" rtl="0" eaLnBrk="0">
              <a:lnSpc>
                <a:spcPct val="99000"/>
              </a:lnSpc>
              <a:spcBef>
                <a:spcPts val="730"/>
              </a:spcBef>
            </a:pP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◇从</a:t>
            </a:r>
            <a:r>
              <a:rPr sz="2400" kern="0" spc="-1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能力素养银线</a:t>
            </a:r>
            <a:r>
              <a:rPr sz="2400" b="1" kern="0" spc="-40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1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角度，</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试题着重考查信息识别与加工、逻辑推理</a:t>
            </a:r>
            <a:r>
              <a:rPr sz="24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与论证、科学探究</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与思维建模、批判性思维与创新思维</a:t>
            </a:r>
            <a:r>
              <a:rPr sz="2400" kern="0" spc="-40">
                <a:solidFill>
                  <a:srgbClr val="000000">
                    <a:alpha val="100000"/>
                  </a:srgbClr>
                </a:solidFill>
                <a:latin typeface="微软雅黑" panose="020B0503020204020204" charset="-122"/>
                <a:ea typeface="微软雅黑" panose="020B0503020204020204" charset="-122"/>
                <a:cs typeface="微软雅黑" panose="020B0503020204020204" charset="-122"/>
              </a:rPr>
              <a:t>、  语言组织与表达等关键能力已经成为高考考查的重</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点。</a:t>
            </a:r>
            <a:r>
              <a:rPr sz="2400" kern="0" spc="-30">
                <a:solidFill>
                  <a:srgbClr val="000000">
                    <a:alpha val="100000"/>
                  </a:srgbClr>
                </a:solidFill>
                <a:latin typeface="楷体" panose="02010609060101010101" charset="-122"/>
                <a:ea typeface="楷体" panose="02010609060101010101" charset="-122"/>
                <a:cs typeface="楷体" panose="02010609060101010101" charset="-122"/>
              </a:rPr>
              <a:t>如，农民工结构变化</a:t>
            </a:r>
            <a:r>
              <a:rPr sz="2400" kern="0" spc="-40">
                <a:solidFill>
                  <a:srgbClr val="000000">
                    <a:alpha val="100000"/>
                  </a:srgbClr>
                </a:solidFill>
                <a:latin typeface="楷体" panose="02010609060101010101" charset="-122"/>
                <a:ea typeface="楷体" panose="02010609060101010101" charset="-122"/>
                <a:cs typeface="楷体" panose="02010609060101010101" charset="-122"/>
              </a:rPr>
              <a:t>饼状图（2022广东卷第5题） 、论语“偏见的哲思</a:t>
            </a:r>
            <a:r>
              <a:rPr sz="2400" kern="0" spc="-890">
                <a:solidFill>
                  <a:srgbClr val="000000">
                    <a:alpha val="100000"/>
                  </a:srgbClr>
                </a:solidFill>
                <a:latin typeface="楷体" panose="02010609060101010101" charset="-122"/>
                <a:ea typeface="楷体" panose="02010609060101010101" charset="-122"/>
                <a:cs typeface="楷体" panose="02010609060101010101" charset="-122"/>
              </a:rPr>
              <a:t> </a:t>
            </a:r>
            <a:r>
              <a:rPr sz="2400" kern="0" spc="-40">
                <a:solidFill>
                  <a:srgbClr val="000000">
                    <a:alpha val="100000"/>
                  </a:srgbClr>
                </a:solidFill>
                <a:latin typeface="楷体" panose="02010609060101010101" charset="-122"/>
                <a:ea typeface="楷体" panose="02010609060101010101" charset="-122"/>
                <a:cs typeface="楷体" panose="02010609060101010101" charset="-122"/>
              </a:rPr>
              <a:t>”辩论观点</a:t>
            </a:r>
            <a:endParaRPr lang="en-US" altLang="en-US" sz="2400"/>
          </a:p>
          <a:p>
            <a:pPr marL="192405" algn="l" rtl="0" eaLnBrk="0">
              <a:lnSpc>
                <a:spcPct val="94000"/>
              </a:lnSpc>
              <a:spcBef>
                <a:spcPts val="100"/>
              </a:spcBef>
            </a:pPr>
            <a:r>
              <a:rPr sz="2400" kern="0" spc="-50">
                <a:solidFill>
                  <a:srgbClr val="000000">
                    <a:alpha val="100000"/>
                  </a:srgbClr>
                </a:solidFill>
                <a:latin typeface="楷体" panose="02010609060101010101" charset="-122"/>
                <a:ea typeface="楷体" panose="02010609060101010101" charset="-122"/>
                <a:cs typeface="楷体" panose="02010609060101010101" charset="-122"/>
              </a:rPr>
              <a:t>（2022广东卷20</a:t>
            </a:r>
            <a:r>
              <a:rPr sz="2400" kern="0" spc="-60">
                <a:solidFill>
                  <a:srgbClr val="000000">
                    <a:alpha val="100000"/>
                  </a:srgbClr>
                </a:solidFill>
                <a:latin typeface="楷体" panose="02010609060101010101" charset="-122"/>
                <a:ea typeface="楷体" panose="02010609060101010101" charset="-122"/>
                <a:cs typeface="楷体" panose="02010609060101010101" charset="-122"/>
              </a:rPr>
              <a:t>题）、中小企业的经营压力及解决（2022全国乙卷38题）</a:t>
            </a:r>
            <a:endParaRPr lang="en-US" altLang="en-US" sz="2400"/>
          </a:p>
          <a:p>
            <a:pPr algn="l" rtl="0" eaLnBrk="0">
              <a:lnSpc>
                <a:spcPct val="193000"/>
              </a:lnSpc>
            </a:pPr>
            <a:endParaRPr lang="en-US" altLang="en-US" sz="1000"/>
          </a:p>
          <a:p>
            <a:pPr algn="l" rtl="0" eaLnBrk="0">
              <a:lnSpc>
                <a:spcPct val="100000"/>
              </a:lnSpc>
            </a:pPr>
            <a:endParaRPr lang="en-US" altLang="en-US" sz="600"/>
          </a:p>
          <a:p>
            <a:pPr marL="12700" indent="15875" algn="l" rtl="0" eaLnBrk="0">
              <a:lnSpc>
                <a:spcPct val="99000"/>
              </a:lnSpc>
              <a:spcBef>
                <a:spcPts val="5"/>
              </a:spcBef>
            </a:pP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◇从</a:t>
            </a:r>
            <a:r>
              <a:rPr sz="2400" kern="0" spc="-1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情境载体串联线</a:t>
            </a:r>
            <a:r>
              <a:rPr sz="2400" b="1" kern="0" spc="-40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kern="0" spc="-1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角度，</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聚焦时代重大现实问题、关键历史事</a:t>
            </a:r>
            <a:r>
              <a:rPr sz="24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件、生产生活实践与</a:t>
            </a: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经济社会发展热点话题、科技前沿进步、文化传统与学科史料情境等，加强情</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境的新颖性 </a:t>
            </a:r>
            <a:r>
              <a:rPr sz="2400" kern="0" spc="-40">
                <a:solidFill>
                  <a:srgbClr val="000000">
                    <a:alpha val="100000"/>
                  </a:srgbClr>
                </a:solidFill>
                <a:latin typeface="微软雅黑" panose="020B0503020204020204" charset="-122"/>
                <a:ea typeface="微软雅黑" panose="020B0503020204020204" charset="-122"/>
                <a:cs typeface="微软雅黑" panose="020B0503020204020204" charset="-122"/>
              </a:rPr>
              <a:t>灵活性、探究性和开放性。</a:t>
            </a:r>
            <a:endParaRPr lang="en-US" altLang="en-US" sz="240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box 314"/>
          <p:cNvSpPr/>
          <p:nvPr/>
        </p:nvSpPr>
        <p:spPr>
          <a:xfrm>
            <a:off x="3654045" y="1869154"/>
            <a:ext cx="8158480" cy="4768215"/>
          </a:xfrm>
          <a:prstGeom prst="rect">
            <a:avLst/>
          </a:prstGeom>
        </p:spPr>
        <p:txBody>
          <a:bodyPr vert="horz" wrap="square" lIns="0" tIns="0" rIns="0" bIns="0"/>
          <a:lstStyle/>
          <a:p>
            <a:pPr algn="l" rtl="0" eaLnBrk="0">
              <a:lnSpc>
                <a:spcPct val="82000"/>
              </a:lnSpc>
            </a:pPr>
            <a:endParaRPr lang="en-US" altLang="en-US" sz="100"/>
          </a:p>
          <a:p>
            <a:pPr marL="12700" algn="l" rtl="0" eaLnBrk="0">
              <a:lnSpc>
                <a:spcPct val="89000"/>
              </a:lnSpc>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第一，不论是全国卷还是分省命题都依据</a:t>
            </a:r>
            <a:r>
              <a:rPr sz="2000" kern="0" spc="0">
                <a:solidFill>
                  <a:srgbClr val="C55A11">
                    <a:alpha val="100000"/>
                  </a:srgbClr>
                </a:solidFill>
                <a:latin typeface="微软雅黑" panose="020B0503020204020204" charset="-122"/>
                <a:ea typeface="微软雅黑" panose="020B0503020204020204" charset="-122"/>
                <a:cs typeface="微软雅黑" panose="020B0503020204020204" charset="-122"/>
              </a:rPr>
              <a:t>《中国高考评价体系》</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和</a:t>
            </a:r>
            <a:r>
              <a:rPr sz="2000" kern="0" spc="0">
                <a:solidFill>
                  <a:srgbClr val="C55A11">
                    <a:alpha val="100000"/>
                  </a:srgbClr>
                </a:solidFill>
                <a:latin typeface="微软雅黑" panose="020B0503020204020204" charset="-122"/>
                <a:ea typeface="微软雅黑" panose="020B0503020204020204" charset="-122"/>
                <a:cs typeface="微软雅黑" panose="020B0503020204020204" charset="-122"/>
              </a:rPr>
              <a:t>《普通</a:t>
            </a:r>
            <a:endParaRPr lang="en-US" altLang="en-US" sz="2000"/>
          </a:p>
          <a:p>
            <a:pPr marL="15875" algn="l" rtl="0" eaLnBrk="0">
              <a:lnSpc>
                <a:spcPts val="3205"/>
              </a:lnSpc>
            </a:pPr>
            <a:r>
              <a:rPr sz="2000" kern="0" spc="-30">
                <a:solidFill>
                  <a:srgbClr val="C55A11">
                    <a:alpha val="100000"/>
                  </a:srgbClr>
                </a:solidFill>
                <a:latin typeface="微软雅黑" panose="020B0503020204020204" charset="-122"/>
                <a:ea typeface="微软雅黑" panose="020B0503020204020204" charset="-122"/>
                <a:cs typeface="微软雅黑" panose="020B0503020204020204" charset="-122"/>
              </a:rPr>
              <a:t>高中课程标准》</a:t>
            </a:r>
            <a:r>
              <a:rPr sz="20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这两个核心文本</a:t>
            </a:r>
            <a:r>
              <a:rPr sz="2000" kern="0" spc="-33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a:solidFill>
                  <a:srgbClr val="000000">
                    <a:alpha val="100000"/>
                  </a:srgbClr>
                </a:solidFill>
                <a:latin typeface="Arial" panose="020B0604020202020204"/>
                <a:ea typeface="Arial" panose="020B0604020202020204"/>
                <a:cs typeface="Arial" panose="020B0604020202020204"/>
              </a:rPr>
              <a:t>…</a:t>
            </a:r>
            <a:r>
              <a:rPr sz="2000" kern="0" spc="-320">
                <a:solidFill>
                  <a:srgbClr val="000000">
                    <a:alpha val="100000"/>
                  </a:srgbClr>
                </a:solidFill>
                <a:latin typeface="Arial" panose="020B0604020202020204"/>
                <a:ea typeface="Arial" panose="020B0604020202020204"/>
                <a:cs typeface="Arial" panose="020B0604020202020204"/>
              </a:rPr>
              <a:t> </a:t>
            </a:r>
            <a:r>
              <a:rPr sz="2000" kern="0" spc="-30">
                <a:solidFill>
                  <a:srgbClr val="000000">
                    <a:alpha val="100000"/>
                  </a:srgbClr>
                </a:solidFill>
                <a:latin typeface="Arial" panose="020B0604020202020204"/>
                <a:ea typeface="Arial" panose="020B0604020202020204"/>
                <a:cs typeface="Arial" panose="020B0604020202020204"/>
              </a:rPr>
              <a:t>…</a:t>
            </a:r>
            <a:r>
              <a:rPr sz="2000" kern="0" spc="-370">
                <a:solidFill>
                  <a:srgbClr val="000000">
                    <a:alpha val="100000"/>
                  </a:srgbClr>
                </a:solidFill>
                <a:latin typeface="Arial" panose="020B0604020202020204"/>
                <a:ea typeface="Arial" panose="020B0604020202020204"/>
                <a:cs typeface="Arial" panose="020B0604020202020204"/>
              </a:rPr>
              <a:t> </a:t>
            </a:r>
            <a:r>
              <a:rPr sz="2000" kern="0" spc="-30">
                <a:solidFill>
                  <a:srgbClr val="000000">
                    <a:alpha val="100000"/>
                  </a:srgbClr>
                </a:solidFill>
                <a:latin typeface="Arial" panose="020B0604020202020204"/>
                <a:ea typeface="Arial" panose="020B0604020202020204"/>
                <a:cs typeface="Arial" panose="020B0604020202020204"/>
              </a:rPr>
              <a:t>.</a:t>
            </a:r>
            <a:endParaRPr lang="en-US" altLang="en-US" sz="2000"/>
          </a:p>
          <a:p>
            <a:pPr marL="12700" algn="l" rtl="0" eaLnBrk="0">
              <a:lnSpc>
                <a:spcPct val="89000"/>
              </a:lnSpc>
              <a:spcBef>
                <a:spcPts val="1055"/>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第二，不论是全国卷还是分省命题，都要深刻理解和把握本轮高考命题改</a:t>
            </a:r>
            <a:endParaRPr lang="en-US" altLang="en-US" sz="2000"/>
          </a:p>
          <a:p>
            <a:pPr marL="12700" indent="2540" algn="l" rtl="0" eaLnBrk="0">
              <a:lnSpc>
                <a:spcPct val="137000"/>
              </a:lnSpc>
              <a:spcBef>
                <a:spcPts val="40"/>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革的核心指导思想，就是要</a:t>
            </a:r>
            <a:r>
              <a:rPr sz="2000" kern="0" spc="0">
                <a:solidFill>
                  <a:srgbClr val="C55A11">
                    <a:alpha val="100000"/>
                  </a:srgbClr>
                </a:solidFill>
                <a:latin typeface="微软雅黑" panose="020B0503020204020204" charset="-122"/>
                <a:ea typeface="微软雅黑" panose="020B0503020204020204" charset="-122"/>
                <a:cs typeface="微软雅黑" panose="020B0503020204020204" charset="-122"/>
              </a:rPr>
              <a:t>实现从“考知识”向“考能力”的转变</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，实现 </a:t>
            </a:r>
            <a:r>
              <a:rPr sz="2000" kern="0" spc="0">
                <a:solidFill>
                  <a:srgbClr val="C55A11">
                    <a:alpha val="100000"/>
                  </a:srgbClr>
                </a:solidFill>
                <a:latin typeface="微软雅黑" panose="020B0503020204020204" charset="-122"/>
                <a:ea typeface="微软雅黑" panose="020B0503020204020204" charset="-122"/>
                <a:cs typeface="微软雅黑" panose="020B0503020204020204" charset="-122"/>
              </a:rPr>
              <a:t>从“解答试题”向“解决问题”的转变。</a:t>
            </a:r>
            <a:endParaRPr lang="en-US" altLang="en-US" sz="2000"/>
          </a:p>
          <a:p>
            <a:pPr marL="12700" algn="l" rtl="0" eaLnBrk="0">
              <a:lnSpc>
                <a:spcPct val="89000"/>
              </a:lnSpc>
              <a:spcBef>
                <a:spcPts val="850"/>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第三，分省命题同样要紧扣</a:t>
            </a:r>
            <a:r>
              <a:rPr sz="2000" kern="0" spc="0">
                <a:solidFill>
                  <a:srgbClr val="C55A11">
                    <a:alpha val="100000"/>
                  </a:srgbClr>
                </a:solidFill>
                <a:latin typeface="微软雅黑" panose="020B0503020204020204" charset="-122"/>
                <a:ea typeface="微软雅黑" panose="020B0503020204020204" charset="-122"/>
                <a:cs typeface="微软雅黑" panose="020B0503020204020204" charset="-122"/>
              </a:rPr>
              <a:t>立德树人</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的根本任务，加强</a:t>
            </a:r>
            <a:r>
              <a:rPr sz="2000" kern="0" spc="0">
                <a:solidFill>
                  <a:srgbClr val="C55A11">
                    <a:alpha val="100000"/>
                  </a:srgbClr>
                </a:solidFill>
                <a:latin typeface="微软雅黑" panose="020B0503020204020204" charset="-122"/>
                <a:ea typeface="微软雅黑" panose="020B0503020204020204" charset="-122"/>
                <a:cs typeface="微软雅黑" panose="020B0503020204020204" charset="-122"/>
              </a:rPr>
              <a:t>核心价值</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考查.....</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a:p>
          <a:p>
            <a:pPr marL="12700" algn="l" rtl="0" eaLnBrk="0">
              <a:lnSpc>
                <a:spcPct val="135000"/>
              </a:lnSpc>
              <a:spcBef>
                <a:spcPts val="55"/>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第四，分省命题提高高考的选拔功能，让那些</a:t>
            </a:r>
            <a:r>
              <a:rPr sz="2000" kern="0" spc="0">
                <a:solidFill>
                  <a:srgbClr val="FF0000">
                    <a:alpha val="100000"/>
                  </a:srgbClr>
                </a:solidFill>
                <a:latin typeface="微软雅黑" panose="020B0503020204020204" charset="-122"/>
                <a:ea typeface="微软雅黑" panose="020B0503020204020204" charset="-122"/>
                <a:cs typeface="微软雅黑" panose="020B0503020204020204" charset="-122"/>
              </a:rPr>
              <a:t>具有高阶思维能力和知识迁</a:t>
            </a:r>
            <a:r>
              <a:rPr sz="2000" kern="0" spc="2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kern="0" spc="0">
                <a:solidFill>
                  <a:srgbClr val="FF0000">
                    <a:alpha val="100000"/>
                  </a:srgbClr>
                </a:solidFill>
                <a:latin typeface="微软雅黑" panose="020B0503020204020204" charset="-122"/>
                <a:ea typeface="微软雅黑" panose="020B0503020204020204" charset="-122"/>
                <a:cs typeface="微软雅黑" panose="020B0503020204020204" charset="-122"/>
              </a:rPr>
              <a:t>移应用能力</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的学生脱颖而出。关键能力包括但不限于信息获取与加工、逻</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辑推理与论证、科学探究与思维建模、批判性思维与创新思维、语言组织</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与表达等。</a:t>
            </a:r>
            <a:endParaRPr lang="en-US" altLang="en-US" sz="2000"/>
          </a:p>
          <a:p>
            <a:pPr marL="12700" algn="l" rtl="0" eaLnBrk="0">
              <a:lnSpc>
                <a:spcPct val="89000"/>
              </a:lnSpc>
              <a:spcBef>
                <a:spcPts val="860"/>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第五，分省命题将在情境创设上</a:t>
            </a:r>
            <a:r>
              <a:rPr sz="2000" kern="0" spc="0">
                <a:solidFill>
                  <a:srgbClr val="C55A11">
                    <a:alpha val="100000"/>
                  </a:srgbClr>
                </a:solidFill>
                <a:latin typeface="微软雅黑" panose="020B0503020204020204" charset="-122"/>
                <a:ea typeface="微软雅黑" panose="020B0503020204020204" charset="-122"/>
                <a:cs typeface="微软雅黑" panose="020B0503020204020204" charset="-122"/>
              </a:rPr>
              <a:t>融入地方或区域特色</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。高考情境设计的</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主</a:t>
            </a:r>
            <a:endParaRPr lang="en-US" altLang="en-US" sz="2000"/>
          </a:p>
          <a:p>
            <a:pPr marL="14605" algn="l" rtl="0" eaLnBrk="0">
              <a:lnSpc>
                <a:spcPts val="3195"/>
              </a:lnSpc>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要目标是</a:t>
            </a:r>
            <a:r>
              <a:rPr sz="2000" kern="0" spc="0">
                <a:solidFill>
                  <a:srgbClr val="C55A11">
                    <a:alpha val="100000"/>
                  </a:srgbClr>
                </a:solidFill>
                <a:latin typeface="微软雅黑" panose="020B0503020204020204" charset="-122"/>
                <a:ea typeface="微软雅黑" panose="020B0503020204020204" charset="-122"/>
                <a:cs typeface="微软雅黑" panose="020B0503020204020204" charset="-122"/>
              </a:rPr>
              <a:t>增强试题的开放性和探究性</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a:p>
        </p:txBody>
      </p:sp>
      <p:pic>
        <p:nvPicPr>
          <p:cNvPr id="316" name="picture 316"/>
          <p:cNvPicPr>
            <a:picLocks noChangeAspect="1"/>
          </p:cNvPicPr>
          <p:nvPr/>
        </p:nvPicPr>
        <p:blipFill>
          <a:blip r:embed="rId1"/>
          <a:stretch>
            <a:fillRect/>
          </a:stretch>
        </p:blipFill>
        <p:spPr>
          <a:xfrm rot="21600000">
            <a:off x="227901" y="1814982"/>
            <a:ext cx="3158109" cy="4393945"/>
          </a:xfrm>
          <a:prstGeom prst="rect">
            <a:avLst/>
          </a:prstGeom>
        </p:spPr>
      </p:pic>
      <p:sp>
        <p:nvSpPr>
          <p:cNvPr id="318" name="textbox 318"/>
          <p:cNvSpPr/>
          <p:nvPr/>
        </p:nvSpPr>
        <p:spPr>
          <a:xfrm>
            <a:off x="2894943" y="1136097"/>
            <a:ext cx="5541009" cy="436880"/>
          </a:xfrm>
          <a:prstGeom prst="rect">
            <a:avLst/>
          </a:prstGeom>
        </p:spPr>
        <p:txBody>
          <a:bodyPr vert="horz" wrap="square" lIns="0" tIns="0" rIns="0" bIns="0"/>
          <a:lstStyle/>
          <a:p>
            <a:pPr algn="l" rtl="0" eaLnBrk="0">
              <a:lnSpc>
                <a:spcPct val="81000"/>
              </a:lnSpc>
            </a:pPr>
            <a:endParaRPr lang="en-US" altLang="en-US" sz="100"/>
          </a:p>
          <a:p>
            <a:pPr marL="12700" algn="l" rtl="0" eaLnBrk="0">
              <a:lnSpc>
                <a:spcPct val="100000"/>
              </a:lnSpc>
            </a:pPr>
            <a:r>
              <a:rPr sz="2700" b="1" kern="0" spc="80">
                <a:solidFill>
                  <a:srgbClr val="000000">
                    <a:alpha val="100000"/>
                  </a:srgbClr>
                </a:solidFill>
                <a:latin typeface="微软雅黑" panose="020B0503020204020204" charset="-122"/>
                <a:ea typeface="微软雅黑" panose="020B0503020204020204" charset="-122"/>
                <a:cs typeface="微软雅黑" panose="020B0503020204020204" charset="-122"/>
              </a:rPr>
              <a:t>◆分省命题的地方特色及其内在逻辑</a:t>
            </a:r>
            <a:endParaRPr lang="en-US" altLang="en-US" sz="27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box 322"/>
          <p:cNvSpPr/>
          <p:nvPr/>
        </p:nvSpPr>
        <p:spPr>
          <a:xfrm>
            <a:off x="2337129" y="2886821"/>
            <a:ext cx="5506720" cy="1369694"/>
          </a:xfrm>
          <a:prstGeom prst="rect">
            <a:avLst/>
          </a:prstGeom>
        </p:spPr>
        <p:txBody>
          <a:bodyPr vert="horz" wrap="square" lIns="0" tIns="0" rIns="0" bIns="0"/>
          <a:lstStyle/>
          <a:p>
            <a:pPr algn="l" rtl="0" eaLnBrk="0">
              <a:lnSpc>
                <a:spcPct val="81000"/>
              </a:lnSpc>
            </a:pPr>
            <a:endParaRPr lang="en-US" altLang="en-US" sz="100"/>
          </a:p>
          <a:p>
            <a:pPr marL="40640" algn="l" rtl="0" eaLnBrk="0">
              <a:lnSpc>
                <a:spcPct val="95000"/>
              </a:lnSpc>
            </a:pPr>
            <a:r>
              <a:rPr sz="3600" kern="0" spc="-20">
                <a:ln w="13068"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1.三新高考试卷的结构</a:t>
            </a:r>
            <a:r>
              <a:rPr sz="3600" kern="0" spc="-30">
                <a:ln w="13068"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特点</a:t>
            </a:r>
            <a:endParaRPr lang="en-US" altLang="en-US" sz="3600"/>
          </a:p>
          <a:p>
            <a:pPr algn="l" rtl="0" eaLnBrk="0">
              <a:lnSpc>
                <a:spcPct val="108000"/>
              </a:lnSpc>
            </a:pPr>
            <a:endParaRPr lang="en-US" altLang="en-US" sz="1000"/>
          </a:p>
          <a:p>
            <a:pPr algn="l" rtl="0" eaLnBrk="0">
              <a:lnSpc>
                <a:spcPct val="100000"/>
              </a:lnSpc>
            </a:pPr>
            <a:endParaRPr lang="en-US" altLang="en-US" sz="900"/>
          </a:p>
          <a:p>
            <a:pPr marL="12700" algn="l" rtl="0" eaLnBrk="0">
              <a:lnSpc>
                <a:spcPct val="95000"/>
              </a:lnSpc>
            </a:pPr>
            <a:r>
              <a:rPr sz="3600" kern="0" spc="-10">
                <a:ln w="13068"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2.高考试卷的内容特点</a:t>
            </a:r>
            <a:endParaRPr lang="en-US" altLang="en-US" sz="3600"/>
          </a:p>
        </p:txBody>
      </p:sp>
      <p:sp>
        <p:nvSpPr>
          <p:cNvPr id="324" name="textbox 324"/>
          <p:cNvSpPr/>
          <p:nvPr/>
        </p:nvSpPr>
        <p:spPr>
          <a:xfrm>
            <a:off x="2035047" y="1358519"/>
            <a:ext cx="6734175" cy="614680"/>
          </a:xfrm>
          <a:prstGeom prst="rect">
            <a:avLst/>
          </a:prstGeom>
          <a:solidFill>
            <a:srgbClr val="EA7C30"/>
          </a:solidFill>
        </p:spPr>
        <p:txBody>
          <a:bodyPr vert="horz" wrap="square" lIns="0" tIns="0" rIns="0" bIns="0"/>
          <a:lstStyle/>
          <a:p>
            <a:pPr algn="l" rtl="0" eaLnBrk="0">
              <a:lnSpc>
                <a:spcPct val="118000"/>
              </a:lnSpc>
            </a:pPr>
            <a:endParaRPr lang="en-US" altLang="en-US" sz="1000"/>
          </a:p>
          <a:p>
            <a:pPr algn="l" rtl="0" eaLnBrk="0">
              <a:lnSpc>
                <a:spcPct val="7000"/>
              </a:lnSpc>
            </a:pPr>
            <a:endParaRPr lang="en-US" altLang="en-US" sz="100"/>
          </a:p>
          <a:p>
            <a:pPr marL="234315" algn="l" rtl="0" eaLnBrk="0">
              <a:lnSpc>
                <a:spcPct val="97000"/>
              </a:lnSpc>
            </a:pPr>
            <a:r>
              <a:rPr sz="32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二、分析高考真题，把握命题特点</a:t>
            </a:r>
            <a:endParaRPr lang="en-US" altLang="en-US" sz="32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6"/>
          <p:cNvSpPr/>
          <p:nvPr/>
        </p:nvSpPr>
        <p:spPr>
          <a:xfrm>
            <a:off x="189078" y="1370841"/>
            <a:ext cx="11806555" cy="5111750"/>
          </a:xfrm>
          <a:prstGeom prst="rect">
            <a:avLst/>
          </a:prstGeom>
        </p:spPr>
        <p:txBody>
          <a:bodyPr vert="horz" wrap="square" lIns="0" tIns="0" rIns="0" bIns="0"/>
          <a:lstStyle/>
          <a:p>
            <a:pPr algn="l" rtl="0" eaLnBrk="0">
              <a:lnSpc>
                <a:spcPct val="83000"/>
              </a:lnSpc>
            </a:pPr>
            <a:endParaRPr lang="en-US" altLang="en-US" sz="100"/>
          </a:p>
          <a:p>
            <a:pPr marL="100330" algn="l" rtl="0" eaLnBrk="0">
              <a:lnSpc>
                <a:spcPts val="3255"/>
              </a:lnSpc>
            </a:pPr>
            <a:r>
              <a:rPr sz="27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1.国家关于高考的有关政策文件</a:t>
            </a:r>
            <a:endParaRPr lang="en-US" altLang="en-US" sz="2700"/>
          </a:p>
          <a:p>
            <a:pPr marL="36195" algn="l" rtl="0" eaLnBrk="0">
              <a:lnSpc>
                <a:spcPct val="99000"/>
              </a:lnSpc>
              <a:spcBef>
                <a:spcPts val="785"/>
              </a:spcBef>
            </a:pPr>
            <a:r>
              <a:rPr sz="20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国务院 《关于深化考试招生制度改革的实施意见》</a:t>
            </a:r>
            <a:r>
              <a:rPr sz="20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b="1" kern="0" spc="-20">
                <a:solidFill>
                  <a:srgbClr val="000000">
                    <a:alpha val="100000"/>
                  </a:srgbClr>
                </a:solidFill>
                <a:latin typeface="Arial" panose="020B0604020202020204"/>
                <a:ea typeface="Arial" panose="020B0604020202020204"/>
                <a:cs typeface="Arial" panose="020B0604020202020204"/>
              </a:rPr>
              <a:t>2014</a:t>
            </a:r>
            <a:r>
              <a:rPr sz="2000" b="1" kern="0" spc="-30">
                <a:solidFill>
                  <a:srgbClr val="000000">
                    <a:alpha val="100000"/>
                  </a:srgbClr>
                </a:solidFill>
                <a:latin typeface="微软雅黑" panose="020B0503020204020204" charset="-122"/>
                <a:ea typeface="微软雅黑" panose="020B0503020204020204" charset="-122"/>
                <a:cs typeface="微软雅黑" panose="020B0503020204020204" charset="-122"/>
              </a:rPr>
              <a:t>年</a:t>
            </a:r>
            <a:r>
              <a:rPr sz="20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b="1" kern="0" spc="29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a:p>
          <a:p>
            <a:pPr marL="12700" indent="206375" algn="l" rtl="0" eaLnBrk="0">
              <a:lnSpc>
                <a:spcPct val="99000"/>
              </a:lnSpc>
              <a:spcBef>
                <a:spcPts val="80"/>
              </a:spcBef>
            </a:pP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依据高校人才选拔要求和国家课程标准，科学设计命题内容，增强基础性</a:t>
            </a: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、综合性，  </a:t>
            </a:r>
            <a:r>
              <a:rPr sz="2000" b="1" kern="0" spc="-20">
                <a:solidFill>
                  <a:srgbClr val="C00000">
                    <a:alpha val="100000"/>
                  </a:srgbClr>
                </a:solidFill>
                <a:latin typeface="微软雅黑" panose="020B0503020204020204" charset="-122"/>
                <a:ea typeface="微软雅黑" panose="020B0503020204020204" charset="-122"/>
                <a:cs typeface="微软雅黑" panose="020B0503020204020204" charset="-122"/>
              </a:rPr>
              <a:t>着重考查学生独立</a:t>
            </a:r>
            <a:r>
              <a:rPr sz="2000" b="1" kern="0" spc="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b="1" kern="0" spc="-10">
                <a:solidFill>
                  <a:srgbClr val="C00000">
                    <a:alpha val="100000"/>
                  </a:srgbClr>
                </a:solidFill>
                <a:latin typeface="微软雅黑" panose="020B0503020204020204" charset="-122"/>
                <a:ea typeface="微软雅黑" panose="020B0503020204020204" charset="-122"/>
                <a:cs typeface="微软雅黑" panose="020B0503020204020204" charset="-122"/>
              </a:rPr>
              <a:t>思考和运用所学知识分析问题、解决问题的能力。</a:t>
            </a:r>
            <a:endParaRPr lang="en-US" altLang="en-US" sz="2000"/>
          </a:p>
          <a:p>
            <a:pPr marL="36195" algn="l" rtl="0" eaLnBrk="0">
              <a:lnSpc>
                <a:spcPct val="98000"/>
              </a:lnSpc>
              <a:spcBef>
                <a:spcPts val="15"/>
              </a:spcBef>
            </a:pP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国务院办公厅印发《关于新时代推进普通高中育</a:t>
            </a: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人方式改革的指导意见》</a:t>
            </a:r>
            <a:r>
              <a:rPr sz="20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b="1" kern="0" spc="-20">
                <a:solidFill>
                  <a:srgbClr val="000000">
                    <a:alpha val="100000"/>
                  </a:srgbClr>
                </a:solidFill>
                <a:latin typeface="Arial" panose="020B0604020202020204"/>
                <a:ea typeface="Arial" panose="020B0604020202020204"/>
                <a:cs typeface="Arial" panose="020B0604020202020204"/>
              </a:rPr>
              <a:t>2019</a:t>
            </a:r>
            <a:r>
              <a:rPr sz="20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年</a:t>
            </a:r>
            <a:r>
              <a:rPr sz="20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b="1" kern="0" spc="30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a:p>
          <a:p>
            <a:pPr marL="12700" indent="278130" algn="l" rtl="0" eaLnBrk="0">
              <a:lnSpc>
                <a:spcPct val="99000"/>
              </a:lnSpc>
              <a:spcBef>
                <a:spcPts val="125"/>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深化考试命题改革。优化考试内容，突出立德树人导向，重点</a:t>
            </a:r>
            <a:r>
              <a:rPr sz="2000" b="1" kern="0" spc="0">
                <a:solidFill>
                  <a:srgbClr val="C00000">
                    <a:alpha val="100000"/>
                  </a:srgbClr>
                </a:solidFill>
                <a:latin typeface="微软雅黑" panose="020B0503020204020204" charset="-122"/>
                <a:ea typeface="微软雅黑" panose="020B0503020204020204" charset="-122"/>
                <a:cs typeface="微软雅黑" panose="020B0503020204020204" charset="-122"/>
              </a:rPr>
              <a:t>考查学生运用所学知识 分析问</a:t>
            </a:r>
            <a:r>
              <a:rPr sz="2000" b="1" kern="0" spc="-10">
                <a:solidFill>
                  <a:srgbClr val="C00000">
                    <a:alpha val="100000"/>
                  </a:srgbClr>
                </a:solidFill>
                <a:latin typeface="微软雅黑" panose="020B0503020204020204" charset="-122"/>
                <a:ea typeface="微软雅黑" panose="020B0503020204020204" charset="-122"/>
                <a:cs typeface="微软雅黑" panose="020B0503020204020204" charset="-122"/>
              </a:rPr>
              <a:t>题和解决问</a:t>
            </a:r>
            <a:r>
              <a:rPr sz="2000" b="1" kern="0" spc="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b="1" kern="0" spc="-20">
                <a:solidFill>
                  <a:srgbClr val="C00000">
                    <a:alpha val="100000"/>
                  </a:srgbClr>
                </a:solidFill>
                <a:latin typeface="微软雅黑" panose="020B0503020204020204" charset="-122"/>
                <a:ea typeface="微软雅黑" panose="020B0503020204020204" charset="-122"/>
                <a:cs typeface="微软雅黑" panose="020B0503020204020204" charset="-122"/>
              </a:rPr>
              <a:t>题的能力。  </a:t>
            </a:r>
            <a:r>
              <a:rPr sz="2000" b="1" kern="0" spc="-20">
                <a:solidFill>
                  <a:srgbClr val="0070C0">
                    <a:alpha val="100000"/>
                  </a:srgbClr>
                </a:solidFill>
                <a:latin typeface="微软雅黑" panose="020B0503020204020204" charset="-122"/>
                <a:ea typeface="微软雅黑" panose="020B0503020204020204" charset="-122"/>
                <a:cs typeface="微软雅黑" panose="020B0503020204020204" charset="-122"/>
              </a:rPr>
              <a:t>创新试题形式，加强情境设计，注重</a:t>
            </a:r>
            <a:r>
              <a:rPr sz="2000" b="1" kern="0" spc="-30">
                <a:solidFill>
                  <a:srgbClr val="0070C0">
                    <a:alpha val="100000"/>
                  </a:srgbClr>
                </a:solidFill>
                <a:latin typeface="微软雅黑" panose="020B0503020204020204" charset="-122"/>
                <a:ea typeface="微软雅黑" panose="020B0503020204020204" charset="-122"/>
                <a:cs typeface="微软雅黑" panose="020B0503020204020204" charset="-122"/>
              </a:rPr>
              <a:t>联系社会生活实际， 增加综合性、开放性、应用性、探究</a:t>
            </a:r>
            <a:r>
              <a:rPr sz="2000" b="1" kern="0" spc="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2000" b="1" kern="0" spc="-20">
                <a:solidFill>
                  <a:srgbClr val="0070C0">
                    <a:alpha val="100000"/>
                  </a:srgbClr>
                </a:solidFill>
                <a:latin typeface="微软雅黑" panose="020B0503020204020204" charset="-122"/>
                <a:ea typeface="微软雅黑" panose="020B0503020204020204" charset="-122"/>
                <a:cs typeface="微软雅黑" panose="020B0503020204020204" charset="-122"/>
              </a:rPr>
              <a:t>性试题。</a:t>
            </a:r>
            <a:r>
              <a:rPr sz="2000" b="1" kern="0" spc="17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结合不同学科特点，合理设置试题结构，</a:t>
            </a:r>
            <a:r>
              <a:rPr sz="2000" b="1" kern="0" spc="-20">
                <a:solidFill>
                  <a:srgbClr val="0070C0">
                    <a:alpha val="100000"/>
                  </a:srgbClr>
                </a:solidFill>
                <a:latin typeface="微软雅黑" panose="020B0503020204020204" charset="-122"/>
                <a:ea typeface="微软雅黑" panose="020B0503020204020204" charset="-122"/>
                <a:cs typeface="微软雅黑" panose="020B0503020204020204" charset="-122"/>
              </a:rPr>
              <a:t>减少机械记忆试题和客观性</a:t>
            </a:r>
            <a:r>
              <a:rPr sz="2000" b="1" kern="0" spc="-30">
                <a:solidFill>
                  <a:srgbClr val="0070C0">
                    <a:alpha val="100000"/>
                  </a:srgbClr>
                </a:solidFill>
                <a:latin typeface="微软雅黑" panose="020B0503020204020204" charset="-122"/>
                <a:ea typeface="微软雅黑" panose="020B0503020204020204" charset="-122"/>
                <a:cs typeface="微软雅黑" panose="020B0503020204020204" charset="-122"/>
              </a:rPr>
              <a:t>试题比例，提高探究性、开</a:t>
            </a:r>
            <a:r>
              <a:rPr sz="2000" b="1" kern="0" spc="1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2000" b="1" kern="0" spc="0">
                <a:solidFill>
                  <a:srgbClr val="0070C0">
                    <a:alpha val="100000"/>
                  </a:srgbClr>
                </a:solidFill>
                <a:latin typeface="微软雅黑" panose="020B0503020204020204" charset="-122"/>
                <a:ea typeface="微软雅黑" panose="020B0503020204020204" charset="-122"/>
                <a:cs typeface="微软雅黑" panose="020B0503020204020204" charset="-122"/>
              </a:rPr>
              <a:t>放性、综合性试题比例，积极探索跨学科命题。</a:t>
            </a:r>
            <a:endParaRPr lang="en-US" altLang="en-US" sz="2000"/>
          </a:p>
          <a:p>
            <a:pPr marL="36195" algn="l" rtl="0" eaLnBrk="0">
              <a:lnSpc>
                <a:spcPct val="98000"/>
              </a:lnSpc>
              <a:spcBef>
                <a:spcPts val="20"/>
              </a:spcBef>
            </a:pPr>
            <a:r>
              <a:rPr sz="20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中共中央 国务院印发《深化新时代教育评价改革总体方案》</a:t>
            </a:r>
            <a:r>
              <a:rPr sz="20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b="1" kern="0" spc="-20">
                <a:solidFill>
                  <a:srgbClr val="000000">
                    <a:alpha val="100000"/>
                  </a:srgbClr>
                </a:solidFill>
                <a:latin typeface="Arial" panose="020B0604020202020204"/>
                <a:ea typeface="Arial" panose="020B0604020202020204"/>
                <a:cs typeface="Arial" panose="020B0604020202020204"/>
              </a:rPr>
              <a:t>2020</a:t>
            </a:r>
            <a:r>
              <a:rPr sz="20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年</a:t>
            </a:r>
            <a:r>
              <a:rPr sz="2000" b="1" kern="0" spc="3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b="1" kern="0" spc="30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0"/>
          </a:p>
          <a:p>
            <a:pPr marL="12700" indent="207645" algn="l" rtl="0" eaLnBrk="0">
              <a:lnSpc>
                <a:spcPct val="99000"/>
              </a:lnSpc>
              <a:spcBef>
                <a:spcPts val="80"/>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深化考试招生制度改革。稳步推进中高考改革，构建</a:t>
            </a:r>
            <a:r>
              <a:rPr sz="2000" b="1" kern="0" spc="0">
                <a:solidFill>
                  <a:srgbClr val="7030A0">
                    <a:alpha val="100000"/>
                  </a:srgbClr>
                </a:solidFill>
                <a:latin typeface="微软雅黑" panose="020B0503020204020204" charset="-122"/>
                <a:ea typeface="微软雅黑" panose="020B0503020204020204" charset="-122"/>
                <a:cs typeface="微软雅黑" panose="020B0503020204020204" charset="-122"/>
              </a:rPr>
              <a:t>引导学生德智体美劳全面发展</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的考试内容体系，</a:t>
            </a:r>
            <a:r>
              <a:rPr sz="2000" b="1" kern="0" spc="0">
                <a:solidFill>
                  <a:srgbClr val="0070C0">
                    <a:alpha val="100000"/>
                  </a:srgbClr>
                </a:solidFill>
                <a:latin typeface="微软雅黑" panose="020B0503020204020204" charset="-122"/>
                <a:ea typeface="微软雅黑" panose="020B0503020204020204" charset="-122"/>
                <a:cs typeface="微软雅黑" panose="020B0503020204020204" charset="-122"/>
              </a:rPr>
              <a:t>改   变相对固化的试题形式，</a:t>
            </a:r>
            <a:r>
              <a:rPr sz="2000" b="1" kern="0" spc="-10">
                <a:solidFill>
                  <a:srgbClr val="0070C0">
                    <a:alpha val="100000"/>
                  </a:srgbClr>
                </a:solidFill>
                <a:latin typeface="微软雅黑" panose="020B0503020204020204" charset="-122"/>
                <a:ea typeface="微软雅黑" panose="020B0503020204020204" charset="-122"/>
                <a:cs typeface="微软雅黑" panose="020B0503020204020204" charset="-122"/>
              </a:rPr>
              <a:t>增强试题开放性，减少死记硬背和“机械刷题”现象。</a:t>
            </a:r>
            <a:endParaRPr lang="en-US" altLang="en-US" sz="2000"/>
          </a:p>
          <a:p>
            <a:pPr marL="26670" algn="l" rtl="0" eaLnBrk="0">
              <a:lnSpc>
                <a:spcPct val="95000"/>
              </a:lnSpc>
              <a:spcBef>
                <a:spcPts val="50"/>
              </a:spcBef>
            </a:pP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10">
                <a:solidFill>
                  <a:srgbClr val="4B4B4B">
                    <a:alpha val="100000"/>
                  </a:srgbClr>
                </a:solidFill>
                <a:latin typeface="微软雅黑" panose="020B0503020204020204" charset="-122"/>
                <a:ea typeface="微软雅黑" panose="020B0503020204020204" charset="-122"/>
                <a:cs typeface="微软雅黑" panose="020B0503020204020204" charset="-122"/>
              </a:rPr>
              <a:t>教育部《关于做好2022年普通高校招生工作的通知 》</a:t>
            </a:r>
            <a:r>
              <a:rPr sz="2000" kern="0" spc="180">
                <a:solidFill>
                  <a:srgbClr val="4B4B4B">
                    <a:alpha val="100000"/>
                  </a:srgbClr>
                </a:solidFill>
                <a:latin typeface="微软雅黑" panose="020B0503020204020204" charset="-122"/>
                <a:ea typeface="微软雅黑" panose="020B0503020204020204" charset="-122"/>
                <a:cs typeface="微软雅黑" panose="020B0503020204020204" charset="-122"/>
              </a:rPr>
              <a:t> </a:t>
            </a:r>
            <a:r>
              <a:rPr sz="2000" b="1" kern="0" spc="-10">
                <a:solidFill>
                  <a:srgbClr val="4B4B4B">
                    <a:alpha val="100000"/>
                  </a:srgbClr>
                </a:solidFill>
                <a:latin typeface="微软雅黑" panose="020B0503020204020204" charset="-122"/>
                <a:ea typeface="微软雅黑" panose="020B0503020204020204" charset="-122"/>
                <a:cs typeface="微软雅黑" panose="020B0503020204020204" charset="-122"/>
              </a:rPr>
              <a:t>(2022年)</a:t>
            </a:r>
            <a:endParaRPr lang="en-US" altLang="en-US" sz="2000"/>
          </a:p>
          <a:p>
            <a:pPr marL="12700" indent="222885" algn="l" rtl="0" eaLnBrk="0">
              <a:lnSpc>
                <a:spcPct val="99000"/>
              </a:lnSpc>
              <a:spcBef>
                <a:spcPts val="105"/>
              </a:spcBef>
            </a:pPr>
            <a:r>
              <a:rPr sz="2000" kern="0" spc="-30">
                <a:solidFill>
                  <a:srgbClr val="4B4B4B">
                    <a:alpha val="100000"/>
                  </a:srgbClr>
                </a:solidFill>
                <a:latin typeface="微软雅黑" panose="020B0503020204020204" charset="-122"/>
                <a:ea typeface="微软雅黑" panose="020B0503020204020204" charset="-122"/>
                <a:cs typeface="微软雅黑" panose="020B0503020204020204" charset="-122"/>
              </a:rPr>
              <a:t>深化考试内容改革。</a:t>
            </a:r>
            <a:r>
              <a:rPr sz="2000" kern="0" spc="150">
                <a:solidFill>
                  <a:srgbClr val="4B4B4B">
                    <a:alpha val="100000"/>
                  </a:srgbClr>
                </a:solidFill>
                <a:latin typeface="微软雅黑" panose="020B0503020204020204" charset="-122"/>
                <a:ea typeface="微软雅黑" panose="020B0503020204020204" charset="-122"/>
                <a:cs typeface="微软雅黑" panose="020B0503020204020204" charset="-122"/>
              </a:rPr>
              <a:t>  </a:t>
            </a:r>
            <a:r>
              <a:rPr sz="2000" kern="0" spc="-30">
                <a:solidFill>
                  <a:srgbClr val="4B4B4B">
                    <a:alpha val="100000"/>
                  </a:srgbClr>
                </a:solidFill>
                <a:latin typeface="微软雅黑" panose="020B0503020204020204" charset="-122"/>
                <a:ea typeface="微软雅黑" panose="020B0503020204020204" charset="-122"/>
                <a:cs typeface="微软雅黑" panose="020B0503020204020204" charset="-122"/>
              </a:rPr>
              <a:t>2022年高考命题坚持以习近平新时代中国特色社会主义思想为指导，</a:t>
            </a:r>
            <a:r>
              <a:rPr sz="2000" kern="0" spc="-40">
                <a:solidFill>
                  <a:srgbClr val="4B4B4B">
                    <a:alpha val="100000"/>
                  </a:srgbClr>
                </a:solidFill>
                <a:latin typeface="微软雅黑" panose="020B0503020204020204" charset="-122"/>
                <a:ea typeface="微软雅黑" panose="020B0503020204020204" charset="-122"/>
                <a:cs typeface="微软雅黑" panose="020B0503020204020204" charset="-122"/>
              </a:rPr>
              <a:t>落实</a:t>
            </a:r>
            <a:r>
              <a:rPr sz="2000" kern="0" spc="-40">
                <a:solidFill>
                  <a:srgbClr val="7030A0">
                    <a:alpha val="100000"/>
                  </a:srgbClr>
                </a:solidFill>
                <a:latin typeface="微软雅黑" panose="020B0503020204020204" charset="-122"/>
                <a:ea typeface="微软雅黑" panose="020B0503020204020204" charset="-122"/>
                <a:cs typeface="微软雅黑" panose="020B0503020204020204" charset="-122"/>
              </a:rPr>
              <a:t>立德树人</a:t>
            </a:r>
            <a:r>
              <a:rPr sz="2000" kern="0" spc="10">
                <a:solidFill>
                  <a:srgbClr val="7030A0">
                    <a:alpha val="100000"/>
                  </a:srgbClr>
                </a:solidFill>
                <a:latin typeface="微软雅黑" panose="020B0503020204020204" charset="-122"/>
                <a:ea typeface="微软雅黑" panose="020B0503020204020204" charset="-122"/>
                <a:cs typeface="微软雅黑" panose="020B0503020204020204" charset="-122"/>
              </a:rPr>
              <a:t> </a:t>
            </a:r>
            <a:r>
              <a:rPr sz="2000" kern="0" spc="10">
                <a:solidFill>
                  <a:srgbClr val="4B4B4B">
                    <a:alpha val="100000"/>
                  </a:srgbClr>
                </a:solidFill>
                <a:latin typeface="微软雅黑" panose="020B0503020204020204" charset="-122"/>
                <a:ea typeface="微软雅黑" panose="020B0503020204020204" charset="-122"/>
                <a:cs typeface="微软雅黑" panose="020B0503020204020204" charset="-122"/>
              </a:rPr>
              <a:t>根本任务，构建</a:t>
            </a:r>
            <a:r>
              <a:rPr sz="2000" b="1" kern="0" spc="10">
                <a:solidFill>
                  <a:srgbClr val="7030A0">
                    <a:alpha val="100000"/>
                  </a:srgbClr>
                </a:solidFill>
                <a:latin typeface="微软雅黑" panose="020B0503020204020204" charset="-122"/>
                <a:ea typeface="微软雅黑" panose="020B0503020204020204" charset="-122"/>
                <a:cs typeface="微软雅黑" panose="020B0503020204020204" charset="-122"/>
              </a:rPr>
              <a:t>引导学生</a:t>
            </a:r>
            <a:r>
              <a:rPr sz="2000" b="1" kern="0" spc="0">
                <a:solidFill>
                  <a:srgbClr val="7030A0">
                    <a:alpha val="100000"/>
                  </a:srgbClr>
                </a:solidFill>
                <a:latin typeface="微软雅黑" panose="020B0503020204020204" charset="-122"/>
                <a:ea typeface="微软雅黑" panose="020B0503020204020204" charset="-122"/>
                <a:cs typeface="微软雅黑" panose="020B0503020204020204" charset="-122"/>
              </a:rPr>
              <a:t>德智体美劳全面发展</a:t>
            </a:r>
            <a:r>
              <a:rPr sz="2000" kern="0" spc="0">
                <a:solidFill>
                  <a:srgbClr val="4B4B4B">
                    <a:alpha val="100000"/>
                  </a:srgbClr>
                </a:solidFill>
                <a:latin typeface="微软雅黑" panose="020B0503020204020204" charset="-122"/>
                <a:ea typeface="微软雅黑" panose="020B0503020204020204" charset="-122"/>
                <a:cs typeface="微软雅黑" panose="020B0503020204020204" charset="-122"/>
              </a:rPr>
              <a:t>的考试内容体系。依据高校人才选拔要求和国家课程标准，</a:t>
            </a:r>
            <a:endParaRPr lang="en-US" altLang="en-US" sz="2000"/>
          </a:p>
          <a:p>
            <a:pPr marL="12700" algn="l" rtl="0" eaLnBrk="0">
              <a:lnSpc>
                <a:spcPct val="97000"/>
              </a:lnSpc>
              <a:spcBef>
                <a:spcPts val="70"/>
              </a:spcBef>
            </a:pPr>
            <a:r>
              <a:rPr sz="2000" b="1" kern="0" spc="-10">
                <a:solidFill>
                  <a:srgbClr val="0070C0">
                    <a:alpha val="100000"/>
                  </a:srgbClr>
                </a:solidFill>
                <a:latin typeface="微软雅黑" panose="020B0503020204020204" charset="-122"/>
                <a:ea typeface="微软雅黑" panose="020B0503020204020204" charset="-122"/>
                <a:cs typeface="微软雅黑" panose="020B0503020204020204" charset="-122"/>
              </a:rPr>
              <a:t>优化试题呈现方式，加强对关键能力和学</a:t>
            </a:r>
            <a:r>
              <a:rPr sz="2000" b="1" kern="0" spc="-20">
                <a:solidFill>
                  <a:srgbClr val="0070C0">
                    <a:alpha val="100000"/>
                  </a:srgbClr>
                </a:solidFill>
                <a:latin typeface="微软雅黑" panose="020B0503020204020204" charset="-122"/>
                <a:ea typeface="微软雅黑" panose="020B0503020204020204" charset="-122"/>
                <a:cs typeface="微软雅黑" panose="020B0503020204020204" charset="-122"/>
              </a:rPr>
              <a:t>科素养的考查，引导减少死记硬背和“机械刷题”现象。</a:t>
            </a:r>
            <a:endParaRPr lang="en-US" altLang="en-US" sz="200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picture 326"/>
          <p:cNvPicPr>
            <a:picLocks noChangeAspect="1"/>
          </p:cNvPicPr>
          <p:nvPr/>
        </p:nvPicPr>
        <p:blipFill>
          <a:blip r:embed="rId1"/>
          <a:stretch>
            <a:fillRect/>
          </a:stretch>
        </p:blipFill>
        <p:spPr>
          <a:xfrm rot="21600000">
            <a:off x="0" y="0"/>
            <a:ext cx="12192000" cy="6858000"/>
          </a:xfrm>
          <a:prstGeom prst="rect">
            <a:avLst/>
          </a:prstGeom>
        </p:spPr>
      </p:pic>
      <p:graphicFrame>
        <p:nvGraphicFramePr>
          <p:cNvPr id="328" name="table 328"/>
          <p:cNvGraphicFramePr>
            <a:graphicFrameLocks noGrp="1"/>
          </p:cNvGraphicFramePr>
          <p:nvPr/>
        </p:nvGraphicFramePr>
        <p:xfrm>
          <a:off x="4924805" y="1894966"/>
          <a:ext cx="6974839" cy="3578859"/>
        </p:xfrm>
        <a:graphic>
          <a:graphicData uri="http://schemas.openxmlformats.org/drawingml/2006/table">
            <a:tbl>
              <a:tblPr/>
              <a:tblGrid>
                <a:gridCol w="875030"/>
                <a:gridCol w="3277869"/>
                <a:gridCol w="1290319"/>
                <a:gridCol w="797559"/>
                <a:gridCol w="734059"/>
              </a:tblGrid>
              <a:tr h="402590">
                <a:tc>
                  <a:txBody>
                    <a:bodyPr wrap="square"/>
                    <a:lstStyle/>
                    <a:p>
                      <a:pPr algn="l" rtl="0" eaLnBrk="0">
                        <a:lnSpc>
                          <a:spcPct val="100000"/>
                        </a:lnSpc>
                      </a:pPr>
                      <a:endParaRPr lang="en-US" altLang="en-US" sz="600"/>
                    </a:p>
                    <a:p>
                      <a:pPr marL="240030" algn="l" rtl="0" eaLnBrk="0">
                        <a:lnSpc>
                          <a:spcPct val="97000"/>
                        </a:lnSpc>
                        <a:spcBef>
                          <a:spcPct val="0"/>
                        </a:spcBef>
                      </a:pPr>
                      <a:r>
                        <a:rPr sz="2000" b="1" kern="0" spc="-10">
                          <a:solidFill>
                            <a:srgbClr val="FFFFFF">
                              <a:alpha val="100000"/>
                            </a:srgbClr>
                          </a:solidFill>
                          <a:latin typeface="微软雅黑" panose="020B0503020204020204" charset="-122"/>
                          <a:ea typeface="微软雅黑" panose="020B0503020204020204" charset="-122"/>
                          <a:cs typeface="微软雅黑" panose="020B0503020204020204" charset="-122"/>
                        </a:rPr>
                        <a:t>模块</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00000"/>
                        </a:lnSpc>
                      </a:pPr>
                      <a:endParaRPr lang="en-US" altLang="en-US" sz="600"/>
                    </a:p>
                    <a:p>
                      <a:pPr marL="1354455" algn="l" rtl="0" eaLnBrk="0">
                        <a:lnSpc>
                          <a:spcPct val="97000"/>
                        </a:lnSpc>
                      </a:pPr>
                      <a:r>
                        <a:rPr sz="2000" b="1" kern="0" spc="260">
                          <a:solidFill>
                            <a:srgbClr val="FFFFFF">
                              <a:alpha val="100000"/>
                            </a:srgbClr>
                          </a:solidFill>
                          <a:latin typeface="微软雅黑" panose="020B0503020204020204" charset="-122"/>
                          <a:ea typeface="微软雅黑" panose="020B0503020204020204" charset="-122"/>
                          <a:cs typeface="微软雅黑" panose="020B0503020204020204" charset="-122"/>
                        </a:rPr>
                        <a:t>题量</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17000"/>
                        </a:lnSpc>
                      </a:pPr>
                      <a:endParaRPr lang="en-US" altLang="en-US" sz="500"/>
                    </a:p>
                    <a:p>
                      <a:pPr marL="394335" algn="l" rtl="0" eaLnBrk="0">
                        <a:lnSpc>
                          <a:spcPct val="98000"/>
                        </a:lnSpc>
                        <a:spcBef>
                          <a:spcPts val="5"/>
                        </a:spcBef>
                      </a:pPr>
                      <a:r>
                        <a:rPr sz="2000" b="1" kern="0" spc="-10">
                          <a:solidFill>
                            <a:srgbClr val="FFFFFF">
                              <a:alpha val="100000"/>
                            </a:srgbClr>
                          </a:solidFill>
                          <a:latin typeface="微软雅黑" panose="020B0503020204020204" charset="-122"/>
                          <a:ea typeface="微软雅黑" panose="020B0503020204020204" charset="-122"/>
                          <a:cs typeface="微软雅黑" panose="020B0503020204020204" charset="-122"/>
                        </a:rPr>
                        <a:t>分值</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18000"/>
                        </a:lnSpc>
                      </a:pPr>
                      <a:endParaRPr lang="en-US" altLang="en-US" sz="500"/>
                    </a:p>
                    <a:p>
                      <a:pPr marL="96520" algn="l" rtl="0" eaLnBrk="0">
                        <a:lnSpc>
                          <a:spcPct val="98000"/>
                        </a:lnSpc>
                        <a:spcBef>
                          <a:spcPts val="5"/>
                        </a:spcBef>
                      </a:pPr>
                      <a:r>
                        <a:rPr sz="2000" b="1" kern="0" spc="-20">
                          <a:solidFill>
                            <a:srgbClr val="FFFFFF">
                              <a:alpha val="100000"/>
                            </a:srgbClr>
                          </a:solidFill>
                          <a:latin typeface="微软雅黑" panose="020B0503020204020204" charset="-122"/>
                          <a:ea typeface="微软雅黑" panose="020B0503020204020204" charset="-122"/>
                          <a:cs typeface="微软雅黑" panose="020B0503020204020204" charset="-122"/>
                        </a:rPr>
                        <a:t>共计</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19000"/>
                        </a:lnSpc>
                      </a:pPr>
                      <a:endParaRPr lang="en-US" altLang="en-US" sz="500"/>
                    </a:p>
                    <a:p>
                      <a:pPr marL="96520" algn="l" rtl="0" eaLnBrk="0">
                        <a:lnSpc>
                          <a:spcPct val="98000"/>
                        </a:lnSpc>
                        <a:spcBef>
                          <a:spcPct val="0"/>
                        </a:spcBef>
                      </a:pPr>
                      <a:r>
                        <a:rPr sz="2000" b="1" kern="0" spc="-20">
                          <a:solidFill>
                            <a:srgbClr val="FFFFFF">
                              <a:alpha val="100000"/>
                            </a:srgbClr>
                          </a:solidFill>
                          <a:latin typeface="微软雅黑" panose="020B0503020204020204" charset="-122"/>
                          <a:ea typeface="微软雅黑" panose="020B0503020204020204" charset="-122"/>
                          <a:cs typeface="微软雅黑" panose="020B0503020204020204" charset="-122"/>
                        </a:rPr>
                        <a:t>总计</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r>
              <a:tr h="396240">
                <a:tc>
                  <a:txBody>
                    <a:bodyPr wrap="square"/>
                    <a:lstStyle/>
                    <a:p>
                      <a:pPr algn="l" rtl="0" eaLnBrk="0">
                        <a:lnSpc>
                          <a:spcPct val="113000"/>
                        </a:lnSpc>
                      </a:pPr>
                      <a:endParaRPr lang="en-US" altLang="en-US" sz="500"/>
                    </a:p>
                    <a:p>
                      <a:pPr marL="102870" algn="l" rtl="0" eaLnBrk="0">
                        <a:lnSpc>
                          <a:spcPct val="97000"/>
                        </a:lnSpc>
                        <a:spcBef>
                          <a:spcPct val="0"/>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2000" kern="0" spc="-20">
                          <a:solidFill>
                            <a:srgbClr val="000000">
                              <a:alpha val="100000"/>
                            </a:srgbClr>
                          </a:solidFill>
                          <a:latin typeface="Arial" panose="020B0604020202020204"/>
                          <a:ea typeface="Arial" panose="020B0604020202020204"/>
                          <a:cs typeface="Arial" panose="020B0604020202020204"/>
                        </a:rPr>
                        <a:t>1</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9000"/>
                        </a:lnSpc>
                      </a:pPr>
                      <a:endParaRPr lang="en-US" altLang="en-US" sz="500"/>
                    </a:p>
                    <a:p>
                      <a:pPr marL="95250" algn="l" rtl="0" eaLnBrk="0">
                        <a:lnSpc>
                          <a:spcPct val="99000"/>
                        </a:lnSpc>
                        <a:spcBef>
                          <a:spcPts val="5"/>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1+</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0">
                          <a:solidFill>
                            <a:srgbClr val="000000">
                              <a:alpha val="100000"/>
                            </a:srgbClr>
                          </a:solidFill>
                          <a:latin typeface="Arial" panose="020B0604020202020204"/>
                          <a:ea typeface="Arial" panose="020B0604020202020204"/>
                          <a:cs typeface="Arial" panose="020B0604020202020204"/>
                        </a:rPr>
                        <a:t>1</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3000"/>
                        </a:lnSpc>
                      </a:pPr>
                      <a:endParaRPr lang="en-US" altLang="en-US" sz="700"/>
                    </a:p>
                    <a:p>
                      <a:pPr marL="102870" algn="l" rtl="0" eaLnBrk="0">
                        <a:lnSpc>
                          <a:spcPct val="80000"/>
                        </a:lnSpc>
                        <a:spcBef>
                          <a:spcPts val="5"/>
                        </a:spcBef>
                      </a:pPr>
                      <a:r>
                        <a:rPr sz="2000" kern="0" spc="-30">
                          <a:solidFill>
                            <a:srgbClr val="000000">
                              <a:alpha val="100000"/>
                            </a:srgbClr>
                          </a:solidFill>
                          <a:latin typeface="Arial" panose="020B0604020202020204"/>
                          <a:ea typeface="Arial" panose="020B0604020202020204"/>
                          <a:cs typeface="Arial" panose="020B0604020202020204"/>
                        </a:rPr>
                        <a:t>3+8</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3000"/>
                        </a:lnSpc>
                      </a:pPr>
                      <a:endParaRPr lang="en-US" altLang="en-US" sz="700"/>
                    </a:p>
                    <a:p>
                      <a:pPr marL="120650" algn="l" rtl="0" eaLnBrk="0">
                        <a:lnSpc>
                          <a:spcPct val="80000"/>
                        </a:lnSpc>
                        <a:spcBef>
                          <a:spcPts val="5"/>
                        </a:spcBef>
                      </a:pPr>
                      <a:r>
                        <a:rPr sz="2000" kern="0" spc="-100">
                          <a:solidFill>
                            <a:srgbClr val="000000">
                              <a:alpha val="100000"/>
                            </a:srgbClr>
                          </a:solidFill>
                          <a:latin typeface="Arial" panose="020B0604020202020204"/>
                          <a:ea typeface="Arial" panose="020B0604020202020204"/>
                          <a:cs typeface="Arial" panose="020B0604020202020204"/>
                        </a:rPr>
                        <a:t>11</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5">
                  <a:txBody>
                    <a:bodyPr wrap="square"/>
                    <a:lstStyle/>
                    <a:p>
                      <a:pPr algn="l" rtl="0" eaLnBrk="0">
                        <a:lnSpc>
                          <a:spcPct val="103000"/>
                        </a:lnSpc>
                      </a:pPr>
                      <a:endParaRPr lang="en-US" altLang="en-US" sz="700"/>
                    </a:p>
                    <a:p>
                      <a:pPr marL="103505" algn="l" rtl="0" eaLnBrk="0">
                        <a:lnSpc>
                          <a:spcPct val="80000"/>
                        </a:lnSpc>
                        <a:spcBef>
                          <a:spcPct val="0"/>
                        </a:spcBef>
                      </a:pPr>
                      <a:r>
                        <a:rPr sz="2000" b="1" kern="0" spc="-30">
                          <a:solidFill>
                            <a:srgbClr val="000000">
                              <a:alpha val="100000"/>
                            </a:srgbClr>
                          </a:solidFill>
                          <a:latin typeface="Arial" panose="020B0604020202020204"/>
                          <a:ea typeface="Arial" panose="020B0604020202020204"/>
                          <a:cs typeface="Arial" panose="020B0604020202020204"/>
                        </a:rPr>
                        <a:t>65</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396239">
                <a:tc>
                  <a:txBody>
                    <a:bodyPr wrap="square"/>
                    <a:lstStyle/>
                    <a:p>
                      <a:pPr algn="l" rtl="0" eaLnBrk="0">
                        <a:lnSpc>
                          <a:spcPct val="113000"/>
                        </a:lnSpc>
                      </a:pPr>
                      <a:endParaRPr lang="en-US" altLang="en-US" sz="500"/>
                    </a:p>
                    <a:p>
                      <a:pPr marL="102870" algn="l" rtl="0" eaLnBrk="0">
                        <a:lnSpc>
                          <a:spcPct val="97000"/>
                        </a:lnSpc>
                        <a:spcBef>
                          <a:spcPct val="0"/>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2000" kern="0" spc="-20">
                          <a:solidFill>
                            <a:srgbClr val="000000">
                              <a:alpha val="100000"/>
                            </a:srgbClr>
                          </a:solidFill>
                          <a:latin typeface="Arial" panose="020B0604020202020204"/>
                          <a:ea typeface="Arial" panose="020B0604020202020204"/>
                          <a:cs typeface="Arial" panose="020B0604020202020204"/>
                        </a:rPr>
                        <a:t>2</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3000"/>
                        </a:lnSpc>
                      </a:pPr>
                      <a:endParaRPr lang="en-US" altLang="en-US" sz="700"/>
                    </a:p>
                    <a:p>
                      <a:pPr marL="120650" algn="l" rtl="0" eaLnBrk="0">
                        <a:lnSpc>
                          <a:spcPct val="80000"/>
                        </a:lnSpc>
                        <a:spcBef>
                          <a:spcPts val="5"/>
                        </a:spcBef>
                      </a:pPr>
                      <a:r>
                        <a:rPr sz="2000" kern="0" spc="-60">
                          <a:solidFill>
                            <a:srgbClr val="000000">
                              <a:alpha val="100000"/>
                            </a:srgbClr>
                          </a:solidFill>
                          <a:latin typeface="Arial" panose="020B0604020202020204"/>
                          <a:ea typeface="Arial" panose="020B0604020202020204"/>
                          <a:cs typeface="Arial" panose="020B0604020202020204"/>
                        </a:rPr>
                        <a:t>14</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6240">
                <a:tc>
                  <a:txBody>
                    <a:bodyPr wrap="square"/>
                    <a:lstStyle/>
                    <a:p>
                      <a:pPr algn="l" rtl="0" eaLnBrk="0">
                        <a:lnSpc>
                          <a:spcPct val="113000"/>
                        </a:lnSpc>
                      </a:pPr>
                      <a:endParaRPr lang="en-US" altLang="en-US" sz="500"/>
                    </a:p>
                    <a:p>
                      <a:pPr marL="102870" algn="l" rtl="0" eaLnBrk="0">
                        <a:lnSpc>
                          <a:spcPct val="97000"/>
                        </a:lnSpc>
                        <a:spcBef>
                          <a:spcPct val="0"/>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2000" kern="0" spc="-20">
                          <a:solidFill>
                            <a:srgbClr val="000000">
                              <a:alpha val="100000"/>
                            </a:srgbClr>
                          </a:solidFill>
                          <a:latin typeface="Arial" panose="020B0604020202020204"/>
                          <a:ea typeface="Arial" panose="020B0604020202020204"/>
                          <a:cs typeface="Arial" panose="020B0604020202020204"/>
                        </a:rPr>
                        <a:t>3</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9000"/>
                        </a:lnSpc>
                      </a:pPr>
                      <a:endParaRPr lang="en-US" altLang="en-US" sz="500"/>
                    </a:p>
                    <a:p>
                      <a:pPr marL="95250" algn="l" rtl="0" eaLnBrk="0">
                        <a:lnSpc>
                          <a:spcPct val="99000"/>
                        </a:lnSpc>
                        <a:spcBef>
                          <a:spcPts val="5"/>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2+</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0">
                          <a:solidFill>
                            <a:srgbClr val="000000">
                              <a:alpha val="100000"/>
                            </a:srgbClr>
                          </a:solidFill>
                          <a:latin typeface="Arial" panose="020B0604020202020204"/>
                          <a:ea typeface="Arial" panose="020B0604020202020204"/>
                          <a:cs typeface="Arial" panose="020B0604020202020204"/>
                        </a:rPr>
                        <a:t>1</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3000"/>
                        </a:lnSpc>
                      </a:pPr>
                      <a:endParaRPr lang="en-US" altLang="en-US" sz="700"/>
                    </a:p>
                    <a:p>
                      <a:pPr marL="120650" algn="l" rtl="0" eaLnBrk="0">
                        <a:lnSpc>
                          <a:spcPct val="80000"/>
                        </a:lnSpc>
                        <a:spcBef>
                          <a:spcPct val="0"/>
                        </a:spcBef>
                      </a:pPr>
                      <a:r>
                        <a:rPr sz="2000" kern="0" spc="-60">
                          <a:solidFill>
                            <a:srgbClr val="000000">
                              <a:alpha val="100000"/>
                            </a:srgbClr>
                          </a:solidFill>
                          <a:latin typeface="Arial" panose="020B0604020202020204"/>
                          <a:ea typeface="Arial" panose="020B0604020202020204"/>
                          <a:cs typeface="Arial" panose="020B0604020202020204"/>
                        </a:rPr>
                        <a:t>15</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6239">
                <a:tc rowSpan="2">
                  <a:txBody>
                    <a:bodyPr wrap="square"/>
                    <a:lstStyle/>
                    <a:p>
                      <a:pPr algn="l" rtl="0" eaLnBrk="0">
                        <a:lnSpc>
                          <a:spcPct val="109000"/>
                        </a:lnSpc>
                      </a:pPr>
                      <a:endParaRPr lang="en-US" altLang="en-US" sz="500"/>
                    </a:p>
                    <a:p>
                      <a:pPr marL="102870" algn="l" rtl="0" eaLnBrk="0">
                        <a:lnSpc>
                          <a:spcPct val="98000"/>
                        </a:lnSpc>
                        <a:spcBef>
                          <a:spcPts val="5"/>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2000" kern="0" spc="-20">
                          <a:solidFill>
                            <a:srgbClr val="000000">
                              <a:alpha val="100000"/>
                            </a:srgbClr>
                          </a:solidFill>
                          <a:latin typeface="Arial" panose="020B0604020202020204"/>
                          <a:ea typeface="Arial" panose="020B0604020202020204"/>
                          <a:cs typeface="Arial" panose="020B0604020202020204"/>
                        </a:rPr>
                        <a:t>4</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3000"/>
                        </a:lnSpc>
                      </a:pPr>
                      <a:endParaRPr lang="en-US" altLang="en-US" sz="700"/>
                    </a:p>
                    <a:p>
                      <a:pPr marL="120650" algn="l" rtl="0" eaLnBrk="0">
                        <a:lnSpc>
                          <a:spcPct val="80000"/>
                        </a:lnSpc>
                        <a:spcBef>
                          <a:spcPts val="5"/>
                        </a:spcBef>
                      </a:pPr>
                      <a:r>
                        <a:rPr sz="2000" kern="0" spc="-60">
                          <a:solidFill>
                            <a:srgbClr val="000000">
                              <a:alpha val="100000"/>
                            </a:srgbClr>
                          </a:solidFill>
                          <a:latin typeface="Arial" panose="020B0604020202020204"/>
                          <a:ea typeface="Arial" panose="020B0604020202020204"/>
                          <a:cs typeface="Arial" panose="020B0604020202020204"/>
                        </a:rPr>
                        <a:t>18</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6239">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6000"/>
                        </a:lnSpc>
                      </a:pPr>
                      <a:endParaRPr lang="en-US" altLang="en-US" sz="700"/>
                    </a:p>
                    <a:p>
                      <a:pPr marL="104775" algn="l" rtl="0" eaLnBrk="0">
                        <a:lnSpc>
                          <a:spcPct val="79000"/>
                        </a:lnSpc>
                        <a:spcBef>
                          <a:spcPts val="5"/>
                        </a:spcBef>
                      </a:pPr>
                      <a:r>
                        <a:rPr sz="2000" kern="0" spc="-20">
                          <a:solidFill>
                            <a:srgbClr val="000000">
                              <a:alpha val="100000"/>
                            </a:srgbClr>
                          </a:solidFill>
                          <a:latin typeface="Arial" panose="020B0604020202020204"/>
                          <a:ea typeface="Arial" panose="020B0604020202020204"/>
                          <a:cs typeface="Arial" panose="020B0604020202020204"/>
                        </a:rPr>
                        <a:t>7</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6239">
                <a:tc>
                  <a:txBody>
                    <a:bodyPr wrap="square"/>
                    <a:lstStyle/>
                    <a:p>
                      <a:pPr algn="l" rtl="0" eaLnBrk="0">
                        <a:lnSpc>
                          <a:spcPct val="112000"/>
                        </a:lnSpc>
                      </a:pPr>
                      <a:endParaRPr lang="en-US" altLang="en-US" sz="500"/>
                    </a:p>
                    <a:p>
                      <a:pPr marL="101600" algn="l" rtl="0" eaLnBrk="0">
                        <a:lnSpc>
                          <a:spcPct val="99000"/>
                        </a:lnSpc>
                        <a:spcBef>
                          <a:spcPts val="5"/>
                        </a:spcBef>
                      </a:pP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选必</a:t>
                      </a:r>
                      <a:r>
                        <a:rPr sz="2000" kern="0" spc="-10">
                          <a:solidFill>
                            <a:srgbClr val="000000">
                              <a:alpha val="100000"/>
                            </a:srgbClr>
                          </a:solidFill>
                          <a:latin typeface="Arial" panose="020B0604020202020204"/>
                          <a:ea typeface="Arial" panose="020B0604020202020204"/>
                          <a:cs typeface="Arial" panose="020B0604020202020204"/>
                        </a:rPr>
                        <a:t>1</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3000"/>
                        </a:lnSpc>
                      </a:pPr>
                      <a:endParaRPr lang="en-US" altLang="en-US" sz="700"/>
                    </a:p>
                    <a:p>
                      <a:pPr marL="120650" algn="l" rtl="0" eaLnBrk="0">
                        <a:lnSpc>
                          <a:spcPct val="80000"/>
                        </a:lnSpc>
                        <a:spcBef>
                          <a:spcPts val="5"/>
                        </a:spcBef>
                      </a:pPr>
                      <a:r>
                        <a:rPr sz="2000" kern="0" spc="-100">
                          <a:solidFill>
                            <a:srgbClr val="000000">
                              <a:alpha val="100000"/>
                            </a:srgbClr>
                          </a:solidFill>
                          <a:latin typeface="Arial" panose="020B0604020202020204"/>
                          <a:ea typeface="Arial" panose="020B0604020202020204"/>
                          <a:cs typeface="Arial" panose="020B0604020202020204"/>
                        </a:rPr>
                        <a:t>11</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rowSpan="3">
                  <a:txBody>
                    <a:bodyPr wrap="square"/>
                    <a:lstStyle/>
                    <a:p>
                      <a:pPr algn="l" rtl="0" eaLnBrk="0">
                        <a:lnSpc>
                          <a:spcPct val="103000"/>
                        </a:lnSpc>
                      </a:pPr>
                      <a:endParaRPr lang="en-US" altLang="en-US" sz="700"/>
                    </a:p>
                    <a:p>
                      <a:pPr marL="102235" algn="l" rtl="0" eaLnBrk="0">
                        <a:lnSpc>
                          <a:spcPct val="80000"/>
                        </a:lnSpc>
                        <a:spcBef>
                          <a:spcPts val="5"/>
                        </a:spcBef>
                      </a:pPr>
                      <a:r>
                        <a:rPr sz="2000" b="1" kern="0" spc="-30">
                          <a:solidFill>
                            <a:srgbClr val="000000">
                              <a:alpha val="100000"/>
                            </a:srgbClr>
                          </a:solidFill>
                          <a:latin typeface="Arial" panose="020B0604020202020204"/>
                          <a:ea typeface="Arial" panose="020B0604020202020204"/>
                          <a:cs typeface="Arial" panose="020B0604020202020204"/>
                        </a:rPr>
                        <a:t>35</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396239">
                <a:tc>
                  <a:txBody>
                    <a:bodyPr wrap="square"/>
                    <a:lstStyle/>
                    <a:p>
                      <a:pPr algn="l" rtl="0" eaLnBrk="0">
                        <a:lnSpc>
                          <a:spcPct val="112000"/>
                        </a:lnSpc>
                      </a:pPr>
                      <a:endParaRPr lang="en-US" altLang="en-US" sz="500"/>
                    </a:p>
                    <a:p>
                      <a:pPr marL="101600" algn="l" rtl="0" eaLnBrk="0">
                        <a:lnSpc>
                          <a:spcPct val="99000"/>
                        </a:lnSpc>
                        <a:spcBef>
                          <a:spcPts val="5"/>
                        </a:spcBef>
                      </a:pP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选必</a:t>
                      </a:r>
                      <a:r>
                        <a:rPr sz="2000" kern="0" spc="-10">
                          <a:solidFill>
                            <a:srgbClr val="000000">
                              <a:alpha val="100000"/>
                            </a:srgbClr>
                          </a:solidFill>
                          <a:latin typeface="Arial" panose="020B0604020202020204"/>
                          <a:ea typeface="Arial" panose="020B0604020202020204"/>
                          <a:cs typeface="Arial" panose="020B0604020202020204"/>
                        </a:rPr>
                        <a:t>2</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10000"/>
                        </a:lnSpc>
                      </a:pPr>
                      <a:endParaRPr lang="en-US" altLang="en-US" sz="500"/>
                    </a:p>
                    <a:p>
                      <a:pPr marL="95250" algn="l" rtl="0" eaLnBrk="0">
                        <a:lnSpc>
                          <a:spcPct val="99000"/>
                        </a:lnSpc>
                        <a:spcBef>
                          <a:spcPct val="0"/>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2+</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0">
                          <a:solidFill>
                            <a:srgbClr val="000000">
                              <a:alpha val="100000"/>
                            </a:srgbClr>
                          </a:solidFill>
                          <a:latin typeface="Arial" panose="020B0604020202020204"/>
                          <a:ea typeface="Arial" panose="020B0604020202020204"/>
                          <a:cs typeface="Arial" panose="020B0604020202020204"/>
                        </a:rPr>
                        <a:t>2</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3000"/>
                        </a:lnSpc>
                      </a:pPr>
                      <a:endParaRPr lang="en-US" altLang="en-US" sz="700"/>
                    </a:p>
                    <a:p>
                      <a:pPr marL="120650" algn="l" rtl="0" eaLnBrk="0">
                        <a:lnSpc>
                          <a:spcPct val="80000"/>
                        </a:lnSpc>
                        <a:spcBef>
                          <a:spcPts val="5"/>
                        </a:spcBef>
                      </a:pPr>
                      <a:r>
                        <a:rPr sz="2000" kern="0" spc="-60">
                          <a:solidFill>
                            <a:srgbClr val="000000">
                              <a:alpha val="100000"/>
                            </a:srgbClr>
                          </a:solidFill>
                          <a:latin typeface="Arial" panose="020B0604020202020204"/>
                          <a:ea typeface="Arial" panose="020B0604020202020204"/>
                          <a:cs typeface="Arial" panose="020B0604020202020204"/>
                        </a:rPr>
                        <a:t>15</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02590">
                <a:tc>
                  <a:txBody>
                    <a:bodyPr wrap="square"/>
                    <a:lstStyle/>
                    <a:p>
                      <a:pPr algn="l" rtl="0" eaLnBrk="0">
                        <a:lnSpc>
                          <a:spcPct val="113000"/>
                        </a:lnSpc>
                      </a:pPr>
                      <a:endParaRPr lang="en-US" altLang="en-US" sz="500"/>
                    </a:p>
                    <a:p>
                      <a:pPr marL="101600" algn="l" rtl="0" eaLnBrk="0">
                        <a:lnSpc>
                          <a:spcPct val="99000"/>
                        </a:lnSpc>
                        <a:spcBef>
                          <a:spcPct val="0"/>
                        </a:spcBef>
                      </a:pP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选必</a:t>
                      </a:r>
                      <a:r>
                        <a:rPr sz="2000" kern="0" spc="-10">
                          <a:solidFill>
                            <a:srgbClr val="000000">
                              <a:alpha val="100000"/>
                            </a:srgbClr>
                          </a:solidFill>
                          <a:latin typeface="Arial" panose="020B0604020202020204"/>
                          <a:ea typeface="Arial" panose="020B0604020202020204"/>
                          <a:cs typeface="Arial" panose="020B0604020202020204"/>
                        </a:rPr>
                        <a:t>3</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3000"/>
                        </a:lnSpc>
                      </a:pPr>
                      <a:endParaRPr lang="en-US" altLang="en-US" sz="700"/>
                    </a:p>
                    <a:p>
                      <a:pPr marL="103505" algn="l" rtl="0" eaLnBrk="0">
                        <a:lnSpc>
                          <a:spcPct val="80000"/>
                        </a:lnSpc>
                        <a:spcBef>
                          <a:spcPts val="5"/>
                        </a:spcBef>
                      </a:pPr>
                      <a:r>
                        <a:rPr sz="2000" kern="0" spc="-20">
                          <a:solidFill>
                            <a:srgbClr val="000000">
                              <a:alpha val="100000"/>
                            </a:srgbClr>
                          </a:solidFill>
                          <a:latin typeface="Arial" panose="020B0604020202020204"/>
                          <a:ea typeface="Arial" panose="020B0604020202020204"/>
                          <a:cs typeface="Arial" panose="020B0604020202020204"/>
                        </a:rPr>
                        <a:t>9</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330" name="textbox 330"/>
          <p:cNvSpPr/>
          <p:nvPr/>
        </p:nvSpPr>
        <p:spPr>
          <a:xfrm>
            <a:off x="5656916" y="370160"/>
            <a:ext cx="4223384" cy="1261110"/>
          </a:xfrm>
          <a:prstGeom prst="rect">
            <a:avLst/>
          </a:prstGeom>
        </p:spPr>
        <p:txBody>
          <a:bodyPr vert="horz" wrap="square" lIns="0" tIns="0" rIns="0" bIns="0"/>
          <a:lstStyle/>
          <a:p>
            <a:pPr algn="l" rtl="0" eaLnBrk="0">
              <a:lnSpc>
                <a:spcPct val="81000"/>
              </a:lnSpc>
            </a:pPr>
            <a:endParaRPr lang="en-US" altLang="en-US" sz="100"/>
          </a:p>
          <a:p>
            <a:pPr marL="12700" algn="l" rtl="0" eaLnBrk="0">
              <a:lnSpc>
                <a:spcPct val="92000"/>
              </a:lnSpc>
            </a:pPr>
            <a:r>
              <a:rPr sz="2700" b="1" kern="0" spc="70">
                <a:solidFill>
                  <a:srgbClr val="000000">
                    <a:alpha val="100000"/>
                  </a:srgbClr>
                </a:solidFill>
                <a:latin typeface="微软雅黑" panose="020B0503020204020204" charset="-122"/>
                <a:ea typeface="微软雅黑" panose="020B0503020204020204" charset="-122"/>
                <a:cs typeface="微软雅黑" panose="020B0503020204020204" charset="-122"/>
              </a:rPr>
              <a:t>1.三新高考试卷的结构特</a:t>
            </a:r>
            <a:r>
              <a:rPr sz="2700" b="1" kern="0" spc="60">
                <a:solidFill>
                  <a:srgbClr val="000000">
                    <a:alpha val="100000"/>
                  </a:srgbClr>
                </a:solidFill>
                <a:latin typeface="微软雅黑" panose="020B0503020204020204" charset="-122"/>
                <a:ea typeface="微软雅黑" panose="020B0503020204020204" charset="-122"/>
                <a:cs typeface="微软雅黑" panose="020B0503020204020204" charset="-122"/>
              </a:rPr>
              <a:t>点</a:t>
            </a:r>
            <a:endParaRPr lang="en-US" altLang="en-US" sz="2700"/>
          </a:p>
          <a:p>
            <a:pPr marL="655320" indent="-1905" algn="l" rtl="0" eaLnBrk="0">
              <a:lnSpc>
                <a:spcPct val="117000"/>
              </a:lnSpc>
              <a:spcBef>
                <a:spcPts val="10"/>
              </a:spcBef>
            </a:pPr>
            <a:r>
              <a:rPr sz="2400" kern="0" spc="0">
                <a:ln w="8712" cap="flat" cmpd="sng">
                  <a:solidFill>
                    <a:srgbClr val="000000">
                      <a:alpha val="100000"/>
                    </a:srgbClr>
                  </a:solidFill>
                  <a:prstDash val="solid"/>
                  <a:round/>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黄色为模块间的融合试题</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0">
                <a:ln w="8712" cap="flat" cmpd="sng">
                  <a:solidFill>
                    <a:srgbClr val="000000">
                      <a:alpha val="100000"/>
                    </a:srgbClr>
                  </a:solidFill>
                  <a:prstDash val="solid"/>
                  <a:round/>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蓝色为模块内的融合试题</a:t>
            </a:r>
            <a:endParaRPr lang="en-US" altLang="en-US" sz="2400"/>
          </a:p>
        </p:txBody>
      </p:sp>
      <p:sp>
        <p:nvSpPr>
          <p:cNvPr id="332" name="rect"/>
          <p:cNvSpPr/>
          <p:nvPr/>
        </p:nvSpPr>
        <p:spPr>
          <a:xfrm>
            <a:off x="7200392" y="3507613"/>
            <a:ext cx="509016" cy="33680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34" name="rect"/>
          <p:cNvSpPr/>
          <p:nvPr/>
        </p:nvSpPr>
        <p:spPr>
          <a:xfrm>
            <a:off x="7709407" y="3547236"/>
            <a:ext cx="140207" cy="283463"/>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36" name="textbox 336"/>
          <p:cNvSpPr/>
          <p:nvPr/>
        </p:nvSpPr>
        <p:spPr>
          <a:xfrm>
            <a:off x="5888510" y="3558683"/>
            <a:ext cx="3027045" cy="322579"/>
          </a:xfrm>
          <a:prstGeom prst="rect">
            <a:avLst/>
          </a:prstGeom>
        </p:spPr>
        <p:txBody>
          <a:bodyPr vert="horz" wrap="square" lIns="0" tIns="0" rIns="0" bIns="0"/>
          <a:lstStyle/>
          <a:p>
            <a:pPr algn="l" rtl="0" eaLnBrk="0">
              <a:lnSpc>
                <a:spcPct val="74000"/>
              </a:lnSpc>
            </a:pPr>
            <a:endParaRPr lang="en-US" altLang="en-US" sz="100"/>
          </a:p>
          <a:p>
            <a:pPr marL="12700" algn="l" rtl="0" eaLnBrk="0">
              <a:lnSpc>
                <a:spcPct val="98000"/>
              </a:lnSpc>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哲：选择</a:t>
            </a:r>
            <a:r>
              <a:rPr sz="2000" kern="0" spc="0">
                <a:solidFill>
                  <a:srgbClr val="000000">
                    <a:alpha val="100000"/>
                  </a:srgbClr>
                </a:solidFill>
                <a:latin typeface="Arial" panose="020B0604020202020204"/>
                <a:ea typeface="Arial" panose="020B0604020202020204"/>
                <a:cs typeface="Arial" panose="020B0604020202020204"/>
              </a:rPr>
              <a:t>2+</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2</a:t>
            </a:r>
            <a:r>
              <a:rPr sz="2000" kern="0" spc="-10">
                <a:solidFill>
                  <a:srgbClr val="000000">
                    <a:alpha val="100000"/>
                  </a:srgbClr>
                </a:solidFill>
                <a:latin typeface="Arial" panose="020B0604020202020204"/>
                <a:ea typeface="Arial" panose="020B0604020202020204"/>
                <a:cs typeface="Arial" panose="020B0604020202020204"/>
              </a:rPr>
              <a:t>+</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10">
                <a:solidFill>
                  <a:srgbClr val="000000">
                    <a:alpha val="100000"/>
                  </a:srgbClr>
                </a:solidFill>
                <a:latin typeface="Arial" panose="020B0604020202020204"/>
                <a:ea typeface="Arial" panose="020B0604020202020204"/>
                <a:cs typeface="Arial" panose="020B0604020202020204"/>
              </a:rPr>
              <a:t>1</a:t>
            </a:r>
            <a:endParaRPr lang="en-US" altLang="en-US" sz="2000"/>
          </a:p>
        </p:txBody>
      </p:sp>
      <p:sp>
        <p:nvSpPr>
          <p:cNvPr id="338" name="rect"/>
          <p:cNvSpPr/>
          <p:nvPr/>
        </p:nvSpPr>
        <p:spPr>
          <a:xfrm>
            <a:off x="7200392" y="5132196"/>
            <a:ext cx="141731" cy="283463"/>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40" name="rect"/>
          <p:cNvSpPr/>
          <p:nvPr/>
        </p:nvSpPr>
        <p:spPr>
          <a:xfrm>
            <a:off x="6691376" y="5092572"/>
            <a:ext cx="509016" cy="336803"/>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42" name="textbox 342"/>
          <p:cNvSpPr/>
          <p:nvPr/>
        </p:nvSpPr>
        <p:spPr>
          <a:xfrm>
            <a:off x="5882392" y="5144230"/>
            <a:ext cx="2525395" cy="326390"/>
          </a:xfrm>
          <a:prstGeom prst="rect">
            <a:avLst/>
          </a:prstGeom>
        </p:spPr>
        <p:txBody>
          <a:bodyPr vert="horz" wrap="square" lIns="0" tIns="0" rIns="0" bIns="0"/>
          <a:lstStyle/>
          <a:p>
            <a:pPr algn="l" rtl="0" eaLnBrk="0">
              <a:lnSpc>
                <a:spcPct val="75000"/>
              </a:lnSpc>
            </a:pPr>
            <a:endParaRPr lang="en-US" altLang="en-US" sz="100"/>
          </a:p>
          <a:p>
            <a:pPr marL="12700" algn="l" rtl="0" eaLnBrk="0">
              <a:lnSpc>
                <a:spcPct val="99000"/>
              </a:lnSpc>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1+</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1+</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10">
                <a:solidFill>
                  <a:srgbClr val="000000">
                    <a:alpha val="100000"/>
                  </a:srgbClr>
                </a:solidFill>
                <a:latin typeface="Arial" panose="020B0604020202020204"/>
                <a:ea typeface="Arial" panose="020B0604020202020204"/>
                <a:cs typeface="Arial" panose="020B0604020202020204"/>
              </a:rPr>
              <a:t>1</a:t>
            </a:r>
            <a:endParaRPr lang="en-US" altLang="en-US" sz="2000"/>
          </a:p>
        </p:txBody>
      </p:sp>
      <p:sp>
        <p:nvSpPr>
          <p:cNvPr id="344" name="rect"/>
          <p:cNvSpPr/>
          <p:nvPr/>
        </p:nvSpPr>
        <p:spPr>
          <a:xfrm>
            <a:off x="6400291" y="3903853"/>
            <a:ext cx="763524" cy="33680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46" name="textbox 346"/>
          <p:cNvSpPr/>
          <p:nvPr/>
        </p:nvSpPr>
        <p:spPr>
          <a:xfrm>
            <a:off x="5884683" y="3955129"/>
            <a:ext cx="2346325" cy="322579"/>
          </a:xfrm>
          <a:prstGeom prst="rect">
            <a:avLst/>
          </a:prstGeom>
        </p:spPr>
        <p:txBody>
          <a:bodyPr vert="horz" wrap="square" lIns="0" tIns="0" rIns="0" bIns="0"/>
          <a:lstStyle/>
          <a:p>
            <a:pPr algn="l" rtl="0" eaLnBrk="0">
              <a:lnSpc>
                <a:spcPct val="73000"/>
              </a:lnSpc>
            </a:pPr>
            <a:endParaRPr lang="en-US" altLang="en-US" sz="100"/>
          </a:p>
          <a:p>
            <a:pPr marL="12700" algn="l" rtl="0" eaLnBrk="0">
              <a:lnSpc>
                <a:spcPct val="98000"/>
              </a:lnSpc>
            </a:pPr>
            <a:r>
              <a:rPr sz="20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文：</a:t>
            </a:r>
            <a:r>
              <a:rPr sz="2000" kern="0" spc="-11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选择合</a:t>
            </a:r>
            <a:r>
              <a:rPr sz="2000" kern="0" spc="-50">
                <a:solidFill>
                  <a:srgbClr val="000000">
                    <a:alpha val="100000"/>
                  </a:srgbClr>
                </a:solidFill>
                <a:latin typeface="Arial" panose="020B0604020202020204"/>
                <a:ea typeface="Arial" panose="020B0604020202020204"/>
                <a:cs typeface="Arial" panose="020B0604020202020204"/>
              </a:rPr>
              <a:t>+</a:t>
            </a:r>
            <a:r>
              <a:rPr sz="20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50">
                <a:solidFill>
                  <a:srgbClr val="000000">
                    <a:alpha val="100000"/>
                  </a:srgbClr>
                </a:solidFill>
                <a:latin typeface="Arial" panose="020B0604020202020204"/>
                <a:ea typeface="Arial" panose="020B0604020202020204"/>
                <a:cs typeface="Arial" panose="020B0604020202020204"/>
              </a:rPr>
              <a:t>1</a:t>
            </a:r>
            <a:endParaRPr lang="en-US" altLang="en-US" sz="2000"/>
          </a:p>
        </p:txBody>
      </p:sp>
      <p:sp>
        <p:nvSpPr>
          <p:cNvPr id="348" name="rect"/>
          <p:cNvSpPr/>
          <p:nvPr/>
        </p:nvSpPr>
        <p:spPr>
          <a:xfrm>
            <a:off x="6691376" y="4300092"/>
            <a:ext cx="763523" cy="33680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50" name="rect"/>
          <p:cNvSpPr/>
          <p:nvPr/>
        </p:nvSpPr>
        <p:spPr>
          <a:xfrm>
            <a:off x="7454900" y="4339716"/>
            <a:ext cx="141731"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52" name="textbox 352"/>
          <p:cNvSpPr/>
          <p:nvPr/>
        </p:nvSpPr>
        <p:spPr>
          <a:xfrm>
            <a:off x="5882392" y="4327016"/>
            <a:ext cx="1797050" cy="350520"/>
          </a:xfrm>
          <a:prstGeom prst="rect">
            <a:avLst/>
          </a:prstGeom>
        </p:spPr>
        <p:txBody>
          <a:bodyPr vert="horz" wrap="square" lIns="0" tIns="0" rIns="0" bIns="0"/>
          <a:lstStyle/>
          <a:p>
            <a:pPr algn="l" rtl="0" eaLnBrk="0">
              <a:lnSpc>
                <a:spcPct val="117000"/>
              </a:lnSpc>
            </a:pPr>
            <a:endParaRPr lang="en-US" altLang="en-US" sz="200"/>
          </a:p>
          <a:p>
            <a:pPr marL="12700" algn="l" rtl="0" eaLnBrk="0">
              <a:lnSpc>
                <a:spcPct val="99000"/>
              </a:lnSpc>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20">
                <a:solidFill>
                  <a:srgbClr val="000000">
                    <a:alpha val="100000"/>
                  </a:srgbClr>
                </a:solidFill>
                <a:latin typeface="Arial" panose="020B0604020202020204"/>
                <a:ea typeface="Arial" panose="020B0604020202020204"/>
                <a:cs typeface="Arial" panose="020B0604020202020204"/>
              </a:rPr>
              <a:t>2+</a:t>
            </a: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20">
                <a:solidFill>
                  <a:srgbClr val="000000">
                    <a:alpha val="100000"/>
                  </a:srgbClr>
                </a:solidFill>
                <a:latin typeface="Arial" panose="020B0604020202020204"/>
                <a:ea typeface="Arial" panose="020B0604020202020204"/>
                <a:cs typeface="Arial" panose="020B0604020202020204"/>
              </a:rPr>
              <a:t>1</a:t>
            </a:r>
            <a:endParaRPr lang="en-US" altLang="en-US" sz="2000"/>
          </a:p>
        </p:txBody>
      </p:sp>
      <p:sp>
        <p:nvSpPr>
          <p:cNvPr id="354" name="path"/>
          <p:cNvSpPr/>
          <p:nvPr/>
        </p:nvSpPr>
        <p:spPr>
          <a:xfrm>
            <a:off x="7615660" y="4339716"/>
            <a:ext cx="70104" cy="283464"/>
          </a:xfrm>
          <a:custGeom>
            <a:avLst/>
            <a:gdLst/>
            <a:ahLst/>
            <a:cxnLst/>
            <a:rect l="0" t="0" r="0" b="0"/>
            <a:pathLst>
              <a:path w="110" h="446">
                <a:moveTo>
                  <a:pt x="0" y="446"/>
                </a:moveTo>
                <a:lnTo>
                  <a:pt x="110" y="446"/>
                </a:lnTo>
                <a:lnTo>
                  <a:pt x="110" y="0"/>
                </a:lnTo>
                <a:lnTo>
                  <a:pt x="0" y="0"/>
                </a:lnTo>
                <a:lnTo>
                  <a:pt x="0" y="446"/>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356" name="rect"/>
          <p:cNvSpPr/>
          <p:nvPr/>
        </p:nvSpPr>
        <p:spPr>
          <a:xfrm>
            <a:off x="7454900" y="2754756"/>
            <a:ext cx="141731"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58" name="rect"/>
          <p:cNvSpPr/>
          <p:nvPr/>
        </p:nvSpPr>
        <p:spPr>
          <a:xfrm>
            <a:off x="6691376" y="2715133"/>
            <a:ext cx="763523" cy="336803"/>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60" name="textbox 360"/>
          <p:cNvSpPr/>
          <p:nvPr/>
        </p:nvSpPr>
        <p:spPr>
          <a:xfrm>
            <a:off x="5882394" y="2742056"/>
            <a:ext cx="1797050" cy="349884"/>
          </a:xfrm>
          <a:prstGeom prst="rect">
            <a:avLst/>
          </a:prstGeom>
        </p:spPr>
        <p:txBody>
          <a:bodyPr vert="horz" wrap="square" lIns="0" tIns="0" rIns="0" bIns="0"/>
          <a:lstStyle/>
          <a:p>
            <a:pPr algn="l" rtl="0" eaLnBrk="0">
              <a:lnSpc>
                <a:spcPct val="116000"/>
              </a:lnSpc>
            </a:pPr>
            <a:endParaRPr lang="en-US" altLang="en-US" sz="200"/>
          </a:p>
          <a:p>
            <a:pPr marL="12700" algn="l" rtl="0" eaLnBrk="0">
              <a:lnSpc>
                <a:spcPct val="99000"/>
              </a:lnSpc>
              <a:spcBef>
                <a:spcPct val="0"/>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20">
                <a:solidFill>
                  <a:srgbClr val="000000">
                    <a:alpha val="100000"/>
                  </a:srgbClr>
                </a:solidFill>
                <a:latin typeface="Arial" panose="020B0604020202020204"/>
                <a:ea typeface="Arial" panose="020B0604020202020204"/>
                <a:cs typeface="Arial" panose="020B0604020202020204"/>
              </a:rPr>
              <a:t>3+</a:t>
            </a: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20">
                <a:solidFill>
                  <a:srgbClr val="000000">
                    <a:alpha val="100000"/>
                  </a:srgbClr>
                </a:solidFill>
                <a:latin typeface="Arial" panose="020B0604020202020204"/>
                <a:ea typeface="Arial" panose="020B0604020202020204"/>
                <a:cs typeface="Arial" panose="020B0604020202020204"/>
              </a:rPr>
              <a:t>1</a:t>
            </a:r>
            <a:endParaRPr lang="en-US" altLang="en-US" sz="2000"/>
          </a:p>
        </p:txBody>
      </p:sp>
      <p:sp>
        <p:nvSpPr>
          <p:cNvPr id="362" name="path"/>
          <p:cNvSpPr/>
          <p:nvPr/>
        </p:nvSpPr>
        <p:spPr>
          <a:xfrm>
            <a:off x="7615663" y="2754756"/>
            <a:ext cx="70104" cy="283464"/>
          </a:xfrm>
          <a:custGeom>
            <a:avLst/>
            <a:gdLst/>
            <a:ahLst/>
            <a:cxnLst/>
            <a:rect l="0" t="0" r="0" b="0"/>
            <a:pathLst>
              <a:path w="110" h="446">
                <a:moveTo>
                  <a:pt x="0" y="446"/>
                </a:moveTo>
                <a:lnTo>
                  <a:pt x="110" y="446"/>
                </a:lnTo>
                <a:lnTo>
                  <a:pt x="110" y="0"/>
                </a:lnTo>
                <a:lnTo>
                  <a:pt x="0" y="0"/>
                </a:lnTo>
                <a:lnTo>
                  <a:pt x="0" y="446"/>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364" name="rect"/>
          <p:cNvSpPr/>
          <p:nvPr/>
        </p:nvSpPr>
        <p:spPr>
          <a:xfrm>
            <a:off x="9459976" y="4341240"/>
            <a:ext cx="495300"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66" name="textbox 366"/>
          <p:cNvSpPr/>
          <p:nvPr/>
        </p:nvSpPr>
        <p:spPr>
          <a:xfrm>
            <a:off x="9167133" y="4328540"/>
            <a:ext cx="871219" cy="367029"/>
          </a:xfrm>
          <a:prstGeom prst="rect">
            <a:avLst/>
          </a:prstGeom>
        </p:spPr>
        <p:txBody>
          <a:bodyPr vert="horz" wrap="square" lIns="0" tIns="0" rIns="0" bIns="0"/>
          <a:lstStyle/>
          <a:p>
            <a:pPr algn="l" rtl="0" eaLnBrk="0">
              <a:lnSpc>
                <a:spcPct val="125000"/>
              </a:lnSpc>
            </a:pPr>
            <a:endParaRPr lang="en-US" altLang="en-US" sz="300"/>
          </a:p>
          <a:p>
            <a:pPr marL="12700" algn="l" rtl="0" eaLnBrk="0">
              <a:lnSpc>
                <a:spcPct val="81000"/>
              </a:lnSpc>
              <a:spcBef>
                <a:spcPts val="5"/>
              </a:spcBef>
            </a:pPr>
            <a:r>
              <a:rPr sz="2000" kern="0" spc="-40">
                <a:solidFill>
                  <a:srgbClr val="000000">
                    <a:alpha val="100000"/>
                  </a:srgbClr>
                </a:solidFill>
                <a:latin typeface="Arial" panose="020B0604020202020204"/>
                <a:ea typeface="Arial" panose="020B0604020202020204"/>
                <a:cs typeface="Arial" panose="020B0604020202020204"/>
              </a:rPr>
              <a:t>6+</a:t>
            </a:r>
            <a:r>
              <a:rPr sz="2000" kern="0" spc="-330">
                <a:solidFill>
                  <a:srgbClr val="000000">
                    <a:alpha val="100000"/>
                  </a:srgbClr>
                </a:solidFill>
                <a:latin typeface="Arial" panose="020B0604020202020204"/>
                <a:ea typeface="Arial" panose="020B0604020202020204"/>
                <a:cs typeface="Arial" panose="020B0604020202020204"/>
              </a:rPr>
              <a:t> </a:t>
            </a:r>
            <a:r>
              <a:rPr sz="2000" kern="0" spc="-40">
                <a:solidFill>
                  <a:srgbClr val="000000">
                    <a:alpha val="100000"/>
                  </a:srgbClr>
                </a:solidFill>
                <a:latin typeface="Arial" panose="020B0604020202020204"/>
                <a:ea typeface="Arial" panose="020B0604020202020204"/>
                <a:cs typeface="Arial" panose="020B0604020202020204"/>
              </a:rPr>
              <a:t>10/2</a:t>
            </a:r>
            <a:endParaRPr lang="en-US" altLang="en-US" sz="2000"/>
          </a:p>
        </p:txBody>
      </p:sp>
      <p:sp>
        <p:nvSpPr>
          <p:cNvPr id="368" name="path"/>
          <p:cNvSpPr/>
          <p:nvPr/>
        </p:nvSpPr>
        <p:spPr>
          <a:xfrm>
            <a:off x="9960909" y="4341240"/>
            <a:ext cx="70104" cy="283464"/>
          </a:xfrm>
          <a:custGeom>
            <a:avLst/>
            <a:gdLst/>
            <a:ahLst/>
            <a:cxnLst/>
            <a:rect l="0" t="0" r="0" b="0"/>
            <a:pathLst>
              <a:path w="110" h="446">
                <a:moveTo>
                  <a:pt x="0" y="446"/>
                </a:moveTo>
                <a:lnTo>
                  <a:pt x="110" y="446"/>
                </a:lnTo>
                <a:lnTo>
                  <a:pt x="110" y="0"/>
                </a:lnTo>
                <a:lnTo>
                  <a:pt x="0" y="0"/>
                </a:lnTo>
                <a:lnTo>
                  <a:pt x="0" y="446"/>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370" name="rect"/>
          <p:cNvSpPr/>
          <p:nvPr/>
        </p:nvSpPr>
        <p:spPr>
          <a:xfrm>
            <a:off x="9459976" y="2756280"/>
            <a:ext cx="495300"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72" name="textbox 372"/>
          <p:cNvSpPr/>
          <p:nvPr/>
        </p:nvSpPr>
        <p:spPr>
          <a:xfrm>
            <a:off x="9168151" y="2743580"/>
            <a:ext cx="869950" cy="367029"/>
          </a:xfrm>
          <a:prstGeom prst="rect">
            <a:avLst/>
          </a:prstGeom>
        </p:spPr>
        <p:txBody>
          <a:bodyPr vert="horz" wrap="square" lIns="0" tIns="0" rIns="0" bIns="0"/>
          <a:lstStyle/>
          <a:p>
            <a:pPr algn="l" rtl="0" eaLnBrk="0">
              <a:lnSpc>
                <a:spcPct val="125000"/>
              </a:lnSpc>
            </a:pPr>
            <a:endParaRPr lang="en-US" altLang="en-US" sz="300"/>
          </a:p>
          <a:p>
            <a:pPr marL="12700" algn="l" rtl="0" eaLnBrk="0">
              <a:lnSpc>
                <a:spcPct val="81000"/>
              </a:lnSpc>
              <a:spcBef>
                <a:spcPct val="0"/>
              </a:spcBef>
            </a:pPr>
            <a:r>
              <a:rPr sz="2000" kern="0" spc="-50">
                <a:solidFill>
                  <a:srgbClr val="000000">
                    <a:alpha val="100000"/>
                  </a:srgbClr>
                </a:solidFill>
                <a:latin typeface="Arial" panose="020B0604020202020204"/>
                <a:ea typeface="Arial" panose="020B0604020202020204"/>
                <a:cs typeface="Arial" panose="020B0604020202020204"/>
              </a:rPr>
              <a:t>9+</a:t>
            </a:r>
            <a:r>
              <a:rPr sz="2000" kern="0" spc="-280">
                <a:solidFill>
                  <a:srgbClr val="000000">
                    <a:alpha val="100000"/>
                  </a:srgbClr>
                </a:solidFill>
                <a:latin typeface="Arial" panose="020B0604020202020204"/>
                <a:ea typeface="Arial" panose="020B0604020202020204"/>
                <a:cs typeface="Arial" panose="020B0604020202020204"/>
              </a:rPr>
              <a:t> </a:t>
            </a:r>
            <a:r>
              <a:rPr sz="2000" kern="0" spc="-50">
                <a:solidFill>
                  <a:srgbClr val="000000">
                    <a:alpha val="100000"/>
                  </a:srgbClr>
                </a:solidFill>
                <a:latin typeface="Arial" panose="020B0604020202020204"/>
                <a:ea typeface="Arial" panose="020B0604020202020204"/>
                <a:cs typeface="Arial" panose="020B0604020202020204"/>
              </a:rPr>
              <a:t>10/2</a:t>
            </a:r>
            <a:endParaRPr lang="en-US" altLang="en-US" sz="2000"/>
          </a:p>
        </p:txBody>
      </p:sp>
      <p:sp>
        <p:nvSpPr>
          <p:cNvPr id="374" name="path"/>
          <p:cNvSpPr/>
          <p:nvPr/>
        </p:nvSpPr>
        <p:spPr>
          <a:xfrm>
            <a:off x="9960657" y="2756280"/>
            <a:ext cx="70104" cy="283464"/>
          </a:xfrm>
          <a:custGeom>
            <a:avLst/>
            <a:gdLst/>
            <a:ahLst/>
            <a:cxnLst/>
            <a:rect l="0" t="0" r="0" b="0"/>
            <a:pathLst>
              <a:path w="110" h="446">
                <a:moveTo>
                  <a:pt x="0" y="446"/>
                </a:moveTo>
                <a:lnTo>
                  <a:pt x="110" y="446"/>
                </a:lnTo>
                <a:lnTo>
                  <a:pt x="110" y="0"/>
                </a:lnTo>
                <a:lnTo>
                  <a:pt x="0" y="0"/>
                </a:lnTo>
                <a:lnTo>
                  <a:pt x="0" y="446"/>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376" name="rect"/>
          <p:cNvSpPr/>
          <p:nvPr/>
        </p:nvSpPr>
        <p:spPr>
          <a:xfrm>
            <a:off x="9751059" y="3152521"/>
            <a:ext cx="141731"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78" name="textbox 378"/>
          <p:cNvSpPr/>
          <p:nvPr/>
        </p:nvSpPr>
        <p:spPr>
          <a:xfrm>
            <a:off x="9167135" y="3139821"/>
            <a:ext cx="808990" cy="367029"/>
          </a:xfrm>
          <a:prstGeom prst="rect">
            <a:avLst/>
          </a:prstGeom>
        </p:spPr>
        <p:txBody>
          <a:bodyPr vert="horz" wrap="square" lIns="0" tIns="0" rIns="0" bIns="0"/>
          <a:lstStyle/>
          <a:p>
            <a:pPr algn="l" rtl="0" eaLnBrk="0">
              <a:lnSpc>
                <a:spcPct val="131000"/>
              </a:lnSpc>
            </a:pPr>
            <a:endParaRPr lang="en-US" altLang="en-US" sz="300"/>
          </a:p>
          <a:p>
            <a:pPr marL="12700" algn="l" rtl="0" eaLnBrk="0">
              <a:lnSpc>
                <a:spcPct val="80000"/>
              </a:lnSpc>
              <a:spcBef>
                <a:spcPts val="5"/>
              </a:spcBef>
            </a:pPr>
            <a:r>
              <a:rPr sz="2000" kern="0" spc="-20">
                <a:solidFill>
                  <a:srgbClr val="000000">
                    <a:alpha val="100000"/>
                  </a:srgbClr>
                </a:solidFill>
                <a:latin typeface="Arial" panose="020B0604020202020204"/>
                <a:ea typeface="Arial" panose="020B0604020202020204"/>
                <a:cs typeface="Arial" panose="020B0604020202020204"/>
              </a:rPr>
              <a:t>6+8+</a:t>
            </a:r>
            <a:r>
              <a:rPr sz="2000" kern="0" spc="-310">
                <a:solidFill>
                  <a:srgbClr val="000000">
                    <a:alpha val="100000"/>
                  </a:srgbClr>
                </a:solidFill>
                <a:latin typeface="Arial" panose="020B0604020202020204"/>
                <a:ea typeface="Arial" panose="020B0604020202020204"/>
                <a:cs typeface="Arial" panose="020B0604020202020204"/>
              </a:rPr>
              <a:t> </a:t>
            </a:r>
            <a:r>
              <a:rPr sz="2000" kern="0" spc="-20">
                <a:solidFill>
                  <a:srgbClr val="000000">
                    <a:alpha val="100000"/>
                  </a:srgbClr>
                </a:solidFill>
                <a:latin typeface="Arial" panose="020B0604020202020204"/>
                <a:ea typeface="Arial" panose="020B0604020202020204"/>
                <a:cs typeface="Arial" panose="020B0604020202020204"/>
              </a:rPr>
              <a:t>1</a:t>
            </a:r>
            <a:endParaRPr lang="en-US" altLang="en-US" sz="2000"/>
          </a:p>
        </p:txBody>
      </p:sp>
      <p:sp>
        <p:nvSpPr>
          <p:cNvPr id="380" name="path"/>
          <p:cNvSpPr/>
          <p:nvPr/>
        </p:nvSpPr>
        <p:spPr>
          <a:xfrm>
            <a:off x="9918248" y="3152521"/>
            <a:ext cx="70104" cy="283464"/>
          </a:xfrm>
          <a:custGeom>
            <a:avLst/>
            <a:gdLst/>
            <a:ahLst/>
            <a:cxnLst/>
            <a:rect l="0" t="0" r="0" b="0"/>
            <a:pathLst>
              <a:path w="110" h="446">
                <a:moveTo>
                  <a:pt x="0" y="446"/>
                </a:moveTo>
                <a:lnTo>
                  <a:pt x="110" y="446"/>
                </a:lnTo>
                <a:lnTo>
                  <a:pt x="110" y="0"/>
                </a:lnTo>
                <a:lnTo>
                  <a:pt x="0" y="0"/>
                </a:lnTo>
                <a:lnTo>
                  <a:pt x="0" y="446"/>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382" name="rect"/>
          <p:cNvSpPr/>
          <p:nvPr/>
        </p:nvSpPr>
        <p:spPr>
          <a:xfrm>
            <a:off x="9751059" y="4737480"/>
            <a:ext cx="141731" cy="283463"/>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84" name="textbox 384"/>
          <p:cNvSpPr/>
          <p:nvPr/>
        </p:nvSpPr>
        <p:spPr>
          <a:xfrm>
            <a:off x="9167143" y="4724780"/>
            <a:ext cx="808990" cy="367029"/>
          </a:xfrm>
          <a:prstGeom prst="rect">
            <a:avLst/>
          </a:prstGeom>
        </p:spPr>
        <p:txBody>
          <a:bodyPr vert="horz" wrap="square" lIns="0" tIns="0" rIns="0" bIns="0"/>
          <a:lstStyle/>
          <a:p>
            <a:pPr algn="l" rtl="0" eaLnBrk="0">
              <a:lnSpc>
                <a:spcPct val="132000"/>
              </a:lnSpc>
            </a:pPr>
            <a:endParaRPr lang="en-US" altLang="en-US" sz="300"/>
          </a:p>
          <a:p>
            <a:pPr marL="12700" algn="l" rtl="0" eaLnBrk="0">
              <a:lnSpc>
                <a:spcPct val="80000"/>
              </a:lnSpc>
              <a:spcBef>
                <a:spcPct val="0"/>
              </a:spcBef>
            </a:pPr>
            <a:r>
              <a:rPr sz="2000" kern="0" spc="-20">
                <a:solidFill>
                  <a:srgbClr val="000000">
                    <a:alpha val="100000"/>
                  </a:srgbClr>
                </a:solidFill>
                <a:latin typeface="Arial" panose="020B0604020202020204"/>
                <a:ea typeface="Arial" panose="020B0604020202020204"/>
                <a:cs typeface="Arial" panose="020B0604020202020204"/>
              </a:rPr>
              <a:t>6+7+2</a:t>
            </a:r>
            <a:endParaRPr lang="en-US" altLang="en-US" sz="2000"/>
          </a:p>
        </p:txBody>
      </p:sp>
      <p:sp>
        <p:nvSpPr>
          <p:cNvPr id="386" name="path"/>
          <p:cNvSpPr/>
          <p:nvPr/>
        </p:nvSpPr>
        <p:spPr>
          <a:xfrm>
            <a:off x="9886999" y="4737480"/>
            <a:ext cx="70104" cy="283463"/>
          </a:xfrm>
          <a:custGeom>
            <a:avLst/>
            <a:gdLst/>
            <a:ahLst/>
            <a:cxnLst/>
            <a:rect l="0" t="0" r="0" b="0"/>
            <a:pathLst>
              <a:path w="110" h="446">
                <a:moveTo>
                  <a:pt x="0" y="446"/>
                </a:moveTo>
                <a:lnTo>
                  <a:pt x="110" y="446"/>
                </a:lnTo>
                <a:lnTo>
                  <a:pt x="110" y="0"/>
                </a:lnTo>
                <a:lnTo>
                  <a:pt x="0" y="0"/>
                </a:lnTo>
                <a:lnTo>
                  <a:pt x="0" y="446"/>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388" name="rect"/>
          <p:cNvSpPr/>
          <p:nvPr/>
        </p:nvSpPr>
        <p:spPr>
          <a:xfrm>
            <a:off x="9751059" y="3548760"/>
            <a:ext cx="141731"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90" name="rect"/>
          <p:cNvSpPr/>
          <p:nvPr/>
        </p:nvSpPr>
        <p:spPr>
          <a:xfrm>
            <a:off x="9459976" y="3548760"/>
            <a:ext cx="141731"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92" name="textbox 392"/>
          <p:cNvSpPr/>
          <p:nvPr/>
        </p:nvSpPr>
        <p:spPr>
          <a:xfrm>
            <a:off x="9167142" y="3583900"/>
            <a:ext cx="1029335" cy="269240"/>
          </a:xfrm>
          <a:prstGeom prst="rect">
            <a:avLst/>
          </a:prstGeom>
        </p:spPr>
        <p:txBody>
          <a:bodyPr vert="horz" wrap="square" lIns="0" tIns="0" rIns="0" bIns="0"/>
          <a:lstStyle/>
          <a:p>
            <a:pPr algn="l" rtl="0" eaLnBrk="0">
              <a:lnSpc>
                <a:spcPct val="83000"/>
              </a:lnSpc>
            </a:pPr>
            <a:endParaRPr lang="en-US" altLang="en-US" sz="100"/>
          </a:p>
          <a:p>
            <a:pPr marL="12700" algn="l" rtl="0" eaLnBrk="0">
              <a:lnSpc>
                <a:spcPct val="80000"/>
              </a:lnSpc>
            </a:pPr>
            <a:r>
              <a:rPr sz="2000" kern="0" spc="-10">
                <a:solidFill>
                  <a:srgbClr val="000000">
                    <a:alpha val="100000"/>
                  </a:srgbClr>
                </a:solidFill>
                <a:latin typeface="Arial" panose="020B0604020202020204"/>
                <a:ea typeface="Arial" panose="020B0604020202020204"/>
                <a:cs typeface="Arial" panose="020B0604020202020204"/>
              </a:rPr>
              <a:t>6+2+2+8</a:t>
            </a:r>
            <a:endParaRPr lang="en-US" altLang="en-US" sz="2000"/>
          </a:p>
        </p:txBody>
      </p:sp>
      <p:sp>
        <p:nvSpPr>
          <p:cNvPr id="394" name="rect"/>
          <p:cNvSpPr/>
          <p:nvPr/>
        </p:nvSpPr>
        <p:spPr>
          <a:xfrm>
            <a:off x="9459976" y="5133720"/>
            <a:ext cx="141731" cy="283463"/>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396" name="textbox 396"/>
          <p:cNvSpPr/>
          <p:nvPr/>
        </p:nvSpPr>
        <p:spPr>
          <a:xfrm>
            <a:off x="9168150" y="5169423"/>
            <a:ext cx="738505" cy="269240"/>
          </a:xfrm>
          <a:prstGeom prst="rect">
            <a:avLst/>
          </a:prstGeom>
        </p:spPr>
        <p:txBody>
          <a:bodyPr vert="horz" wrap="square" lIns="0" tIns="0" rIns="0" bIns="0"/>
          <a:lstStyle/>
          <a:p>
            <a:pPr algn="l" rtl="0" eaLnBrk="0">
              <a:lnSpc>
                <a:spcPct val="83000"/>
              </a:lnSpc>
            </a:pPr>
            <a:endParaRPr lang="en-US" altLang="en-US" sz="100"/>
          </a:p>
          <a:p>
            <a:pPr marL="12700" algn="l" rtl="0" eaLnBrk="0">
              <a:lnSpc>
                <a:spcPct val="80000"/>
              </a:lnSpc>
            </a:pPr>
            <a:r>
              <a:rPr sz="2000" kern="0" spc="-50">
                <a:solidFill>
                  <a:srgbClr val="000000">
                    <a:alpha val="100000"/>
                  </a:srgbClr>
                </a:solidFill>
                <a:latin typeface="Arial" panose="020B0604020202020204"/>
                <a:ea typeface="Arial" panose="020B0604020202020204"/>
                <a:cs typeface="Arial" panose="020B0604020202020204"/>
              </a:rPr>
              <a:t>3+</a:t>
            </a:r>
            <a:r>
              <a:rPr sz="2000" kern="0" spc="-340">
                <a:solidFill>
                  <a:srgbClr val="000000">
                    <a:alpha val="100000"/>
                  </a:srgbClr>
                </a:solidFill>
                <a:latin typeface="Arial" panose="020B0604020202020204"/>
                <a:ea typeface="Arial" panose="020B0604020202020204"/>
                <a:cs typeface="Arial" panose="020B0604020202020204"/>
              </a:rPr>
              <a:t> </a:t>
            </a:r>
            <a:r>
              <a:rPr sz="2000" kern="0" spc="-50">
                <a:solidFill>
                  <a:srgbClr val="000000">
                    <a:alpha val="100000"/>
                  </a:srgbClr>
                </a:solidFill>
                <a:latin typeface="Arial" panose="020B0604020202020204"/>
                <a:ea typeface="Arial" panose="020B0604020202020204"/>
                <a:cs typeface="Arial" panose="020B0604020202020204"/>
              </a:rPr>
              <a:t>1+5</a:t>
            </a:r>
            <a:endParaRPr lang="en-US" altLang="en-US" sz="2000"/>
          </a:p>
        </p:txBody>
      </p:sp>
      <p:sp>
        <p:nvSpPr>
          <p:cNvPr id="398" name="rect"/>
          <p:cNvSpPr/>
          <p:nvPr/>
        </p:nvSpPr>
        <p:spPr>
          <a:xfrm>
            <a:off x="9168892" y="3945001"/>
            <a:ext cx="141731" cy="283463"/>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00" name="textbox 400"/>
          <p:cNvSpPr/>
          <p:nvPr/>
        </p:nvSpPr>
        <p:spPr>
          <a:xfrm>
            <a:off x="9185203" y="3980322"/>
            <a:ext cx="430530" cy="269240"/>
          </a:xfrm>
          <a:prstGeom prst="rect">
            <a:avLst/>
          </a:prstGeom>
        </p:spPr>
        <p:txBody>
          <a:bodyPr vert="horz" wrap="square" lIns="0" tIns="0" rIns="0" bIns="0"/>
          <a:lstStyle/>
          <a:p>
            <a:pPr algn="l" rtl="0" eaLnBrk="0">
              <a:lnSpc>
                <a:spcPct val="82000"/>
              </a:lnSpc>
            </a:pPr>
            <a:endParaRPr lang="en-US" altLang="en-US" sz="100"/>
          </a:p>
          <a:p>
            <a:pPr marL="12700" algn="l" rtl="0" eaLnBrk="0">
              <a:lnSpc>
                <a:spcPct val="80000"/>
              </a:lnSpc>
            </a:pPr>
            <a:r>
              <a:rPr sz="2000" kern="0" spc="-60">
                <a:solidFill>
                  <a:srgbClr val="000000">
                    <a:alpha val="100000"/>
                  </a:srgbClr>
                </a:solidFill>
                <a:latin typeface="Arial" panose="020B0604020202020204"/>
                <a:ea typeface="Arial" panose="020B0604020202020204"/>
                <a:cs typeface="Arial" panose="020B0604020202020204"/>
              </a:rPr>
              <a:t>1+6</a:t>
            </a:r>
            <a:endParaRPr lang="en-US" altLang="en-US" sz="200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icture 402"/>
          <p:cNvPicPr>
            <a:picLocks noChangeAspect="1"/>
          </p:cNvPicPr>
          <p:nvPr/>
        </p:nvPicPr>
        <p:blipFill>
          <a:blip r:embed="rId1"/>
          <a:stretch>
            <a:fillRect/>
          </a:stretch>
        </p:blipFill>
        <p:spPr>
          <a:xfrm rot="21600000">
            <a:off x="0" y="0"/>
            <a:ext cx="12192000" cy="6858000"/>
          </a:xfrm>
          <a:prstGeom prst="rect">
            <a:avLst/>
          </a:prstGeom>
        </p:spPr>
      </p:pic>
      <p:graphicFrame>
        <p:nvGraphicFramePr>
          <p:cNvPr id="404" name="table 404"/>
          <p:cNvGraphicFramePr>
            <a:graphicFrameLocks noGrp="1"/>
          </p:cNvGraphicFramePr>
          <p:nvPr/>
        </p:nvGraphicFramePr>
        <p:xfrm>
          <a:off x="5219700" y="1240916"/>
          <a:ext cx="6776718" cy="3578859"/>
        </p:xfrm>
        <a:graphic>
          <a:graphicData uri="http://schemas.openxmlformats.org/drawingml/2006/table">
            <a:tbl>
              <a:tblPr/>
              <a:tblGrid>
                <a:gridCol w="878205"/>
                <a:gridCol w="3306444"/>
                <a:gridCol w="1059814"/>
                <a:gridCol w="768984"/>
                <a:gridCol w="763269"/>
              </a:tblGrid>
              <a:tr h="402590">
                <a:tc>
                  <a:txBody>
                    <a:bodyPr wrap="square"/>
                    <a:lstStyle/>
                    <a:p>
                      <a:pPr algn="l" rtl="0" eaLnBrk="0">
                        <a:lnSpc>
                          <a:spcPct val="100000"/>
                        </a:lnSpc>
                      </a:pPr>
                      <a:endParaRPr lang="en-US" altLang="en-US" sz="600"/>
                    </a:p>
                    <a:p>
                      <a:pPr marL="169545" algn="l" rtl="0" eaLnBrk="0">
                        <a:lnSpc>
                          <a:spcPct val="97000"/>
                        </a:lnSpc>
                        <a:spcBef>
                          <a:spcPct val="0"/>
                        </a:spcBef>
                      </a:pPr>
                      <a:r>
                        <a:rPr sz="2000" b="1" kern="0" spc="-10">
                          <a:solidFill>
                            <a:srgbClr val="FFFFFF">
                              <a:alpha val="100000"/>
                            </a:srgbClr>
                          </a:solidFill>
                          <a:latin typeface="微软雅黑" panose="020B0503020204020204" charset="-122"/>
                          <a:ea typeface="微软雅黑" panose="020B0503020204020204" charset="-122"/>
                          <a:cs typeface="微软雅黑" panose="020B0503020204020204" charset="-122"/>
                        </a:rPr>
                        <a:t>模块</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19000"/>
                        </a:lnSpc>
                      </a:pPr>
                      <a:endParaRPr lang="en-US" altLang="en-US" sz="500"/>
                    </a:p>
                    <a:p>
                      <a:pPr marL="95250" algn="l" rtl="0" eaLnBrk="0">
                        <a:lnSpc>
                          <a:spcPct val="97000"/>
                        </a:lnSpc>
                        <a:spcBef>
                          <a:spcPts val="5"/>
                        </a:spcBef>
                      </a:pPr>
                      <a:r>
                        <a:rPr sz="2000" b="1" kern="0" spc="260">
                          <a:solidFill>
                            <a:srgbClr val="FFFFFF">
                              <a:alpha val="100000"/>
                            </a:srgbClr>
                          </a:solidFill>
                          <a:latin typeface="微软雅黑" panose="020B0503020204020204" charset="-122"/>
                          <a:ea typeface="微软雅黑" panose="020B0503020204020204" charset="-122"/>
                          <a:cs typeface="微软雅黑" panose="020B0503020204020204" charset="-122"/>
                        </a:rPr>
                        <a:t>题量</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17000"/>
                        </a:lnSpc>
                      </a:pPr>
                      <a:endParaRPr lang="en-US" altLang="en-US" sz="500"/>
                    </a:p>
                    <a:p>
                      <a:pPr marL="95250" algn="l" rtl="0" eaLnBrk="0">
                        <a:lnSpc>
                          <a:spcPct val="98000"/>
                        </a:lnSpc>
                        <a:spcBef>
                          <a:spcPts val="5"/>
                        </a:spcBef>
                      </a:pPr>
                      <a:r>
                        <a:rPr sz="2000" b="1" kern="0" spc="-10">
                          <a:solidFill>
                            <a:srgbClr val="FFFFFF">
                              <a:alpha val="100000"/>
                            </a:srgbClr>
                          </a:solidFill>
                          <a:latin typeface="微软雅黑" panose="020B0503020204020204" charset="-122"/>
                          <a:ea typeface="微软雅黑" panose="020B0503020204020204" charset="-122"/>
                          <a:cs typeface="微软雅黑" panose="020B0503020204020204" charset="-122"/>
                        </a:rPr>
                        <a:t>分值</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18000"/>
                        </a:lnSpc>
                      </a:pPr>
                      <a:endParaRPr lang="en-US" altLang="en-US" sz="500"/>
                    </a:p>
                    <a:p>
                      <a:pPr marL="96520" algn="l" rtl="0" eaLnBrk="0">
                        <a:lnSpc>
                          <a:spcPct val="98000"/>
                        </a:lnSpc>
                        <a:spcBef>
                          <a:spcPts val="5"/>
                        </a:spcBef>
                      </a:pPr>
                      <a:r>
                        <a:rPr sz="2000" b="1" kern="0" spc="-20">
                          <a:solidFill>
                            <a:srgbClr val="FFFFFF">
                              <a:alpha val="100000"/>
                            </a:srgbClr>
                          </a:solidFill>
                          <a:latin typeface="微软雅黑" panose="020B0503020204020204" charset="-122"/>
                          <a:ea typeface="微软雅黑" panose="020B0503020204020204" charset="-122"/>
                          <a:cs typeface="微软雅黑" panose="020B0503020204020204" charset="-122"/>
                        </a:rPr>
                        <a:t>共计</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19000"/>
                        </a:lnSpc>
                      </a:pPr>
                      <a:endParaRPr lang="en-US" altLang="en-US" sz="500"/>
                    </a:p>
                    <a:p>
                      <a:pPr marL="96520" algn="l" rtl="0" eaLnBrk="0">
                        <a:lnSpc>
                          <a:spcPct val="98000"/>
                        </a:lnSpc>
                        <a:spcBef>
                          <a:spcPct val="0"/>
                        </a:spcBef>
                      </a:pPr>
                      <a:r>
                        <a:rPr sz="2000" b="1" kern="0" spc="-20">
                          <a:solidFill>
                            <a:srgbClr val="FFFFFF">
                              <a:alpha val="100000"/>
                            </a:srgbClr>
                          </a:solidFill>
                          <a:latin typeface="微软雅黑" panose="020B0503020204020204" charset="-122"/>
                          <a:ea typeface="微软雅黑" panose="020B0503020204020204" charset="-122"/>
                          <a:cs typeface="微软雅黑" panose="020B0503020204020204" charset="-122"/>
                        </a:rPr>
                        <a:t>总计</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r>
              <a:tr h="396240">
                <a:tc>
                  <a:txBody>
                    <a:bodyPr wrap="square"/>
                    <a:lstStyle/>
                    <a:p>
                      <a:pPr algn="l" rtl="0" eaLnBrk="0">
                        <a:lnSpc>
                          <a:spcPct val="108000"/>
                        </a:lnSpc>
                      </a:pPr>
                      <a:endParaRPr lang="en-US" altLang="en-US" sz="500"/>
                    </a:p>
                    <a:p>
                      <a:pPr marL="102870" algn="l" rtl="0" eaLnBrk="0">
                        <a:lnSpc>
                          <a:spcPct val="98000"/>
                        </a:lnSpc>
                        <a:spcBef>
                          <a:spcPts val="5"/>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2000" kern="0" spc="-20">
                          <a:solidFill>
                            <a:srgbClr val="000000">
                              <a:alpha val="100000"/>
                            </a:srgbClr>
                          </a:solidFill>
                          <a:latin typeface="Arial" panose="020B0604020202020204"/>
                          <a:ea typeface="Arial" panose="020B0604020202020204"/>
                          <a:cs typeface="Arial" panose="020B0604020202020204"/>
                        </a:rPr>
                        <a:t>1</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9000"/>
                        </a:lnSpc>
                      </a:pPr>
                      <a:endParaRPr lang="en-US" altLang="en-US" sz="500"/>
                    </a:p>
                    <a:p>
                      <a:pPr marL="95250" algn="l" rtl="0" eaLnBrk="0">
                        <a:lnSpc>
                          <a:spcPct val="99000"/>
                        </a:lnSpc>
                        <a:spcBef>
                          <a:spcPts val="5"/>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3+</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0">
                          <a:solidFill>
                            <a:srgbClr val="000000">
                              <a:alpha val="100000"/>
                            </a:srgbClr>
                          </a:solidFill>
                          <a:latin typeface="Arial" panose="020B0604020202020204"/>
                          <a:ea typeface="Arial" panose="020B0604020202020204"/>
                          <a:cs typeface="Arial" panose="020B0604020202020204"/>
                        </a:rPr>
                        <a:t>0</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2000"/>
                        </a:lnSpc>
                      </a:pPr>
                      <a:endParaRPr lang="en-US" altLang="en-US" sz="700"/>
                    </a:p>
                    <a:p>
                      <a:pPr marL="103505" algn="l" rtl="0" eaLnBrk="0">
                        <a:lnSpc>
                          <a:spcPct val="80000"/>
                        </a:lnSpc>
                        <a:spcBef>
                          <a:spcPts val="5"/>
                        </a:spcBef>
                      </a:pPr>
                      <a:r>
                        <a:rPr sz="2000" kern="0" spc="-20">
                          <a:solidFill>
                            <a:srgbClr val="000000">
                              <a:alpha val="100000"/>
                            </a:srgbClr>
                          </a:solidFill>
                          <a:latin typeface="Arial" panose="020B0604020202020204"/>
                          <a:ea typeface="Arial" panose="020B0604020202020204"/>
                          <a:cs typeface="Arial" panose="020B0604020202020204"/>
                        </a:rPr>
                        <a:t>9</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2000"/>
                        </a:lnSpc>
                      </a:pPr>
                      <a:endParaRPr lang="en-US" altLang="en-US" sz="700"/>
                    </a:p>
                    <a:p>
                      <a:pPr marL="103505" algn="l" rtl="0" eaLnBrk="0">
                        <a:lnSpc>
                          <a:spcPct val="80000"/>
                        </a:lnSpc>
                        <a:spcBef>
                          <a:spcPts val="5"/>
                        </a:spcBef>
                      </a:pPr>
                      <a:r>
                        <a:rPr sz="2000" kern="0" spc="-20">
                          <a:solidFill>
                            <a:srgbClr val="000000">
                              <a:alpha val="100000"/>
                            </a:srgbClr>
                          </a:solidFill>
                          <a:latin typeface="Arial" panose="020B0604020202020204"/>
                          <a:ea typeface="Arial" panose="020B0604020202020204"/>
                          <a:cs typeface="Arial" panose="020B0604020202020204"/>
                        </a:rPr>
                        <a:t>9</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5">
                  <a:txBody>
                    <a:bodyPr wrap="square"/>
                    <a:lstStyle/>
                    <a:p>
                      <a:pPr algn="l" rtl="0" eaLnBrk="0">
                        <a:lnSpc>
                          <a:spcPct val="102000"/>
                        </a:lnSpc>
                      </a:pPr>
                      <a:endParaRPr lang="en-US" altLang="en-US" sz="700"/>
                    </a:p>
                    <a:p>
                      <a:pPr algn="l" rtl="0" eaLnBrk="0">
                        <a:lnSpc>
                          <a:spcPct val="7000"/>
                        </a:lnSpc>
                      </a:pPr>
                      <a:endParaRPr lang="en-US" altLang="en-US" sz="100"/>
                    </a:p>
                    <a:p>
                      <a:pPr marL="103505" algn="l" rtl="0" eaLnBrk="0">
                        <a:lnSpc>
                          <a:spcPct val="80000"/>
                        </a:lnSpc>
                      </a:pPr>
                      <a:r>
                        <a:rPr sz="2000" b="1" kern="0" spc="-30">
                          <a:solidFill>
                            <a:srgbClr val="000000">
                              <a:alpha val="100000"/>
                            </a:srgbClr>
                          </a:solidFill>
                          <a:latin typeface="Arial" panose="020B0604020202020204"/>
                          <a:ea typeface="Arial" panose="020B0604020202020204"/>
                          <a:cs typeface="Arial" panose="020B0604020202020204"/>
                        </a:rPr>
                        <a:t>68</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396239">
                <a:tc>
                  <a:txBody>
                    <a:bodyPr wrap="square"/>
                    <a:lstStyle/>
                    <a:p>
                      <a:pPr algn="l" rtl="0" eaLnBrk="0">
                        <a:lnSpc>
                          <a:spcPct val="113000"/>
                        </a:lnSpc>
                      </a:pPr>
                      <a:endParaRPr lang="en-US" altLang="en-US" sz="500"/>
                    </a:p>
                    <a:p>
                      <a:pPr marL="102870" algn="l" rtl="0" eaLnBrk="0">
                        <a:lnSpc>
                          <a:spcPct val="97000"/>
                        </a:lnSpc>
                        <a:spcBef>
                          <a:spcPct val="0"/>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2000" kern="0" spc="-20">
                          <a:solidFill>
                            <a:srgbClr val="000000">
                              <a:alpha val="100000"/>
                            </a:srgbClr>
                          </a:solidFill>
                          <a:latin typeface="Arial" panose="020B0604020202020204"/>
                          <a:ea typeface="Arial" panose="020B0604020202020204"/>
                          <a:cs typeface="Arial" panose="020B0604020202020204"/>
                        </a:rPr>
                        <a:t>2</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3000"/>
                        </a:lnSpc>
                      </a:pPr>
                      <a:endParaRPr lang="en-US" altLang="en-US" sz="700"/>
                    </a:p>
                    <a:p>
                      <a:pPr marL="120015" algn="l" rtl="0" eaLnBrk="0">
                        <a:lnSpc>
                          <a:spcPct val="80000"/>
                        </a:lnSpc>
                        <a:spcBef>
                          <a:spcPts val="5"/>
                        </a:spcBef>
                      </a:pPr>
                      <a:r>
                        <a:rPr sz="2000" kern="0" spc="-60">
                          <a:solidFill>
                            <a:srgbClr val="000000">
                              <a:alpha val="100000"/>
                            </a:srgbClr>
                          </a:solidFill>
                          <a:latin typeface="Arial" panose="020B0604020202020204"/>
                          <a:ea typeface="Arial" panose="020B0604020202020204"/>
                          <a:cs typeface="Arial" panose="020B0604020202020204"/>
                        </a:rPr>
                        <a:t>14</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6240">
                <a:tc>
                  <a:txBody>
                    <a:bodyPr wrap="square"/>
                    <a:lstStyle/>
                    <a:p>
                      <a:pPr algn="l" rtl="0" eaLnBrk="0">
                        <a:lnSpc>
                          <a:spcPct val="113000"/>
                        </a:lnSpc>
                      </a:pPr>
                      <a:endParaRPr lang="en-US" altLang="en-US" sz="500"/>
                    </a:p>
                    <a:p>
                      <a:pPr marL="102870" algn="l" rtl="0" eaLnBrk="0">
                        <a:lnSpc>
                          <a:spcPct val="97000"/>
                        </a:lnSpc>
                        <a:spcBef>
                          <a:spcPct val="0"/>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2000" kern="0" spc="-20">
                          <a:solidFill>
                            <a:srgbClr val="000000">
                              <a:alpha val="100000"/>
                            </a:srgbClr>
                          </a:solidFill>
                          <a:latin typeface="Arial" panose="020B0604020202020204"/>
                          <a:ea typeface="Arial" panose="020B0604020202020204"/>
                          <a:cs typeface="Arial" panose="020B0604020202020204"/>
                        </a:rPr>
                        <a:t>3</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3000"/>
                        </a:lnSpc>
                      </a:pPr>
                      <a:endParaRPr lang="en-US" altLang="en-US" sz="700"/>
                    </a:p>
                    <a:p>
                      <a:pPr marL="99695" algn="l" rtl="0" eaLnBrk="0">
                        <a:lnSpc>
                          <a:spcPct val="80000"/>
                        </a:lnSpc>
                        <a:spcBef>
                          <a:spcPts val="5"/>
                        </a:spcBef>
                      </a:pPr>
                      <a:r>
                        <a:rPr sz="2000" kern="0" spc="-20">
                          <a:solidFill>
                            <a:srgbClr val="000000">
                              <a:alpha val="100000"/>
                            </a:srgbClr>
                          </a:solidFill>
                          <a:latin typeface="Arial" panose="020B0604020202020204"/>
                          <a:ea typeface="Arial" panose="020B0604020202020204"/>
                          <a:cs typeface="Arial" panose="020B0604020202020204"/>
                        </a:rPr>
                        <a:t>21</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6239">
                <a:tc rowSpan="2">
                  <a:txBody>
                    <a:bodyPr wrap="square"/>
                    <a:lstStyle/>
                    <a:p>
                      <a:pPr algn="l" rtl="0" eaLnBrk="0">
                        <a:lnSpc>
                          <a:spcPct val="113000"/>
                        </a:lnSpc>
                      </a:pPr>
                      <a:endParaRPr lang="en-US" altLang="en-US" sz="500"/>
                    </a:p>
                    <a:p>
                      <a:pPr marL="102870" algn="l" rtl="0" eaLnBrk="0">
                        <a:lnSpc>
                          <a:spcPct val="97000"/>
                        </a:lnSpc>
                        <a:spcBef>
                          <a:spcPct val="0"/>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2000" kern="0" spc="-20">
                          <a:solidFill>
                            <a:srgbClr val="000000">
                              <a:alpha val="100000"/>
                            </a:srgbClr>
                          </a:solidFill>
                          <a:latin typeface="Arial" panose="020B0604020202020204"/>
                          <a:ea typeface="Arial" panose="020B0604020202020204"/>
                          <a:cs typeface="Arial" panose="020B0604020202020204"/>
                        </a:rPr>
                        <a:t>4</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3000"/>
                        </a:lnSpc>
                      </a:pPr>
                      <a:endParaRPr lang="en-US" altLang="en-US" sz="700"/>
                    </a:p>
                    <a:p>
                      <a:pPr marL="120015" algn="l" rtl="0" eaLnBrk="0">
                        <a:lnSpc>
                          <a:spcPct val="80000"/>
                        </a:lnSpc>
                        <a:spcBef>
                          <a:spcPts val="5"/>
                        </a:spcBef>
                      </a:pPr>
                      <a:r>
                        <a:rPr sz="2000" kern="0" spc="-60">
                          <a:solidFill>
                            <a:srgbClr val="000000">
                              <a:alpha val="100000"/>
                            </a:srgbClr>
                          </a:solidFill>
                          <a:latin typeface="Arial" panose="020B0604020202020204"/>
                          <a:ea typeface="Arial" panose="020B0604020202020204"/>
                          <a:cs typeface="Arial" panose="020B0604020202020204"/>
                        </a:rPr>
                        <a:t>17</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6240">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6000"/>
                        </a:lnSpc>
                      </a:pPr>
                      <a:endParaRPr lang="en-US" altLang="en-US" sz="700"/>
                    </a:p>
                    <a:p>
                      <a:pPr marL="104775" algn="l" rtl="0" eaLnBrk="0">
                        <a:lnSpc>
                          <a:spcPct val="79000"/>
                        </a:lnSpc>
                        <a:spcBef>
                          <a:spcPts val="5"/>
                        </a:spcBef>
                      </a:pPr>
                      <a:r>
                        <a:rPr sz="2000" kern="0" spc="-20">
                          <a:solidFill>
                            <a:srgbClr val="000000">
                              <a:alpha val="100000"/>
                            </a:srgbClr>
                          </a:solidFill>
                          <a:latin typeface="Arial" panose="020B0604020202020204"/>
                          <a:ea typeface="Arial" panose="020B0604020202020204"/>
                          <a:cs typeface="Arial" panose="020B0604020202020204"/>
                        </a:rPr>
                        <a:t>7</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6239">
                <a:tc>
                  <a:txBody>
                    <a:bodyPr wrap="square"/>
                    <a:lstStyle/>
                    <a:p>
                      <a:pPr algn="l" rtl="0" eaLnBrk="0">
                        <a:lnSpc>
                          <a:spcPct val="112000"/>
                        </a:lnSpc>
                      </a:pPr>
                      <a:endParaRPr lang="en-US" altLang="en-US" sz="500"/>
                    </a:p>
                    <a:p>
                      <a:pPr marL="100965" algn="l" rtl="0" eaLnBrk="0">
                        <a:lnSpc>
                          <a:spcPct val="99000"/>
                        </a:lnSpc>
                        <a:spcBef>
                          <a:spcPts val="5"/>
                        </a:spcBef>
                      </a:pP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选必</a:t>
                      </a:r>
                      <a:r>
                        <a:rPr sz="2000" kern="0" spc="-10">
                          <a:solidFill>
                            <a:srgbClr val="000000">
                              <a:alpha val="100000"/>
                            </a:srgbClr>
                          </a:solidFill>
                          <a:latin typeface="Arial" panose="020B0604020202020204"/>
                          <a:ea typeface="Arial" panose="020B0604020202020204"/>
                          <a:cs typeface="Arial" panose="020B0604020202020204"/>
                        </a:rPr>
                        <a:t>1</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10000"/>
                        </a:lnSpc>
                      </a:pPr>
                      <a:endParaRPr lang="en-US" altLang="en-US" sz="500"/>
                    </a:p>
                    <a:p>
                      <a:pPr marL="95250" algn="l" rtl="0" eaLnBrk="0">
                        <a:lnSpc>
                          <a:spcPct val="99000"/>
                        </a:lnSpc>
                        <a:spcBef>
                          <a:spcPct val="0"/>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2+</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0">
                          <a:solidFill>
                            <a:srgbClr val="000000">
                              <a:alpha val="100000"/>
                            </a:srgbClr>
                          </a:solidFill>
                          <a:latin typeface="Arial" panose="020B0604020202020204"/>
                          <a:ea typeface="Arial" panose="020B0604020202020204"/>
                          <a:cs typeface="Arial" panose="020B0604020202020204"/>
                        </a:rPr>
                        <a:t>1</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3000"/>
                        </a:lnSpc>
                      </a:pPr>
                      <a:endParaRPr lang="en-US" altLang="en-US" sz="700"/>
                    </a:p>
                    <a:p>
                      <a:pPr marL="102235" algn="l" rtl="0" eaLnBrk="0">
                        <a:lnSpc>
                          <a:spcPct val="80000"/>
                        </a:lnSpc>
                        <a:spcBef>
                          <a:spcPts val="5"/>
                        </a:spcBef>
                      </a:pPr>
                      <a:r>
                        <a:rPr sz="2000" kern="0" spc="-30">
                          <a:solidFill>
                            <a:srgbClr val="000000">
                              <a:alpha val="100000"/>
                            </a:srgbClr>
                          </a:solidFill>
                          <a:latin typeface="Arial" panose="020B0604020202020204"/>
                          <a:ea typeface="Arial" panose="020B0604020202020204"/>
                          <a:cs typeface="Arial" panose="020B0604020202020204"/>
                        </a:rPr>
                        <a:t>6+4</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3000"/>
                        </a:lnSpc>
                      </a:pPr>
                      <a:endParaRPr lang="en-US" altLang="en-US" sz="700"/>
                    </a:p>
                    <a:p>
                      <a:pPr marL="120015" algn="l" rtl="0" eaLnBrk="0">
                        <a:lnSpc>
                          <a:spcPct val="80000"/>
                        </a:lnSpc>
                        <a:spcBef>
                          <a:spcPts val="5"/>
                        </a:spcBef>
                      </a:pPr>
                      <a:r>
                        <a:rPr sz="2000" kern="0" spc="-60">
                          <a:solidFill>
                            <a:srgbClr val="000000">
                              <a:alpha val="100000"/>
                            </a:srgbClr>
                          </a:solidFill>
                          <a:latin typeface="Arial" panose="020B0604020202020204"/>
                          <a:ea typeface="Arial" panose="020B0604020202020204"/>
                          <a:cs typeface="Arial" panose="020B0604020202020204"/>
                        </a:rPr>
                        <a:t>10</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rowSpan="3">
                  <a:txBody>
                    <a:bodyPr wrap="square"/>
                    <a:lstStyle/>
                    <a:p>
                      <a:pPr algn="l" rtl="0" eaLnBrk="0">
                        <a:lnSpc>
                          <a:spcPct val="103000"/>
                        </a:lnSpc>
                      </a:pPr>
                      <a:endParaRPr lang="en-US" altLang="en-US" sz="700"/>
                    </a:p>
                    <a:p>
                      <a:pPr marL="102870" algn="l" rtl="0" eaLnBrk="0">
                        <a:lnSpc>
                          <a:spcPct val="80000"/>
                        </a:lnSpc>
                        <a:spcBef>
                          <a:spcPts val="5"/>
                        </a:spcBef>
                      </a:pPr>
                      <a:r>
                        <a:rPr sz="2000" b="1" kern="0" spc="-30">
                          <a:solidFill>
                            <a:srgbClr val="000000">
                              <a:alpha val="100000"/>
                            </a:srgbClr>
                          </a:solidFill>
                          <a:latin typeface="Arial" panose="020B0604020202020204"/>
                          <a:ea typeface="Arial" panose="020B0604020202020204"/>
                          <a:cs typeface="Arial" panose="020B0604020202020204"/>
                        </a:rPr>
                        <a:t>32</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396239">
                <a:tc>
                  <a:txBody>
                    <a:bodyPr wrap="square"/>
                    <a:lstStyle/>
                    <a:p>
                      <a:pPr algn="l" rtl="0" eaLnBrk="0">
                        <a:lnSpc>
                          <a:spcPct val="112000"/>
                        </a:lnSpc>
                      </a:pPr>
                      <a:endParaRPr lang="en-US" altLang="en-US" sz="500"/>
                    </a:p>
                    <a:p>
                      <a:pPr marL="100965" algn="l" rtl="0" eaLnBrk="0">
                        <a:lnSpc>
                          <a:spcPct val="99000"/>
                        </a:lnSpc>
                        <a:spcBef>
                          <a:spcPts val="5"/>
                        </a:spcBef>
                      </a:pP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选必</a:t>
                      </a:r>
                      <a:r>
                        <a:rPr sz="2000" kern="0" spc="-10">
                          <a:solidFill>
                            <a:srgbClr val="000000">
                              <a:alpha val="100000"/>
                            </a:srgbClr>
                          </a:solidFill>
                          <a:latin typeface="Arial" panose="020B0604020202020204"/>
                          <a:ea typeface="Arial" panose="020B0604020202020204"/>
                          <a:cs typeface="Arial" panose="020B0604020202020204"/>
                        </a:rPr>
                        <a:t>2</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10000"/>
                        </a:lnSpc>
                      </a:pPr>
                      <a:endParaRPr lang="en-US" altLang="en-US" sz="500"/>
                    </a:p>
                    <a:p>
                      <a:pPr marL="95250" algn="l" rtl="0" eaLnBrk="0">
                        <a:lnSpc>
                          <a:spcPct val="99000"/>
                        </a:lnSpc>
                        <a:spcBef>
                          <a:spcPct val="0"/>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2+</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0">
                          <a:solidFill>
                            <a:srgbClr val="000000">
                              <a:alpha val="100000"/>
                            </a:srgbClr>
                          </a:solidFill>
                          <a:latin typeface="Arial" panose="020B0604020202020204"/>
                          <a:ea typeface="Arial" panose="020B0604020202020204"/>
                          <a:cs typeface="Arial" panose="020B0604020202020204"/>
                        </a:rPr>
                        <a:t>1</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3000"/>
                        </a:lnSpc>
                      </a:pPr>
                      <a:endParaRPr lang="en-US" altLang="en-US" sz="700"/>
                    </a:p>
                    <a:p>
                      <a:pPr marL="102235" algn="l" rtl="0" eaLnBrk="0">
                        <a:lnSpc>
                          <a:spcPct val="80000"/>
                        </a:lnSpc>
                        <a:spcBef>
                          <a:spcPts val="5"/>
                        </a:spcBef>
                      </a:pPr>
                      <a:r>
                        <a:rPr sz="2000" kern="0" spc="-30">
                          <a:solidFill>
                            <a:srgbClr val="000000">
                              <a:alpha val="100000"/>
                            </a:srgbClr>
                          </a:solidFill>
                          <a:latin typeface="Arial" panose="020B0604020202020204"/>
                          <a:ea typeface="Arial" panose="020B0604020202020204"/>
                          <a:cs typeface="Arial" panose="020B0604020202020204"/>
                        </a:rPr>
                        <a:t>6+6</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3000"/>
                        </a:lnSpc>
                      </a:pPr>
                      <a:endParaRPr lang="en-US" altLang="en-US" sz="700"/>
                    </a:p>
                    <a:p>
                      <a:pPr marL="120015" algn="l" rtl="0" eaLnBrk="0">
                        <a:lnSpc>
                          <a:spcPct val="80000"/>
                        </a:lnSpc>
                        <a:spcBef>
                          <a:spcPts val="5"/>
                        </a:spcBef>
                      </a:pPr>
                      <a:r>
                        <a:rPr sz="2000" kern="0" spc="-60">
                          <a:solidFill>
                            <a:srgbClr val="000000">
                              <a:alpha val="100000"/>
                            </a:srgbClr>
                          </a:solidFill>
                          <a:latin typeface="Arial" panose="020B0604020202020204"/>
                          <a:ea typeface="Arial" panose="020B0604020202020204"/>
                          <a:cs typeface="Arial" panose="020B0604020202020204"/>
                        </a:rPr>
                        <a:t>12</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02590">
                <a:tc>
                  <a:txBody>
                    <a:bodyPr wrap="square"/>
                    <a:lstStyle/>
                    <a:p>
                      <a:pPr algn="l" rtl="0" eaLnBrk="0">
                        <a:lnSpc>
                          <a:spcPct val="113000"/>
                        </a:lnSpc>
                      </a:pPr>
                      <a:endParaRPr lang="en-US" altLang="en-US" sz="500"/>
                    </a:p>
                    <a:p>
                      <a:pPr marL="100965" algn="l" rtl="0" eaLnBrk="0">
                        <a:lnSpc>
                          <a:spcPct val="99000"/>
                        </a:lnSpc>
                        <a:spcBef>
                          <a:spcPct val="0"/>
                        </a:spcBef>
                      </a:pP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选必</a:t>
                      </a:r>
                      <a:r>
                        <a:rPr sz="2000" kern="0" spc="-10">
                          <a:solidFill>
                            <a:srgbClr val="000000">
                              <a:alpha val="100000"/>
                            </a:srgbClr>
                          </a:solidFill>
                          <a:latin typeface="Arial" panose="020B0604020202020204"/>
                          <a:ea typeface="Arial" panose="020B0604020202020204"/>
                          <a:cs typeface="Arial" panose="020B0604020202020204"/>
                        </a:rPr>
                        <a:t>3</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10000"/>
                        </a:lnSpc>
                      </a:pPr>
                      <a:endParaRPr lang="en-US" altLang="en-US" sz="500"/>
                    </a:p>
                    <a:p>
                      <a:pPr marL="95250" algn="l" rtl="0" eaLnBrk="0">
                        <a:lnSpc>
                          <a:spcPct val="99000"/>
                        </a:lnSpc>
                        <a:spcBef>
                          <a:spcPts val="5"/>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1+</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0">
                          <a:solidFill>
                            <a:srgbClr val="000000">
                              <a:alpha val="100000"/>
                            </a:srgbClr>
                          </a:solidFill>
                          <a:latin typeface="Arial" panose="020B0604020202020204"/>
                          <a:ea typeface="Arial" panose="020B0604020202020204"/>
                          <a:cs typeface="Arial" panose="020B0604020202020204"/>
                        </a:rPr>
                        <a:t>1</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3000"/>
                        </a:lnSpc>
                      </a:pPr>
                      <a:endParaRPr lang="en-US" altLang="en-US" sz="700"/>
                    </a:p>
                    <a:p>
                      <a:pPr marL="103505" algn="l" rtl="0" eaLnBrk="0">
                        <a:lnSpc>
                          <a:spcPct val="80000"/>
                        </a:lnSpc>
                        <a:spcBef>
                          <a:spcPts val="5"/>
                        </a:spcBef>
                      </a:pPr>
                      <a:r>
                        <a:rPr sz="2000" kern="0" spc="-30">
                          <a:solidFill>
                            <a:srgbClr val="000000">
                              <a:alpha val="100000"/>
                            </a:srgbClr>
                          </a:solidFill>
                          <a:latin typeface="Arial" panose="020B0604020202020204"/>
                          <a:ea typeface="Arial" panose="020B0604020202020204"/>
                          <a:cs typeface="Arial" panose="020B0604020202020204"/>
                        </a:rPr>
                        <a:t>3+7</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3000"/>
                        </a:lnSpc>
                      </a:pPr>
                      <a:endParaRPr lang="en-US" altLang="en-US" sz="700"/>
                    </a:p>
                    <a:p>
                      <a:pPr marL="120015" algn="l" rtl="0" eaLnBrk="0">
                        <a:lnSpc>
                          <a:spcPct val="80000"/>
                        </a:lnSpc>
                        <a:spcBef>
                          <a:spcPts val="5"/>
                        </a:spcBef>
                      </a:pPr>
                      <a:r>
                        <a:rPr sz="2000" kern="0" spc="-60">
                          <a:solidFill>
                            <a:srgbClr val="000000">
                              <a:alpha val="100000"/>
                            </a:srgbClr>
                          </a:solidFill>
                          <a:latin typeface="Arial" panose="020B0604020202020204"/>
                          <a:ea typeface="Arial" panose="020B0604020202020204"/>
                          <a:cs typeface="Arial" panose="020B0604020202020204"/>
                        </a:rPr>
                        <a:t>10</a:t>
                      </a:r>
                      <a:endParaRPr lang="en-US" altLang="en-US" sz="2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406" name="rect"/>
          <p:cNvSpPr/>
          <p:nvPr/>
        </p:nvSpPr>
        <p:spPr>
          <a:xfrm>
            <a:off x="8007604" y="2893186"/>
            <a:ext cx="140207"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08" name="rect"/>
          <p:cNvSpPr/>
          <p:nvPr/>
        </p:nvSpPr>
        <p:spPr>
          <a:xfrm>
            <a:off x="7498588" y="2853563"/>
            <a:ext cx="509016" cy="336803"/>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10" name="textbox 410"/>
          <p:cNvSpPr/>
          <p:nvPr/>
        </p:nvSpPr>
        <p:spPr>
          <a:xfrm>
            <a:off x="6186697" y="2904585"/>
            <a:ext cx="3027045" cy="322579"/>
          </a:xfrm>
          <a:prstGeom prst="rect">
            <a:avLst/>
          </a:prstGeom>
        </p:spPr>
        <p:txBody>
          <a:bodyPr vert="horz" wrap="square" lIns="0" tIns="0" rIns="0" bIns="0"/>
          <a:lstStyle/>
          <a:p>
            <a:pPr algn="l" rtl="0" eaLnBrk="0">
              <a:lnSpc>
                <a:spcPct val="92000"/>
              </a:lnSpc>
            </a:pPr>
            <a:endParaRPr lang="en-US" altLang="en-US" sz="100"/>
          </a:p>
          <a:p>
            <a:pPr marL="12700" algn="l" rtl="0" eaLnBrk="0">
              <a:lnSpc>
                <a:spcPct val="97000"/>
              </a:lnSpc>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哲：选择</a:t>
            </a:r>
            <a:r>
              <a:rPr sz="2000" kern="0" spc="0">
                <a:solidFill>
                  <a:srgbClr val="000000">
                    <a:alpha val="100000"/>
                  </a:srgbClr>
                </a:solidFill>
                <a:latin typeface="Arial" panose="020B0604020202020204"/>
                <a:ea typeface="Arial" panose="020B0604020202020204"/>
                <a:cs typeface="Arial" panose="020B0604020202020204"/>
              </a:rPr>
              <a:t>2+</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1</a:t>
            </a:r>
            <a:r>
              <a:rPr sz="2000" kern="0" spc="-10">
                <a:solidFill>
                  <a:srgbClr val="000000">
                    <a:alpha val="100000"/>
                  </a:srgbClr>
                </a:solidFill>
                <a:latin typeface="Arial" panose="020B0604020202020204"/>
                <a:ea typeface="Arial" panose="020B0604020202020204"/>
                <a:cs typeface="Arial" panose="020B0604020202020204"/>
              </a:rPr>
              <a:t>+</a:t>
            </a: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10">
                <a:solidFill>
                  <a:srgbClr val="000000">
                    <a:alpha val="100000"/>
                  </a:srgbClr>
                </a:solidFill>
                <a:latin typeface="Arial" panose="020B0604020202020204"/>
                <a:ea typeface="Arial" panose="020B0604020202020204"/>
                <a:cs typeface="Arial" panose="020B0604020202020204"/>
              </a:rPr>
              <a:t>1</a:t>
            </a:r>
            <a:endParaRPr lang="en-US" altLang="en-US" sz="2000"/>
          </a:p>
        </p:txBody>
      </p:sp>
      <p:sp>
        <p:nvSpPr>
          <p:cNvPr id="412" name="rect"/>
          <p:cNvSpPr/>
          <p:nvPr/>
        </p:nvSpPr>
        <p:spPr>
          <a:xfrm>
            <a:off x="6989571" y="2061083"/>
            <a:ext cx="509016" cy="336803"/>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14" name="rect"/>
          <p:cNvSpPr/>
          <p:nvPr/>
        </p:nvSpPr>
        <p:spPr>
          <a:xfrm>
            <a:off x="7498588" y="2100706"/>
            <a:ext cx="141731"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16" name="textbox 416"/>
          <p:cNvSpPr/>
          <p:nvPr/>
        </p:nvSpPr>
        <p:spPr>
          <a:xfrm>
            <a:off x="6180586" y="2112105"/>
            <a:ext cx="2525395" cy="326390"/>
          </a:xfrm>
          <a:prstGeom prst="rect">
            <a:avLst/>
          </a:prstGeom>
        </p:spPr>
        <p:txBody>
          <a:bodyPr vert="horz" wrap="square" lIns="0" tIns="0" rIns="0" bIns="0"/>
          <a:lstStyle/>
          <a:p>
            <a:pPr algn="l" rtl="0" eaLnBrk="0">
              <a:lnSpc>
                <a:spcPct val="75000"/>
              </a:lnSpc>
            </a:pPr>
            <a:endParaRPr lang="en-US" altLang="en-US" sz="100"/>
          </a:p>
          <a:p>
            <a:pPr marL="12700" algn="l" rtl="0" eaLnBrk="0">
              <a:lnSpc>
                <a:spcPct val="99000"/>
              </a:lnSpc>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2+</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1+</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10">
                <a:solidFill>
                  <a:srgbClr val="000000">
                    <a:alpha val="100000"/>
                  </a:srgbClr>
                </a:solidFill>
                <a:latin typeface="Arial" panose="020B0604020202020204"/>
                <a:ea typeface="Arial" panose="020B0604020202020204"/>
                <a:cs typeface="Arial" panose="020B0604020202020204"/>
              </a:rPr>
              <a:t>1</a:t>
            </a:r>
            <a:endParaRPr lang="en-US" altLang="en-US" sz="2000"/>
          </a:p>
        </p:txBody>
      </p:sp>
      <p:sp>
        <p:nvSpPr>
          <p:cNvPr id="418" name="rect"/>
          <p:cNvSpPr/>
          <p:nvPr/>
        </p:nvSpPr>
        <p:spPr>
          <a:xfrm>
            <a:off x="6189471" y="2457323"/>
            <a:ext cx="509016" cy="336803"/>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20" name="rect"/>
          <p:cNvSpPr/>
          <p:nvPr/>
        </p:nvSpPr>
        <p:spPr>
          <a:xfrm>
            <a:off x="6698488" y="2496946"/>
            <a:ext cx="141731"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22" name="textbox 422"/>
          <p:cNvSpPr/>
          <p:nvPr/>
        </p:nvSpPr>
        <p:spPr>
          <a:xfrm>
            <a:off x="6180587" y="2508345"/>
            <a:ext cx="2525395" cy="326390"/>
          </a:xfrm>
          <a:prstGeom prst="rect">
            <a:avLst/>
          </a:prstGeom>
        </p:spPr>
        <p:txBody>
          <a:bodyPr vert="horz" wrap="square" lIns="0" tIns="0" rIns="0" bIns="0"/>
          <a:lstStyle/>
          <a:p>
            <a:pPr algn="l" rtl="0" eaLnBrk="0">
              <a:lnSpc>
                <a:spcPct val="75000"/>
              </a:lnSpc>
            </a:pPr>
            <a:endParaRPr lang="en-US" altLang="en-US" sz="100"/>
          </a:p>
          <a:p>
            <a:pPr marL="12700" algn="l" rtl="0" eaLnBrk="0">
              <a:lnSpc>
                <a:spcPct val="99000"/>
              </a:lnSpc>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1+</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2000" kern="0" spc="0">
                <a:solidFill>
                  <a:srgbClr val="000000">
                    <a:alpha val="100000"/>
                  </a:srgbClr>
                </a:solidFill>
                <a:latin typeface="Arial" panose="020B0604020202020204"/>
                <a:ea typeface="Arial" panose="020B0604020202020204"/>
                <a:cs typeface="Arial" panose="020B0604020202020204"/>
              </a:rPr>
              <a:t>2+</a:t>
            </a: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10">
                <a:solidFill>
                  <a:srgbClr val="000000">
                    <a:alpha val="100000"/>
                  </a:srgbClr>
                </a:solidFill>
                <a:latin typeface="Arial" panose="020B0604020202020204"/>
                <a:ea typeface="Arial" panose="020B0604020202020204"/>
                <a:cs typeface="Arial" panose="020B0604020202020204"/>
              </a:rPr>
              <a:t>1</a:t>
            </a:r>
            <a:endParaRPr lang="en-US" altLang="en-US" sz="2000"/>
          </a:p>
        </p:txBody>
      </p:sp>
      <p:sp>
        <p:nvSpPr>
          <p:cNvPr id="424" name="rect"/>
          <p:cNvSpPr/>
          <p:nvPr/>
        </p:nvSpPr>
        <p:spPr>
          <a:xfrm>
            <a:off x="6698488" y="3249803"/>
            <a:ext cx="763523" cy="336803"/>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26" name="textbox 426"/>
          <p:cNvSpPr/>
          <p:nvPr/>
        </p:nvSpPr>
        <p:spPr>
          <a:xfrm>
            <a:off x="6182878" y="3301079"/>
            <a:ext cx="2346325" cy="322579"/>
          </a:xfrm>
          <a:prstGeom prst="rect">
            <a:avLst/>
          </a:prstGeom>
        </p:spPr>
        <p:txBody>
          <a:bodyPr vert="horz" wrap="square" lIns="0" tIns="0" rIns="0" bIns="0"/>
          <a:lstStyle/>
          <a:p>
            <a:pPr algn="l" rtl="0" eaLnBrk="0">
              <a:lnSpc>
                <a:spcPct val="73000"/>
              </a:lnSpc>
            </a:pPr>
            <a:endParaRPr lang="en-US" altLang="en-US" sz="100"/>
          </a:p>
          <a:p>
            <a:pPr marL="12700" algn="l" rtl="0" eaLnBrk="0">
              <a:lnSpc>
                <a:spcPct val="98000"/>
              </a:lnSpc>
            </a:pPr>
            <a:r>
              <a:rPr sz="20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文：</a:t>
            </a:r>
            <a:r>
              <a:rPr sz="2000" kern="0" spc="-11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选择合</a:t>
            </a:r>
            <a:r>
              <a:rPr sz="2000" kern="0" spc="-50">
                <a:solidFill>
                  <a:srgbClr val="000000">
                    <a:alpha val="100000"/>
                  </a:srgbClr>
                </a:solidFill>
                <a:latin typeface="Arial" panose="020B0604020202020204"/>
                <a:ea typeface="Arial" panose="020B0604020202020204"/>
                <a:cs typeface="Arial" panose="020B0604020202020204"/>
              </a:rPr>
              <a:t>+</a:t>
            </a:r>
            <a:r>
              <a:rPr sz="20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2000" kern="0" spc="-50">
                <a:solidFill>
                  <a:srgbClr val="000000">
                    <a:alpha val="100000"/>
                  </a:srgbClr>
                </a:solidFill>
                <a:latin typeface="Arial" panose="020B0604020202020204"/>
                <a:ea typeface="Arial" panose="020B0604020202020204"/>
                <a:cs typeface="Arial" panose="020B0604020202020204"/>
              </a:rPr>
              <a:t>1</a:t>
            </a:r>
            <a:endParaRPr lang="en-US" altLang="en-US" sz="2000"/>
          </a:p>
        </p:txBody>
      </p:sp>
      <p:sp>
        <p:nvSpPr>
          <p:cNvPr id="428" name="rect"/>
          <p:cNvSpPr/>
          <p:nvPr/>
        </p:nvSpPr>
        <p:spPr>
          <a:xfrm>
            <a:off x="9495790" y="2498471"/>
            <a:ext cx="141731"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30" name="textbox 430"/>
          <p:cNvSpPr/>
          <p:nvPr/>
        </p:nvSpPr>
        <p:spPr>
          <a:xfrm>
            <a:off x="9491995" y="2485771"/>
            <a:ext cx="952500" cy="367029"/>
          </a:xfrm>
          <a:prstGeom prst="rect">
            <a:avLst/>
          </a:prstGeom>
        </p:spPr>
        <p:txBody>
          <a:bodyPr vert="horz" wrap="square" lIns="0" tIns="0" rIns="0" bIns="0"/>
          <a:lstStyle/>
          <a:p>
            <a:pPr algn="l" rtl="0" eaLnBrk="0">
              <a:lnSpc>
                <a:spcPct val="131000"/>
              </a:lnSpc>
            </a:pPr>
            <a:endParaRPr lang="en-US" altLang="en-US" sz="300"/>
          </a:p>
          <a:p>
            <a:pPr marL="12700" algn="l" rtl="0" eaLnBrk="0">
              <a:lnSpc>
                <a:spcPct val="80000"/>
              </a:lnSpc>
              <a:spcBef>
                <a:spcPts val="5"/>
              </a:spcBef>
            </a:pPr>
            <a:r>
              <a:rPr sz="2000" kern="0" spc="-10">
                <a:solidFill>
                  <a:srgbClr val="000000">
                    <a:alpha val="100000"/>
                  </a:srgbClr>
                </a:solidFill>
                <a:latin typeface="Arial" panose="020B0604020202020204"/>
                <a:ea typeface="Arial" panose="020B0604020202020204"/>
                <a:cs typeface="Arial" panose="020B0604020202020204"/>
              </a:rPr>
              <a:t>2+6+12</a:t>
            </a:r>
            <a:endParaRPr lang="en-US" altLang="en-US" sz="2000"/>
          </a:p>
        </p:txBody>
      </p:sp>
      <p:sp>
        <p:nvSpPr>
          <p:cNvPr id="432" name="path"/>
          <p:cNvSpPr/>
          <p:nvPr/>
        </p:nvSpPr>
        <p:spPr>
          <a:xfrm>
            <a:off x="10358470" y="2498471"/>
            <a:ext cx="70104" cy="283464"/>
          </a:xfrm>
          <a:custGeom>
            <a:avLst/>
            <a:gdLst/>
            <a:ahLst/>
            <a:cxnLst/>
            <a:rect l="0" t="0" r="0" b="0"/>
            <a:pathLst>
              <a:path w="110" h="446">
                <a:moveTo>
                  <a:pt x="0" y="446"/>
                </a:moveTo>
                <a:lnTo>
                  <a:pt x="110" y="446"/>
                </a:lnTo>
                <a:lnTo>
                  <a:pt x="110" y="0"/>
                </a:lnTo>
                <a:lnTo>
                  <a:pt x="0" y="0"/>
                </a:lnTo>
                <a:lnTo>
                  <a:pt x="0" y="446"/>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434" name="rect"/>
          <p:cNvSpPr/>
          <p:nvPr/>
        </p:nvSpPr>
        <p:spPr>
          <a:xfrm>
            <a:off x="9786873" y="2102230"/>
            <a:ext cx="141731"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36" name="textbox 436"/>
          <p:cNvSpPr/>
          <p:nvPr/>
        </p:nvSpPr>
        <p:spPr>
          <a:xfrm>
            <a:off x="9494285" y="2137298"/>
            <a:ext cx="739775" cy="269240"/>
          </a:xfrm>
          <a:prstGeom prst="rect">
            <a:avLst/>
          </a:prstGeom>
        </p:spPr>
        <p:txBody>
          <a:bodyPr vert="horz" wrap="square" lIns="0" tIns="0" rIns="0" bIns="0"/>
          <a:lstStyle/>
          <a:p>
            <a:pPr algn="l" rtl="0" eaLnBrk="0">
              <a:lnSpc>
                <a:spcPct val="82000"/>
              </a:lnSpc>
            </a:pPr>
            <a:endParaRPr lang="en-US" altLang="en-US" sz="100"/>
          </a:p>
          <a:p>
            <a:pPr marL="12700" algn="l" rtl="0" eaLnBrk="0">
              <a:lnSpc>
                <a:spcPct val="80000"/>
              </a:lnSpc>
            </a:pPr>
            <a:r>
              <a:rPr sz="2000" kern="0" spc="-50">
                <a:solidFill>
                  <a:srgbClr val="000000">
                    <a:alpha val="100000"/>
                  </a:srgbClr>
                </a:solidFill>
                <a:latin typeface="Arial" panose="020B0604020202020204"/>
                <a:ea typeface="Arial" panose="020B0604020202020204"/>
                <a:cs typeface="Arial" panose="020B0604020202020204"/>
              </a:rPr>
              <a:t>6+</a:t>
            </a:r>
            <a:r>
              <a:rPr sz="2000" kern="0" spc="-330">
                <a:solidFill>
                  <a:srgbClr val="000000">
                    <a:alpha val="100000"/>
                  </a:srgbClr>
                </a:solidFill>
                <a:latin typeface="Arial" panose="020B0604020202020204"/>
                <a:ea typeface="Arial" panose="020B0604020202020204"/>
                <a:cs typeface="Arial" panose="020B0604020202020204"/>
              </a:rPr>
              <a:t> </a:t>
            </a:r>
            <a:r>
              <a:rPr sz="2000" kern="0" spc="-50">
                <a:solidFill>
                  <a:srgbClr val="000000">
                    <a:alpha val="100000"/>
                  </a:srgbClr>
                </a:solidFill>
                <a:latin typeface="Arial" panose="020B0604020202020204"/>
                <a:ea typeface="Arial" panose="020B0604020202020204"/>
                <a:cs typeface="Arial" panose="020B0604020202020204"/>
              </a:rPr>
              <a:t>1+8</a:t>
            </a:r>
            <a:endParaRPr lang="en-US" altLang="en-US" sz="2000"/>
          </a:p>
        </p:txBody>
      </p:sp>
      <p:sp>
        <p:nvSpPr>
          <p:cNvPr id="438" name="rect"/>
          <p:cNvSpPr/>
          <p:nvPr/>
        </p:nvSpPr>
        <p:spPr>
          <a:xfrm>
            <a:off x="9786873" y="2894710"/>
            <a:ext cx="141731"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40" name="textbox 440"/>
          <p:cNvSpPr/>
          <p:nvPr/>
        </p:nvSpPr>
        <p:spPr>
          <a:xfrm>
            <a:off x="9494285" y="2929778"/>
            <a:ext cx="739775" cy="269240"/>
          </a:xfrm>
          <a:prstGeom prst="rect">
            <a:avLst/>
          </a:prstGeom>
        </p:spPr>
        <p:txBody>
          <a:bodyPr vert="horz" wrap="square" lIns="0" tIns="0" rIns="0" bIns="0"/>
          <a:lstStyle/>
          <a:p>
            <a:pPr algn="l" rtl="0" eaLnBrk="0">
              <a:lnSpc>
                <a:spcPct val="82000"/>
              </a:lnSpc>
            </a:pPr>
            <a:endParaRPr lang="en-US" altLang="en-US" sz="100"/>
          </a:p>
          <a:p>
            <a:pPr marL="12700" algn="l" rtl="0" eaLnBrk="0">
              <a:lnSpc>
                <a:spcPct val="80000"/>
              </a:lnSpc>
            </a:pPr>
            <a:r>
              <a:rPr sz="2000" kern="0" spc="-10">
                <a:solidFill>
                  <a:srgbClr val="000000">
                    <a:alpha val="100000"/>
                  </a:srgbClr>
                </a:solidFill>
                <a:latin typeface="Arial" panose="020B0604020202020204"/>
                <a:ea typeface="Arial" panose="020B0604020202020204"/>
                <a:cs typeface="Arial" panose="020B0604020202020204"/>
              </a:rPr>
              <a:t>6+2+9</a:t>
            </a:r>
            <a:endParaRPr lang="en-US" altLang="en-US" sz="2000"/>
          </a:p>
        </p:txBody>
      </p:sp>
      <p:sp>
        <p:nvSpPr>
          <p:cNvPr id="442" name="rect"/>
          <p:cNvSpPr/>
          <p:nvPr/>
        </p:nvSpPr>
        <p:spPr>
          <a:xfrm>
            <a:off x="9495790" y="3290951"/>
            <a:ext cx="141731" cy="283464"/>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44" name="textbox 444"/>
          <p:cNvSpPr/>
          <p:nvPr/>
        </p:nvSpPr>
        <p:spPr>
          <a:xfrm>
            <a:off x="9512355" y="3326272"/>
            <a:ext cx="430530" cy="269240"/>
          </a:xfrm>
          <a:prstGeom prst="rect">
            <a:avLst/>
          </a:prstGeom>
        </p:spPr>
        <p:txBody>
          <a:bodyPr vert="horz" wrap="square" lIns="0" tIns="0" rIns="0" bIns="0"/>
          <a:lstStyle/>
          <a:p>
            <a:pPr algn="l" rtl="0" eaLnBrk="0">
              <a:lnSpc>
                <a:spcPct val="82000"/>
              </a:lnSpc>
            </a:pPr>
            <a:endParaRPr lang="en-US" altLang="en-US" sz="100"/>
          </a:p>
          <a:p>
            <a:pPr marL="12700" algn="l" rtl="0" eaLnBrk="0">
              <a:lnSpc>
                <a:spcPct val="80000"/>
              </a:lnSpc>
            </a:pPr>
            <a:r>
              <a:rPr sz="2000" kern="0" spc="-60">
                <a:solidFill>
                  <a:srgbClr val="000000">
                    <a:alpha val="100000"/>
                  </a:srgbClr>
                </a:solidFill>
                <a:latin typeface="Arial" panose="020B0604020202020204"/>
                <a:ea typeface="Arial" panose="020B0604020202020204"/>
                <a:cs typeface="Arial" panose="020B0604020202020204"/>
              </a:rPr>
              <a:t>1+6</a:t>
            </a:r>
            <a:endParaRPr lang="en-US" altLang="en-US" sz="200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picture 446"/>
          <p:cNvPicPr>
            <a:picLocks noChangeAspect="1"/>
          </p:cNvPicPr>
          <p:nvPr/>
        </p:nvPicPr>
        <p:blipFill>
          <a:blip r:embed="rId1"/>
          <a:stretch>
            <a:fillRect/>
          </a:stretch>
        </p:blipFill>
        <p:spPr>
          <a:xfrm rot="21600000">
            <a:off x="0" y="0"/>
            <a:ext cx="12192000" cy="6858000"/>
          </a:xfrm>
          <a:prstGeom prst="rect">
            <a:avLst/>
          </a:prstGeom>
        </p:spPr>
      </p:pic>
      <p:graphicFrame>
        <p:nvGraphicFramePr>
          <p:cNvPr id="448" name="table 448"/>
          <p:cNvGraphicFramePr>
            <a:graphicFrameLocks noGrp="1"/>
          </p:cNvGraphicFramePr>
          <p:nvPr/>
        </p:nvGraphicFramePr>
        <p:xfrm>
          <a:off x="5304409" y="1500505"/>
          <a:ext cx="6776719" cy="3609339"/>
        </p:xfrm>
        <a:graphic>
          <a:graphicData uri="http://schemas.openxmlformats.org/drawingml/2006/table">
            <a:tbl>
              <a:tblPr/>
              <a:tblGrid>
                <a:gridCol w="811530"/>
                <a:gridCol w="3251834"/>
                <a:gridCol w="1362710"/>
                <a:gridCol w="659765"/>
                <a:gridCol w="690879"/>
              </a:tblGrid>
              <a:tr h="372109">
                <a:tc>
                  <a:txBody>
                    <a:bodyPr wrap="square"/>
                    <a:lstStyle/>
                    <a:p>
                      <a:pPr algn="l" rtl="0" eaLnBrk="0">
                        <a:lnSpc>
                          <a:spcPct val="115000"/>
                        </a:lnSpc>
                      </a:pPr>
                      <a:endParaRPr lang="en-US" altLang="en-US" sz="500"/>
                    </a:p>
                    <a:p>
                      <a:pPr marL="227330" algn="l" rtl="0" eaLnBrk="0">
                        <a:lnSpc>
                          <a:spcPct val="97000"/>
                        </a:lnSpc>
                        <a:spcBef>
                          <a:spcPct val="0"/>
                        </a:spcBef>
                      </a:pPr>
                      <a:r>
                        <a:rPr sz="1800" b="1" kern="0" spc="-10">
                          <a:solidFill>
                            <a:srgbClr val="FFFFFF">
                              <a:alpha val="100000"/>
                            </a:srgbClr>
                          </a:solidFill>
                          <a:latin typeface="微软雅黑" panose="020B0503020204020204" charset="-122"/>
                          <a:ea typeface="微软雅黑" panose="020B0503020204020204" charset="-122"/>
                          <a:cs typeface="微软雅黑" panose="020B0503020204020204" charset="-122"/>
                        </a:rPr>
                        <a:t>模块</a:t>
                      </a:r>
                      <a:endParaRPr lang="en-US" altLang="en-US" sz="1800"/>
                    </a:p>
                  </a:txBody>
                  <a:tcPr marL="0" marR="0" marT="0" marB="0" vert="horz">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14000"/>
                        </a:lnSpc>
                      </a:pPr>
                      <a:endParaRPr lang="en-US" altLang="en-US" sz="500"/>
                    </a:p>
                    <a:p>
                      <a:pPr marL="95250" algn="l" rtl="0" eaLnBrk="0">
                        <a:lnSpc>
                          <a:spcPct val="97000"/>
                        </a:lnSpc>
                        <a:spcBef>
                          <a:spcPts val="5"/>
                        </a:spcBef>
                      </a:pPr>
                      <a:r>
                        <a:rPr sz="1800" b="1" kern="0" spc="240">
                          <a:solidFill>
                            <a:srgbClr val="FFFFFF">
                              <a:alpha val="100000"/>
                            </a:srgbClr>
                          </a:solidFill>
                          <a:latin typeface="微软雅黑" panose="020B0503020204020204" charset="-122"/>
                          <a:ea typeface="微软雅黑" panose="020B0503020204020204" charset="-122"/>
                          <a:cs typeface="微软雅黑" panose="020B0503020204020204" charset="-122"/>
                        </a:rPr>
                        <a:t>题量</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16000"/>
                        </a:lnSpc>
                      </a:pPr>
                      <a:endParaRPr lang="en-US" altLang="en-US" sz="500"/>
                    </a:p>
                    <a:p>
                      <a:pPr marL="95250" algn="l" rtl="0" eaLnBrk="0">
                        <a:lnSpc>
                          <a:spcPct val="97000"/>
                        </a:lnSpc>
                        <a:spcBef>
                          <a:spcPts val="5"/>
                        </a:spcBef>
                      </a:pPr>
                      <a:r>
                        <a:rPr sz="1800" b="1" kern="0" spc="-10">
                          <a:solidFill>
                            <a:srgbClr val="FFFFFF">
                              <a:alpha val="100000"/>
                            </a:srgbClr>
                          </a:solidFill>
                          <a:latin typeface="微软雅黑" panose="020B0503020204020204" charset="-122"/>
                          <a:ea typeface="微软雅黑" panose="020B0503020204020204" charset="-122"/>
                          <a:cs typeface="微软雅黑" panose="020B0503020204020204" charset="-122"/>
                        </a:rPr>
                        <a:t>分值</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13000"/>
                        </a:lnSpc>
                      </a:pPr>
                      <a:endParaRPr lang="en-US" altLang="en-US" sz="500"/>
                    </a:p>
                    <a:p>
                      <a:pPr marL="95885" algn="l" rtl="0" eaLnBrk="0">
                        <a:lnSpc>
                          <a:spcPct val="98000"/>
                        </a:lnSpc>
                        <a:spcBef>
                          <a:spcPts val="5"/>
                        </a:spcBef>
                      </a:pPr>
                      <a:r>
                        <a:rPr sz="1800" b="1" kern="0" spc="-20">
                          <a:solidFill>
                            <a:srgbClr val="FFFFFF">
                              <a:alpha val="100000"/>
                            </a:srgbClr>
                          </a:solidFill>
                          <a:latin typeface="微软雅黑" panose="020B0503020204020204" charset="-122"/>
                          <a:ea typeface="微软雅黑" panose="020B0503020204020204" charset="-122"/>
                          <a:cs typeface="微软雅黑" panose="020B0503020204020204" charset="-122"/>
                        </a:rPr>
                        <a:t>共计</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wrap="square"/>
                    <a:lstStyle/>
                    <a:p>
                      <a:pPr algn="l" rtl="0" eaLnBrk="0">
                        <a:lnSpc>
                          <a:spcPct val="114000"/>
                        </a:lnSpc>
                      </a:pPr>
                      <a:endParaRPr lang="en-US" altLang="en-US" sz="500"/>
                    </a:p>
                    <a:p>
                      <a:pPr marL="96520" algn="l" rtl="0" eaLnBrk="0">
                        <a:lnSpc>
                          <a:spcPct val="98000"/>
                        </a:lnSpc>
                        <a:spcBef>
                          <a:spcPct val="0"/>
                        </a:spcBef>
                      </a:pPr>
                      <a:r>
                        <a:rPr sz="1800" b="1" kern="0" spc="-20">
                          <a:solidFill>
                            <a:srgbClr val="FFFFFF">
                              <a:alpha val="100000"/>
                            </a:srgbClr>
                          </a:solidFill>
                          <a:latin typeface="微软雅黑" panose="020B0503020204020204" charset="-122"/>
                          <a:ea typeface="微软雅黑" panose="020B0503020204020204" charset="-122"/>
                          <a:cs typeface="微软雅黑" panose="020B0503020204020204" charset="-122"/>
                        </a:rPr>
                        <a:t>总计</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r>
              <a:tr h="370840">
                <a:tc>
                  <a:txBody>
                    <a:bodyPr wrap="square"/>
                    <a:lstStyle/>
                    <a:p>
                      <a:pPr algn="l" rtl="0" eaLnBrk="0">
                        <a:lnSpc>
                          <a:spcPct val="107000"/>
                        </a:lnSpc>
                      </a:pPr>
                      <a:endParaRPr lang="en-US" altLang="en-US" sz="500"/>
                    </a:p>
                    <a:p>
                      <a:pPr marL="102235" algn="l" rtl="0" eaLnBrk="0">
                        <a:lnSpc>
                          <a:spcPct val="97000"/>
                        </a:lnSpc>
                        <a:spcBef>
                          <a:spcPts val="5"/>
                        </a:spcBef>
                      </a:pP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1800" kern="0" spc="-20">
                          <a:solidFill>
                            <a:srgbClr val="000000">
                              <a:alpha val="100000"/>
                            </a:srgbClr>
                          </a:solidFill>
                          <a:latin typeface="Arial" panose="020B0604020202020204"/>
                          <a:ea typeface="Arial" panose="020B0604020202020204"/>
                          <a:cs typeface="Arial" panose="020B0604020202020204"/>
                        </a:rPr>
                        <a:t>1</a:t>
                      </a:r>
                      <a:endParaRPr lang="en-US" altLang="en-US" sz="1800"/>
                    </a:p>
                  </a:txBody>
                  <a:tcPr marL="0" marR="0" marT="0" marB="0" vert="horz">
                    <a:lnL>
                      <a:no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13000"/>
                        </a:lnSpc>
                      </a:pPr>
                      <a:endParaRPr lang="en-US" altLang="en-US" sz="600"/>
                    </a:p>
                    <a:p>
                      <a:pPr marL="117475" algn="l" rtl="0" eaLnBrk="0">
                        <a:lnSpc>
                          <a:spcPct val="80000"/>
                        </a:lnSpc>
                        <a:spcBef>
                          <a:spcPts val="5"/>
                        </a:spcBef>
                      </a:pPr>
                      <a:r>
                        <a:rPr sz="1800" kern="0" spc="-60">
                          <a:solidFill>
                            <a:srgbClr val="000000">
                              <a:alpha val="100000"/>
                            </a:srgbClr>
                          </a:solidFill>
                          <a:latin typeface="Arial" panose="020B0604020202020204"/>
                          <a:ea typeface="Arial" panose="020B0604020202020204"/>
                          <a:cs typeface="Arial" panose="020B0604020202020204"/>
                        </a:rPr>
                        <a:t>13</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5">
                  <a:txBody>
                    <a:bodyPr wrap="square"/>
                    <a:lstStyle/>
                    <a:p>
                      <a:pPr algn="l" rtl="0" eaLnBrk="0">
                        <a:lnSpc>
                          <a:spcPct val="113000"/>
                        </a:lnSpc>
                      </a:pPr>
                      <a:endParaRPr lang="en-US" altLang="en-US" sz="600"/>
                    </a:p>
                    <a:p>
                      <a:pPr marL="102870" algn="l" rtl="0" eaLnBrk="0">
                        <a:lnSpc>
                          <a:spcPct val="80000"/>
                        </a:lnSpc>
                        <a:spcBef>
                          <a:spcPts val="5"/>
                        </a:spcBef>
                      </a:pPr>
                      <a:r>
                        <a:rPr sz="1800" b="1" kern="0" spc="-30">
                          <a:solidFill>
                            <a:srgbClr val="000000">
                              <a:alpha val="100000"/>
                            </a:srgbClr>
                          </a:solidFill>
                          <a:latin typeface="Arial" panose="020B0604020202020204"/>
                          <a:ea typeface="Arial" panose="020B0604020202020204"/>
                          <a:cs typeface="Arial" panose="020B0604020202020204"/>
                        </a:rPr>
                        <a:t>71</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370839">
                <a:tc>
                  <a:txBody>
                    <a:bodyPr wrap="square"/>
                    <a:lstStyle/>
                    <a:p>
                      <a:pPr algn="l" rtl="0" eaLnBrk="0">
                        <a:lnSpc>
                          <a:spcPct val="107000"/>
                        </a:lnSpc>
                      </a:pPr>
                      <a:endParaRPr lang="en-US" altLang="en-US" sz="500"/>
                    </a:p>
                    <a:p>
                      <a:pPr marL="102235" algn="l" rtl="0" eaLnBrk="0">
                        <a:lnSpc>
                          <a:spcPct val="97000"/>
                        </a:lnSpc>
                        <a:spcBef>
                          <a:spcPts val="5"/>
                        </a:spcBef>
                      </a:pP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1800" kern="0" spc="-20">
                          <a:solidFill>
                            <a:srgbClr val="000000">
                              <a:alpha val="100000"/>
                            </a:srgbClr>
                          </a:solidFill>
                          <a:latin typeface="Arial" panose="020B0604020202020204"/>
                          <a:ea typeface="Arial" panose="020B0604020202020204"/>
                          <a:cs typeface="Arial" panose="020B0604020202020204"/>
                        </a:rPr>
                        <a:t>2</a:t>
                      </a:r>
                      <a:endParaRPr lang="en-US" altLang="en-US" sz="1800"/>
                    </a:p>
                  </a:txBody>
                  <a:tcPr marL="0" marR="0" marT="0" marB="0" vert="horz">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13000"/>
                        </a:lnSpc>
                      </a:pPr>
                      <a:endParaRPr lang="en-US" altLang="en-US" sz="600"/>
                    </a:p>
                    <a:p>
                      <a:pPr marL="117475" algn="l" rtl="0" eaLnBrk="0">
                        <a:lnSpc>
                          <a:spcPct val="80000"/>
                        </a:lnSpc>
                        <a:spcBef>
                          <a:spcPts val="5"/>
                        </a:spcBef>
                      </a:pPr>
                      <a:r>
                        <a:rPr sz="1800" kern="0" spc="-60">
                          <a:solidFill>
                            <a:srgbClr val="000000">
                              <a:alpha val="100000"/>
                            </a:srgbClr>
                          </a:solidFill>
                          <a:latin typeface="Arial" panose="020B0604020202020204"/>
                          <a:ea typeface="Arial" panose="020B0604020202020204"/>
                          <a:cs typeface="Arial" panose="020B0604020202020204"/>
                        </a:rPr>
                        <a:t>18</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wrap="square"/>
                    <a:lstStyle/>
                    <a:p>
                      <a:pPr algn="l" rtl="0" eaLnBrk="0">
                        <a:lnSpc>
                          <a:spcPct val="108000"/>
                        </a:lnSpc>
                      </a:pPr>
                      <a:endParaRPr lang="en-US" altLang="en-US" sz="500"/>
                    </a:p>
                    <a:p>
                      <a:pPr marL="102235" algn="l" rtl="0" eaLnBrk="0">
                        <a:lnSpc>
                          <a:spcPct val="97000"/>
                        </a:lnSpc>
                        <a:spcBef>
                          <a:spcPct val="0"/>
                        </a:spcBef>
                      </a:pP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1800" kern="0" spc="-20">
                          <a:solidFill>
                            <a:srgbClr val="000000">
                              <a:alpha val="100000"/>
                            </a:srgbClr>
                          </a:solidFill>
                          <a:latin typeface="Arial" panose="020B0604020202020204"/>
                          <a:ea typeface="Arial" panose="020B0604020202020204"/>
                          <a:cs typeface="Arial" panose="020B0604020202020204"/>
                        </a:rPr>
                        <a:t>3</a:t>
                      </a:r>
                      <a:endParaRPr lang="en-US" altLang="en-US" sz="1800"/>
                    </a:p>
                  </a:txBody>
                  <a:tcPr marL="0" marR="0" marT="0" marB="0" vert="horz">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13000"/>
                        </a:lnSpc>
                      </a:pPr>
                      <a:endParaRPr lang="en-US" altLang="en-US" sz="600"/>
                    </a:p>
                    <a:p>
                      <a:pPr marL="117475" algn="l" rtl="0" eaLnBrk="0">
                        <a:lnSpc>
                          <a:spcPct val="80000"/>
                        </a:lnSpc>
                        <a:spcBef>
                          <a:spcPts val="5"/>
                        </a:spcBef>
                      </a:pPr>
                      <a:r>
                        <a:rPr sz="1800" kern="0" spc="-60">
                          <a:solidFill>
                            <a:srgbClr val="000000">
                              <a:alpha val="100000"/>
                            </a:srgbClr>
                          </a:solidFill>
                          <a:latin typeface="Arial" panose="020B0604020202020204"/>
                          <a:ea typeface="Arial" panose="020B0604020202020204"/>
                          <a:cs typeface="Arial" panose="020B0604020202020204"/>
                        </a:rPr>
                        <a:t>18</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640079">
                <a:tc rowSpan="2">
                  <a:txBody>
                    <a:bodyPr wrap="square"/>
                    <a:lstStyle/>
                    <a:p>
                      <a:pPr algn="l" rtl="0" eaLnBrk="0">
                        <a:lnSpc>
                          <a:spcPct val="108000"/>
                        </a:lnSpc>
                      </a:pPr>
                      <a:endParaRPr lang="en-US" altLang="en-US" sz="500"/>
                    </a:p>
                    <a:p>
                      <a:pPr marL="102235" algn="l" rtl="0" eaLnBrk="0">
                        <a:lnSpc>
                          <a:spcPct val="97000"/>
                        </a:lnSpc>
                        <a:spcBef>
                          <a:spcPct val="0"/>
                        </a:spcBef>
                      </a:pP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1800" kern="0" spc="-20">
                          <a:solidFill>
                            <a:srgbClr val="000000">
                              <a:alpha val="100000"/>
                            </a:srgbClr>
                          </a:solidFill>
                          <a:latin typeface="Arial" panose="020B0604020202020204"/>
                          <a:ea typeface="Arial" panose="020B0604020202020204"/>
                          <a:cs typeface="Arial" panose="020B0604020202020204"/>
                        </a:rPr>
                        <a:t>4</a:t>
                      </a:r>
                      <a:endParaRPr lang="en-US" altLang="en-US" sz="1800"/>
                    </a:p>
                  </a:txBody>
                  <a:tcPr marL="0" marR="0" marT="0" marB="0" vert="horz">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13000"/>
                        </a:lnSpc>
                      </a:pPr>
                      <a:endParaRPr lang="en-US" altLang="en-US" sz="600"/>
                    </a:p>
                    <a:p>
                      <a:pPr marL="117475" algn="l" rtl="0" eaLnBrk="0">
                        <a:lnSpc>
                          <a:spcPct val="80000"/>
                        </a:lnSpc>
                        <a:spcBef>
                          <a:spcPts val="5"/>
                        </a:spcBef>
                      </a:pPr>
                      <a:r>
                        <a:rPr sz="1800" kern="0" spc="-60">
                          <a:solidFill>
                            <a:srgbClr val="000000">
                              <a:alpha val="100000"/>
                            </a:srgbClr>
                          </a:solidFill>
                          <a:latin typeface="Arial" panose="020B0604020202020204"/>
                          <a:ea typeface="Arial" panose="020B0604020202020204"/>
                          <a:cs typeface="Arial" panose="020B0604020202020204"/>
                        </a:rPr>
                        <a:t>15</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65759">
                <a:tc vMerge="1">
                  <a:tcPr marL="0" marR="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700"/>
                    </a:p>
                    <a:p>
                      <a:pPr marL="103505" algn="l" rtl="0" eaLnBrk="0">
                        <a:lnSpc>
                          <a:spcPct val="79000"/>
                        </a:lnSpc>
                        <a:spcBef>
                          <a:spcPts val="5"/>
                        </a:spcBef>
                      </a:pPr>
                      <a:r>
                        <a:rPr sz="1800" kern="0" spc="-10">
                          <a:solidFill>
                            <a:srgbClr val="000000">
                              <a:alpha val="100000"/>
                            </a:srgbClr>
                          </a:solidFill>
                          <a:latin typeface="Arial" panose="020B0604020202020204"/>
                          <a:ea typeface="Arial" panose="020B0604020202020204"/>
                          <a:cs typeface="Arial" panose="020B0604020202020204"/>
                        </a:rPr>
                        <a:t>7</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39">
                <a:tc>
                  <a:txBody>
                    <a:bodyPr wrap="square"/>
                    <a:lstStyle/>
                    <a:p>
                      <a:pPr algn="l" rtl="0" eaLnBrk="0">
                        <a:lnSpc>
                          <a:spcPct val="107000"/>
                        </a:lnSpc>
                      </a:pPr>
                      <a:endParaRPr lang="en-US" altLang="en-US" sz="500"/>
                    </a:p>
                    <a:p>
                      <a:pPr marL="100965" algn="l" rtl="0" eaLnBrk="0">
                        <a:lnSpc>
                          <a:spcPct val="99000"/>
                        </a:lnSpc>
                        <a:spcBef>
                          <a:spcPts val="5"/>
                        </a:spcBef>
                      </a:pP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选必</a:t>
                      </a:r>
                      <a:r>
                        <a:rPr sz="1800" kern="0" spc="-10">
                          <a:solidFill>
                            <a:srgbClr val="000000">
                              <a:alpha val="100000"/>
                            </a:srgbClr>
                          </a:solidFill>
                          <a:latin typeface="Arial" panose="020B0604020202020204"/>
                          <a:ea typeface="Arial" panose="020B0604020202020204"/>
                          <a:cs typeface="Arial" panose="020B0604020202020204"/>
                        </a:rPr>
                        <a:t>1</a:t>
                      </a:r>
                      <a:endParaRPr lang="en-US" altLang="en-US" sz="1800"/>
                    </a:p>
                  </a:txBody>
                  <a:tcPr marL="0" marR="0" marT="0" marB="0" vert="horz">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700"/>
                    </a:p>
                    <a:p>
                      <a:pPr marL="103505" algn="l" rtl="0" eaLnBrk="0">
                        <a:lnSpc>
                          <a:spcPct val="79000"/>
                        </a:lnSpc>
                        <a:spcBef>
                          <a:spcPts val="5"/>
                        </a:spcBef>
                      </a:pPr>
                      <a:r>
                        <a:rPr sz="1800" kern="0" spc="-10">
                          <a:solidFill>
                            <a:srgbClr val="000000">
                              <a:alpha val="100000"/>
                            </a:srgbClr>
                          </a:solidFill>
                          <a:latin typeface="Arial" panose="020B0604020202020204"/>
                          <a:ea typeface="Arial" panose="020B0604020202020204"/>
                          <a:cs typeface="Arial" panose="020B0604020202020204"/>
                        </a:rPr>
                        <a:t>7</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rowSpan="3">
                  <a:txBody>
                    <a:bodyPr wrap="square"/>
                    <a:lstStyle/>
                    <a:p>
                      <a:pPr algn="l" rtl="0" eaLnBrk="0">
                        <a:lnSpc>
                          <a:spcPct val="114000"/>
                        </a:lnSpc>
                      </a:pPr>
                      <a:endParaRPr lang="en-US" altLang="en-US" sz="600"/>
                    </a:p>
                    <a:p>
                      <a:pPr marL="99060" algn="l" rtl="0" eaLnBrk="0">
                        <a:lnSpc>
                          <a:spcPct val="80000"/>
                        </a:lnSpc>
                        <a:spcBef>
                          <a:spcPct val="0"/>
                        </a:spcBef>
                      </a:pPr>
                      <a:r>
                        <a:rPr sz="1800" b="1" kern="0" spc="-20">
                          <a:solidFill>
                            <a:srgbClr val="000000">
                              <a:alpha val="100000"/>
                            </a:srgbClr>
                          </a:solidFill>
                          <a:latin typeface="Arial" panose="020B0604020202020204"/>
                          <a:ea typeface="Arial" panose="020B0604020202020204"/>
                          <a:cs typeface="Arial" panose="020B0604020202020204"/>
                        </a:rPr>
                        <a:t>29</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370839">
                <a:tc>
                  <a:txBody>
                    <a:bodyPr wrap="square"/>
                    <a:lstStyle/>
                    <a:p>
                      <a:pPr algn="l" rtl="0" eaLnBrk="0">
                        <a:lnSpc>
                          <a:spcPct val="108000"/>
                        </a:lnSpc>
                      </a:pPr>
                      <a:endParaRPr lang="en-US" altLang="en-US" sz="500"/>
                    </a:p>
                    <a:p>
                      <a:pPr marL="100965" algn="l" rtl="0" eaLnBrk="0">
                        <a:lnSpc>
                          <a:spcPct val="99000"/>
                        </a:lnSpc>
                      </a:pP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选必</a:t>
                      </a:r>
                      <a:r>
                        <a:rPr sz="1800" kern="0" spc="-10">
                          <a:solidFill>
                            <a:srgbClr val="000000">
                              <a:alpha val="100000"/>
                            </a:srgbClr>
                          </a:solidFill>
                          <a:latin typeface="Arial" panose="020B0604020202020204"/>
                          <a:ea typeface="Arial" panose="020B0604020202020204"/>
                          <a:cs typeface="Arial" panose="020B0604020202020204"/>
                        </a:rPr>
                        <a:t>2</a:t>
                      </a:r>
                      <a:endParaRPr lang="en-US" altLang="en-US" sz="1800"/>
                    </a:p>
                  </a:txBody>
                  <a:tcPr marL="0" marR="0" marT="0" marB="0" vert="horz">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wrap="square"/>
                    <a:lstStyle/>
                    <a:p>
                      <a:pPr algn="l" rtl="0" eaLnBrk="0">
                        <a:lnSpc>
                          <a:spcPct val="114000"/>
                        </a:lnSpc>
                      </a:pPr>
                      <a:endParaRPr lang="en-US" altLang="en-US" sz="600"/>
                    </a:p>
                    <a:p>
                      <a:pPr marL="102235" algn="l" rtl="0" eaLnBrk="0">
                        <a:lnSpc>
                          <a:spcPct val="80000"/>
                        </a:lnSpc>
                        <a:spcBef>
                          <a:spcPct val="0"/>
                        </a:spcBef>
                      </a:pPr>
                      <a:r>
                        <a:rPr sz="1800" kern="0" spc="-10">
                          <a:solidFill>
                            <a:srgbClr val="000000">
                              <a:alpha val="100000"/>
                            </a:srgbClr>
                          </a:solidFill>
                          <a:latin typeface="Arial" panose="020B0604020202020204"/>
                          <a:ea typeface="Arial" panose="020B0604020202020204"/>
                          <a:cs typeface="Arial" panose="020B0604020202020204"/>
                        </a:rPr>
                        <a:t>9</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7190">
                <a:tc>
                  <a:txBody>
                    <a:bodyPr wrap="square"/>
                    <a:lstStyle/>
                    <a:p>
                      <a:pPr algn="l" rtl="0" eaLnBrk="0">
                        <a:lnSpc>
                          <a:spcPct val="108000"/>
                        </a:lnSpc>
                      </a:pPr>
                      <a:endParaRPr lang="en-US" altLang="en-US" sz="500"/>
                    </a:p>
                    <a:p>
                      <a:pPr marL="100965" algn="l" rtl="0" eaLnBrk="0">
                        <a:lnSpc>
                          <a:spcPct val="99000"/>
                        </a:lnSpc>
                      </a:pP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选必</a:t>
                      </a:r>
                      <a:r>
                        <a:rPr sz="1800" kern="0" spc="-10">
                          <a:solidFill>
                            <a:srgbClr val="000000">
                              <a:alpha val="100000"/>
                            </a:srgbClr>
                          </a:solidFill>
                          <a:latin typeface="Arial" panose="020B0604020202020204"/>
                          <a:ea typeface="Arial" panose="020B0604020202020204"/>
                          <a:cs typeface="Arial" panose="020B0604020202020204"/>
                        </a:rPr>
                        <a:t>3</a:t>
                      </a:r>
                      <a:endParaRPr lang="en-US" altLang="en-US" sz="1800"/>
                    </a:p>
                  </a:txBody>
                  <a:tcPr marL="0" marR="0" marT="0" marB="0" vert="horz">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00000"/>
                        </a:lnSpc>
                      </a:pPr>
                      <a:endParaRPr lang="en-US" altLang="en-US" sz="10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wrap="square"/>
                    <a:lstStyle/>
                    <a:p>
                      <a:pPr algn="l" rtl="0" eaLnBrk="0">
                        <a:lnSpc>
                          <a:spcPct val="114000"/>
                        </a:lnSpc>
                      </a:pPr>
                      <a:endParaRPr lang="en-US" altLang="en-US" sz="600"/>
                    </a:p>
                    <a:p>
                      <a:pPr marL="117475" algn="l" rtl="0" eaLnBrk="0">
                        <a:lnSpc>
                          <a:spcPct val="80000"/>
                        </a:lnSpc>
                        <a:spcBef>
                          <a:spcPts val="5"/>
                        </a:spcBef>
                      </a:pPr>
                      <a:r>
                        <a:rPr sz="1800" kern="0" spc="-60">
                          <a:solidFill>
                            <a:srgbClr val="000000">
                              <a:alpha val="100000"/>
                            </a:srgbClr>
                          </a:solidFill>
                          <a:latin typeface="Arial" panose="020B0604020202020204"/>
                          <a:ea typeface="Arial" panose="020B0604020202020204"/>
                          <a:cs typeface="Arial" panose="020B0604020202020204"/>
                        </a:rPr>
                        <a:t>13</a:t>
                      </a:r>
                      <a:endParaRPr lang="en-US" altLang="en-US" sz="180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pic>
        <p:nvPicPr>
          <p:cNvPr id="450" name="picture 450"/>
          <p:cNvPicPr>
            <a:picLocks noChangeAspect="1"/>
          </p:cNvPicPr>
          <p:nvPr/>
        </p:nvPicPr>
        <p:blipFill>
          <a:blip r:embed="rId2"/>
          <a:stretch>
            <a:fillRect/>
          </a:stretch>
        </p:blipFill>
        <p:spPr>
          <a:xfrm rot="21600000">
            <a:off x="0" y="0"/>
            <a:ext cx="5317109" cy="6858000"/>
          </a:xfrm>
          <a:prstGeom prst="rect">
            <a:avLst/>
          </a:prstGeom>
        </p:spPr>
      </p:pic>
      <p:sp>
        <p:nvSpPr>
          <p:cNvPr id="452" name="rect"/>
          <p:cNvSpPr/>
          <p:nvPr/>
        </p:nvSpPr>
        <p:spPr>
          <a:xfrm>
            <a:off x="7839836" y="3044570"/>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54" name="rect"/>
          <p:cNvSpPr/>
          <p:nvPr/>
        </p:nvSpPr>
        <p:spPr>
          <a:xfrm>
            <a:off x="7122033" y="3044570"/>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56" name="rect"/>
          <p:cNvSpPr/>
          <p:nvPr/>
        </p:nvSpPr>
        <p:spPr>
          <a:xfrm>
            <a:off x="7170801" y="3318890"/>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58" name="rect"/>
          <p:cNvSpPr/>
          <p:nvPr/>
        </p:nvSpPr>
        <p:spPr>
          <a:xfrm>
            <a:off x="7382636" y="3009518"/>
            <a:ext cx="457200" cy="30175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60" name="rect"/>
          <p:cNvSpPr/>
          <p:nvPr/>
        </p:nvSpPr>
        <p:spPr>
          <a:xfrm>
            <a:off x="6664833" y="3009518"/>
            <a:ext cx="457200" cy="30175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62" name="rect"/>
          <p:cNvSpPr/>
          <p:nvPr/>
        </p:nvSpPr>
        <p:spPr>
          <a:xfrm>
            <a:off x="6713601" y="3283838"/>
            <a:ext cx="457200" cy="30175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64" name="textbox 464"/>
          <p:cNvSpPr/>
          <p:nvPr/>
        </p:nvSpPr>
        <p:spPr>
          <a:xfrm>
            <a:off x="6204050" y="3054146"/>
            <a:ext cx="2627629" cy="569594"/>
          </a:xfrm>
          <a:prstGeom prst="rect">
            <a:avLst/>
          </a:prstGeom>
        </p:spPr>
        <p:txBody>
          <a:bodyPr vert="horz" wrap="square" lIns="0" tIns="0" rIns="0" bIns="0"/>
          <a:lstStyle/>
          <a:p>
            <a:pPr algn="l" rtl="0" eaLnBrk="0">
              <a:lnSpc>
                <a:spcPct val="90000"/>
              </a:lnSpc>
            </a:pPr>
            <a:endParaRPr lang="en-US" altLang="en-US" sz="100"/>
          </a:p>
          <a:p>
            <a:pPr marL="513080" indent="-500380" algn="l" rtl="0" eaLnBrk="0">
              <a:lnSpc>
                <a:spcPct val="99000"/>
              </a:lnSpc>
            </a:pPr>
            <a:r>
              <a:rPr sz="18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哲：</a:t>
            </a:r>
            <a:r>
              <a:rPr sz="1800" kern="0" spc="-16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30">
                <a:solidFill>
                  <a:srgbClr val="000000">
                    <a:alpha val="100000"/>
                  </a:srgbClr>
                </a:solidFill>
                <a:latin typeface="Arial" panose="020B0604020202020204"/>
                <a:ea typeface="Arial" panose="020B0604020202020204"/>
                <a:cs typeface="Arial" panose="020B0604020202020204"/>
              </a:rPr>
              <a:t>1+</a:t>
            </a:r>
            <a:r>
              <a:rPr sz="18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30">
                <a:solidFill>
                  <a:srgbClr val="000000">
                    <a:alpha val="100000"/>
                  </a:srgbClr>
                </a:solidFill>
                <a:latin typeface="Arial" panose="020B0604020202020204"/>
                <a:ea typeface="Arial" panose="020B0604020202020204"/>
                <a:cs typeface="Arial" panose="020B0604020202020204"/>
              </a:rPr>
              <a:t>1+</a:t>
            </a:r>
            <a:r>
              <a:rPr sz="1800" kern="0" spc="-4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40">
                <a:solidFill>
                  <a:srgbClr val="000000">
                    <a:alpha val="100000"/>
                  </a:srgbClr>
                </a:solidFill>
                <a:latin typeface="Arial" panose="020B0604020202020204"/>
                <a:ea typeface="Arial" panose="020B0604020202020204"/>
                <a:cs typeface="Arial" panose="020B0604020202020204"/>
              </a:rPr>
              <a:t>2+</a:t>
            </a:r>
            <a:r>
              <a:rPr sz="1800" kern="0" spc="0">
                <a:solidFill>
                  <a:srgbClr val="000000">
                    <a:alpha val="100000"/>
                  </a:srgbClr>
                </a:solidFill>
                <a:latin typeface="Arial" panose="020B0604020202020204"/>
                <a:ea typeface="Arial" panose="020B0604020202020204"/>
                <a:cs typeface="Arial" panose="020B0604020202020204"/>
              </a:rPr>
              <a:t> </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10">
                <a:solidFill>
                  <a:srgbClr val="000000">
                    <a:alpha val="100000"/>
                  </a:srgbClr>
                </a:solidFill>
                <a:latin typeface="Arial" panose="020B0604020202020204"/>
                <a:ea typeface="Arial" panose="020B0604020202020204"/>
                <a:cs typeface="Arial" panose="020B0604020202020204"/>
              </a:rPr>
              <a:t>1+ </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1800" kern="0" spc="-10">
                <a:solidFill>
                  <a:srgbClr val="000000">
                    <a:alpha val="100000"/>
                  </a:srgbClr>
                </a:solidFill>
                <a:latin typeface="Arial" panose="020B0604020202020204"/>
                <a:ea typeface="Arial" panose="020B0604020202020204"/>
                <a:cs typeface="Arial" panose="020B0604020202020204"/>
              </a:rPr>
              <a:t>1</a:t>
            </a:r>
            <a:endParaRPr lang="en-US" altLang="en-US" sz="1800"/>
          </a:p>
        </p:txBody>
      </p:sp>
      <p:sp>
        <p:nvSpPr>
          <p:cNvPr id="466" name="path"/>
          <p:cNvSpPr/>
          <p:nvPr/>
        </p:nvSpPr>
        <p:spPr>
          <a:xfrm>
            <a:off x="6651117" y="3318890"/>
            <a:ext cx="62483" cy="256032"/>
          </a:xfrm>
          <a:custGeom>
            <a:avLst/>
            <a:gdLst/>
            <a:ahLst/>
            <a:cxnLst/>
            <a:rect l="0" t="0" r="0" b="0"/>
            <a:pathLst>
              <a:path w="98" h="402">
                <a:moveTo>
                  <a:pt x="0" y="403"/>
                </a:moveTo>
                <a:lnTo>
                  <a:pt x="98" y="403"/>
                </a:lnTo>
                <a:lnTo>
                  <a:pt x="98" y="0"/>
                </a:lnTo>
                <a:lnTo>
                  <a:pt x="0" y="0"/>
                </a:lnTo>
                <a:lnTo>
                  <a:pt x="0" y="403"/>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468" name="rect"/>
          <p:cNvSpPr/>
          <p:nvPr/>
        </p:nvSpPr>
        <p:spPr>
          <a:xfrm>
            <a:off x="7122033" y="3684651"/>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70" name="rect"/>
          <p:cNvSpPr/>
          <p:nvPr/>
        </p:nvSpPr>
        <p:spPr>
          <a:xfrm>
            <a:off x="7839836" y="3684651"/>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72" name="rect"/>
          <p:cNvSpPr/>
          <p:nvPr/>
        </p:nvSpPr>
        <p:spPr>
          <a:xfrm>
            <a:off x="6664833" y="3649598"/>
            <a:ext cx="457200" cy="301751"/>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74" name="rect"/>
          <p:cNvSpPr/>
          <p:nvPr/>
        </p:nvSpPr>
        <p:spPr>
          <a:xfrm>
            <a:off x="8100441" y="3649598"/>
            <a:ext cx="685800" cy="301751"/>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76" name="rect"/>
          <p:cNvSpPr/>
          <p:nvPr/>
        </p:nvSpPr>
        <p:spPr>
          <a:xfrm>
            <a:off x="8786241" y="3684651"/>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78" name="rect"/>
          <p:cNvSpPr/>
          <p:nvPr/>
        </p:nvSpPr>
        <p:spPr>
          <a:xfrm>
            <a:off x="7382636" y="3649598"/>
            <a:ext cx="457200" cy="301751"/>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80" name="textbox 480"/>
          <p:cNvSpPr/>
          <p:nvPr/>
        </p:nvSpPr>
        <p:spPr>
          <a:xfrm>
            <a:off x="6200627" y="3671951"/>
            <a:ext cx="2788920" cy="318134"/>
          </a:xfrm>
          <a:prstGeom prst="rect">
            <a:avLst/>
          </a:prstGeom>
        </p:spPr>
        <p:txBody>
          <a:bodyPr vert="horz" wrap="square" lIns="0" tIns="0" rIns="0" bIns="0"/>
          <a:lstStyle/>
          <a:p>
            <a:pPr algn="l" rtl="0" eaLnBrk="0">
              <a:lnSpc>
                <a:spcPct val="119000"/>
              </a:lnSpc>
            </a:pPr>
            <a:endParaRPr lang="en-US" altLang="en-US" sz="200"/>
          </a:p>
          <a:p>
            <a:pPr marL="12700" algn="l" rtl="0" eaLnBrk="0">
              <a:lnSpc>
                <a:spcPct val="98000"/>
              </a:lnSpc>
              <a:spcBef>
                <a:spcPct val="0"/>
              </a:spcBef>
            </a:pP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文：</a:t>
            </a:r>
            <a:r>
              <a:rPr sz="1800" kern="0" spc="-11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20">
                <a:solidFill>
                  <a:srgbClr val="000000">
                    <a:alpha val="100000"/>
                  </a:srgbClr>
                </a:solidFill>
                <a:latin typeface="Arial" panose="020B0604020202020204"/>
                <a:ea typeface="Arial" panose="020B0604020202020204"/>
                <a:cs typeface="Arial" panose="020B0604020202020204"/>
              </a:rPr>
              <a:t>1+</a:t>
            </a: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20">
                <a:solidFill>
                  <a:srgbClr val="000000">
                    <a:alpha val="100000"/>
                  </a:srgbClr>
                </a:solidFill>
                <a:latin typeface="Arial" panose="020B0604020202020204"/>
                <a:ea typeface="Arial" panose="020B0604020202020204"/>
                <a:cs typeface="Arial" panose="020B0604020202020204"/>
              </a:rPr>
              <a:t>1+</a:t>
            </a: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1800" kern="0" spc="-20">
                <a:solidFill>
                  <a:srgbClr val="000000">
                    <a:alpha val="100000"/>
                  </a:srgbClr>
                </a:solidFill>
                <a:latin typeface="Arial" panose="020B0604020202020204"/>
                <a:ea typeface="Arial" panose="020B0604020202020204"/>
                <a:cs typeface="Arial" panose="020B0604020202020204"/>
              </a:rPr>
              <a:t>1</a:t>
            </a:r>
            <a:endParaRPr lang="en-US" altLang="en-US" sz="1800"/>
          </a:p>
        </p:txBody>
      </p:sp>
      <p:sp>
        <p:nvSpPr>
          <p:cNvPr id="482" name="path"/>
          <p:cNvSpPr/>
          <p:nvPr/>
        </p:nvSpPr>
        <p:spPr>
          <a:xfrm>
            <a:off x="8935264" y="3684651"/>
            <a:ext cx="64007" cy="256032"/>
          </a:xfrm>
          <a:custGeom>
            <a:avLst/>
            <a:gdLst/>
            <a:ahLst/>
            <a:cxnLst/>
            <a:rect l="0" t="0" r="0" b="0"/>
            <a:pathLst>
              <a:path w="100" h="402">
                <a:moveTo>
                  <a:pt x="0" y="403"/>
                </a:moveTo>
                <a:lnTo>
                  <a:pt x="100" y="403"/>
                </a:lnTo>
                <a:lnTo>
                  <a:pt x="100" y="0"/>
                </a:lnTo>
                <a:lnTo>
                  <a:pt x="0" y="0"/>
                </a:lnTo>
                <a:lnTo>
                  <a:pt x="0" y="403"/>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484" name="rect"/>
          <p:cNvSpPr/>
          <p:nvPr/>
        </p:nvSpPr>
        <p:spPr>
          <a:xfrm>
            <a:off x="6207633" y="2267838"/>
            <a:ext cx="457200" cy="30175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86" name="rect"/>
          <p:cNvSpPr/>
          <p:nvPr/>
        </p:nvSpPr>
        <p:spPr>
          <a:xfrm>
            <a:off x="6664833" y="2302890"/>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88" name="rect"/>
          <p:cNvSpPr/>
          <p:nvPr/>
        </p:nvSpPr>
        <p:spPr>
          <a:xfrm>
            <a:off x="6925436" y="2267838"/>
            <a:ext cx="457200" cy="30175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90" name="rect"/>
          <p:cNvSpPr/>
          <p:nvPr/>
        </p:nvSpPr>
        <p:spPr>
          <a:xfrm>
            <a:off x="7382636" y="2302890"/>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92" name="textbox 492"/>
          <p:cNvSpPr/>
          <p:nvPr/>
        </p:nvSpPr>
        <p:spPr>
          <a:xfrm>
            <a:off x="6198565" y="2312339"/>
            <a:ext cx="2989579" cy="295275"/>
          </a:xfrm>
          <a:prstGeom prst="rect">
            <a:avLst/>
          </a:prstGeom>
        </p:spPr>
        <p:txBody>
          <a:bodyPr vert="horz" wrap="square" lIns="0" tIns="0" rIns="0" bIns="0"/>
          <a:lstStyle/>
          <a:p>
            <a:pPr algn="l" rtl="0" eaLnBrk="0">
              <a:lnSpc>
                <a:spcPct val="90000"/>
              </a:lnSpc>
            </a:pPr>
            <a:endParaRPr lang="en-US" altLang="en-US" sz="100"/>
          </a:p>
          <a:p>
            <a:pPr marL="12700" algn="l" rtl="0" eaLnBrk="0">
              <a:lnSpc>
                <a:spcPct val="98000"/>
              </a:lnSpc>
            </a:pP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0">
                <a:solidFill>
                  <a:srgbClr val="000000">
                    <a:alpha val="100000"/>
                  </a:srgbClr>
                </a:solidFill>
                <a:latin typeface="Arial" panose="020B0604020202020204"/>
                <a:ea typeface="Arial" panose="020B0604020202020204"/>
                <a:cs typeface="Arial" panose="020B0604020202020204"/>
              </a:rPr>
              <a:t>1+</a:t>
            </a: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0">
                <a:solidFill>
                  <a:srgbClr val="000000">
                    <a:alpha val="100000"/>
                  </a:srgbClr>
                </a:solidFill>
                <a:latin typeface="Arial" panose="020B0604020202020204"/>
                <a:ea typeface="Arial" panose="020B0604020202020204"/>
                <a:cs typeface="Arial" panose="020B0604020202020204"/>
              </a:rPr>
              <a:t>1+</a:t>
            </a: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0">
                <a:solidFill>
                  <a:srgbClr val="000000">
                    <a:alpha val="100000"/>
                  </a:srgbClr>
                </a:solidFill>
                <a:latin typeface="Arial" panose="020B0604020202020204"/>
                <a:ea typeface="Arial" panose="020B0604020202020204"/>
                <a:cs typeface="Arial" panose="020B0604020202020204"/>
              </a:rPr>
              <a:t>2+</a:t>
            </a: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10">
                <a:solidFill>
                  <a:srgbClr val="000000">
                    <a:alpha val="100000"/>
                  </a:srgbClr>
                </a:solidFill>
                <a:latin typeface="Arial" panose="020B0604020202020204"/>
                <a:ea typeface="Arial" panose="020B0604020202020204"/>
                <a:cs typeface="Arial" panose="020B0604020202020204"/>
              </a:rPr>
              <a:t>1</a:t>
            </a:r>
            <a:endParaRPr lang="en-US" altLang="en-US" sz="1800"/>
          </a:p>
        </p:txBody>
      </p:sp>
      <p:sp>
        <p:nvSpPr>
          <p:cNvPr id="494" name="rect"/>
          <p:cNvSpPr/>
          <p:nvPr/>
        </p:nvSpPr>
        <p:spPr>
          <a:xfrm>
            <a:off x="8557641" y="2673730"/>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96" name="rect"/>
          <p:cNvSpPr/>
          <p:nvPr/>
        </p:nvSpPr>
        <p:spPr>
          <a:xfrm>
            <a:off x="6207633" y="2638678"/>
            <a:ext cx="457200" cy="30175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98" name="rect"/>
          <p:cNvSpPr/>
          <p:nvPr/>
        </p:nvSpPr>
        <p:spPr>
          <a:xfrm>
            <a:off x="6664833" y="2673730"/>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00" name="rect"/>
          <p:cNvSpPr/>
          <p:nvPr/>
        </p:nvSpPr>
        <p:spPr>
          <a:xfrm>
            <a:off x="7871841" y="2638678"/>
            <a:ext cx="685800" cy="30175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02" name="textbox 502"/>
          <p:cNvSpPr/>
          <p:nvPr/>
        </p:nvSpPr>
        <p:spPr>
          <a:xfrm>
            <a:off x="6198565" y="2661030"/>
            <a:ext cx="2562860" cy="318134"/>
          </a:xfrm>
          <a:prstGeom prst="rect">
            <a:avLst/>
          </a:prstGeom>
        </p:spPr>
        <p:txBody>
          <a:bodyPr vert="horz" wrap="square" lIns="0" tIns="0" rIns="0" bIns="0"/>
          <a:lstStyle/>
          <a:p>
            <a:pPr algn="l" rtl="0" eaLnBrk="0">
              <a:lnSpc>
                <a:spcPct val="118000"/>
              </a:lnSpc>
            </a:pPr>
            <a:endParaRPr lang="en-US" altLang="en-US" sz="200"/>
          </a:p>
          <a:p>
            <a:pPr marL="12700" algn="l" rtl="0" eaLnBrk="0">
              <a:lnSpc>
                <a:spcPct val="98000"/>
              </a:lnSpc>
            </a:pP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10">
                <a:solidFill>
                  <a:srgbClr val="000000">
                    <a:alpha val="100000"/>
                  </a:srgbClr>
                </a:solidFill>
                <a:latin typeface="Arial" panose="020B0604020202020204"/>
                <a:ea typeface="Arial" panose="020B0604020202020204"/>
                <a:cs typeface="Arial" panose="020B0604020202020204"/>
              </a:rPr>
              <a:t>1+</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1800" kern="0" spc="10">
                <a:solidFill>
                  <a:srgbClr val="000000">
                    <a:alpha val="100000"/>
                  </a:srgbClr>
                </a:solidFill>
                <a:latin typeface="Arial" panose="020B0604020202020204"/>
                <a:ea typeface="Arial" panose="020B0604020202020204"/>
                <a:cs typeface="Arial" panose="020B0604020202020204"/>
              </a:rPr>
              <a:t>1+</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1800" kern="0" spc="10">
                <a:solidFill>
                  <a:srgbClr val="000000">
                    <a:alpha val="100000"/>
                  </a:srgbClr>
                </a:solidFill>
                <a:latin typeface="Arial" panose="020B0604020202020204"/>
                <a:ea typeface="Arial" panose="020B0604020202020204"/>
                <a:cs typeface="Arial" panose="020B0604020202020204"/>
              </a:rPr>
              <a:t>1</a:t>
            </a:r>
            <a:endParaRPr lang="en-US" altLang="en-US" sz="1800"/>
          </a:p>
        </p:txBody>
      </p:sp>
      <p:sp>
        <p:nvSpPr>
          <p:cNvPr id="504" name="path"/>
          <p:cNvSpPr/>
          <p:nvPr/>
        </p:nvSpPr>
        <p:spPr>
          <a:xfrm>
            <a:off x="8702519" y="2673730"/>
            <a:ext cx="64007" cy="256032"/>
          </a:xfrm>
          <a:custGeom>
            <a:avLst/>
            <a:gdLst/>
            <a:ahLst/>
            <a:cxnLst/>
            <a:rect l="0" t="0" r="0" b="0"/>
            <a:pathLst>
              <a:path w="100" h="402">
                <a:moveTo>
                  <a:pt x="0" y="403"/>
                </a:moveTo>
                <a:lnTo>
                  <a:pt x="100" y="403"/>
                </a:lnTo>
                <a:lnTo>
                  <a:pt x="100" y="0"/>
                </a:lnTo>
                <a:lnTo>
                  <a:pt x="0" y="0"/>
                </a:lnTo>
                <a:lnTo>
                  <a:pt x="0" y="403"/>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506" name="rect"/>
          <p:cNvSpPr/>
          <p:nvPr/>
        </p:nvSpPr>
        <p:spPr>
          <a:xfrm>
            <a:off x="7382636" y="4050410"/>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08" name="rect"/>
          <p:cNvSpPr/>
          <p:nvPr/>
        </p:nvSpPr>
        <p:spPr>
          <a:xfrm>
            <a:off x="6925436" y="4015358"/>
            <a:ext cx="457200" cy="301751"/>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10" name="rect"/>
          <p:cNvSpPr/>
          <p:nvPr/>
        </p:nvSpPr>
        <p:spPr>
          <a:xfrm>
            <a:off x="6207633" y="4015358"/>
            <a:ext cx="457200" cy="301751"/>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12" name="rect"/>
          <p:cNvSpPr/>
          <p:nvPr/>
        </p:nvSpPr>
        <p:spPr>
          <a:xfrm>
            <a:off x="6664833" y="4050410"/>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14" name="textbox 514"/>
          <p:cNvSpPr/>
          <p:nvPr/>
        </p:nvSpPr>
        <p:spPr>
          <a:xfrm>
            <a:off x="6198565" y="4060367"/>
            <a:ext cx="2272029" cy="295275"/>
          </a:xfrm>
          <a:prstGeom prst="rect">
            <a:avLst/>
          </a:prstGeom>
        </p:spPr>
        <p:txBody>
          <a:bodyPr vert="horz" wrap="square" lIns="0" tIns="0" rIns="0" bIns="0"/>
          <a:lstStyle/>
          <a:p>
            <a:pPr algn="l" rtl="0" eaLnBrk="0">
              <a:lnSpc>
                <a:spcPct val="90000"/>
              </a:lnSpc>
            </a:pPr>
            <a:endParaRPr lang="en-US" altLang="en-US" sz="100"/>
          </a:p>
          <a:p>
            <a:pPr marL="12700" algn="l" rtl="0" eaLnBrk="0">
              <a:lnSpc>
                <a:spcPct val="98000"/>
              </a:lnSpc>
            </a:pP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0">
                <a:solidFill>
                  <a:srgbClr val="000000">
                    <a:alpha val="100000"/>
                  </a:srgbClr>
                </a:solidFill>
                <a:latin typeface="Arial" panose="020B0604020202020204"/>
                <a:ea typeface="Arial" panose="020B0604020202020204"/>
                <a:cs typeface="Arial" panose="020B0604020202020204"/>
              </a:rPr>
              <a:t>1+</a:t>
            </a: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0">
                <a:solidFill>
                  <a:srgbClr val="000000">
                    <a:alpha val="100000"/>
                  </a:srgbClr>
                </a:solidFill>
                <a:latin typeface="Arial" panose="020B0604020202020204"/>
                <a:ea typeface="Arial" panose="020B0604020202020204"/>
                <a:cs typeface="Arial" panose="020B0604020202020204"/>
              </a:rPr>
              <a:t>1+</a:t>
            </a: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10">
                <a:solidFill>
                  <a:srgbClr val="000000">
                    <a:alpha val="100000"/>
                  </a:srgbClr>
                </a:solidFill>
                <a:latin typeface="Arial" panose="020B0604020202020204"/>
                <a:ea typeface="Arial" panose="020B0604020202020204"/>
                <a:cs typeface="Arial" panose="020B0604020202020204"/>
              </a:rPr>
              <a:t>1</a:t>
            </a:r>
            <a:endParaRPr lang="en-US" altLang="en-US" sz="1800"/>
          </a:p>
        </p:txBody>
      </p:sp>
      <p:sp>
        <p:nvSpPr>
          <p:cNvPr id="516" name="rect"/>
          <p:cNvSpPr/>
          <p:nvPr/>
        </p:nvSpPr>
        <p:spPr>
          <a:xfrm>
            <a:off x="6925436" y="4757039"/>
            <a:ext cx="457200" cy="301751"/>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18" name="rect"/>
          <p:cNvSpPr/>
          <p:nvPr/>
        </p:nvSpPr>
        <p:spPr>
          <a:xfrm>
            <a:off x="7382636" y="4792091"/>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20" name="textbox 520"/>
          <p:cNvSpPr/>
          <p:nvPr/>
        </p:nvSpPr>
        <p:spPr>
          <a:xfrm>
            <a:off x="6198565" y="4802175"/>
            <a:ext cx="2272029" cy="295275"/>
          </a:xfrm>
          <a:prstGeom prst="rect">
            <a:avLst/>
          </a:prstGeom>
        </p:spPr>
        <p:txBody>
          <a:bodyPr vert="horz" wrap="square" lIns="0" tIns="0" rIns="0" bIns="0"/>
          <a:lstStyle/>
          <a:p>
            <a:pPr algn="l" rtl="0" eaLnBrk="0">
              <a:lnSpc>
                <a:spcPct val="90000"/>
              </a:lnSpc>
            </a:pPr>
            <a:endParaRPr lang="en-US" altLang="en-US" sz="100"/>
          </a:p>
          <a:p>
            <a:pPr marL="12700" algn="l" rtl="0" eaLnBrk="0">
              <a:lnSpc>
                <a:spcPct val="98000"/>
              </a:lnSpc>
            </a:pP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0">
                <a:solidFill>
                  <a:srgbClr val="000000">
                    <a:alpha val="100000"/>
                  </a:srgbClr>
                </a:solidFill>
                <a:latin typeface="Arial" panose="020B0604020202020204"/>
                <a:ea typeface="Arial" panose="020B0604020202020204"/>
                <a:cs typeface="Arial" panose="020B0604020202020204"/>
              </a:rPr>
              <a:t>2+</a:t>
            </a: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0">
                <a:solidFill>
                  <a:srgbClr val="000000">
                    <a:alpha val="100000"/>
                  </a:srgbClr>
                </a:solidFill>
                <a:latin typeface="Arial" panose="020B0604020202020204"/>
                <a:ea typeface="Arial" panose="020B0604020202020204"/>
                <a:cs typeface="Arial" panose="020B0604020202020204"/>
              </a:rPr>
              <a:t>1+</a:t>
            </a: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10">
                <a:solidFill>
                  <a:srgbClr val="000000">
                    <a:alpha val="100000"/>
                  </a:srgbClr>
                </a:solidFill>
                <a:latin typeface="Arial" panose="020B0604020202020204"/>
                <a:ea typeface="Arial" panose="020B0604020202020204"/>
                <a:cs typeface="Arial" panose="020B0604020202020204"/>
              </a:rPr>
              <a:t>1</a:t>
            </a:r>
            <a:endParaRPr lang="en-US" altLang="en-US" sz="1800"/>
          </a:p>
        </p:txBody>
      </p:sp>
      <p:sp>
        <p:nvSpPr>
          <p:cNvPr id="522" name="rect"/>
          <p:cNvSpPr/>
          <p:nvPr/>
        </p:nvSpPr>
        <p:spPr>
          <a:xfrm>
            <a:off x="6925436" y="1896998"/>
            <a:ext cx="457200" cy="30175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24" name="rect"/>
          <p:cNvSpPr/>
          <p:nvPr/>
        </p:nvSpPr>
        <p:spPr>
          <a:xfrm>
            <a:off x="7382636" y="1932050"/>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26" name="textbox 526"/>
          <p:cNvSpPr/>
          <p:nvPr/>
        </p:nvSpPr>
        <p:spPr>
          <a:xfrm>
            <a:off x="6198566" y="1941372"/>
            <a:ext cx="2272029" cy="295275"/>
          </a:xfrm>
          <a:prstGeom prst="rect">
            <a:avLst/>
          </a:prstGeom>
        </p:spPr>
        <p:txBody>
          <a:bodyPr vert="horz" wrap="square" lIns="0" tIns="0" rIns="0" bIns="0"/>
          <a:lstStyle/>
          <a:p>
            <a:pPr algn="l" rtl="0" eaLnBrk="0">
              <a:lnSpc>
                <a:spcPct val="90000"/>
              </a:lnSpc>
            </a:pPr>
            <a:endParaRPr lang="en-US" altLang="en-US" sz="100"/>
          </a:p>
          <a:p>
            <a:pPr marL="12700" algn="l" rtl="0" eaLnBrk="0">
              <a:lnSpc>
                <a:spcPct val="98000"/>
              </a:lnSpc>
            </a:pP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0">
                <a:solidFill>
                  <a:srgbClr val="000000">
                    <a:alpha val="100000"/>
                  </a:srgbClr>
                </a:solidFill>
                <a:latin typeface="Arial" panose="020B0604020202020204"/>
                <a:ea typeface="Arial" panose="020B0604020202020204"/>
                <a:cs typeface="Arial" panose="020B0604020202020204"/>
              </a:rPr>
              <a:t>1+</a:t>
            </a: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0">
                <a:solidFill>
                  <a:srgbClr val="000000">
                    <a:alpha val="100000"/>
                  </a:srgbClr>
                </a:solidFill>
                <a:latin typeface="Arial" panose="020B0604020202020204"/>
                <a:ea typeface="Arial" panose="020B0604020202020204"/>
                <a:cs typeface="Arial" panose="020B0604020202020204"/>
              </a:rPr>
              <a:t>1+</a:t>
            </a: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非</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10">
                <a:solidFill>
                  <a:srgbClr val="000000">
                    <a:alpha val="100000"/>
                  </a:srgbClr>
                </a:solidFill>
                <a:latin typeface="Arial" panose="020B0604020202020204"/>
                <a:ea typeface="Arial" panose="020B0604020202020204"/>
                <a:cs typeface="Arial" panose="020B0604020202020204"/>
              </a:rPr>
              <a:t>1</a:t>
            </a:r>
            <a:endParaRPr lang="en-US" altLang="en-US" sz="1800"/>
          </a:p>
        </p:txBody>
      </p:sp>
      <p:sp>
        <p:nvSpPr>
          <p:cNvPr id="528" name="rect"/>
          <p:cNvSpPr/>
          <p:nvPr/>
        </p:nvSpPr>
        <p:spPr>
          <a:xfrm>
            <a:off x="7611236" y="4421251"/>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30" name="rect"/>
          <p:cNvSpPr/>
          <p:nvPr/>
        </p:nvSpPr>
        <p:spPr>
          <a:xfrm>
            <a:off x="6925436" y="4386198"/>
            <a:ext cx="685800" cy="301751"/>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32" name="textbox 532"/>
          <p:cNvSpPr/>
          <p:nvPr/>
        </p:nvSpPr>
        <p:spPr>
          <a:xfrm>
            <a:off x="6198565" y="4408551"/>
            <a:ext cx="1616075" cy="318134"/>
          </a:xfrm>
          <a:prstGeom prst="rect">
            <a:avLst/>
          </a:prstGeom>
        </p:spPr>
        <p:txBody>
          <a:bodyPr vert="horz" wrap="square" lIns="0" tIns="0" rIns="0" bIns="0"/>
          <a:lstStyle/>
          <a:p>
            <a:pPr algn="l" rtl="0" eaLnBrk="0">
              <a:lnSpc>
                <a:spcPct val="119000"/>
              </a:lnSpc>
            </a:pPr>
            <a:endParaRPr lang="en-US" altLang="en-US" sz="200"/>
          </a:p>
          <a:p>
            <a:pPr marL="12700" algn="l" rtl="0" eaLnBrk="0">
              <a:lnSpc>
                <a:spcPct val="98000"/>
              </a:lnSpc>
              <a:spcBef>
                <a:spcPct val="0"/>
              </a:spcBef>
            </a:pP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选择</a:t>
            </a:r>
            <a:r>
              <a:rPr sz="1800" kern="0" spc="20">
                <a:solidFill>
                  <a:srgbClr val="000000">
                    <a:alpha val="100000"/>
                  </a:srgbClr>
                </a:solidFill>
                <a:latin typeface="Arial" panose="020B0604020202020204"/>
                <a:ea typeface="Arial" panose="020B0604020202020204"/>
                <a:cs typeface="Arial" panose="020B0604020202020204"/>
              </a:rPr>
              <a:t>2+</a:t>
            </a: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非选择</a:t>
            </a:r>
            <a:r>
              <a:rPr sz="1800" kern="0" spc="20">
                <a:solidFill>
                  <a:srgbClr val="000000">
                    <a:alpha val="100000"/>
                  </a:srgbClr>
                </a:solidFill>
                <a:latin typeface="Arial" panose="020B0604020202020204"/>
                <a:ea typeface="Arial" panose="020B0604020202020204"/>
                <a:cs typeface="Arial" panose="020B0604020202020204"/>
              </a:rPr>
              <a:t>1</a:t>
            </a:r>
            <a:endParaRPr lang="en-US" altLang="en-US" sz="1800"/>
          </a:p>
        </p:txBody>
      </p:sp>
      <p:sp>
        <p:nvSpPr>
          <p:cNvPr id="534" name="path"/>
          <p:cNvSpPr/>
          <p:nvPr/>
        </p:nvSpPr>
        <p:spPr>
          <a:xfrm>
            <a:off x="7760184" y="4421251"/>
            <a:ext cx="64007" cy="256032"/>
          </a:xfrm>
          <a:custGeom>
            <a:avLst/>
            <a:gdLst/>
            <a:ahLst/>
            <a:cxnLst/>
            <a:rect l="0" t="0" r="0" b="0"/>
            <a:pathLst>
              <a:path w="100" h="402">
                <a:moveTo>
                  <a:pt x="0" y="403"/>
                </a:moveTo>
                <a:lnTo>
                  <a:pt x="100" y="403"/>
                </a:lnTo>
                <a:lnTo>
                  <a:pt x="100" y="0"/>
                </a:lnTo>
                <a:lnTo>
                  <a:pt x="0" y="0"/>
                </a:lnTo>
                <a:lnTo>
                  <a:pt x="0" y="403"/>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536" name="rect"/>
          <p:cNvSpPr/>
          <p:nvPr/>
        </p:nvSpPr>
        <p:spPr>
          <a:xfrm>
            <a:off x="9459467" y="3046095"/>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38" name="rect"/>
          <p:cNvSpPr/>
          <p:nvPr/>
        </p:nvSpPr>
        <p:spPr>
          <a:xfrm>
            <a:off x="10241280" y="3046095"/>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40" name="rect"/>
          <p:cNvSpPr/>
          <p:nvPr/>
        </p:nvSpPr>
        <p:spPr>
          <a:xfrm>
            <a:off x="10501884" y="3046095"/>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42" name="rect"/>
          <p:cNvSpPr/>
          <p:nvPr/>
        </p:nvSpPr>
        <p:spPr>
          <a:xfrm>
            <a:off x="9720071" y="3046095"/>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44" name="textbox 544"/>
          <p:cNvSpPr/>
          <p:nvPr/>
        </p:nvSpPr>
        <p:spPr>
          <a:xfrm>
            <a:off x="9454667" y="3033395"/>
            <a:ext cx="1250950" cy="334009"/>
          </a:xfrm>
          <a:prstGeom prst="rect">
            <a:avLst/>
          </a:prstGeom>
        </p:spPr>
        <p:txBody>
          <a:bodyPr vert="horz" wrap="square" lIns="0" tIns="0" rIns="0" bIns="0"/>
          <a:lstStyle/>
          <a:p>
            <a:pPr algn="l" rtl="0" eaLnBrk="0">
              <a:lnSpc>
                <a:spcPct val="121000"/>
              </a:lnSpc>
            </a:pPr>
            <a:endParaRPr lang="en-US" altLang="en-US" sz="300"/>
          </a:p>
          <a:p>
            <a:pPr marL="12700" algn="l" rtl="0" eaLnBrk="0">
              <a:lnSpc>
                <a:spcPct val="80000"/>
              </a:lnSpc>
              <a:spcBef>
                <a:spcPts val="5"/>
              </a:spcBef>
            </a:pPr>
            <a:r>
              <a:rPr sz="1800" kern="0" spc="-30">
                <a:solidFill>
                  <a:srgbClr val="000000">
                    <a:alpha val="100000"/>
                  </a:srgbClr>
                </a:solidFill>
                <a:latin typeface="Arial" panose="020B0604020202020204"/>
                <a:ea typeface="Arial" panose="020B0604020202020204"/>
                <a:cs typeface="Arial" panose="020B0604020202020204"/>
              </a:rPr>
              <a:t>2+2+6+</a:t>
            </a:r>
            <a:r>
              <a:rPr sz="1800" kern="0" spc="-290">
                <a:solidFill>
                  <a:srgbClr val="000000">
                    <a:alpha val="100000"/>
                  </a:srgbClr>
                </a:solidFill>
                <a:latin typeface="Arial" panose="020B0604020202020204"/>
                <a:ea typeface="Arial" panose="020B0604020202020204"/>
                <a:cs typeface="Arial" panose="020B0604020202020204"/>
              </a:rPr>
              <a:t> </a:t>
            </a:r>
            <a:r>
              <a:rPr sz="1800" kern="0" spc="-30">
                <a:solidFill>
                  <a:srgbClr val="000000">
                    <a:alpha val="100000"/>
                  </a:srgbClr>
                </a:solidFill>
                <a:latin typeface="Arial" panose="020B0604020202020204"/>
                <a:ea typeface="Arial" panose="020B0604020202020204"/>
                <a:cs typeface="Arial" panose="020B0604020202020204"/>
              </a:rPr>
              <a:t>1+4</a:t>
            </a:r>
            <a:endParaRPr lang="en-US" altLang="en-US" sz="1800"/>
          </a:p>
        </p:txBody>
      </p:sp>
      <p:sp>
        <p:nvSpPr>
          <p:cNvPr id="546" name="path"/>
          <p:cNvSpPr/>
          <p:nvPr/>
        </p:nvSpPr>
        <p:spPr>
          <a:xfrm>
            <a:off x="10626014" y="3046095"/>
            <a:ext cx="64007" cy="256032"/>
          </a:xfrm>
          <a:custGeom>
            <a:avLst/>
            <a:gdLst/>
            <a:ahLst/>
            <a:cxnLst/>
            <a:rect l="0" t="0" r="0" b="0"/>
            <a:pathLst>
              <a:path w="100" h="402">
                <a:moveTo>
                  <a:pt x="0" y="403"/>
                </a:moveTo>
                <a:lnTo>
                  <a:pt x="100" y="403"/>
                </a:lnTo>
                <a:lnTo>
                  <a:pt x="100" y="0"/>
                </a:lnTo>
                <a:lnTo>
                  <a:pt x="0" y="0"/>
                </a:lnTo>
                <a:lnTo>
                  <a:pt x="0" y="403"/>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548" name="rect"/>
          <p:cNvSpPr/>
          <p:nvPr/>
        </p:nvSpPr>
        <p:spPr>
          <a:xfrm>
            <a:off x="10107167" y="2675254"/>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50" name="rect"/>
          <p:cNvSpPr/>
          <p:nvPr/>
        </p:nvSpPr>
        <p:spPr>
          <a:xfrm>
            <a:off x="9459467" y="2675254"/>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52" name="textbox 552"/>
          <p:cNvSpPr/>
          <p:nvPr/>
        </p:nvSpPr>
        <p:spPr>
          <a:xfrm>
            <a:off x="9472955" y="2662554"/>
            <a:ext cx="837564" cy="334009"/>
          </a:xfrm>
          <a:prstGeom prst="rect">
            <a:avLst/>
          </a:prstGeom>
        </p:spPr>
        <p:txBody>
          <a:bodyPr vert="horz" wrap="square" lIns="0" tIns="0" rIns="0" bIns="0"/>
          <a:lstStyle/>
          <a:p>
            <a:pPr algn="l" rtl="0" eaLnBrk="0">
              <a:lnSpc>
                <a:spcPct val="122000"/>
              </a:lnSpc>
            </a:pPr>
            <a:endParaRPr lang="en-US" altLang="en-US" sz="300"/>
          </a:p>
          <a:p>
            <a:pPr marL="12700" algn="l" rtl="0" eaLnBrk="0">
              <a:lnSpc>
                <a:spcPct val="80000"/>
              </a:lnSpc>
              <a:spcBef>
                <a:spcPct val="0"/>
              </a:spcBef>
            </a:pPr>
            <a:r>
              <a:rPr sz="1800" kern="0" spc="-40">
                <a:solidFill>
                  <a:srgbClr val="000000">
                    <a:alpha val="100000"/>
                  </a:srgbClr>
                </a:solidFill>
                <a:latin typeface="Arial" panose="020B0604020202020204"/>
                <a:ea typeface="Arial" panose="020B0604020202020204"/>
                <a:cs typeface="Arial" panose="020B0604020202020204"/>
              </a:rPr>
              <a:t>1+13+4</a:t>
            </a:r>
            <a:endParaRPr lang="en-US" altLang="en-US" sz="1800"/>
          </a:p>
        </p:txBody>
      </p:sp>
      <p:sp>
        <p:nvSpPr>
          <p:cNvPr id="554" name="path"/>
          <p:cNvSpPr/>
          <p:nvPr/>
        </p:nvSpPr>
        <p:spPr>
          <a:xfrm>
            <a:off x="10227739" y="2675254"/>
            <a:ext cx="64007" cy="256032"/>
          </a:xfrm>
          <a:custGeom>
            <a:avLst/>
            <a:gdLst/>
            <a:ahLst/>
            <a:cxnLst/>
            <a:rect l="0" t="0" r="0" b="0"/>
            <a:pathLst>
              <a:path w="100" h="402">
                <a:moveTo>
                  <a:pt x="0" y="403"/>
                </a:moveTo>
                <a:lnTo>
                  <a:pt x="100" y="403"/>
                </a:lnTo>
                <a:lnTo>
                  <a:pt x="100" y="0"/>
                </a:lnTo>
                <a:lnTo>
                  <a:pt x="0" y="0"/>
                </a:lnTo>
                <a:lnTo>
                  <a:pt x="0" y="403"/>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556" name="rect"/>
          <p:cNvSpPr/>
          <p:nvPr/>
        </p:nvSpPr>
        <p:spPr>
          <a:xfrm>
            <a:off x="9459467" y="3686175"/>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58" name="rect"/>
          <p:cNvSpPr/>
          <p:nvPr/>
        </p:nvSpPr>
        <p:spPr>
          <a:xfrm>
            <a:off x="9720071" y="3686175"/>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60" name="rect"/>
          <p:cNvSpPr/>
          <p:nvPr/>
        </p:nvSpPr>
        <p:spPr>
          <a:xfrm>
            <a:off x="9980676" y="3686175"/>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62" name="textbox 562"/>
          <p:cNvSpPr/>
          <p:nvPr/>
        </p:nvSpPr>
        <p:spPr>
          <a:xfrm>
            <a:off x="9472983" y="3673475"/>
            <a:ext cx="711200" cy="336550"/>
          </a:xfrm>
          <a:prstGeom prst="rect">
            <a:avLst/>
          </a:prstGeom>
        </p:spPr>
        <p:txBody>
          <a:bodyPr vert="horz" wrap="square" lIns="0" tIns="0" rIns="0" bIns="0"/>
          <a:lstStyle/>
          <a:p>
            <a:pPr algn="l" rtl="0" eaLnBrk="0">
              <a:lnSpc>
                <a:spcPct val="123000"/>
              </a:lnSpc>
            </a:pPr>
            <a:endParaRPr lang="en-US" altLang="en-US" sz="300"/>
          </a:p>
          <a:p>
            <a:pPr marL="12700" algn="l" rtl="0" eaLnBrk="0">
              <a:lnSpc>
                <a:spcPct val="80000"/>
              </a:lnSpc>
              <a:spcBef>
                <a:spcPct val="0"/>
              </a:spcBef>
            </a:pPr>
            <a:r>
              <a:rPr sz="1800" kern="0" spc="-40">
                <a:solidFill>
                  <a:srgbClr val="000000">
                    <a:alpha val="100000"/>
                  </a:srgbClr>
                </a:solidFill>
                <a:latin typeface="Arial" panose="020B0604020202020204"/>
                <a:ea typeface="Arial" panose="020B0604020202020204"/>
                <a:cs typeface="Arial" panose="020B0604020202020204"/>
              </a:rPr>
              <a:t>1+2+4</a:t>
            </a:r>
            <a:endParaRPr lang="en-US" altLang="en-US" sz="1800"/>
          </a:p>
        </p:txBody>
      </p:sp>
      <p:sp>
        <p:nvSpPr>
          <p:cNvPr id="564" name="path"/>
          <p:cNvSpPr/>
          <p:nvPr/>
        </p:nvSpPr>
        <p:spPr>
          <a:xfrm>
            <a:off x="10105706" y="3686175"/>
            <a:ext cx="64007" cy="256032"/>
          </a:xfrm>
          <a:custGeom>
            <a:avLst/>
            <a:gdLst/>
            <a:ahLst/>
            <a:cxnLst/>
            <a:rect l="0" t="0" r="0" b="0"/>
            <a:pathLst>
              <a:path w="100" h="402">
                <a:moveTo>
                  <a:pt x="0" y="403"/>
                </a:moveTo>
                <a:lnTo>
                  <a:pt x="100" y="403"/>
                </a:lnTo>
                <a:lnTo>
                  <a:pt x="100" y="0"/>
                </a:lnTo>
                <a:lnTo>
                  <a:pt x="0" y="0"/>
                </a:lnTo>
                <a:lnTo>
                  <a:pt x="0" y="403"/>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566" name="rect"/>
          <p:cNvSpPr/>
          <p:nvPr/>
        </p:nvSpPr>
        <p:spPr>
          <a:xfrm>
            <a:off x="9459467" y="2304415"/>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68" name="rect"/>
          <p:cNvSpPr/>
          <p:nvPr/>
        </p:nvSpPr>
        <p:spPr>
          <a:xfrm>
            <a:off x="9720071" y="2304415"/>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70" name="textbox 570"/>
          <p:cNvSpPr/>
          <p:nvPr/>
        </p:nvSpPr>
        <p:spPr>
          <a:xfrm>
            <a:off x="9472955" y="2335123"/>
            <a:ext cx="909319" cy="244475"/>
          </a:xfrm>
          <a:prstGeom prst="rect">
            <a:avLst/>
          </a:prstGeom>
        </p:spPr>
        <p:txBody>
          <a:bodyPr vert="horz" wrap="square" lIns="0" tIns="0" rIns="0" bIns="0"/>
          <a:lstStyle/>
          <a:p>
            <a:pPr algn="l" rtl="0" eaLnBrk="0">
              <a:lnSpc>
                <a:spcPct val="80000"/>
              </a:lnSpc>
            </a:pPr>
            <a:endParaRPr lang="en-US" altLang="en-US" sz="100"/>
          </a:p>
          <a:p>
            <a:pPr marL="12700" algn="l" rtl="0" eaLnBrk="0">
              <a:lnSpc>
                <a:spcPct val="80000"/>
              </a:lnSpc>
            </a:pPr>
            <a:r>
              <a:rPr sz="1800" kern="0" spc="-30">
                <a:solidFill>
                  <a:srgbClr val="000000">
                    <a:alpha val="100000"/>
                  </a:srgbClr>
                </a:solidFill>
                <a:latin typeface="Arial" panose="020B0604020202020204"/>
                <a:ea typeface="Arial" panose="020B0604020202020204"/>
                <a:cs typeface="Arial" panose="020B0604020202020204"/>
              </a:rPr>
              <a:t>1+2+6+9</a:t>
            </a:r>
            <a:endParaRPr lang="en-US" altLang="en-US" sz="1800"/>
          </a:p>
        </p:txBody>
      </p:sp>
      <p:sp>
        <p:nvSpPr>
          <p:cNvPr id="572" name="rect"/>
          <p:cNvSpPr/>
          <p:nvPr/>
        </p:nvSpPr>
        <p:spPr>
          <a:xfrm>
            <a:off x="9720071" y="4422775"/>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74" name="textbox 574"/>
          <p:cNvSpPr/>
          <p:nvPr/>
        </p:nvSpPr>
        <p:spPr>
          <a:xfrm>
            <a:off x="9456725" y="4410075"/>
            <a:ext cx="466725" cy="334009"/>
          </a:xfrm>
          <a:prstGeom prst="rect">
            <a:avLst/>
          </a:prstGeom>
        </p:spPr>
        <p:txBody>
          <a:bodyPr vert="horz" wrap="square" lIns="0" tIns="0" rIns="0" bIns="0"/>
          <a:lstStyle/>
          <a:p>
            <a:pPr algn="l" rtl="0" eaLnBrk="0">
              <a:lnSpc>
                <a:spcPct val="123000"/>
              </a:lnSpc>
            </a:pPr>
            <a:endParaRPr lang="en-US" altLang="en-US" sz="300"/>
          </a:p>
          <a:p>
            <a:pPr marL="12700" algn="l" rtl="0" eaLnBrk="0">
              <a:lnSpc>
                <a:spcPct val="80000"/>
              </a:lnSpc>
              <a:spcBef>
                <a:spcPct val="0"/>
              </a:spcBef>
            </a:pPr>
            <a:r>
              <a:rPr sz="1800" kern="0" spc="0">
                <a:solidFill>
                  <a:srgbClr val="000000">
                    <a:alpha val="100000"/>
                  </a:srgbClr>
                </a:solidFill>
                <a:latin typeface="Arial" panose="020B0604020202020204"/>
                <a:ea typeface="Arial" panose="020B0604020202020204"/>
                <a:cs typeface="Arial" panose="020B0604020202020204"/>
              </a:rPr>
              <a:t>6+3</a:t>
            </a:r>
            <a:endParaRPr lang="en-US" altLang="en-US" sz="1800"/>
          </a:p>
        </p:txBody>
      </p:sp>
      <p:sp>
        <p:nvSpPr>
          <p:cNvPr id="576" name="path"/>
          <p:cNvSpPr/>
          <p:nvPr/>
        </p:nvSpPr>
        <p:spPr>
          <a:xfrm>
            <a:off x="9854641" y="4422775"/>
            <a:ext cx="64007" cy="256032"/>
          </a:xfrm>
          <a:custGeom>
            <a:avLst/>
            <a:gdLst/>
            <a:ahLst/>
            <a:cxnLst/>
            <a:rect l="0" t="0" r="0" b="0"/>
            <a:pathLst>
              <a:path w="100" h="402">
                <a:moveTo>
                  <a:pt x="0" y="403"/>
                </a:moveTo>
                <a:lnTo>
                  <a:pt x="100" y="403"/>
                </a:lnTo>
                <a:lnTo>
                  <a:pt x="100" y="0"/>
                </a:lnTo>
                <a:lnTo>
                  <a:pt x="0" y="0"/>
                </a:lnTo>
                <a:lnTo>
                  <a:pt x="0" y="403"/>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578" name="rect"/>
          <p:cNvSpPr/>
          <p:nvPr/>
        </p:nvSpPr>
        <p:spPr>
          <a:xfrm>
            <a:off x="9720071" y="4793615"/>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80" name="textbox 580"/>
          <p:cNvSpPr/>
          <p:nvPr/>
        </p:nvSpPr>
        <p:spPr>
          <a:xfrm>
            <a:off x="9456725" y="4824958"/>
            <a:ext cx="665480" cy="244475"/>
          </a:xfrm>
          <a:prstGeom prst="rect">
            <a:avLst/>
          </a:prstGeom>
        </p:spPr>
        <p:txBody>
          <a:bodyPr vert="horz" wrap="square" lIns="0" tIns="0" rIns="0" bIns="0"/>
          <a:lstStyle/>
          <a:p>
            <a:pPr algn="l" rtl="0" eaLnBrk="0">
              <a:lnSpc>
                <a:spcPct val="80000"/>
              </a:lnSpc>
            </a:pPr>
            <a:endParaRPr lang="en-US" altLang="en-US" sz="100"/>
          </a:p>
          <a:p>
            <a:pPr marL="12700" algn="l" rtl="0" eaLnBrk="0">
              <a:lnSpc>
                <a:spcPct val="80000"/>
              </a:lnSpc>
            </a:pPr>
            <a:r>
              <a:rPr sz="1800" kern="0" spc="-50">
                <a:solidFill>
                  <a:srgbClr val="000000">
                    <a:alpha val="100000"/>
                  </a:srgbClr>
                </a:solidFill>
                <a:latin typeface="Arial" panose="020B0604020202020204"/>
                <a:ea typeface="Arial" panose="020B0604020202020204"/>
                <a:cs typeface="Arial" panose="020B0604020202020204"/>
              </a:rPr>
              <a:t>6+</a:t>
            </a:r>
            <a:r>
              <a:rPr sz="1800" kern="0" spc="-280">
                <a:solidFill>
                  <a:srgbClr val="000000">
                    <a:alpha val="100000"/>
                  </a:srgbClr>
                </a:solidFill>
                <a:latin typeface="Arial" panose="020B0604020202020204"/>
                <a:ea typeface="Arial" panose="020B0604020202020204"/>
                <a:cs typeface="Arial" panose="020B0604020202020204"/>
              </a:rPr>
              <a:t> </a:t>
            </a:r>
            <a:r>
              <a:rPr sz="1800" kern="0" spc="-50">
                <a:solidFill>
                  <a:srgbClr val="000000">
                    <a:alpha val="100000"/>
                  </a:srgbClr>
                </a:solidFill>
                <a:latin typeface="Arial" panose="020B0604020202020204"/>
                <a:ea typeface="Arial" panose="020B0604020202020204"/>
                <a:cs typeface="Arial" panose="020B0604020202020204"/>
              </a:rPr>
              <a:t>1+6</a:t>
            </a:r>
            <a:endParaRPr lang="en-US" altLang="en-US" sz="1800"/>
          </a:p>
        </p:txBody>
      </p:sp>
      <p:sp>
        <p:nvSpPr>
          <p:cNvPr id="582" name="rect"/>
          <p:cNvSpPr/>
          <p:nvPr/>
        </p:nvSpPr>
        <p:spPr>
          <a:xfrm>
            <a:off x="9720071" y="1933575"/>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84" name="textbox 584"/>
          <p:cNvSpPr/>
          <p:nvPr/>
        </p:nvSpPr>
        <p:spPr>
          <a:xfrm>
            <a:off x="9457639" y="1964156"/>
            <a:ext cx="664844" cy="244475"/>
          </a:xfrm>
          <a:prstGeom prst="rect">
            <a:avLst/>
          </a:prstGeom>
        </p:spPr>
        <p:txBody>
          <a:bodyPr vert="horz" wrap="square" lIns="0" tIns="0" rIns="0" bIns="0"/>
          <a:lstStyle/>
          <a:p>
            <a:pPr algn="l" rtl="0" eaLnBrk="0">
              <a:lnSpc>
                <a:spcPct val="81000"/>
              </a:lnSpc>
            </a:pPr>
            <a:endParaRPr lang="en-US" altLang="en-US" sz="100"/>
          </a:p>
          <a:p>
            <a:pPr marL="12700" algn="l" rtl="0" eaLnBrk="0">
              <a:lnSpc>
                <a:spcPct val="80000"/>
              </a:lnSpc>
            </a:pPr>
            <a:r>
              <a:rPr sz="1800" kern="0" spc="-10">
                <a:solidFill>
                  <a:srgbClr val="000000">
                    <a:alpha val="100000"/>
                  </a:srgbClr>
                </a:solidFill>
                <a:latin typeface="Arial" panose="020B0604020202020204"/>
                <a:ea typeface="Arial" panose="020B0604020202020204"/>
                <a:cs typeface="Arial" panose="020B0604020202020204"/>
              </a:rPr>
              <a:t>3+2+8</a:t>
            </a:r>
            <a:endParaRPr lang="en-US" altLang="en-US" sz="1800"/>
          </a:p>
        </p:txBody>
      </p:sp>
      <p:sp>
        <p:nvSpPr>
          <p:cNvPr id="586" name="rect"/>
          <p:cNvSpPr/>
          <p:nvPr/>
        </p:nvSpPr>
        <p:spPr>
          <a:xfrm>
            <a:off x="9720071" y="4051934"/>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88" name="rect"/>
          <p:cNvSpPr/>
          <p:nvPr/>
        </p:nvSpPr>
        <p:spPr>
          <a:xfrm>
            <a:off x="9459467" y="4051934"/>
            <a:ext cx="126492" cy="256032"/>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590" name="textbox 590"/>
          <p:cNvSpPr/>
          <p:nvPr/>
        </p:nvSpPr>
        <p:spPr>
          <a:xfrm>
            <a:off x="9472955" y="4083151"/>
            <a:ext cx="649605" cy="245109"/>
          </a:xfrm>
          <a:prstGeom prst="rect">
            <a:avLst/>
          </a:prstGeom>
        </p:spPr>
        <p:txBody>
          <a:bodyPr vert="horz" wrap="square" lIns="0" tIns="0" rIns="0" bIns="0"/>
          <a:lstStyle/>
          <a:p>
            <a:pPr algn="l" rtl="0" eaLnBrk="0">
              <a:lnSpc>
                <a:spcPct val="82000"/>
              </a:lnSpc>
            </a:pPr>
            <a:endParaRPr lang="en-US" altLang="en-US" sz="100"/>
          </a:p>
          <a:p>
            <a:pPr marL="12700" algn="l" rtl="0" eaLnBrk="0">
              <a:lnSpc>
                <a:spcPct val="80000"/>
              </a:lnSpc>
            </a:pPr>
            <a:r>
              <a:rPr sz="1800" kern="0" spc="-40">
                <a:solidFill>
                  <a:srgbClr val="000000">
                    <a:alpha val="100000"/>
                  </a:srgbClr>
                </a:solidFill>
                <a:latin typeface="Arial" panose="020B0604020202020204"/>
                <a:ea typeface="Arial" panose="020B0604020202020204"/>
                <a:cs typeface="Arial" panose="020B0604020202020204"/>
              </a:rPr>
              <a:t>1+2+4</a:t>
            </a:r>
            <a:endParaRPr lang="en-US" altLang="en-US" sz="180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 name="picture 592"/>
          <p:cNvPicPr>
            <a:picLocks noChangeAspect="1"/>
          </p:cNvPicPr>
          <p:nvPr/>
        </p:nvPicPr>
        <p:blipFill>
          <a:blip r:embed="rId1"/>
          <a:stretch>
            <a:fillRect/>
          </a:stretch>
        </p:blipFill>
        <p:spPr>
          <a:xfrm rot="21600000">
            <a:off x="0" y="32385"/>
            <a:ext cx="12192000" cy="6858000"/>
          </a:xfrm>
          <a:prstGeom prst="rect">
            <a:avLst/>
          </a:prstGeom>
        </p:spPr>
      </p:pic>
      <p:graphicFrame>
        <p:nvGraphicFramePr>
          <p:cNvPr id="594" name="table 594"/>
          <p:cNvGraphicFramePr>
            <a:graphicFrameLocks noGrp="1"/>
          </p:cNvGraphicFramePr>
          <p:nvPr/>
        </p:nvGraphicFramePr>
        <p:xfrm>
          <a:off x="6030848" y="4766741"/>
          <a:ext cx="4652644" cy="1225550"/>
        </p:xfrm>
        <a:graphic>
          <a:graphicData uri="http://schemas.openxmlformats.org/drawingml/2006/table">
            <a:tbl>
              <a:tblPr/>
              <a:tblGrid>
                <a:gridCol w="4652644"/>
              </a:tblGrid>
              <a:tr h="1200150">
                <a:tc>
                  <a:txBody>
                    <a:bodyPr wrap="square"/>
                    <a:lstStyle/>
                    <a:p>
                      <a:pPr algn="l" rtl="0" eaLnBrk="0">
                        <a:lnSpc>
                          <a:spcPct val="114000"/>
                        </a:lnSpc>
                      </a:pPr>
                      <a:endParaRPr lang="en-US" altLang="en-US" sz="600"/>
                    </a:p>
                    <a:p>
                      <a:pPr marL="125730" algn="l" rtl="0" eaLnBrk="0">
                        <a:lnSpc>
                          <a:spcPct val="97000"/>
                        </a:lnSpc>
                        <a:spcBef>
                          <a:spcPts val="5"/>
                        </a:spcBef>
                      </a:pPr>
                      <a:r>
                        <a:rPr sz="2400" b="1" kern="0" spc="-70">
                          <a:solidFill>
                            <a:srgbClr val="C00000">
                              <a:alpha val="100000"/>
                            </a:srgbClr>
                          </a:solidFill>
                          <a:latin typeface="微软雅黑" panose="020B0503020204020204" charset="-122"/>
                          <a:ea typeface="微软雅黑" panose="020B0503020204020204" charset="-122"/>
                          <a:cs typeface="微软雅黑" panose="020B0503020204020204" charset="-122"/>
                        </a:rPr>
                        <a:t>◆模块间的融合、模块内的</a:t>
                      </a:r>
                      <a:r>
                        <a:rPr sz="2400" b="1" kern="0" spc="-80">
                          <a:solidFill>
                            <a:srgbClr val="C00000">
                              <a:alpha val="100000"/>
                            </a:srgbClr>
                          </a:solidFill>
                          <a:latin typeface="微软雅黑" panose="020B0503020204020204" charset="-122"/>
                          <a:ea typeface="微软雅黑" panose="020B0503020204020204" charset="-122"/>
                          <a:cs typeface="微软雅黑" panose="020B0503020204020204" charset="-122"/>
                        </a:rPr>
                        <a:t>融合；</a:t>
                      </a:r>
                      <a:endParaRPr lang="en-US" altLang="en-US" sz="2400"/>
                    </a:p>
                    <a:p>
                      <a:pPr marL="125730" algn="l" rtl="0" eaLnBrk="0">
                        <a:lnSpc>
                          <a:spcPct val="97000"/>
                        </a:lnSpc>
                        <a:spcBef>
                          <a:spcPts val="85"/>
                        </a:spcBef>
                      </a:pPr>
                      <a:r>
                        <a:rPr sz="2400" b="1" kern="0" spc="-120">
                          <a:solidFill>
                            <a:srgbClr val="C00000">
                              <a:alpha val="100000"/>
                            </a:srgbClr>
                          </a:solidFill>
                          <a:latin typeface="微软雅黑" panose="020B0503020204020204" charset="-122"/>
                          <a:ea typeface="微软雅黑" panose="020B0503020204020204" charset="-122"/>
                          <a:cs typeface="微软雅黑" panose="020B0503020204020204" charset="-122"/>
                        </a:rPr>
                        <a:t>◆非选择题题量大；</a:t>
                      </a:r>
                      <a:endParaRPr lang="en-US" altLang="en-US" sz="2400"/>
                    </a:p>
                    <a:p>
                      <a:pPr marL="125730" algn="l" rtl="0" eaLnBrk="0">
                        <a:lnSpc>
                          <a:spcPct val="97000"/>
                        </a:lnSpc>
                        <a:spcBef>
                          <a:spcPts val="95"/>
                        </a:spcBef>
                      </a:pPr>
                      <a:r>
                        <a:rPr sz="2400" b="1" kern="0" spc="-130">
                          <a:solidFill>
                            <a:srgbClr val="C00000">
                              <a:alpha val="100000"/>
                            </a:srgbClr>
                          </a:solidFill>
                          <a:latin typeface="微软雅黑" panose="020B0503020204020204" charset="-122"/>
                          <a:ea typeface="微软雅黑" panose="020B0503020204020204" charset="-122"/>
                          <a:cs typeface="微软雅黑" panose="020B0503020204020204" charset="-122"/>
                        </a:rPr>
                        <a:t>◆突出高阶思维；</a:t>
                      </a:r>
                      <a:endParaRPr lang="en-US" altLang="en-US" sz="2400"/>
                    </a:p>
                  </a:txBody>
                  <a:tcPr marL="0" marR="0" marT="0" marB="0" vert="horz">
                    <a:lnL w="25400" cap="flat" cmpd="sng" algn="ctr">
                      <a:solidFill>
                        <a:srgbClr val="C00000"/>
                      </a:solidFill>
                      <a:prstDash val="solid"/>
                      <a:round/>
                      <a:headEnd type="none" w="med" len="med"/>
                      <a:tailEnd type="none" w="med" len="med"/>
                    </a:lnL>
                    <a:lnR w="25400" cap="flat" cmpd="sng" algn="ctr">
                      <a:solidFill>
                        <a:srgbClr val="C00000"/>
                      </a:solidFill>
                      <a:prstDash val="solid"/>
                      <a:round/>
                      <a:headEnd type="none" w="med" len="med"/>
                      <a:tailEnd type="none" w="med" len="med"/>
                    </a:lnR>
                    <a:lnT w="25400" cap="flat" cmpd="sng" algn="ctr">
                      <a:solidFill>
                        <a:srgbClr val="C00000"/>
                      </a:solidFill>
                      <a:prstDash val="solid"/>
                      <a:round/>
                      <a:headEnd type="none" w="med" len="med"/>
                      <a:tailEnd type="none" w="med" len="med"/>
                    </a:lnT>
                    <a:lnB w="25400" cap="flat" cmpd="sng" algn="ctr">
                      <a:solidFill>
                        <a:srgbClr val="C00000"/>
                      </a:solidFill>
                      <a:prstDash val="solid"/>
                      <a:round/>
                      <a:headEnd type="none" w="med" len="med"/>
                      <a:tailEnd type="none" w="med" len="med"/>
                    </a:lnB>
                  </a:tcPr>
                </a:tc>
              </a:tr>
            </a:tbl>
          </a:graphicData>
        </a:graphic>
      </p:graphicFrame>
      <p:sp>
        <p:nvSpPr>
          <p:cNvPr id="596" name="textbox 596"/>
          <p:cNvSpPr/>
          <p:nvPr/>
        </p:nvSpPr>
        <p:spPr>
          <a:xfrm>
            <a:off x="613388" y="1140463"/>
            <a:ext cx="4222750" cy="438150"/>
          </a:xfrm>
          <a:prstGeom prst="rect">
            <a:avLst/>
          </a:prstGeom>
        </p:spPr>
        <p:txBody>
          <a:bodyPr vert="horz" wrap="square" lIns="0" tIns="0" rIns="0" bIns="0"/>
          <a:lstStyle/>
          <a:p>
            <a:pPr algn="l" rtl="0" eaLnBrk="0">
              <a:lnSpc>
                <a:spcPct val="89000"/>
              </a:lnSpc>
            </a:pPr>
            <a:endParaRPr lang="en-US" altLang="en-US" sz="100"/>
          </a:p>
          <a:p>
            <a:pPr marL="12700" algn="l" rtl="0" eaLnBrk="0">
              <a:lnSpc>
                <a:spcPct val="100000"/>
              </a:lnSpc>
            </a:pPr>
            <a:r>
              <a:rPr sz="2700" b="1" kern="0" spc="70">
                <a:solidFill>
                  <a:srgbClr val="000000">
                    <a:alpha val="100000"/>
                  </a:srgbClr>
                </a:solidFill>
                <a:latin typeface="微软雅黑" panose="020B0503020204020204" charset="-122"/>
                <a:ea typeface="微软雅黑" panose="020B0503020204020204" charset="-122"/>
                <a:cs typeface="微软雅黑" panose="020B0503020204020204" charset="-122"/>
              </a:rPr>
              <a:t>1.三新高考试卷的结构</a:t>
            </a:r>
            <a:r>
              <a:rPr sz="2700" b="1" kern="0" spc="60">
                <a:solidFill>
                  <a:srgbClr val="000000">
                    <a:alpha val="100000"/>
                  </a:srgbClr>
                </a:solidFill>
                <a:latin typeface="微软雅黑" panose="020B0503020204020204" charset="-122"/>
                <a:ea typeface="微软雅黑" panose="020B0503020204020204" charset="-122"/>
                <a:cs typeface="微软雅黑" panose="020B0503020204020204" charset="-122"/>
              </a:rPr>
              <a:t>特点</a:t>
            </a:r>
            <a:endParaRPr lang="en-US" altLang="en-US" sz="270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0" name="table 600"/>
          <p:cNvGraphicFramePr>
            <a:graphicFrameLocks noGrp="1"/>
          </p:cNvGraphicFramePr>
          <p:nvPr/>
        </p:nvGraphicFramePr>
        <p:xfrm>
          <a:off x="218465" y="2723858"/>
          <a:ext cx="11859259" cy="3343275"/>
        </p:xfrm>
        <a:graphic>
          <a:graphicData uri="http://schemas.openxmlformats.org/drawingml/2006/table">
            <a:tbl>
              <a:tblPr>
                <a:solidFill>
                  <a:srgbClr val="5B9BD5"/>
                </a:solidFill>
              </a:tblPr>
              <a:tblGrid>
                <a:gridCol w="11859259"/>
              </a:tblGrid>
              <a:tr h="3330575">
                <a:tc>
                  <a:txBody>
                    <a:bodyPr wrap="square"/>
                    <a:lstStyle/>
                    <a:p>
                      <a:pPr algn="l" rtl="0" eaLnBrk="0">
                        <a:lnSpc>
                          <a:spcPct val="100000"/>
                        </a:lnSpc>
                      </a:pPr>
                      <a:endParaRPr lang="en-US" altLang="en-US" sz="1000"/>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5B9BD5"/>
                    </a:solidFill>
                  </a:tcPr>
                </a:tc>
              </a:tr>
            </a:tbl>
          </a:graphicData>
        </a:graphic>
      </p:graphicFrame>
      <p:graphicFrame>
        <p:nvGraphicFramePr>
          <p:cNvPr id="602" name="table 602"/>
          <p:cNvGraphicFramePr>
            <a:graphicFrameLocks noGrp="1"/>
          </p:cNvGraphicFramePr>
          <p:nvPr/>
        </p:nvGraphicFramePr>
        <p:xfrm>
          <a:off x="840943" y="3088078"/>
          <a:ext cx="10582274" cy="2456814"/>
        </p:xfrm>
        <a:graphic>
          <a:graphicData uri="http://schemas.openxmlformats.org/drawingml/2006/table">
            <a:tbl>
              <a:tblPr/>
              <a:tblGrid>
                <a:gridCol w="2738754"/>
                <a:gridCol w="3270250"/>
                <a:gridCol w="2539364"/>
                <a:gridCol w="2033904"/>
              </a:tblGrid>
              <a:tr h="370204">
                <a:tc>
                  <a:txBody>
                    <a:bodyPr wrap="square"/>
                    <a:lstStyle/>
                    <a:p>
                      <a:pPr algn="l" rtl="0" eaLnBrk="0">
                        <a:lnSpc>
                          <a:spcPct val="107000"/>
                        </a:lnSpc>
                      </a:pPr>
                      <a:endParaRPr lang="en-US" altLang="en-US" sz="300"/>
                    </a:p>
                    <a:p>
                      <a:pPr algn="l" rtl="0" eaLnBrk="0">
                        <a:lnSpc>
                          <a:spcPct val="86000"/>
                        </a:lnSpc>
                        <a:spcBef>
                          <a:spcPts val="5"/>
                        </a:spcBef>
                      </a:pPr>
                      <a:r>
                        <a:rPr sz="24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中国特色社会主义</a:t>
                      </a:r>
                      <a:endParaRPr lang="en-US" altLang="en-US" sz="2400"/>
                    </a:p>
                  </a:txBody>
                  <a:tcPr marL="0" marR="0" marT="0" marB="0" vert="horz">
                    <a:lnL>
                      <a:noFill/>
                    </a:lnL>
                    <a:lnR>
                      <a:noFill/>
                    </a:lnR>
                    <a:lnT>
                      <a:noFill/>
                    </a:lnT>
                    <a:lnB>
                      <a:noFill/>
                    </a:lnB>
                  </a:tcPr>
                </a:tc>
                <a:tc>
                  <a:txBody>
                    <a:bodyPr wrap="square"/>
                    <a:lstStyle/>
                    <a:p>
                      <a:pPr algn="l" rtl="0" eaLnBrk="0">
                        <a:lnSpc>
                          <a:spcPct val="131000"/>
                        </a:lnSpc>
                      </a:pPr>
                      <a:endParaRPr lang="en-US" altLang="en-US" sz="100"/>
                    </a:p>
                    <a:p>
                      <a:pPr marL="826135" algn="l" rtl="0" eaLnBrk="0">
                        <a:lnSpc>
                          <a:spcPct val="94000"/>
                        </a:lnSpc>
                        <a:spcBef>
                          <a:spcPct val="0"/>
                        </a:spcBef>
                      </a:pP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经济与社会</a:t>
                      </a:r>
                      <a:endParaRPr lang="en-US" altLang="en-US" sz="2400"/>
                    </a:p>
                  </a:txBody>
                  <a:tcPr marL="0" marR="0" marT="0" marB="0" vert="horz">
                    <a:lnL>
                      <a:noFill/>
                    </a:lnL>
                    <a:lnR>
                      <a:noFill/>
                    </a:lnR>
                    <a:lnT>
                      <a:noFill/>
                    </a:lnT>
                    <a:lnB>
                      <a:noFill/>
                    </a:lnB>
                  </a:tcPr>
                </a:tc>
                <a:tc>
                  <a:txBody>
                    <a:bodyPr wrap="square"/>
                    <a:lstStyle/>
                    <a:p>
                      <a:pPr algn="l" rtl="0" eaLnBrk="0">
                        <a:lnSpc>
                          <a:spcPct val="125000"/>
                        </a:lnSpc>
                      </a:pPr>
                      <a:endParaRPr lang="en-US" altLang="en-US" sz="200"/>
                    </a:p>
                    <a:p>
                      <a:pPr marL="217805" algn="l" rtl="0" eaLnBrk="0">
                        <a:lnSpc>
                          <a:spcPct val="89000"/>
                        </a:lnSpc>
                        <a:spcBef>
                          <a:spcPct val="0"/>
                        </a:spcBef>
                      </a:pP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政治与法治</a:t>
                      </a:r>
                      <a:endParaRPr lang="en-US" altLang="en-US" sz="2400"/>
                    </a:p>
                  </a:txBody>
                  <a:tcPr marL="0" marR="0" marT="0" marB="0" vert="horz">
                    <a:lnL>
                      <a:noFill/>
                    </a:lnL>
                    <a:lnR>
                      <a:noFill/>
                    </a:lnR>
                    <a:lnT>
                      <a:noFill/>
                    </a:lnT>
                    <a:lnB>
                      <a:noFill/>
                    </a:lnB>
                  </a:tcPr>
                </a:tc>
                <a:tc>
                  <a:txBody>
                    <a:bodyPr wrap="square"/>
                    <a:lstStyle/>
                    <a:p>
                      <a:pPr algn="l" rtl="0" eaLnBrk="0">
                        <a:lnSpc>
                          <a:spcPct val="8000"/>
                        </a:lnSpc>
                      </a:pPr>
                      <a:endParaRPr lang="en-US" altLang="en-US" sz="100"/>
                    </a:p>
                    <a:p>
                      <a:pPr marL="392430" algn="l" rtl="0" eaLnBrk="0">
                        <a:lnSpc>
                          <a:spcPct val="97000"/>
                        </a:lnSpc>
                      </a:pPr>
                      <a:r>
                        <a:rPr sz="24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哲学与文化</a:t>
                      </a:r>
                      <a:endParaRPr lang="en-US" altLang="en-US" sz="2400"/>
                    </a:p>
                  </a:txBody>
                  <a:tcPr marL="0" marR="0" marT="0" marB="0" vert="horz">
                    <a:lnL>
                      <a:noFill/>
                    </a:lnL>
                    <a:lnR>
                      <a:noFill/>
                    </a:lnR>
                    <a:lnT>
                      <a:noFill/>
                    </a:lnT>
                    <a:lnB>
                      <a:noFill/>
                    </a:lnB>
                  </a:tcPr>
                </a:tc>
              </a:tr>
              <a:tr h="2086610">
                <a:tc>
                  <a:txBody>
                    <a:bodyPr wrap="square"/>
                    <a:lstStyle/>
                    <a:p>
                      <a:pPr algn="l" rtl="0" eaLnBrk="0">
                        <a:lnSpc>
                          <a:spcPct val="101000"/>
                        </a:lnSpc>
                      </a:pPr>
                      <a:endParaRPr lang="en-US" altLang="en-US" sz="300"/>
                    </a:p>
                    <a:p>
                      <a:pPr marL="853440" algn="l" rtl="0" eaLnBrk="0">
                        <a:lnSpc>
                          <a:spcPts val="2705"/>
                        </a:lnSpc>
                        <a:spcBef>
                          <a:spcPct val="0"/>
                        </a:spcBef>
                      </a:pPr>
                      <a:r>
                        <a:rPr sz="2200" kern="0" spc="-160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200" kern="0" spc="220">
                          <a:solidFill>
                            <a:srgbClr val="FFFFFF">
                              <a:alpha val="100000"/>
                            </a:srgbClr>
                          </a:solidFill>
                          <a:latin typeface="Arial" panose="020B0604020202020204"/>
                          <a:ea typeface="Arial" panose="020B0604020202020204"/>
                          <a:cs typeface="Arial" panose="020B0604020202020204"/>
                        </a:rPr>
                        <a:t>1</a:t>
                      </a:r>
                      <a:r>
                        <a:rPr sz="2200" kern="0" spc="220">
                          <a:solidFill>
                            <a:srgbClr val="FFFFFF">
                              <a:alpha val="100000"/>
                            </a:srgbClr>
                          </a:solidFill>
                          <a:latin typeface="微软雅黑" panose="020B0503020204020204" charset="-122"/>
                          <a:ea typeface="微软雅黑" panose="020B0503020204020204" charset="-122"/>
                          <a:cs typeface="微软雅黑" panose="020B0503020204020204" charset="-122"/>
                        </a:rPr>
                        <a:t>学分）</a:t>
                      </a:r>
                      <a:endParaRPr lang="en-US" altLang="en-US" sz="2200"/>
                    </a:p>
                  </a:txBody>
                  <a:tcPr marL="0" marR="0" marT="0" marB="0" vert="horz">
                    <a:lnL>
                      <a:noFill/>
                    </a:lnL>
                    <a:lnR>
                      <a:noFill/>
                    </a:lnR>
                    <a:lnT>
                      <a:noFill/>
                    </a:lnT>
                    <a:lnB>
                      <a:noFill/>
                    </a:lnB>
                  </a:tcPr>
                </a:tc>
                <a:tc>
                  <a:txBody>
                    <a:bodyPr wrap="square"/>
                    <a:lstStyle/>
                    <a:p>
                      <a:pPr algn="l" rtl="0" eaLnBrk="0">
                        <a:lnSpc>
                          <a:spcPct val="100000"/>
                        </a:lnSpc>
                      </a:pPr>
                      <a:endParaRPr lang="en-US" altLang="en-US" sz="100"/>
                    </a:p>
                    <a:p>
                      <a:pPr marL="1109980" algn="l" rtl="0" eaLnBrk="0">
                        <a:lnSpc>
                          <a:spcPts val="2705"/>
                        </a:lnSpc>
                      </a:pPr>
                      <a:r>
                        <a:rPr sz="2200" kern="0" spc="-160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200" kern="0" spc="220">
                          <a:solidFill>
                            <a:srgbClr val="FFFFFF">
                              <a:alpha val="100000"/>
                            </a:srgbClr>
                          </a:solidFill>
                          <a:latin typeface="Arial" panose="020B0604020202020204"/>
                          <a:ea typeface="Arial" panose="020B0604020202020204"/>
                          <a:cs typeface="Arial" panose="020B0604020202020204"/>
                        </a:rPr>
                        <a:t>1</a:t>
                      </a:r>
                      <a:r>
                        <a:rPr sz="2200" kern="0" spc="220">
                          <a:solidFill>
                            <a:srgbClr val="FFFFFF">
                              <a:alpha val="100000"/>
                            </a:srgbClr>
                          </a:solidFill>
                          <a:latin typeface="微软雅黑" panose="020B0503020204020204" charset="-122"/>
                          <a:ea typeface="微软雅黑" panose="020B0503020204020204" charset="-122"/>
                          <a:cs typeface="微软雅黑" panose="020B0503020204020204" charset="-122"/>
                        </a:rPr>
                        <a:t>学分）</a:t>
                      </a:r>
                      <a:endParaRPr lang="en-US" altLang="en-US" sz="2200"/>
                    </a:p>
                    <a:p>
                      <a:pPr algn="l" rtl="0" eaLnBrk="0">
                        <a:lnSpc>
                          <a:spcPct val="103000"/>
                        </a:lnSpc>
                      </a:pPr>
                      <a:endParaRPr lang="en-US" altLang="en-US" sz="1000"/>
                    </a:p>
                    <a:p>
                      <a:pPr algn="l" rtl="0" eaLnBrk="0">
                        <a:lnSpc>
                          <a:spcPct val="103000"/>
                        </a:lnSpc>
                      </a:pPr>
                      <a:endParaRPr lang="en-US" altLang="en-US" sz="1000"/>
                    </a:p>
                    <a:p>
                      <a:pPr algn="l" rtl="0" eaLnBrk="0">
                        <a:lnSpc>
                          <a:spcPct val="103000"/>
                        </a:lnSpc>
                      </a:pPr>
                      <a:endParaRPr lang="en-US" altLang="en-US" sz="1000"/>
                    </a:p>
                    <a:p>
                      <a:pPr algn="l" rtl="0" eaLnBrk="0">
                        <a:lnSpc>
                          <a:spcPct val="104000"/>
                        </a:lnSpc>
                      </a:pPr>
                      <a:endParaRPr lang="en-US" altLang="en-US" sz="1000"/>
                    </a:p>
                    <a:p>
                      <a:pPr algn="l" rtl="0" eaLnBrk="0">
                        <a:lnSpc>
                          <a:spcPct val="104000"/>
                        </a:lnSpc>
                      </a:pPr>
                      <a:endParaRPr lang="en-US" altLang="en-US" sz="1000"/>
                    </a:p>
                    <a:p>
                      <a:pPr algn="l" rtl="0" eaLnBrk="0">
                        <a:lnSpc>
                          <a:spcPct val="104000"/>
                        </a:lnSpc>
                      </a:pPr>
                      <a:endParaRPr lang="en-US" altLang="en-US" sz="1000"/>
                    </a:p>
                    <a:p>
                      <a:pPr marL="325755" algn="l" rtl="0" eaLnBrk="0">
                        <a:lnSpc>
                          <a:spcPct val="97000"/>
                        </a:lnSpc>
                        <a:spcBef>
                          <a:spcPts val="730"/>
                        </a:spcBef>
                      </a:pPr>
                      <a:r>
                        <a:rPr sz="24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当代国际政治与经济</a:t>
                      </a:r>
                      <a:endParaRPr lang="en-US" altLang="en-US" sz="2400"/>
                    </a:p>
                    <a:p>
                      <a:pPr marL="1355090" algn="l" rtl="0" eaLnBrk="0">
                        <a:lnSpc>
                          <a:spcPct val="95000"/>
                        </a:lnSpc>
                        <a:spcBef>
                          <a:spcPts val="70"/>
                        </a:spcBef>
                      </a:pPr>
                      <a:r>
                        <a:rPr sz="2200" kern="0" spc="-160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200" kern="0" spc="220">
                          <a:solidFill>
                            <a:srgbClr val="FFFFFF">
                              <a:alpha val="100000"/>
                            </a:srgbClr>
                          </a:solidFill>
                          <a:latin typeface="Arial" panose="020B0604020202020204"/>
                          <a:ea typeface="Arial" panose="020B0604020202020204"/>
                          <a:cs typeface="Arial" panose="020B0604020202020204"/>
                        </a:rPr>
                        <a:t>2</a:t>
                      </a:r>
                      <a:r>
                        <a:rPr sz="2200" kern="0" spc="220">
                          <a:solidFill>
                            <a:srgbClr val="FFFFFF">
                              <a:alpha val="100000"/>
                            </a:srgbClr>
                          </a:solidFill>
                          <a:latin typeface="微软雅黑" panose="020B0503020204020204" charset="-122"/>
                          <a:ea typeface="微软雅黑" panose="020B0503020204020204" charset="-122"/>
                          <a:cs typeface="微软雅黑" panose="020B0503020204020204" charset="-122"/>
                        </a:rPr>
                        <a:t>学分）</a:t>
                      </a:r>
                      <a:endParaRPr lang="en-US" altLang="en-US" sz="2200"/>
                    </a:p>
                  </a:txBody>
                  <a:tcPr marL="0" marR="0" marT="0" marB="0" vert="horz">
                    <a:lnL>
                      <a:noFill/>
                    </a:lnL>
                    <a:lnR>
                      <a:noFill/>
                    </a:lnR>
                    <a:lnT>
                      <a:noFill/>
                    </a:lnT>
                    <a:lnB>
                      <a:noFill/>
                    </a:lnB>
                  </a:tcPr>
                </a:tc>
                <a:tc>
                  <a:txBody>
                    <a:bodyPr wrap="square"/>
                    <a:lstStyle/>
                    <a:p>
                      <a:pPr algn="l" rtl="0" eaLnBrk="0">
                        <a:lnSpc>
                          <a:spcPct val="116000"/>
                        </a:lnSpc>
                      </a:pPr>
                      <a:endParaRPr lang="en-US" altLang="en-US" sz="200"/>
                    </a:p>
                    <a:p>
                      <a:pPr marL="504190" algn="l" rtl="0" eaLnBrk="0">
                        <a:lnSpc>
                          <a:spcPts val="2705"/>
                        </a:lnSpc>
                        <a:spcBef>
                          <a:spcPct val="0"/>
                        </a:spcBef>
                      </a:pPr>
                      <a:r>
                        <a:rPr sz="2200" kern="0" spc="-160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200" kern="0" spc="220">
                          <a:solidFill>
                            <a:srgbClr val="FFFFFF">
                              <a:alpha val="100000"/>
                            </a:srgbClr>
                          </a:solidFill>
                          <a:latin typeface="Arial" panose="020B0604020202020204"/>
                          <a:ea typeface="Arial" panose="020B0604020202020204"/>
                          <a:cs typeface="Arial" panose="020B0604020202020204"/>
                        </a:rPr>
                        <a:t>2</a:t>
                      </a:r>
                      <a:r>
                        <a:rPr sz="2200" kern="0" spc="220">
                          <a:solidFill>
                            <a:srgbClr val="FFFFFF">
                              <a:alpha val="100000"/>
                            </a:srgbClr>
                          </a:solidFill>
                          <a:latin typeface="微软雅黑" panose="020B0503020204020204" charset="-122"/>
                          <a:ea typeface="微软雅黑" panose="020B0503020204020204" charset="-122"/>
                          <a:cs typeface="微软雅黑" panose="020B0503020204020204" charset="-122"/>
                        </a:rPr>
                        <a:t>学分）</a:t>
                      </a:r>
                      <a:endParaRPr lang="en-US" altLang="en-US" sz="2200"/>
                    </a:p>
                    <a:p>
                      <a:pPr algn="l" rtl="0" eaLnBrk="0">
                        <a:lnSpc>
                          <a:spcPct val="118000"/>
                        </a:lnSpc>
                      </a:pPr>
                      <a:endParaRPr lang="en-US" altLang="en-US" sz="1000"/>
                    </a:p>
                    <a:p>
                      <a:pPr algn="l" rtl="0" eaLnBrk="0">
                        <a:lnSpc>
                          <a:spcPct val="118000"/>
                        </a:lnSpc>
                      </a:pPr>
                      <a:endParaRPr lang="en-US" altLang="en-US" sz="1000"/>
                    </a:p>
                    <a:p>
                      <a:pPr algn="l" rtl="0" eaLnBrk="0">
                        <a:lnSpc>
                          <a:spcPct val="118000"/>
                        </a:lnSpc>
                      </a:pPr>
                      <a:endParaRPr lang="en-US" altLang="en-US" sz="1000"/>
                    </a:p>
                    <a:p>
                      <a:pPr algn="l" rtl="0" eaLnBrk="0">
                        <a:lnSpc>
                          <a:spcPct val="119000"/>
                        </a:lnSpc>
                      </a:pPr>
                      <a:endParaRPr lang="en-US" altLang="en-US" sz="1000"/>
                    </a:p>
                    <a:p>
                      <a:pPr algn="l" rtl="0" eaLnBrk="0">
                        <a:lnSpc>
                          <a:spcPct val="119000"/>
                        </a:lnSpc>
                      </a:pPr>
                      <a:endParaRPr lang="en-US" altLang="en-US" sz="1000"/>
                    </a:p>
                    <a:p>
                      <a:pPr marL="627380" algn="l" rtl="0" eaLnBrk="0">
                        <a:lnSpc>
                          <a:spcPct val="98000"/>
                        </a:lnSpc>
                        <a:spcBef>
                          <a:spcPts val="720"/>
                        </a:spcBef>
                      </a:pP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法律与生活</a:t>
                      </a:r>
                      <a:endParaRPr lang="en-US" altLang="en-US" sz="2400"/>
                    </a:p>
                    <a:p>
                      <a:pPr marL="913130" algn="l" rtl="0" eaLnBrk="0">
                        <a:lnSpc>
                          <a:spcPts val="2680"/>
                        </a:lnSpc>
                        <a:spcBef>
                          <a:spcPts val="65"/>
                        </a:spcBef>
                      </a:pPr>
                      <a:r>
                        <a:rPr sz="2200" kern="0" spc="-160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200" kern="0" spc="220">
                          <a:solidFill>
                            <a:srgbClr val="FFFFFF">
                              <a:alpha val="100000"/>
                            </a:srgbClr>
                          </a:solidFill>
                          <a:latin typeface="Arial" panose="020B0604020202020204"/>
                          <a:ea typeface="Arial" panose="020B0604020202020204"/>
                          <a:cs typeface="Arial" panose="020B0604020202020204"/>
                        </a:rPr>
                        <a:t>2</a:t>
                      </a:r>
                      <a:r>
                        <a:rPr sz="2200" kern="0" spc="220">
                          <a:solidFill>
                            <a:srgbClr val="FFFFFF">
                              <a:alpha val="100000"/>
                            </a:srgbClr>
                          </a:solidFill>
                          <a:latin typeface="微软雅黑" panose="020B0503020204020204" charset="-122"/>
                          <a:ea typeface="微软雅黑" panose="020B0503020204020204" charset="-122"/>
                          <a:cs typeface="微软雅黑" panose="020B0503020204020204" charset="-122"/>
                        </a:rPr>
                        <a:t>学分）</a:t>
                      </a:r>
                      <a:endParaRPr lang="en-US" altLang="en-US" sz="2200"/>
                    </a:p>
                  </a:txBody>
                  <a:tcPr marL="0" marR="0" marT="0" marB="0" vert="horz">
                    <a:lnL>
                      <a:noFill/>
                    </a:lnL>
                    <a:lnR>
                      <a:noFill/>
                    </a:lnR>
                    <a:lnT>
                      <a:noFill/>
                    </a:lnT>
                    <a:lnB>
                      <a:noFill/>
                    </a:lnB>
                  </a:tcPr>
                </a:tc>
                <a:tc>
                  <a:txBody>
                    <a:bodyPr wrap="square"/>
                    <a:lstStyle/>
                    <a:p>
                      <a:pPr marL="671830" algn="l" rtl="0" eaLnBrk="0">
                        <a:lnSpc>
                          <a:spcPts val="2670"/>
                        </a:lnSpc>
                      </a:pPr>
                      <a:r>
                        <a:rPr sz="2200" kern="0" spc="-160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200" kern="0" spc="220">
                          <a:solidFill>
                            <a:srgbClr val="FFFFFF">
                              <a:alpha val="100000"/>
                            </a:srgbClr>
                          </a:solidFill>
                          <a:latin typeface="Arial" panose="020B0604020202020204"/>
                          <a:ea typeface="Arial" panose="020B0604020202020204"/>
                          <a:cs typeface="Arial" panose="020B0604020202020204"/>
                        </a:rPr>
                        <a:t>2</a:t>
                      </a:r>
                      <a:r>
                        <a:rPr sz="2200" kern="0" spc="220">
                          <a:solidFill>
                            <a:srgbClr val="FFFFFF">
                              <a:alpha val="100000"/>
                            </a:srgbClr>
                          </a:solidFill>
                          <a:latin typeface="微软雅黑" panose="020B0503020204020204" charset="-122"/>
                          <a:ea typeface="微软雅黑" panose="020B0503020204020204" charset="-122"/>
                          <a:cs typeface="微软雅黑" panose="020B0503020204020204" charset="-122"/>
                        </a:rPr>
                        <a:t>学分）</a:t>
                      </a:r>
                      <a:endParaRPr lang="en-US" altLang="en-US" sz="2200"/>
                    </a:p>
                    <a:p>
                      <a:pPr algn="l" rtl="0" eaLnBrk="0">
                        <a:lnSpc>
                          <a:spcPct val="104000"/>
                        </a:lnSpc>
                      </a:pPr>
                      <a:endParaRPr lang="en-US" altLang="en-US" sz="1000"/>
                    </a:p>
                    <a:p>
                      <a:pPr algn="l" rtl="0" eaLnBrk="0">
                        <a:lnSpc>
                          <a:spcPct val="104000"/>
                        </a:lnSpc>
                      </a:pPr>
                      <a:endParaRPr lang="en-US" altLang="en-US" sz="1000"/>
                    </a:p>
                    <a:p>
                      <a:pPr algn="l" rtl="0" eaLnBrk="0">
                        <a:lnSpc>
                          <a:spcPct val="104000"/>
                        </a:lnSpc>
                      </a:pPr>
                      <a:endParaRPr lang="en-US" altLang="en-US" sz="1000"/>
                    </a:p>
                    <a:p>
                      <a:pPr algn="l" rtl="0" eaLnBrk="0">
                        <a:lnSpc>
                          <a:spcPct val="104000"/>
                        </a:lnSpc>
                      </a:pPr>
                      <a:endParaRPr lang="en-US" altLang="en-US" sz="1000"/>
                    </a:p>
                    <a:p>
                      <a:pPr algn="l" rtl="0" eaLnBrk="0">
                        <a:lnSpc>
                          <a:spcPct val="105000"/>
                        </a:lnSpc>
                      </a:pPr>
                      <a:endParaRPr lang="en-US" altLang="en-US" sz="1000"/>
                    </a:p>
                    <a:p>
                      <a:pPr algn="l" rtl="0" eaLnBrk="0">
                        <a:lnSpc>
                          <a:spcPct val="105000"/>
                        </a:lnSpc>
                      </a:pPr>
                      <a:endParaRPr lang="en-US" altLang="en-US" sz="1000"/>
                    </a:p>
                    <a:p>
                      <a:pPr algn="r" rtl="0" eaLnBrk="0">
                        <a:lnSpc>
                          <a:spcPct val="98000"/>
                        </a:lnSpc>
                        <a:spcBef>
                          <a:spcPts val="730"/>
                        </a:spcBef>
                      </a:pP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逻辑与思维</a:t>
                      </a:r>
                      <a:endParaRPr lang="en-US" altLang="en-US" sz="2400"/>
                    </a:p>
                    <a:p>
                      <a:pPr marL="793750" algn="l" rtl="0" eaLnBrk="0">
                        <a:lnSpc>
                          <a:spcPts val="2560"/>
                        </a:lnSpc>
                        <a:spcBef>
                          <a:spcPts val="65"/>
                        </a:spcBef>
                      </a:pPr>
                      <a:r>
                        <a:rPr sz="2100" kern="0" spc="-12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2100" kern="0" spc="-120">
                          <a:solidFill>
                            <a:srgbClr val="FFFFFF">
                              <a:alpha val="100000"/>
                            </a:srgbClr>
                          </a:solidFill>
                          <a:latin typeface="Arial" panose="020B0604020202020204"/>
                          <a:ea typeface="Arial" panose="020B0604020202020204"/>
                          <a:cs typeface="Arial" panose="020B0604020202020204"/>
                        </a:rPr>
                        <a:t>2</a:t>
                      </a:r>
                      <a:r>
                        <a:rPr sz="2100" kern="0" spc="-120">
                          <a:solidFill>
                            <a:srgbClr val="FFFFFF">
                              <a:alpha val="100000"/>
                            </a:srgbClr>
                          </a:solidFill>
                          <a:latin typeface="微软雅黑" panose="020B0503020204020204" charset="-122"/>
                          <a:ea typeface="微软雅黑" panose="020B0503020204020204" charset="-122"/>
                          <a:cs typeface="微软雅黑" panose="020B0503020204020204" charset="-122"/>
                        </a:rPr>
                        <a:t>学分）</a:t>
                      </a:r>
                      <a:endParaRPr lang="en-US" altLang="en-US" sz="2100"/>
                    </a:p>
                  </a:txBody>
                  <a:tcPr marL="0" marR="0" marT="0" marB="0" vert="horz">
                    <a:lnL>
                      <a:noFill/>
                    </a:lnL>
                    <a:lnR>
                      <a:noFill/>
                    </a:lnR>
                    <a:lnT>
                      <a:noFill/>
                    </a:lnT>
                    <a:lnB>
                      <a:noFill/>
                    </a:lnB>
                  </a:tcPr>
                </a:tc>
              </a:tr>
            </a:tbl>
          </a:graphicData>
        </a:graphic>
      </p:graphicFrame>
      <p:sp>
        <p:nvSpPr>
          <p:cNvPr id="604" name="textbox 604"/>
          <p:cNvSpPr/>
          <p:nvPr/>
        </p:nvSpPr>
        <p:spPr>
          <a:xfrm>
            <a:off x="1628626" y="1323879"/>
            <a:ext cx="8005444" cy="728980"/>
          </a:xfrm>
          <a:prstGeom prst="rect">
            <a:avLst/>
          </a:prstGeom>
        </p:spPr>
        <p:txBody>
          <a:bodyPr vert="horz" wrap="square" lIns="0" tIns="0" rIns="0" bIns="0"/>
          <a:lstStyle/>
          <a:p>
            <a:pPr algn="l" rtl="0" eaLnBrk="0">
              <a:lnSpc>
                <a:spcPct val="83000"/>
              </a:lnSpc>
            </a:pPr>
            <a:endParaRPr lang="en-US" altLang="en-US" sz="100"/>
          </a:p>
          <a:p>
            <a:pPr marL="12700" algn="l" rtl="0" eaLnBrk="0">
              <a:lnSpc>
                <a:spcPts val="5540"/>
              </a:lnSpc>
            </a:pPr>
            <a:r>
              <a:rPr sz="3900" b="1" kern="0" spc="-840">
                <a:solidFill>
                  <a:srgbClr val="000000">
                    <a:alpha val="100000"/>
                  </a:srgbClr>
                </a:solidFill>
                <a:latin typeface="Arial" panose="020B0604020202020204"/>
                <a:ea typeface="Arial" panose="020B0604020202020204"/>
                <a:cs typeface="Arial" panose="020B0604020202020204"/>
              </a:rPr>
              <a:t>7</a:t>
            </a:r>
            <a:r>
              <a:rPr sz="3900" b="1" kern="0" spc="-84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3900" b="1" kern="0" spc="780">
                <a:solidFill>
                  <a:srgbClr val="000000">
                    <a:alpha val="100000"/>
                  </a:srgbClr>
                </a:solidFill>
                <a:latin typeface="Arial" panose="020B0604020202020204"/>
                <a:ea typeface="Arial" panose="020B0604020202020204"/>
                <a:cs typeface="Arial" panose="020B0604020202020204"/>
              </a:rPr>
              <a:t>3</a:t>
            </a:r>
            <a:r>
              <a:rPr sz="3900" b="1" kern="0" spc="60">
                <a:solidFill>
                  <a:srgbClr val="000000">
                    <a:alpha val="100000"/>
                  </a:srgbClr>
                </a:solidFill>
                <a:latin typeface="Arial" panose="020B0604020202020204"/>
                <a:ea typeface="Arial" panose="020B0604020202020204"/>
                <a:cs typeface="Arial" panose="020B0604020202020204"/>
              </a:rPr>
              <a:t>                </a:t>
            </a:r>
            <a:r>
              <a:rPr sz="3900" b="1" kern="0" spc="780">
                <a:solidFill>
                  <a:srgbClr val="000000">
                    <a:alpha val="100000"/>
                  </a:srgbClr>
                </a:solidFill>
                <a:latin typeface="Arial" panose="020B0604020202020204"/>
                <a:ea typeface="Arial" panose="020B0604020202020204"/>
                <a:cs typeface="Arial" panose="020B0604020202020204"/>
              </a:rPr>
              <a:t>6</a:t>
            </a:r>
            <a:r>
              <a:rPr sz="3900" b="1" kern="0" spc="-155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3900" b="1" kern="0" spc="780">
                <a:solidFill>
                  <a:srgbClr val="000000">
                    <a:alpha val="100000"/>
                  </a:srgbClr>
                </a:solidFill>
                <a:latin typeface="Arial" panose="020B0604020202020204"/>
                <a:ea typeface="Arial" panose="020B0604020202020204"/>
                <a:cs typeface="Arial" panose="020B0604020202020204"/>
              </a:rPr>
              <a:t>4</a:t>
            </a:r>
            <a:r>
              <a:rPr sz="3900" b="1" kern="0" spc="10">
                <a:solidFill>
                  <a:srgbClr val="000000">
                    <a:alpha val="100000"/>
                  </a:srgbClr>
                </a:solidFill>
                <a:latin typeface="Arial" panose="020B0604020202020204"/>
                <a:ea typeface="Arial" panose="020B0604020202020204"/>
                <a:cs typeface="Arial" panose="020B0604020202020204"/>
              </a:rPr>
              <a:t>         </a:t>
            </a:r>
            <a:r>
              <a:rPr sz="3900" b="1" kern="0" spc="0">
                <a:solidFill>
                  <a:srgbClr val="000000">
                    <a:alpha val="100000"/>
                  </a:srgbClr>
                </a:solidFill>
                <a:latin typeface="Arial" panose="020B0604020202020204"/>
                <a:ea typeface="Arial" panose="020B0604020202020204"/>
                <a:cs typeface="Arial" panose="020B0604020202020204"/>
              </a:rPr>
              <a:t>         </a:t>
            </a:r>
            <a:r>
              <a:rPr sz="3900" b="1" kern="0" spc="780">
                <a:solidFill>
                  <a:srgbClr val="000000">
                    <a:alpha val="100000"/>
                  </a:srgbClr>
                </a:solidFill>
                <a:latin typeface="Arial" panose="020B0604020202020204"/>
                <a:ea typeface="Arial" panose="020B0604020202020204"/>
                <a:cs typeface="Arial" panose="020B0604020202020204"/>
              </a:rPr>
              <a:t>5</a:t>
            </a:r>
            <a:r>
              <a:rPr sz="3900" b="1" kern="0" spc="-154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3900" b="1" kern="0" spc="1690">
                <a:solidFill>
                  <a:srgbClr val="000000">
                    <a:alpha val="100000"/>
                  </a:srgbClr>
                </a:solidFill>
                <a:latin typeface="Arial" panose="020B0604020202020204"/>
                <a:ea typeface="Arial" panose="020B0604020202020204"/>
                <a:cs typeface="Arial" panose="020B0604020202020204"/>
              </a:rPr>
              <a:t>5</a:t>
            </a:r>
            <a:endParaRPr lang="en-US" altLang="en-US" sz="390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textbox 608"/>
          <p:cNvSpPr/>
          <p:nvPr/>
        </p:nvSpPr>
        <p:spPr>
          <a:xfrm>
            <a:off x="406572" y="1110263"/>
            <a:ext cx="11394440" cy="2574289"/>
          </a:xfrm>
          <a:prstGeom prst="rect">
            <a:avLst/>
          </a:prstGeom>
        </p:spPr>
        <p:txBody>
          <a:bodyPr vert="horz" wrap="square" lIns="0" tIns="0" rIns="0" bIns="0"/>
          <a:lstStyle/>
          <a:p>
            <a:pPr algn="l" rtl="0" eaLnBrk="0">
              <a:lnSpc>
                <a:spcPct val="92000"/>
              </a:lnSpc>
            </a:pPr>
            <a:endParaRPr lang="en-US" altLang="en-US" sz="100"/>
          </a:p>
          <a:p>
            <a:pPr marL="388620" algn="l" rtl="0" eaLnBrk="0">
              <a:lnSpc>
                <a:spcPct val="86000"/>
              </a:lnSpc>
            </a:pPr>
            <a:r>
              <a:rPr sz="2700" kern="0" spc="8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2.高考试卷的内容特点</a:t>
            </a:r>
            <a:endParaRPr lang="en-US" altLang="en-US" sz="2700"/>
          </a:p>
          <a:p>
            <a:pPr marL="779145" algn="l" rtl="0" eaLnBrk="0">
              <a:lnSpc>
                <a:spcPts val="4360"/>
              </a:lnSpc>
            </a:pPr>
            <a:r>
              <a:rPr sz="2400" kern="0" spc="-3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b="1" kern="0" spc="-30">
                <a:solidFill>
                  <a:srgbClr val="000000">
                    <a:alpha val="100000"/>
                  </a:srgbClr>
                </a:solidFill>
                <a:latin typeface="微软雅黑" panose="020B0503020204020204" charset="-122"/>
                <a:ea typeface="微软雅黑" panose="020B0503020204020204" charset="-122"/>
                <a:cs typeface="微软雅黑" panose="020B0503020204020204" charset="-122"/>
              </a:rPr>
              <a:t>专业性和综合性增强</a:t>
            </a:r>
            <a:endParaRPr lang="en-US" altLang="en-US" sz="2400"/>
          </a:p>
          <a:p>
            <a:pPr marL="146685" algn="l" rtl="0" eaLnBrk="0">
              <a:lnSpc>
                <a:spcPct val="84000"/>
              </a:lnSpc>
              <a:spcBef>
                <a:spcPts val="1325"/>
              </a:spcBef>
            </a:pPr>
            <a:r>
              <a:rPr sz="2000" kern="0" spc="-4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（2022山东卷）</a:t>
            </a:r>
            <a:r>
              <a:rPr sz="20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在从“0”到“1”的原</a:t>
            </a:r>
            <a:r>
              <a:rPr sz="20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始创新成果孵化期，企业迫切需要资本支持，但因投资风险高，</a:t>
            </a:r>
            <a:endParaRPr lang="en-US" altLang="en-US" sz="2000"/>
          </a:p>
          <a:p>
            <a:pPr marL="12700" indent="5715" algn="l" rtl="0" eaLnBrk="0">
              <a:lnSpc>
                <a:spcPct val="132000"/>
              </a:lnSpc>
              <a:spcBef>
                <a:spcPts val="70"/>
              </a:spcBef>
            </a:pP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融资困难。某省探索出以</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“国有资本战略投资”撬动社会资本、共同服务创新企业发展的新路，通过  </a:t>
            </a: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产业政策和国有资本投资，解决了科</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技企业初创期社会资本不愿投、不敢投的问题，在前瞻性战略性  </a:t>
            </a: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产业“育种育苗”，由此培育出了一大批高科技企业。该省做法取得成功的</a:t>
            </a:r>
            <a:r>
              <a:rPr sz="20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原因在于</a:t>
            </a: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国有资本</a:t>
            </a:r>
            <a:endParaRPr lang="en-US" altLang="en-US" sz="2000"/>
          </a:p>
        </p:txBody>
      </p:sp>
      <p:sp>
        <p:nvSpPr>
          <p:cNvPr id="610" name="textbox 610"/>
          <p:cNvSpPr/>
          <p:nvPr/>
        </p:nvSpPr>
        <p:spPr>
          <a:xfrm>
            <a:off x="398682" y="3763335"/>
            <a:ext cx="5871209" cy="1854835"/>
          </a:xfrm>
          <a:prstGeom prst="rect">
            <a:avLst/>
          </a:prstGeom>
        </p:spPr>
        <p:txBody>
          <a:bodyPr vert="horz" wrap="square" lIns="0" tIns="0" rIns="0" bIns="0"/>
          <a:lstStyle/>
          <a:p>
            <a:pPr algn="l" rtl="0" eaLnBrk="0">
              <a:lnSpc>
                <a:spcPct val="85000"/>
              </a:lnSpc>
            </a:pPr>
            <a:endParaRPr lang="en-US" altLang="en-US" sz="100"/>
          </a:p>
          <a:p>
            <a:pPr marL="19050" algn="l" rtl="0" eaLnBrk="0">
              <a:lnSpc>
                <a:spcPct val="94000"/>
              </a:lnSpc>
            </a:pPr>
            <a:r>
              <a:rPr sz="2000" kern="0" spc="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①投资前瞻性战略性产业增强了国有经济</a:t>
            </a:r>
            <a:r>
              <a:rPr sz="2000" kern="0" spc="-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的控制力</a:t>
            </a:r>
            <a:endParaRPr lang="en-US" altLang="en-US" sz="2000"/>
          </a:p>
          <a:p>
            <a:pPr marL="18415" algn="l" rtl="0" eaLnBrk="0">
              <a:lnSpc>
                <a:spcPct val="94000"/>
              </a:lnSpc>
              <a:spcBef>
                <a:spcPts val="840"/>
              </a:spcBef>
            </a:pP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②服务创新企业发展弥补了市场追求短期利益</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的缺陷</a:t>
            </a:r>
            <a:endParaRPr lang="en-US" altLang="en-US" sz="2000"/>
          </a:p>
          <a:p>
            <a:pPr marL="18415" algn="l" rtl="0" eaLnBrk="0">
              <a:lnSpc>
                <a:spcPct val="94000"/>
              </a:lnSpc>
              <a:spcBef>
                <a:spcPts val="855"/>
              </a:spcBef>
            </a:pPr>
            <a:r>
              <a:rPr sz="2000" kern="0" spc="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③通过撬动社会资本推动了国有企业混合所有</a:t>
            </a:r>
            <a:r>
              <a:rPr sz="2000" kern="0" spc="-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制改革</a:t>
            </a:r>
            <a:endParaRPr lang="en-US" altLang="en-US" sz="2000"/>
          </a:p>
          <a:p>
            <a:pPr marL="18415" algn="l" rtl="0" eaLnBrk="0">
              <a:lnSpc>
                <a:spcPct val="84000"/>
              </a:lnSpc>
              <a:spcBef>
                <a:spcPts val="825"/>
              </a:spcBef>
            </a:pP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④通过战略投资推动了有效市场和有为政府更</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好结合</a:t>
            </a:r>
            <a:endParaRPr lang="en-US" altLang="en-US" sz="2000"/>
          </a:p>
          <a:p>
            <a:pPr marL="12700" algn="l" rtl="0" eaLnBrk="0">
              <a:lnSpc>
                <a:spcPts val="3095"/>
              </a:lnSpc>
            </a:pPr>
            <a:r>
              <a:rPr sz="2000" kern="0" spc="2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A.①③</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000" kern="0" spc="2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B.①④</a:t>
            </a:r>
            <a:r>
              <a:rPr sz="20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000" kern="0" spc="2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C.②③</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000" kern="0" spc="22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D.②④</a:t>
            </a:r>
            <a:endParaRPr lang="en-US" altLang="en-US" sz="2000"/>
          </a:p>
        </p:txBody>
      </p:sp>
      <p:sp>
        <p:nvSpPr>
          <p:cNvPr id="612" name="textbox 612"/>
          <p:cNvSpPr/>
          <p:nvPr/>
        </p:nvSpPr>
        <p:spPr>
          <a:xfrm>
            <a:off x="7433252" y="4251153"/>
            <a:ext cx="2879725" cy="865505"/>
          </a:xfrm>
          <a:prstGeom prst="rect">
            <a:avLst/>
          </a:prstGeom>
        </p:spPr>
        <p:txBody>
          <a:bodyPr vert="horz" wrap="square" lIns="0" tIns="0" rIns="0" bIns="0"/>
          <a:lstStyle/>
          <a:p>
            <a:pPr algn="l" rtl="0" eaLnBrk="0">
              <a:lnSpc>
                <a:spcPct val="86000"/>
              </a:lnSpc>
            </a:pPr>
            <a:endParaRPr lang="en-US" altLang="en-US" sz="100"/>
          </a:p>
          <a:p>
            <a:pPr marL="12700" indent="1270" algn="l" rtl="0" eaLnBrk="0">
              <a:lnSpc>
                <a:spcPct val="102000"/>
              </a:lnSpc>
            </a:pPr>
            <a:r>
              <a:rPr sz="27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死记硬背无出路，</a:t>
            </a:r>
            <a:r>
              <a:rPr sz="27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7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解读信息更突显。</a:t>
            </a:r>
            <a:endParaRPr lang="en-US" altLang="en-US" sz="270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textbox 616"/>
          <p:cNvSpPr/>
          <p:nvPr/>
        </p:nvSpPr>
        <p:spPr>
          <a:xfrm>
            <a:off x="493877" y="1110264"/>
            <a:ext cx="11539855" cy="4335145"/>
          </a:xfrm>
          <a:prstGeom prst="rect">
            <a:avLst/>
          </a:prstGeom>
        </p:spPr>
        <p:txBody>
          <a:bodyPr vert="horz" wrap="square" lIns="0" tIns="0" rIns="0" bIns="0"/>
          <a:lstStyle/>
          <a:p>
            <a:pPr algn="l" rtl="0" eaLnBrk="0">
              <a:lnSpc>
                <a:spcPct val="92000"/>
              </a:lnSpc>
            </a:pPr>
            <a:endParaRPr lang="en-US" altLang="en-US" sz="100"/>
          </a:p>
          <a:p>
            <a:pPr marL="301625" algn="l" rtl="0" eaLnBrk="0">
              <a:lnSpc>
                <a:spcPct val="86000"/>
              </a:lnSpc>
            </a:pPr>
            <a:r>
              <a:rPr sz="2700" kern="0" spc="8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2.高考试卷的内容特点</a:t>
            </a:r>
            <a:endParaRPr lang="en-US" altLang="en-US" sz="2700"/>
          </a:p>
          <a:p>
            <a:pPr marL="691515" algn="l" rtl="0" eaLnBrk="0">
              <a:lnSpc>
                <a:spcPts val="4360"/>
              </a:lnSpc>
            </a:pPr>
            <a:r>
              <a:rPr sz="2400" kern="0" spc="-3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b="1" kern="0" spc="-30">
                <a:solidFill>
                  <a:srgbClr val="000000">
                    <a:alpha val="100000"/>
                  </a:srgbClr>
                </a:solidFill>
                <a:latin typeface="微软雅黑" panose="020B0503020204020204" charset="-122"/>
                <a:ea typeface="微软雅黑" panose="020B0503020204020204" charset="-122"/>
                <a:cs typeface="微软雅黑" panose="020B0503020204020204" charset="-122"/>
              </a:rPr>
              <a:t>专业性和综合性增强</a:t>
            </a:r>
            <a:endParaRPr lang="en-US" altLang="en-US" sz="2400"/>
          </a:p>
          <a:p>
            <a:pPr algn="l" rtl="0" eaLnBrk="0">
              <a:lnSpc>
                <a:spcPct val="138000"/>
              </a:lnSpc>
            </a:pPr>
            <a:endParaRPr lang="en-US" altLang="en-US" sz="1000"/>
          </a:p>
          <a:p>
            <a:pPr marL="182245" algn="l" rtl="0" eaLnBrk="0">
              <a:lnSpc>
                <a:spcPct val="94000"/>
              </a:lnSpc>
              <a:spcBef>
                <a:spcPts val="720"/>
              </a:spcBef>
            </a:pPr>
            <a:r>
              <a:rPr sz="2400" kern="0" spc="-1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（2022全国乙卷）</a:t>
            </a:r>
            <a:r>
              <a:rPr sz="2400" kern="0" spc="34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1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2022年中央一号文件明确要求：适当提高稻谷、小麦最低收购价，</a:t>
            </a:r>
            <a:endParaRPr lang="en-US" altLang="en-US" sz="2400"/>
          </a:p>
          <a:p>
            <a:pPr marL="20320" indent="635" algn="l" rtl="0" eaLnBrk="0">
              <a:lnSpc>
                <a:spcPct val="101000"/>
              </a:lnSpc>
              <a:spcBef>
                <a:spcPts val="385"/>
              </a:spcBef>
            </a:pP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健全农民种粮收益保障机制；在黄淮海、西北、西南地区推广玉米大豆带状复合种植，</a:t>
            </a: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在东北地区开展粮豆轮作，</a:t>
            </a:r>
            <a:r>
              <a:rPr sz="24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在长江流域开发冬闲田扩种油菜。</a:t>
            </a:r>
            <a:r>
              <a:rPr sz="2400" kern="0" spc="4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这是</a:t>
            </a:r>
            <a:r>
              <a:rPr sz="2400" kern="0" spc="-6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为了</a:t>
            </a:r>
            <a:endParaRPr lang="en-US" altLang="en-US" sz="2400"/>
          </a:p>
          <a:p>
            <a:pPr marL="20320" algn="l" rtl="0" eaLnBrk="0">
              <a:lnSpc>
                <a:spcPct val="94000"/>
              </a:lnSpc>
              <a:spcBef>
                <a:spcPts val="380"/>
              </a:spcBef>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①保护农民种粮积极性，稳定粮食产量</a:t>
            </a:r>
            <a:endParaRPr lang="en-US" altLang="en-US" sz="2400"/>
          </a:p>
          <a:p>
            <a:pPr marL="19685" algn="l" rtl="0" eaLnBrk="0">
              <a:lnSpc>
                <a:spcPct val="94000"/>
              </a:lnSpc>
              <a:spcBef>
                <a:spcPts val="390"/>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②发挥市场决定作用</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，有效配置农业资源</a:t>
            </a:r>
            <a:endParaRPr lang="en-US" altLang="en-US" sz="2400"/>
          </a:p>
          <a:p>
            <a:pPr marL="19685" algn="l" rtl="0" eaLnBrk="0">
              <a:lnSpc>
                <a:spcPct val="94000"/>
              </a:lnSpc>
              <a:spcBef>
                <a:spcPts val="390"/>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③优化农作物种植结构</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，更好满足市场需求</a:t>
            </a:r>
            <a:endParaRPr lang="en-US" altLang="en-US" sz="2400"/>
          </a:p>
          <a:p>
            <a:pPr marL="19685" algn="l" rtl="0" eaLnBrk="0">
              <a:lnSpc>
                <a:spcPct val="94000"/>
              </a:lnSpc>
              <a:spcBef>
                <a:spcPts val="400"/>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④扩大农作物种植面积，</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实现农产品自给自足</a:t>
            </a:r>
            <a:endParaRPr lang="en-US" altLang="en-US" sz="2400"/>
          </a:p>
          <a:p>
            <a:pPr marL="12700" algn="l" rtl="0" eaLnBrk="0">
              <a:lnSpc>
                <a:spcPct val="94000"/>
              </a:lnSpc>
              <a:spcBef>
                <a:spcPts val="390"/>
              </a:spcBef>
            </a:pPr>
            <a:r>
              <a:rPr sz="2400" kern="0" spc="27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A.①③</a:t>
            </a:r>
            <a:r>
              <a:rPr sz="2400" kern="0" spc="1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2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B.①④</a:t>
            </a: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2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C.②</a:t>
            </a:r>
            <a:r>
              <a:rPr sz="2400" kern="0" spc="2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③</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2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D.②④</a:t>
            </a:r>
            <a:endParaRPr lang="en-US" altLang="en-US" sz="240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textbox 620"/>
          <p:cNvSpPr/>
          <p:nvPr/>
        </p:nvSpPr>
        <p:spPr>
          <a:xfrm>
            <a:off x="475992" y="1110264"/>
            <a:ext cx="11471275" cy="5346065"/>
          </a:xfrm>
          <a:prstGeom prst="rect">
            <a:avLst/>
          </a:prstGeom>
        </p:spPr>
        <p:txBody>
          <a:bodyPr vert="horz" wrap="square" lIns="0" tIns="0" rIns="0" bIns="0"/>
          <a:lstStyle/>
          <a:p>
            <a:pPr algn="l" rtl="0" eaLnBrk="0">
              <a:lnSpc>
                <a:spcPct val="92000"/>
              </a:lnSpc>
            </a:pPr>
            <a:endParaRPr lang="en-US" altLang="en-US" sz="100"/>
          </a:p>
          <a:p>
            <a:pPr marL="319405" algn="l" rtl="0" eaLnBrk="0">
              <a:lnSpc>
                <a:spcPct val="86000"/>
              </a:lnSpc>
            </a:pPr>
            <a:r>
              <a:rPr sz="2700" kern="0" spc="8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2.高考试卷的内容特点</a:t>
            </a:r>
            <a:endParaRPr lang="en-US" altLang="en-US" sz="2700"/>
          </a:p>
          <a:p>
            <a:pPr marL="709930" algn="l" rtl="0" eaLnBrk="0">
              <a:lnSpc>
                <a:spcPts val="4360"/>
              </a:lnSpc>
            </a:pPr>
            <a:r>
              <a:rPr sz="2400" kern="0" spc="-3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b="1" kern="0" spc="-30">
                <a:solidFill>
                  <a:srgbClr val="000000">
                    <a:alpha val="100000"/>
                  </a:srgbClr>
                </a:solidFill>
                <a:latin typeface="微软雅黑" panose="020B0503020204020204" charset="-122"/>
                <a:ea typeface="微软雅黑" panose="020B0503020204020204" charset="-122"/>
                <a:cs typeface="微软雅黑" panose="020B0503020204020204" charset="-122"/>
              </a:rPr>
              <a:t>专业性和综合性增强</a:t>
            </a:r>
            <a:endParaRPr lang="en-US" altLang="en-US" sz="2400"/>
          </a:p>
          <a:p>
            <a:pPr algn="l" rtl="0" eaLnBrk="0">
              <a:lnSpc>
                <a:spcPct val="116000"/>
              </a:lnSpc>
            </a:pPr>
            <a:endParaRPr lang="en-US" altLang="en-US" sz="1000"/>
          </a:p>
          <a:p>
            <a:pPr marL="20955" indent="146685" algn="l" rtl="0" eaLnBrk="0">
              <a:lnSpc>
                <a:spcPct val="107000"/>
              </a:lnSpc>
              <a:spcBef>
                <a:spcPts val="640"/>
              </a:spcBef>
            </a:pPr>
            <a:r>
              <a:rPr sz="2100" kern="0" spc="-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（2022山东卷）</a:t>
            </a:r>
            <a:r>
              <a:rPr sz="2100" kern="0" spc="34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 </a:t>
            </a: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市场主体是我国</a:t>
            </a:r>
            <a:r>
              <a:rPr sz="21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经济活动的主要参与者， 市场主体活力越强， 经济“肌体”越</a:t>
            </a:r>
            <a:r>
              <a:rPr sz="21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100" kern="0" spc="1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健康。近年来，中央持续激发市场主体活力的政策</a:t>
            </a:r>
            <a:r>
              <a:rPr sz="21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取向非常鲜明。若不考虑其他因素，下列推</a:t>
            </a:r>
            <a:r>
              <a:rPr sz="21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1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导正确的是：</a:t>
            </a:r>
            <a:endParaRPr lang="en-US" altLang="en-US" sz="2100"/>
          </a:p>
          <a:p>
            <a:pPr marL="19685" algn="l" rtl="0" eaLnBrk="0">
              <a:lnSpc>
                <a:spcPct val="98000"/>
              </a:lnSpc>
              <a:spcBef>
                <a:spcPts val="450"/>
              </a:spcBef>
            </a:pPr>
            <a:r>
              <a:rPr sz="2100" kern="0" spc="1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①实施组合式税费支持政策→提高增值税起征点→缓解</a:t>
            </a:r>
            <a:r>
              <a:rPr sz="21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企业资金压力→提振企业市场信心</a:t>
            </a:r>
            <a:endParaRPr lang="en-US" altLang="en-US" sz="2100"/>
          </a:p>
          <a:p>
            <a:pPr marL="19050" algn="l" rtl="0" eaLnBrk="0">
              <a:lnSpc>
                <a:spcPct val="98000"/>
              </a:lnSpc>
              <a:spcBef>
                <a:spcPts val="535"/>
              </a:spcBef>
            </a:pPr>
            <a:r>
              <a:rPr sz="21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②下调金融机构存款准备金率→加大信贷投放力度→拓宽企业融资渠道→</a:t>
            </a:r>
            <a:r>
              <a:rPr sz="2100" kern="0" spc="-8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1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降低企业投资风险</a:t>
            </a:r>
            <a:endParaRPr lang="en-US" altLang="en-US" sz="2100"/>
          </a:p>
          <a:p>
            <a:pPr marL="19050" algn="l" rtl="0" eaLnBrk="0">
              <a:lnSpc>
                <a:spcPct val="98000"/>
              </a:lnSpc>
              <a:spcBef>
                <a:spcPts val="530"/>
              </a:spcBef>
            </a:pPr>
            <a:r>
              <a:rPr sz="2100" kern="0" spc="1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③深化要素价格市场化改革→稳定要素市场价格→优化企业</a:t>
            </a:r>
            <a:r>
              <a:rPr sz="21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要素配置→提高企业市场占有率</a:t>
            </a:r>
            <a:endParaRPr lang="en-US" altLang="en-US" sz="2100"/>
          </a:p>
          <a:p>
            <a:pPr marL="19050" algn="l" rtl="0" eaLnBrk="0">
              <a:lnSpc>
                <a:spcPct val="87000"/>
              </a:lnSpc>
              <a:spcBef>
                <a:spcPts val="540"/>
              </a:spcBef>
            </a:pPr>
            <a:r>
              <a:rPr sz="2100" kern="0" spc="1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④健全公平竞争审查制度→强化反垄断监管→防止资本无序扩</a:t>
            </a:r>
            <a:r>
              <a:rPr sz="21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张→保护中小企业生存发展空间</a:t>
            </a:r>
            <a:endParaRPr lang="en-US" altLang="en-US" sz="2100"/>
          </a:p>
          <a:p>
            <a:pPr marL="12700" algn="l" rtl="0" eaLnBrk="0">
              <a:lnSpc>
                <a:spcPts val="3000"/>
              </a:lnSpc>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A.①②               </a:t>
            </a:r>
            <a:r>
              <a:rPr sz="2100" kern="0" spc="6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B.①④              </a:t>
            </a:r>
            <a:r>
              <a:rPr sz="21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C.②③             D.③④</a:t>
            </a:r>
            <a:endParaRPr lang="en-US" altLang="en-US" sz="2100"/>
          </a:p>
          <a:p>
            <a:pPr algn="l" rtl="0" eaLnBrk="0">
              <a:lnSpc>
                <a:spcPct val="195000"/>
              </a:lnSpc>
            </a:pPr>
            <a:endParaRPr lang="en-US" altLang="en-US" sz="1000"/>
          </a:p>
          <a:p>
            <a:pPr marL="1798320" algn="l" rtl="0" eaLnBrk="0">
              <a:lnSpc>
                <a:spcPct val="89000"/>
              </a:lnSpc>
              <a:spcBef>
                <a:spcPts val="725"/>
              </a:spcBef>
            </a:pP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组合式税费支持政策：减税、缓税、退税</a:t>
            </a:r>
            <a:endParaRPr lang="en-US" altLang="en-US" sz="2400"/>
          </a:p>
          <a:p>
            <a:pPr marL="1793240" algn="l" rtl="0" eaLnBrk="0">
              <a:lnSpc>
                <a:spcPts val="4335"/>
              </a:lnSpc>
            </a:pPr>
            <a:r>
              <a:rPr sz="24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企业</a:t>
            </a:r>
            <a:r>
              <a:rPr sz="2400" kern="0" spc="-60">
                <a:solidFill>
                  <a:srgbClr val="C00000">
                    <a:alpha val="100000"/>
                  </a:srgbClr>
                </a:solidFill>
                <a:latin typeface="微软雅黑" panose="020B0503020204020204" charset="-122"/>
                <a:ea typeface="微软雅黑" panose="020B0503020204020204" charset="-122"/>
                <a:cs typeface="微软雅黑" panose="020B0503020204020204" charset="-122"/>
              </a:rPr>
              <a:t>融资</a:t>
            </a:r>
            <a:r>
              <a:rPr sz="24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与企业</a:t>
            </a:r>
            <a:r>
              <a:rPr sz="2400" kern="0" spc="-60">
                <a:solidFill>
                  <a:srgbClr val="C00000">
                    <a:alpha val="100000"/>
                  </a:srgbClr>
                </a:solidFill>
                <a:latin typeface="微软雅黑" panose="020B0503020204020204" charset="-122"/>
                <a:ea typeface="微软雅黑" panose="020B0503020204020204" charset="-122"/>
                <a:cs typeface="微软雅黑" panose="020B0503020204020204" charset="-122"/>
              </a:rPr>
              <a:t>投资</a:t>
            </a:r>
            <a:r>
              <a:rPr sz="24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24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区别：</a:t>
            </a:r>
            <a:endParaRPr lang="en-US" altLang="en-US" sz="240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textbox 624"/>
          <p:cNvSpPr/>
          <p:nvPr/>
        </p:nvSpPr>
        <p:spPr>
          <a:xfrm>
            <a:off x="655621" y="1110264"/>
            <a:ext cx="11130280" cy="5227320"/>
          </a:xfrm>
          <a:prstGeom prst="rect">
            <a:avLst/>
          </a:prstGeom>
        </p:spPr>
        <p:txBody>
          <a:bodyPr vert="horz" wrap="square" lIns="0" tIns="0" rIns="0" bIns="0"/>
          <a:lstStyle/>
          <a:p>
            <a:pPr algn="l" rtl="0" eaLnBrk="0">
              <a:lnSpc>
                <a:spcPct val="92000"/>
              </a:lnSpc>
            </a:pPr>
            <a:endParaRPr lang="en-US" altLang="en-US" sz="100"/>
          </a:p>
          <a:p>
            <a:pPr marL="139700" algn="l" rtl="0" eaLnBrk="0">
              <a:lnSpc>
                <a:spcPct val="86000"/>
              </a:lnSpc>
            </a:pPr>
            <a:r>
              <a:rPr sz="2700" kern="0" spc="8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2.高考试卷的内容特点</a:t>
            </a:r>
            <a:endParaRPr lang="en-US" altLang="en-US" sz="2700"/>
          </a:p>
          <a:p>
            <a:pPr marL="530225" algn="l" rtl="0" eaLnBrk="0">
              <a:lnSpc>
                <a:spcPts val="4360"/>
              </a:lnSpc>
            </a:pPr>
            <a:r>
              <a:rPr sz="2400" kern="0" spc="-3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b="1" kern="0" spc="-30">
                <a:solidFill>
                  <a:srgbClr val="000000">
                    <a:alpha val="100000"/>
                  </a:srgbClr>
                </a:solidFill>
                <a:latin typeface="微软雅黑" panose="020B0503020204020204" charset="-122"/>
                <a:ea typeface="微软雅黑" panose="020B0503020204020204" charset="-122"/>
                <a:cs typeface="微软雅黑" panose="020B0503020204020204" charset="-122"/>
              </a:rPr>
              <a:t>专业性和综合性增强</a:t>
            </a:r>
            <a:endParaRPr lang="en-US" altLang="en-US" sz="2400"/>
          </a:p>
          <a:p>
            <a:pPr marL="20320" indent="154940" algn="l" rtl="0" eaLnBrk="0">
              <a:lnSpc>
                <a:spcPct val="99000"/>
              </a:lnSpc>
              <a:spcBef>
                <a:spcPts val="1540"/>
              </a:spcBef>
            </a:pPr>
            <a:r>
              <a:rPr sz="2300" kern="0" spc="-2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（2022全国乙卷）</a:t>
            </a:r>
            <a:r>
              <a:rPr sz="2300" kern="0" spc="2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3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2022年，我国在企业所得税征收中加大研发费</a:t>
            </a:r>
            <a:r>
              <a:rPr sz="23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用加计扣除政策实施力</a:t>
            </a:r>
            <a:r>
              <a:rPr sz="23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度，将科技型中小企业</a:t>
            </a:r>
            <a:r>
              <a:rPr sz="2300" kern="0" spc="0">
                <a:solidFill>
                  <a:srgbClr val="0C15C6">
                    <a:alpha val="100000"/>
                  </a:srgbClr>
                </a:solidFill>
                <a:latin typeface="宋体" panose="02010600030101010101" pitchFamily="2" charset="-122"/>
                <a:ea typeface="宋体" panose="02010600030101010101" pitchFamily="2" charset="-122"/>
                <a:cs typeface="宋体" panose="02010600030101010101" pitchFamily="2" charset="-122"/>
              </a:rPr>
              <a:t>加计扣除比例</a:t>
            </a:r>
            <a:r>
              <a:rPr sz="23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从75%提高到100%[实际扣除费用=研发费用(</a:t>
            </a:r>
            <a:r>
              <a:rPr sz="23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1+加计 </a:t>
            </a:r>
            <a:r>
              <a:rPr sz="23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扣除比例)]，用税收优惠机制激励企业加大研发投入，培育壮大新动能。该</a:t>
            </a:r>
            <a:r>
              <a:rPr sz="23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机制的作用 </a:t>
            </a:r>
            <a:r>
              <a:rPr sz="2300" kern="0" spc="-1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路径是：</a:t>
            </a:r>
            <a:endParaRPr lang="en-US" altLang="en-US" sz="2300"/>
          </a:p>
          <a:p>
            <a:pPr marL="12700" algn="l" rtl="0" eaLnBrk="0">
              <a:lnSpc>
                <a:spcPct val="95000"/>
              </a:lnSpc>
              <a:spcBef>
                <a:spcPts val="140"/>
              </a:spcBef>
            </a:pPr>
            <a:r>
              <a:rPr sz="23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A.加大研发投入—减少扣除费用—少交所得税—增加净利润—扩大生产规模</a:t>
            </a:r>
            <a:endParaRPr lang="en-US" altLang="en-US" sz="2300"/>
          </a:p>
          <a:p>
            <a:pPr marL="18415" indent="-3810" algn="l" rtl="0" eaLnBrk="0">
              <a:lnSpc>
                <a:spcPct val="98000"/>
              </a:lnSpc>
              <a:spcBef>
                <a:spcPts val="115"/>
              </a:spcBef>
            </a:pPr>
            <a:r>
              <a:rPr sz="23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B.多计扣除费用—增大应税所得—多交所得税—增加国家税收—获得研发激励</a:t>
            </a:r>
            <a:r>
              <a:rPr sz="23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3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C.多计扣除费用</a:t>
            </a:r>
            <a:r>
              <a:rPr sz="23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3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减少应税所得</a:t>
            </a:r>
            <a:r>
              <a:rPr sz="23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3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少交所得税</a:t>
            </a:r>
            <a:r>
              <a:rPr sz="23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3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增加净利润</a:t>
            </a:r>
            <a:r>
              <a:rPr sz="23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3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加大研</a:t>
            </a:r>
            <a:r>
              <a:rPr sz="2300" kern="0" spc="-1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发投入</a:t>
            </a:r>
            <a:endParaRPr lang="en-US" altLang="en-US" sz="2300"/>
          </a:p>
          <a:p>
            <a:pPr marL="15875" algn="l" rtl="0" eaLnBrk="0">
              <a:lnSpc>
                <a:spcPct val="95000"/>
              </a:lnSpc>
              <a:spcBef>
                <a:spcPts val="140"/>
              </a:spcBef>
            </a:pPr>
            <a:r>
              <a:rPr sz="23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D.加大研发投入—增强企业创新—降低生产费用—赢得竞争优势—扩大产品市</a:t>
            </a:r>
            <a:r>
              <a:rPr sz="23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场</a:t>
            </a:r>
            <a:endParaRPr lang="en-US" altLang="en-US" sz="2300"/>
          </a:p>
          <a:p>
            <a:pPr algn="l" rtl="0" eaLnBrk="0">
              <a:lnSpc>
                <a:spcPct val="117000"/>
              </a:lnSpc>
            </a:pPr>
            <a:endParaRPr lang="en-US" altLang="en-US" sz="1000"/>
          </a:p>
          <a:p>
            <a:pPr algn="l" rtl="0" eaLnBrk="0">
              <a:lnSpc>
                <a:spcPct val="115000"/>
              </a:lnSpc>
            </a:pPr>
            <a:endParaRPr lang="en-US" altLang="en-US" sz="500"/>
          </a:p>
          <a:p>
            <a:pPr marL="274320" indent="1905" algn="l" rtl="0" eaLnBrk="0">
              <a:lnSpc>
                <a:spcPct val="99000"/>
              </a:lnSpc>
            </a:pPr>
            <a:r>
              <a:rPr sz="2300" kern="0" spc="0">
                <a:solidFill>
                  <a:srgbClr val="C00000">
                    <a:alpha val="100000"/>
                  </a:srgbClr>
                </a:solidFill>
                <a:latin typeface="微软雅黑" panose="020B0503020204020204" charset="-122"/>
                <a:ea typeface="微软雅黑" panose="020B0503020204020204" charset="-122"/>
                <a:cs typeface="微软雅黑" panose="020B0503020204020204" charset="-122"/>
              </a:rPr>
              <a:t>研发费用加计扣除：</a:t>
            </a:r>
            <a:r>
              <a:rPr sz="23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为鼓励企业增加科研投入，推动科技进步，国家加大对科技</a:t>
            </a:r>
            <a:r>
              <a:rPr sz="23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类</a:t>
            </a:r>
            <a:r>
              <a:rPr sz="23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企业企业所得税的优惠力度。企业所得税的应税额，除了扣除已投入的研发费用之     </a:t>
            </a:r>
            <a:r>
              <a:rPr sz="23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外，再按比例继续扣除，这样应税额就少了，企业交的所得税也就少了。</a:t>
            </a:r>
            <a:endParaRPr lang="en-US" altLang="en-US" sz="230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textbox 628"/>
          <p:cNvSpPr/>
          <p:nvPr/>
        </p:nvSpPr>
        <p:spPr>
          <a:xfrm>
            <a:off x="782955" y="1110264"/>
            <a:ext cx="10912475" cy="4899025"/>
          </a:xfrm>
          <a:prstGeom prst="rect">
            <a:avLst/>
          </a:prstGeom>
        </p:spPr>
        <p:txBody>
          <a:bodyPr vert="horz" wrap="square" lIns="0" tIns="0" rIns="0" bIns="0"/>
          <a:lstStyle/>
          <a:p>
            <a:pPr algn="l" rtl="0" eaLnBrk="0">
              <a:lnSpc>
                <a:spcPct val="92000"/>
              </a:lnSpc>
            </a:pPr>
            <a:endParaRPr lang="en-US" altLang="en-US" sz="100"/>
          </a:p>
          <a:p>
            <a:pPr marL="12700" algn="l" rtl="0" eaLnBrk="0">
              <a:lnSpc>
                <a:spcPct val="86000"/>
              </a:lnSpc>
            </a:pPr>
            <a:r>
              <a:rPr sz="2700" kern="0" spc="8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2.高考试卷的内容特点</a:t>
            </a:r>
            <a:endParaRPr lang="en-US" altLang="en-US" sz="2700"/>
          </a:p>
          <a:p>
            <a:pPr marL="402590" algn="l" rtl="0" eaLnBrk="0">
              <a:lnSpc>
                <a:spcPts val="4360"/>
              </a:lnSpc>
            </a:pPr>
            <a:r>
              <a:rPr sz="2400" kern="0" spc="-3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400" b="1" kern="0" spc="-30">
                <a:solidFill>
                  <a:srgbClr val="000000">
                    <a:alpha val="100000"/>
                  </a:srgbClr>
                </a:solidFill>
                <a:latin typeface="微软雅黑" panose="020B0503020204020204" charset="-122"/>
                <a:ea typeface="微软雅黑" panose="020B0503020204020204" charset="-122"/>
                <a:cs typeface="微软雅黑" panose="020B0503020204020204" charset="-122"/>
              </a:rPr>
              <a:t>专业性和综合性增强</a:t>
            </a:r>
            <a:endParaRPr lang="en-US" altLang="en-US" sz="2400"/>
          </a:p>
          <a:p>
            <a:pPr algn="l" rtl="0" eaLnBrk="0">
              <a:lnSpc>
                <a:spcPct val="112000"/>
              </a:lnSpc>
            </a:pPr>
            <a:endParaRPr lang="en-US" altLang="en-US" sz="1000"/>
          </a:p>
          <a:p>
            <a:pPr marL="91440" indent="310515" algn="l" rtl="0" eaLnBrk="0">
              <a:lnSpc>
                <a:spcPct val="99000"/>
              </a:lnSpc>
              <a:spcBef>
                <a:spcPts val="730"/>
              </a:spcBef>
            </a:pPr>
            <a:r>
              <a:rPr sz="2400" kern="0" spc="-2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（2022全国甲卷）</a:t>
            </a:r>
            <a:r>
              <a:rPr sz="2400" kern="0" spc="4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2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15.据研究预测，</a:t>
            </a:r>
            <a:r>
              <a:rPr sz="2400" kern="0" spc="6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2022年欧洲某国国经济增长将大幅</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放缓，经</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济增速将从上年的7.5%降至3.9%；2</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022年二季度该国</a:t>
            </a:r>
            <a:r>
              <a:rPr sz="2400" kern="0" spc="-10">
                <a:solidFill>
                  <a:srgbClr val="0C15C6">
                    <a:alpha val="100000"/>
                  </a:srgbClr>
                </a:solidFill>
                <a:latin typeface="宋体" panose="02010600030101010101" pitchFamily="2" charset="-122"/>
                <a:ea typeface="宋体" panose="02010600030101010101" pitchFamily="2" charset="-122"/>
                <a:cs typeface="宋体" panose="02010600030101010101" pitchFamily="2" charset="-122"/>
              </a:rPr>
              <a:t>通货膨胀率</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将升至 8%，比前 </a:t>
            </a:r>
            <a:r>
              <a:rPr sz="24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月的预测高出1个百分点。</a:t>
            </a:r>
            <a:r>
              <a:rPr sz="2400" kern="0" spc="4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5月5日，该国中央银行将</a:t>
            </a:r>
            <a:r>
              <a:rPr sz="2400" kern="0" spc="-40">
                <a:solidFill>
                  <a:srgbClr val="0C15C6">
                    <a:alpha val="100000"/>
                  </a:srgbClr>
                </a:solidFill>
                <a:latin typeface="宋体" panose="02010600030101010101" pitchFamily="2" charset="-122"/>
                <a:ea typeface="宋体" panose="02010600030101010101" pitchFamily="2" charset="-122"/>
                <a:cs typeface="宋体" panose="02010600030101010101" pitchFamily="2" charset="-122"/>
              </a:rPr>
              <a:t>利率</a:t>
            </a: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从0.75%提高到1%， 这是</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该国自去年12月以</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来连续第四次加息。该国加息政策的目标及作用过程是：</a:t>
            </a:r>
            <a:endParaRPr lang="en-US" altLang="en-US" sz="2400"/>
          </a:p>
          <a:p>
            <a:pPr marL="80645" algn="l" rtl="0" eaLnBrk="0">
              <a:lnSpc>
                <a:spcPct val="95000"/>
              </a:lnSpc>
              <a:spcBef>
                <a:spcPts val="135"/>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A.提高利率——</a:t>
            </a:r>
            <a:r>
              <a:rPr sz="2400" kern="0" spc="0">
                <a:solidFill>
                  <a:srgbClr val="0C15C6">
                    <a:alpha val="100000"/>
                  </a:srgbClr>
                </a:solidFill>
                <a:latin typeface="宋体" panose="02010600030101010101" pitchFamily="2" charset="-122"/>
                <a:ea typeface="宋体" panose="02010600030101010101" pitchFamily="2" charset="-122"/>
                <a:cs typeface="宋体" panose="02010600030101010101" pitchFamily="2" charset="-122"/>
              </a:rPr>
              <a:t>流通中的货币量增加</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——促进消费——刺激经济增</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长</a:t>
            </a:r>
            <a:endParaRPr lang="en-US" altLang="en-US" sz="2400"/>
          </a:p>
          <a:p>
            <a:pPr marL="83185" algn="l" rtl="0" eaLnBrk="0">
              <a:lnSpc>
                <a:spcPct val="94000"/>
              </a:lnSpc>
              <a:spcBef>
                <a:spcPts val="165"/>
              </a:spcBef>
            </a:pPr>
            <a:r>
              <a:rPr sz="24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B.提高利率——流通中的货币量减少——物价下降——抑制</a:t>
            </a:r>
            <a:r>
              <a:rPr sz="2400" kern="0" spc="-1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通货膨胀</a:t>
            </a:r>
            <a:endParaRPr lang="en-US" altLang="en-US" sz="2400"/>
          </a:p>
          <a:p>
            <a:pPr marL="84455" indent="3175" algn="l" rtl="0" eaLnBrk="0">
              <a:lnSpc>
                <a:spcPct val="97000"/>
              </a:lnSpc>
              <a:spcBef>
                <a:spcPts val="180"/>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C.提高利率——储蓄增加——</a:t>
            </a:r>
            <a:r>
              <a:rPr sz="2400" kern="0" spc="0">
                <a:solidFill>
                  <a:srgbClr val="0C15C6">
                    <a:alpha val="100000"/>
                  </a:srgbClr>
                </a:solidFill>
                <a:latin typeface="宋体" panose="02010600030101010101" pitchFamily="2" charset="-122"/>
                <a:ea typeface="宋体" panose="02010600030101010101" pitchFamily="2" charset="-122"/>
                <a:cs typeface="宋体" panose="02010600030101010101" pitchFamily="2" charset="-122"/>
              </a:rPr>
              <a:t>投资规模扩大</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——商品供给增加—</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—抑制通货膨胀</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D.提高利率——境外资金流入——</a:t>
            </a:r>
            <a:r>
              <a:rPr sz="2400" kern="0" spc="0">
                <a:solidFill>
                  <a:srgbClr val="0C15C6">
                    <a:alpha val="100000"/>
                  </a:srgbClr>
                </a:solidFill>
                <a:latin typeface="宋体" panose="02010600030101010101" pitchFamily="2" charset="-122"/>
                <a:ea typeface="宋体" panose="02010600030101010101" pitchFamily="2" charset="-122"/>
                <a:cs typeface="宋体" panose="02010600030101010101" pitchFamily="2" charset="-122"/>
              </a:rPr>
              <a:t>本币贬值</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——促进商品出口——刺激</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经济增长</a:t>
            </a:r>
            <a:endParaRPr lang="en-US" altLang="en-US" sz="2400"/>
          </a:p>
          <a:p>
            <a:pPr algn="l" rtl="0" eaLnBrk="0">
              <a:lnSpc>
                <a:spcPct val="113000"/>
              </a:lnSpc>
            </a:pPr>
            <a:endParaRPr lang="en-US" altLang="en-US" sz="1000"/>
          </a:p>
          <a:p>
            <a:pPr algn="l" rtl="0" eaLnBrk="0">
              <a:lnSpc>
                <a:spcPct val="113000"/>
              </a:lnSpc>
            </a:pPr>
            <a:endParaRPr lang="en-US" altLang="en-US" sz="1000"/>
          </a:p>
          <a:p>
            <a:pPr algn="l" rtl="0" eaLnBrk="0">
              <a:lnSpc>
                <a:spcPct val="100000"/>
              </a:lnSpc>
            </a:pPr>
            <a:endParaRPr lang="en-US" altLang="en-US" sz="600"/>
          </a:p>
          <a:p>
            <a:pPr marL="1437005" algn="l" rtl="0" eaLnBrk="0">
              <a:lnSpc>
                <a:spcPct val="97000"/>
              </a:lnSpc>
              <a:spcBef>
                <a:spcPct val="0"/>
              </a:spcBef>
            </a:pPr>
            <a:r>
              <a:rPr sz="24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通货膨胀的调控政策的</a:t>
            </a: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传导过程</a:t>
            </a:r>
            <a:endParaRPr lang="en-US" altLang="en-US" sz="24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40"/>
          <p:cNvGraphicFramePr>
            <a:graphicFrameLocks noGrp="1"/>
          </p:cNvGraphicFramePr>
          <p:nvPr/>
        </p:nvGraphicFramePr>
        <p:xfrm>
          <a:off x="738631" y="2506726"/>
          <a:ext cx="5558154" cy="1957704"/>
        </p:xfrm>
        <a:graphic>
          <a:graphicData uri="http://schemas.openxmlformats.org/drawingml/2006/table">
            <a:tbl>
              <a:tblPr/>
              <a:tblGrid>
                <a:gridCol w="5558154"/>
              </a:tblGrid>
              <a:tr h="1938654">
                <a:tc>
                  <a:txBody>
                    <a:bodyPr wrap="square"/>
                    <a:lstStyle/>
                    <a:p>
                      <a:pPr algn="l" rtl="0" eaLnBrk="0">
                        <a:lnSpc>
                          <a:spcPct val="104000"/>
                        </a:lnSpc>
                      </a:pPr>
                      <a:endParaRPr lang="en-US" altLang="en-US" sz="900"/>
                    </a:p>
                    <a:p>
                      <a:pPr algn="l" rtl="0" eaLnBrk="0">
                        <a:lnSpc>
                          <a:spcPct val="8000"/>
                        </a:lnSpc>
                      </a:pPr>
                      <a:endParaRPr lang="en-US" altLang="en-US" sz="100"/>
                    </a:p>
                    <a:p>
                      <a:pPr marL="182245" algn="l" rtl="0" eaLnBrk="0">
                        <a:lnSpc>
                          <a:spcPct val="97000"/>
                        </a:lnSpc>
                      </a:pPr>
                      <a:r>
                        <a:rPr sz="3900" kern="0" spc="3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由解题向解决问题转变</a:t>
                      </a:r>
                      <a:endParaRPr lang="en-US" altLang="en-US" sz="3900"/>
                    </a:p>
                    <a:p>
                      <a:pPr marL="182245" algn="l" rtl="0" eaLnBrk="0">
                        <a:lnSpc>
                          <a:spcPct val="97000"/>
                        </a:lnSpc>
                        <a:spcBef>
                          <a:spcPts val="260"/>
                        </a:spcBef>
                      </a:pPr>
                      <a:r>
                        <a:rPr sz="3900" kern="0" spc="30">
                          <a:solidFill>
                            <a:srgbClr val="7030A0">
                              <a:alpha val="100000"/>
                            </a:srgbClr>
                          </a:solidFill>
                          <a:latin typeface="宋体" panose="02010600030101010101" pitchFamily="2" charset="-122"/>
                          <a:ea typeface="宋体" panose="02010600030101010101" pitchFamily="2" charset="-122"/>
                          <a:cs typeface="宋体" panose="02010600030101010101" pitchFamily="2" charset="-122"/>
                        </a:rPr>
                        <a:t>由做题向做人做事转变</a:t>
                      </a:r>
                      <a:endParaRPr lang="en-US" altLang="en-US" sz="3900"/>
                    </a:p>
                    <a:p>
                      <a:pPr marL="132715" algn="l" rtl="0" eaLnBrk="0">
                        <a:lnSpc>
                          <a:spcPct val="97000"/>
                        </a:lnSpc>
                        <a:spcBef>
                          <a:spcPts val="265"/>
                        </a:spcBef>
                      </a:pPr>
                      <a:r>
                        <a:rPr sz="3900" kern="0" spc="7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强化综合开放，反套</a:t>
                      </a:r>
                      <a:r>
                        <a:rPr sz="3900" kern="0" spc="6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路</a:t>
                      </a:r>
                      <a:endParaRPr lang="en-US" altLang="en-US" sz="3900"/>
                    </a:p>
                  </a:txBody>
                  <a:tcPr marL="0" marR="0" marT="0" marB="0" vert="horz">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2" name="textbox 42"/>
          <p:cNvSpPr/>
          <p:nvPr/>
        </p:nvSpPr>
        <p:spPr>
          <a:xfrm>
            <a:off x="7334529" y="2854589"/>
            <a:ext cx="4280534" cy="1451610"/>
          </a:xfrm>
          <a:prstGeom prst="rect">
            <a:avLst/>
          </a:prstGeom>
        </p:spPr>
        <p:txBody>
          <a:bodyPr vert="horz" wrap="square" lIns="0" tIns="0" rIns="0" bIns="0"/>
          <a:lstStyle/>
          <a:p>
            <a:pPr algn="l" rtl="0" eaLnBrk="0">
              <a:lnSpc>
                <a:spcPct val="79000"/>
              </a:lnSpc>
            </a:pPr>
            <a:endParaRPr lang="en-US" altLang="en-US" sz="100"/>
          </a:p>
          <a:p>
            <a:pPr marL="12700" algn="l" rtl="0" eaLnBrk="0">
              <a:lnSpc>
                <a:spcPct val="95000"/>
              </a:lnSpc>
            </a:pPr>
            <a:r>
              <a:rPr sz="4800" kern="0" spc="-30">
                <a:ln w="17424" cap="flat" cmpd="sng">
                  <a:solidFill>
                    <a:srgbClr val="C00000">
                      <a:alpha val="100000"/>
                    </a:srgbClr>
                  </a:solidFill>
                  <a:prstDash val="solid"/>
                  <a:miter lim="8"/>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考查方向变化</a:t>
            </a:r>
            <a:endParaRPr lang="en-US" altLang="en-US" sz="4800"/>
          </a:p>
          <a:p>
            <a:pPr marL="12700" algn="l" rtl="0" eaLnBrk="0">
              <a:lnSpc>
                <a:spcPct val="95000"/>
              </a:lnSpc>
              <a:spcBef>
                <a:spcPts val="290"/>
              </a:spcBef>
            </a:pPr>
            <a:r>
              <a:rPr sz="4800" kern="0" spc="-20">
                <a:ln w="17411" cap="flat" cmpd="sng">
                  <a:solidFill>
                    <a:srgbClr val="C00000">
                      <a:alpha val="100000"/>
                    </a:srgbClr>
                  </a:solidFill>
                  <a:prstDash val="solid"/>
                  <a:miter lim="8"/>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考查形式多样化</a:t>
            </a:r>
            <a:endParaRPr lang="en-US" altLang="en-US" sz="4800"/>
          </a:p>
        </p:txBody>
      </p:sp>
      <p:grpSp>
        <p:nvGrpSpPr>
          <p:cNvPr id="2" name="group 2"/>
          <p:cNvGrpSpPr/>
          <p:nvPr/>
        </p:nvGrpSpPr>
        <p:grpSpPr>
          <a:xfrm rot="21600000">
            <a:off x="6437375" y="3313003"/>
            <a:ext cx="798112" cy="374106"/>
            <a:chOff x="0" y="0"/>
            <a:chExt cx="798112" cy="374106"/>
          </a:xfrm>
        </p:grpSpPr>
        <p:sp>
          <p:nvSpPr>
            <p:cNvPr id="44" name="path"/>
            <p:cNvSpPr/>
            <p:nvPr/>
          </p:nvSpPr>
          <p:spPr>
            <a:xfrm>
              <a:off x="6350" y="4490"/>
              <a:ext cx="787273" cy="365125"/>
            </a:xfrm>
            <a:custGeom>
              <a:avLst/>
              <a:gdLst/>
              <a:ahLst/>
              <a:cxnLst/>
              <a:rect l="0" t="0" r="0" b="0"/>
              <a:pathLst>
                <a:path w="1239" h="575">
                  <a:moveTo>
                    <a:pt x="0" y="143"/>
                  </a:moveTo>
                  <a:lnTo>
                    <a:pt x="952" y="143"/>
                  </a:lnTo>
                  <a:lnTo>
                    <a:pt x="952" y="0"/>
                  </a:lnTo>
                  <a:lnTo>
                    <a:pt x="1239" y="287"/>
                  </a:lnTo>
                  <a:lnTo>
                    <a:pt x="952" y="575"/>
                  </a:lnTo>
                  <a:lnTo>
                    <a:pt x="952" y="431"/>
                  </a:lnTo>
                  <a:lnTo>
                    <a:pt x="0" y="431"/>
                  </a:lnTo>
                  <a:lnTo>
                    <a:pt x="0" y="143"/>
                  </a:lnTo>
                  <a:close/>
                </a:path>
              </a:pathLst>
            </a:custGeom>
            <a:solidFill>
              <a:srgbClr val="5B9BD5">
                <a:alpha val="100000"/>
              </a:srgbClr>
            </a:solidFill>
            <a:ln cap="flat">
              <a:noFill/>
              <a:prstDash val="solid"/>
              <a:miter lim="0"/>
            </a:ln>
          </p:spPr>
          <p:txBody>
            <a:bodyPr rtlCol="0"/>
            <a:lstStyle/>
            <a:p>
              <a:pPr algn="ctr"/>
              <a:endParaRPr lang="zh-CN" altLang="en-US"/>
            </a:p>
          </p:txBody>
        </p:sp>
        <p:sp>
          <p:nvSpPr>
            <p:cNvPr id="46" name="path"/>
            <p:cNvSpPr/>
            <p:nvPr/>
          </p:nvSpPr>
          <p:spPr>
            <a:xfrm>
              <a:off x="0" y="0"/>
              <a:ext cx="798112" cy="374106"/>
            </a:xfrm>
            <a:custGeom>
              <a:avLst/>
              <a:gdLst/>
              <a:ahLst/>
              <a:cxnLst/>
              <a:rect l="0" t="0" r="0" b="0"/>
              <a:pathLst>
                <a:path w="1256" h="589">
                  <a:moveTo>
                    <a:pt x="10" y="150"/>
                  </a:moveTo>
                  <a:lnTo>
                    <a:pt x="962" y="150"/>
                  </a:lnTo>
                  <a:lnTo>
                    <a:pt x="962" y="7"/>
                  </a:lnTo>
                  <a:lnTo>
                    <a:pt x="1249" y="294"/>
                  </a:lnTo>
                  <a:lnTo>
                    <a:pt x="962" y="582"/>
                  </a:lnTo>
                  <a:lnTo>
                    <a:pt x="962" y="438"/>
                  </a:lnTo>
                  <a:lnTo>
                    <a:pt x="10" y="438"/>
                  </a:lnTo>
                  <a:lnTo>
                    <a:pt x="10" y="150"/>
                  </a:lnTo>
                  <a:close/>
                </a:path>
              </a:pathLst>
            </a:custGeom>
            <a:noFill/>
            <a:ln w="12700" cap="flat">
              <a:solidFill>
                <a:srgbClr val="41719C">
                  <a:alpha val="100000"/>
                </a:srgbClr>
              </a:solidFill>
              <a:prstDash val="solid"/>
              <a:miter lim="800000"/>
            </a:ln>
          </p:spPr>
          <p:txBody>
            <a:bodyPr rtlCol="0"/>
            <a:lstStyle/>
            <a:p>
              <a:pPr algn="ctr"/>
              <a:endParaRPr lang="zh-CN" altLang="en-US"/>
            </a:p>
          </p:txBody>
        </p:sp>
      </p:gr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extbox 632"/>
          <p:cNvSpPr/>
          <p:nvPr/>
        </p:nvSpPr>
        <p:spPr>
          <a:xfrm>
            <a:off x="5923788" y="1152082"/>
            <a:ext cx="5807709" cy="4758690"/>
          </a:xfrm>
          <a:prstGeom prst="rect">
            <a:avLst/>
          </a:prstGeom>
        </p:spPr>
        <p:txBody>
          <a:bodyPr vert="horz" wrap="square" lIns="0" tIns="0" rIns="0" bIns="0"/>
          <a:lstStyle/>
          <a:p>
            <a:pPr algn="l" rtl="0" eaLnBrk="0">
              <a:lnSpc>
                <a:spcPct val="81000"/>
              </a:lnSpc>
            </a:pPr>
            <a:endParaRPr lang="en-US" altLang="en-US" sz="100"/>
          </a:p>
          <a:p>
            <a:pPr marL="485140" algn="l" rtl="0" eaLnBrk="0">
              <a:lnSpc>
                <a:spcPct val="98000"/>
              </a:lnSpc>
            </a:pPr>
            <a:r>
              <a:rPr sz="27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掌握新时政新术语</a:t>
            </a:r>
            <a:endParaRPr lang="en-US" altLang="en-US" sz="2700"/>
          </a:p>
          <a:p>
            <a:pPr marL="276225" algn="l" rtl="0" eaLnBrk="0">
              <a:lnSpc>
                <a:spcPct val="83000"/>
              </a:lnSpc>
              <a:spcBef>
                <a:spcPts val="1000"/>
              </a:spcBef>
            </a:pPr>
            <a:r>
              <a:rPr sz="2400" kern="0" spc="-1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通胀与利率、债券供求</a:t>
            </a:r>
            <a:endParaRPr lang="en-US" altLang="en-US" sz="2400"/>
          </a:p>
          <a:p>
            <a:pPr marL="276225" algn="l" rtl="0" eaLnBrk="0">
              <a:lnSpc>
                <a:spcPct val="100000"/>
              </a:lnSpc>
              <a:spcBef>
                <a:spcPct val="0"/>
              </a:spcBef>
            </a:pPr>
            <a:r>
              <a:rPr sz="2400" kern="0" spc="-1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研发加计扣除比例提高</a:t>
            </a:r>
            <a:endParaRPr lang="en-US" altLang="en-US" sz="2400"/>
          </a:p>
          <a:p>
            <a:pPr marL="281305" algn="l" rtl="0" eaLnBrk="0">
              <a:lnSpc>
                <a:spcPts val="3220"/>
              </a:lnSpc>
            </a:pPr>
            <a:r>
              <a:rPr sz="2400" kern="0" spc="-4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北交所</a:t>
            </a:r>
            <a:endParaRPr lang="en-US" altLang="en-US" sz="2400"/>
          </a:p>
          <a:p>
            <a:pPr marL="281305" algn="l" rtl="0" eaLnBrk="0">
              <a:lnSpc>
                <a:spcPct val="95000"/>
              </a:lnSpc>
              <a:spcBef>
                <a:spcPts val="135"/>
              </a:spcBef>
            </a:pPr>
            <a:r>
              <a:rPr sz="2400" kern="0" spc="-1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央行结余上缴财政用于留抵退税</a:t>
            </a:r>
            <a:endParaRPr lang="en-US" altLang="en-US" sz="2400"/>
          </a:p>
          <a:p>
            <a:pPr marL="280035" algn="l" rtl="0" eaLnBrk="0">
              <a:lnSpc>
                <a:spcPct val="83000"/>
              </a:lnSpc>
              <a:spcBef>
                <a:spcPts val="160"/>
              </a:spcBef>
            </a:pPr>
            <a:r>
              <a:rPr sz="2400" kern="0" spc="-2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组合式税费支持政策</a:t>
            </a:r>
            <a:endParaRPr lang="en-US" altLang="en-US" sz="2400"/>
          </a:p>
          <a:p>
            <a:pPr marL="281305" algn="l" rtl="0" eaLnBrk="0">
              <a:lnSpc>
                <a:spcPct val="99000"/>
              </a:lnSpc>
              <a:spcBef>
                <a:spcPts val="30"/>
              </a:spcBef>
            </a:pPr>
            <a:r>
              <a:rPr sz="2400" kern="0" spc="-2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央行碳减排支持工具</a:t>
            </a:r>
            <a:endParaRPr lang="en-US" altLang="en-US" sz="2400"/>
          </a:p>
          <a:p>
            <a:pPr marL="302260" algn="l" rtl="0" eaLnBrk="0">
              <a:lnSpc>
                <a:spcPts val="3210"/>
              </a:lnSpc>
            </a:pPr>
            <a:r>
              <a:rPr sz="2400" kern="0" spc="-4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出口信用保险制度</a:t>
            </a:r>
            <a:endParaRPr lang="en-US" altLang="en-US" sz="2400"/>
          </a:p>
          <a:p>
            <a:pPr marL="295275" algn="l" rtl="0" eaLnBrk="0">
              <a:lnSpc>
                <a:spcPts val="3660"/>
              </a:lnSpc>
              <a:spcBef>
                <a:spcPts val="150"/>
              </a:spcBef>
            </a:pPr>
            <a:r>
              <a:rPr sz="2400" kern="0" spc="-7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2400"/>
          </a:p>
          <a:p>
            <a:pPr algn="l" rtl="0" eaLnBrk="0">
              <a:lnSpc>
                <a:spcPct val="139000"/>
              </a:lnSpc>
            </a:pPr>
            <a:endParaRPr lang="en-US" altLang="en-US" sz="1000"/>
          </a:p>
          <a:p>
            <a:pPr algn="l" rtl="0" eaLnBrk="0">
              <a:lnSpc>
                <a:spcPct val="140000"/>
              </a:lnSpc>
            </a:pPr>
            <a:endParaRPr lang="en-US" altLang="en-US" sz="1000"/>
          </a:p>
          <a:p>
            <a:pPr marL="12700" algn="l" rtl="0" eaLnBrk="0">
              <a:lnSpc>
                <a:spcPct val="85000"/>
              </a:lnSpc>
              <a:spcBef>
                <a:spcPts val="700"/>
              </a:spcBef>
            </a:pPr>
            <a:r>
              <a:rPr sz="2300" kern="0" spc="90">
                <a:solidFill>
                  <a:srgbClr val="DE0000">
                    <a:alpha val="100000"/>
                  </a:srgbClr>
                </a:solidFill>
                <a:latin typeface="微软雅黑" panose="020B0503020204020204" charset="-122"/>
                <a:ea typeface="微软雅黑" panose="020B0503020204020204" charset="-122"/>
                <a:cs typeface="微软雅黑" panose="020B0503020204020204" charset="-122"/>
              </a:rPr>
              <a:t>要关注突出经济现象</a:t>
            </a:r>
            <a:endParaRPr lang="en-US" altLang="en-US" sz="2300"/>
          </a:p>
          <a:p>
            <a:pPr marL="12700" algn="l" rtl="0" eaLnBrk="0">
              <a:lnSpc>
                <a:spcPct val="86000"/>
              </a:lnSpc>
              <a:spcBef>
                <a:spcPts val="515"/>
              </a:spcBef>
            </a:pPr>
            <a:r>
              <a:rPr sz="2300" kern="0" spc="100">
                <a:solidFill>
                  <a:srgbClr val="E10000">
                    <a:alpha val="100000"/>
                  </a:srgbClr>
                </a:solidFill>
                <a:latin typeface="微软雅黑" panose="020B0503020204020204" charset="-122"/>
                <a:ea typeface="微软雅黑" panose="020B0503020204020204" charset="-122"/>
                <a:cs typeface="微软雅黑" panose="020B0503020204020204" charset="-122"/>
              </a:rPr>
              <a:t>要关注国家为推动经济</a:t>
            </a:r>
            <a:r>
              <a:rPr sz="2300" kern="0" spc="90">
                <a:solidFill>
                  <a:srgbClr val="E10000">
                    <a:alpha val="100000"/>
                  </a:srgbClr>
                </a:solidFill>
                <a:latin typeface="微软雅黑" panose="020B0503020204020204" charset="-122"/>
                <a:ea typeface="微软雅黑" panose="020B0503020204020204" charset="-122"/>
                <a:cs typeface="微软雅黑" panose="020B0503020204020204" charset="-122"/>
              </a:rPr>
              <a:t>发展出台的具体政策</a:t>
            </a:r>
            <a:endParaRPr lang="en-US" altLang="en-US" sz="2300"/>
          </a:p>
        </p:txBody>
      </p:sp>
      <p:sp>
        <p:nvSpPr>
          <p:cNvPr id="634" name="textbox 634"/>
          <p:cNvSpPr/>
          <p:nvPr/>
        </p:nvSpPr>
        <p:spPr>
          <a:xfrm>
            <a:off x="704027" y="1152082"/>
            <a:ext cx="3920490" cy="5292725"/>
          </a:xfrm>
          <a:prstGeom prst="rect">
            <a:avLst/>
          </a:prstGeom>
        </p:spPr>
        <p:txBody>
          <a:bodyPr vert="horz" wrap="square" lIns="0" tIns="0" rIns="0" bIns="0"/>
          <a:lstStyle/>
          <a:p>
            <a:pPr algn="l" rtl="0" eaLnBrk="0">
              <a:lnSpc>
                <a:spcPct val="81000"/>
              </a:lnSpc>
            </a:pPr>
            <a:endParaRPr lang="en-US" altLang="en-US" sz="100"/>
          </a:p>
          <a:p>
            <a:pPr marL="12700" algn="l" rtl="0" eaLnBrk="0">
              <a:lnSpc>
                <a:spcPct val="98000"/>
              </a:lnSpc>
            </a:pPr>
            <a:r>
              <a:rPr sz="27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积累常用的经济专业术语</a:t>
            </a:r>
            <a:endParaRPr lang="en-US" altLang="en-US" sz="2700"/>
          </a:p>
          <a:p>
            <a:pPr marL="243840" algn="l" rtl="0" eaLnBrk="0">
              <a:lnSpc>
                <a:spcPct val="83000"/>
              </a:lnSpc>
              <a:spcBef>
                <a:spcPts val="1000"/>
              </a:spcBef>
            </a:pPr>
            <a:r>
              <a:rPr sz="2400" kern="0" spc="-2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提高产品附加值</a:t>
            </a:r>
            <a:endParaRPr lang="en-US" altLang="en-US" sz="2400"/>
          </a:p>
          <a:p>
            <a:pPr marL="255905" algn="l" rtl="0" eaLnBrk="0">
              <a:lnSpc>
                <a:spcPts val="3225"/>
              </a:lnSpc>
            </a:pPr>
            <a:r>
              <a:rPr sz="2400" kern="0" spc="-4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资金周转</a:t>
            </a:r>
            <a:endParaRPr lang="en-US" altLang="en-US" sz="2400"/>
          </a:p>
          <a:p>
            <a:pPr marL="242570" algn="l" rtl="0" eaLnBrk="0">
              <a:lnSpc>
                <a:spcPct val="95000"/>
              </a:lnSpc>
              <a:spcBef>
                <a:spcPts val="135"/>
              </a:spcBef>
            </a:pPr>
            <a:r>
              <a:rPr sz="2400" kern="0" spc="-2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全要素生产率</a:t>
            </a:r>
            <a:endParaRPr lang="en-US" altLang="en-US" sz="2400"/>
          </a:p>
          <a:p>
            <a:pPr marL="243840" algn="l" rtl="0" eaLnBrk="0">
              <a:lnSpc>
                <a:spcPct val="95000"/>
              </a:lnSpc>
              <a:spcBef>
                <a:spcPts val="155"/>
              </a:spcBef>
            </a:pPr>
            <a:r>
              <a:rPr sz="2400" kern="0" spc="-2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转变经济发展方式</a:t>
            </a:r>
            <a:endParaRPr lang="en-US" altLang="en-US" sz="2400"/>
          </a:p>
          <a:p>
            <a:pPr marL="272415" algn="l" rtl="0" eaLnBrk="0">
              <a:lnSpc>
                <a:spcPct val="83000"/>
              </a:lnSpc>
              <a:spcBef>
                <a:spcPts val="150"/>
              </a:spcBef>
            </a:pPr>
            <a:r>
              <a:rPr sz="2400" kern="0" spc="-6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同质化竞争</a:t>
            </a:r>
            <a:endParaRPr lang="en-US" altLang="en-US" sz="2400"/>
          </a:p>
          <a:p>
            <a:pPr marL="243840" algn="l" rtl="0" eaLnBrk="0">
              <a:lnSpc>
                <a:spcPct val="99000"/>
              </a:lnSpc>
              <a:spcBef>
                <a:spcPts val="30"/>
              </a:spcBef>
            </a:pPr>
            <a:r>
              <a:rPr sz="2400" kern="0" spc="-2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规模化经营</a:t>
            </a:r>
            <a:endParaRPr lang="en-US" altLang="en-US" sz="2400"/>
          </a:p>
          <a:p>
            <a:pPr marL="242570" algn="l" rtl="0" eaLnBrk="0">
              <a:lnSpc>
                <a:spcPts val="3210"/>
              </a:lnSpc>
            </a:pPr>
            <a:r>
              <a:rPr sz="2400" kern="0" spc="-2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产业化集群</a:t>
            </a:r>
            <a:endParaRPr lang="en-US" altLang="en-US" sz="2400"/>
          </a:p>
          <a:p>
            <a:pPr marL="242570" algn="l" rtl="0" eaLnBrk="0">
              <a:lnSpc>
                <a:spcPct val="83000"/>
              </a:lnSpc>
              <a:spcBef>
                <a:spcPts val="160"/>
              </a:spcBef>
            </a:pPr>
            <a:r>
              <a:rPr sz="2400" kern="0" spc="-2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农业基本经济制度</a:t>
            </a:r>
            <a:endParaRPr lang="en-US" altLang="en-US" sz="2400"/>
          </a:p>
          <a:p>
            <a:pPr marL="242570" algn="l" rtl="0" eaLnBrk="0">
              <a:lnSpc>
                <a:spcPts val="3225"/>
              </a:lnSpc>
            </a:pPr>
            <a:r>
              <a:rPr sz="2400" kern="0" spc="-2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股分合作制</a:t>
            </a:r>
            <a:endParaRPr lang="en-US" altLang="en-US" sz="2400"/>
          </a:p>
          <a:p>
            <a:pPr marL="243840" algn="l" rtl="0" eaLnBrk="0">
              <a:lnSpc>
                <a:spcPct val="95000"/>
              </a:lnSpc>
              <a:spcBef>
                <a:spcPts val="125"/>
              </a:spcBef>
            </a:pPr>
            <a:r>
              <a:rPr sz="2400" kern="0" spc="-2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制度性交易成本</a:t>
            </a:r>
            <a:endParaRPr lang="en-US" altLang="en-US" sz="2400"/>
          </a:p>
          <a:p>
            <a:pPr marL="250190" algn="l" rtl="0" eaLnBrk="0">
              <a:lnSpc>
                <a:spcPct val="83000"/>
              </a:lnSpc>
              <a:spcBef>
                <a:spcPts val="165"/>
              </a:spcBef>
            </a:pPr>
            <a:r>
              <a:rPr sz="2400" kern="0" spc="-2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实体经济与虚拟经济</a:t>
            </a:r>
            <a:endParaRPr lang="en-US" altLang="en-US" sz="2400"/>
          </a:p>
          <a:p>
            <a:pPr marL="252095" algn="l" rtl="0" eaLnBrk="0">
              <a:lnSpc>
                <a:spcPts val="3220"/>
              </a:lnSpc>
            </a:pPr>
            <a:r>
              <a:rPr sz="2400" kern="0" spc="-4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营商环境</a:t>
            </a:r>
            <a:endParaRPr lang="en-US" altLang="en-US" sz="2400"/>
          </a:p>
          <a:p>
            <a:pPr marL="250190" algn="l" rtl="0" eaLnBrk="0">
              <a:lnSpc>
                <a:spcPct val="95000"/>
              </a:lnSpc>
              <a:spcBef>
                <a:spcPts val="145"/>
              </a:spcBef>
            </a:pPr>
            <a:r>
              <a:rPr sz="2400" kern="0" spc="-30">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融资与投资</a:t>
            </a:r>
            <a:endParaRPr lang="en-US" altLang="en-US" sz="2400"/>
          </a:p>
        </p:txBody>
      </p:sp>
      <p:pic>
        <p:nvPicPr>
          <p:cNvPr id="636" name="picture 636"/>
          <p:cNvPicPr>
            <a:picLocks noChangeAspect="1"/>
          </p:cNvPicPr>
          <p:nvPr/>
        </p:nvPicPr>
        <p:blipFill>
          <a:blip r:embed="rId1"/>
          <a:stretch>
            <a:fillRect/>
          </a:stretch>
        </p:blipFill>
        <p:spPr>
          <a:xfrm rot="21600000">
            <a:off x="955243" y="6674205"/>
            <a:ext cx="945798" cy="26746"/>
          </a:xfrm>
          <a:prstGeom prst="rect">
            <a:avLst/>
          </a:prstGeo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textbox 640"/>
          <p:cNvSpPr/>
          <p:nvPr/>
        </p:nvSpPr>
        <p:spPr>
          <a:xfrm>
            <a:off x="151487" y="1131346"/>
            <a:ext cx="9765030" cy="5615304"/>
          </a:xfrm>
          <a:prstGeom prst="rect">
            <a:avLst/>
          </a:prstGeom>
        </p:spPr>
        <p:txBody>
          <a:bodyPr vert="horz" wrap="square" lIns="0" tIns="0" rIns="0" bIns="0"/>
          <a:lstStyle/>
          <a:p>
            <a:pPr algn="l" rtl="0" eaLnBrk="0">
              <a:lnSpc>
                <a:spcPct val="79000"/>
              </a:lnSpc>
            </a:pPr>
            <a:endParaRPr lang="en-US" altLang="en-US" sz="100"/>
          </a:p>
          <a:p>
            <a:pPr marL="748030" algn="l" rtl="0" eaLnBrk="0">
              <a:lnSpc>
                <a:spcPct val="98000"/>
              </a:lnSpc>
            </a:pPr>
            <a:r>
              <a:rPr sz="2700" kern="0" spc="8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2.高考试卷的内容特点</a:t>
            </a:r>
            <a:endParaRPr lang="en-US" altLang="en-US" sz="2700"/>
          </a:p>
          <a:p>
            <a:pPr marL="1376045" algn="l" rtl="0" eaLnBrk="0">
              <a:lnSpc>
                <a:spcPts val="3380"/>
              </a:lnSpc>
              <a:spcBef>
                <a:spcPts val="1175"/>
              </a:spcBef>
            </a:pPr>
            <a:r>
              <a:rPr sz="2700" kern="0" spc="6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700" b="1" kern="0" spc="60">
                <a:solidFill>
                  <a:srgbClr val="000000">
                    <a:alpha val="100000"/>
                  </a:srgbClr>
                </a:solidFill>
                <a:latin typeface="微软雅黑" panose="020B0503020204020204" charset="-122"/>
                <a:ea typeface="微软雅黑" panose="020B0503020204020204" charset="-122"/>
                <a:cs typeface="微软雅黑" panose="020B0503020204020204" charset="-122"/>
              </a:rPr>
              <a:t>新知识侧重考查课本</a:t>
            </a:r>
            <a:endParaRPr lang="en-US" altLang="en-US" sz="2700"/>
          </a:p>
          <a:p>
            <a:pPr marL="154305" algn="l" rtl="0" eaLnBrk="0">
              <a:lnSpc>
                <a:spcPct val="84000"/>
              </a:lnSpc>
              <a:spcBef>
                <a:spcPts val="900"/>
              </a:spcBef>
            </a:pPr>
            <a:r>
              <a:rPr sz="2000" kern="0" spc="-6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（2022山东卷）</a:t>
            </a:r>
            <a:r>
              <a:rPr sz="2000" kern="0" spc="-37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 </a:t>
            </a:r>
            <a:r>
              <a:rPr sz="20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刘某</a:t>
            </a:r>
            <a:r>
              <a:rPr sz="20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将自己的一套房屋签约卖给汪某，但</a:t>
            </a:r>
            <a:endParaRPr lang="en-US" altLang="en-US" sz="2000"/>
          </a:p>
          <a:p>
            <a:pPr marL="19050" algn="l" rtl="0" eaLnBrk="0">
              <a:lnSpc>
                <a:spcPct val="100000"/>
              </a:lnSpc>
              <a:spcBef>
                <a:spcPts val="5"/>
              </a:spcBef>
            </a:pP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在办理过户登记前去世。刘某之子刘某甲作为</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刘某遗产的</a:t>
            </a:r>
            <a:endParaRPr lang="en-US" altLang="en-US" sz="2000"/>
          </a:p>
          <a:p>
            <a:pPr marL="31115" algn="l" rtl="0" eaLnBrk="0">
              <a:lnSpc>
                <a:spcPct val="99000"/>
              </a:lnSpc>
              <a:spcBef>
                <a:spcPts val="25"/>
              </a:spcBef>
            </a:pP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唯一继承人，将该房屋卖给李某并过户。汪某得知后，要</a:t>
            </a:r>
            <a:endParaRPr lang="en-US" altLang="en-US" sz="2000"/>
          </a:p>
          <a:p>
            <a:pPr marL="22225" algn="l" rtl="0" eaLnBrk="0">
              <a:lnSpc>
                <a:spcPct val="100000"/>
              </a:lnSpc>
            </a:pPr>
            <a:r>
              <a:rPr sz="20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求李某和刘某甲赔偿自己的损失。李某认为，</a:t>
            </a:r>
            <a:r>
              <a:rPr sz="2000" kern="0" spc="4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0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自己与汪某</a:t>
            </a:r>
            <a:endParaRPr lang="en-US" altLang="en-US" sz="2000"/>
          </a:p>
          <a:p>
            <a:pPr marL="23495" algn="l" rtl="0" eaLnBrk="0">
              <a:lnSpc>
                <a:spcPct val="100000"/>
              </a:lnSpc>
            </a:pP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素不相识，不应对汪某的损失负责。刘</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某甲认为，父债子</a:t>
            </a:r>
            <a:endParaRPr lang="en-US" altLang="en-US" sz="2000"/>
          </a:p>
          <a:p>
            <a:pPr marL="19050" algn="l" rtl="0" eaLnBrk="0">
              <a:lnSpc>
                <a:spcPct val="100000"/>
              </a:lnSpc>
            </a:pP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偿已经过时，刘某卖房给谁与自己无关。据此</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，下列判断</a:t>
            </a:r>
            <a:endParaRPr lang="en-US" altLang="en-US" sz="2000"/>
          </a:p>
          <a:p>
            <a:pPr marL="25400" algn="l" rtl="0" eaLnBrk="0">
              <a:lnSpc>
                <a:spcPts val="2400"/>
              </a:lnSpc>
            </a:pPr>
            <a:r>
              <a:rPr sz="1900" kern="0" spc="-1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正确的是：</a:t>
            </a:r>
            <a:endParaRPr lang="en-US" altLang="en-US" sz="1900"/>
          </a:p>
          <a:p>
            <a:pPr marL="19050" algn="l" rtl="0" eaLnBrk="0">
              <a:lnSpc>
                <a:spcPct val="94000"/>
              </a:lnSpc>
              <a:spcBef>
                <a:spcPts val="400"/>
              </a:spcBef>
            </a:pP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①汪某无权要求李某赔偿自</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己的损失</a:t>
            </a:r>
            <a:endParaRPr lang="en-US" altLang="en-US" sz="2000"/>
          </a:p>
          <a:p>
            <a:pPr marL="18415" algn="l" rtl="0" eaLnBrk="0">
              <a:lnSpc>
                <a:spcPct val="94000"/>
              </a:lnSpc>
              <a:spcBef>
                <a:spcPts val="145"/>
              </a:spcBef>
            </a:pP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②汪某可主张李某未获得该房屋</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所有权</a:t>
            </a:r>
            <a:endParaRPr lang="en-US" altLang="en-US" sz="2000"/>
          </a:p>
          <a:p>
            <a:pPr marL="18415" algn="l" rtl="0" eaLnBrk="0">
              <a:lnSpc>
                <a:spcPct val="84000"/>
              </a:lnSpc>
              <a:spcBef>
                <a:spcPts val="130"/>
              </a:spcBef>
            </a:pP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③刘某甲既然未放弃继承该房屋，就应该向汪某</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承担责任</a:t>
            </a:r>
            <a:endParaRPr lang="en-US" altLang="en-US" sz="2000"/>
          </a:p>
          <a:p>
            <a:pPr marL="18415" algn="l" rtl="0" eaLnBrk="0">
              <a:lnSpc>
                <a:spcPct val="100000"/>
              </a:lnSpc>
              <a:spcBef>
                <a:spcPts val="5"/>
              </a:spcBef>
            </a:pP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④若刘某甲与汪某经人民调解达成协议，则该协</a:t>
            </a:r>
            <a:r>
              <a:rPr sz="20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议具有强</a:t>
            </a:r>
            <a:endParaRPr lang="en-US" altLang="en-US" sz="2000"/>
          </a:p>
          <a:p>
            <a:pPr marL="21590" algn="l" rtl="0" eaLnBrk="0">
              <a:lnSpc>
                <a:spcPts val="2675"/>
              </a:lnSpc>
            </a:pPr>
            <a:r>
              <a:rPr sz="20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制执行效力</a:t>
            </a:r>
            <a:endParaRPr lang="en-US" altLang="en-US" sz="2000"/>
          </a:p>
          <a:p>
            <a:pPr marL="12700" algn="l" rtl="0" eaLnBrk="0">
              <a:lnSpc>
                <a:spcPct val="94000"/>
              </a:lnSpc>
              <a:spcBef>
                <a:spcPts val="120"/>
              </a:spcBef>
            </a:pPr>
            <a:r>
              <a:rPr sz="20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A.①③     </a:t>
            </a:r>
            <a:r>
              <a:rPr sz="20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B.①④        C.②③      D.②④</a:t>
            </a:r>
            <a:endParaRPr lang="en-US" altLang="en-US" sz="2000"/>
          </a:p>
          <a:p>
            <a:pPr algn="l" rtl="0" eaLnBrk="0">
              <a:lnSpc>
                <a:spcPct val="110000"/>
              </a:lnSpc>
            </a:pPr>
            <a:endParaRPr lang="en-US" altLang="en-US" sz="700"/>
          </a:p>
          <a:p>
            <a:pPr marL="1830705" algn="l" rtl="0" eaLnBrk="0">
              <a:lnSpc>
                <a:spcPts val="3385"/>
              </a:lnSpc>
              <a:spcBef>
                <a:spcPct val="0"/>
              </a:spcBef>
            </a:pPr>
            <a:r>
              <a:rPr sz="2700" kern="0" spc="80">
                <a:solidFill>
                  <a:srgbClr val="0C15C6">
                    <a:alpha val="100000"/>
                  </a:srgbClr>
                </a:solidFill>
                <a:latin typeface="微软雅黑" panose="020B0503020204020204" charset="-122"/>
                <a:ea typeface="微软雅黑" panose="020B0503020204020204" charset="-122"/>
                <a:cs typeface="微软雅黑" panose="020B0503020204020204" charset="-122"/>
              </a:rPr>
              <a:t>试题情境根据教材案例改编</a:t>
            </a:r>
            <a:r>
              <a:rPr sz="2700" kern="0" spc="80">
                <a:solidFill>
                  <a:srgbClr val="0C15C6">
                    <a:alpha val="100000"/>
                  </a:srgbClr>
                </a:solidFill>
                <a:latin typeface="Arial" panose="020B0604020202020204"/>
                <a:ea typeface="Arial" panose="020B0604020202020204"/>
                <a:cs typeface="Arial" panose="020B0604020202020204"/>
              </a:rPr>
              <a:t>——</a:t>
            </a:r>
            <a:r>
              <a:rPr sz="2700" kern="0" spc="-540">
                <a:solidFill>
                  <a:srgbClr val="0C15C6">
                    <a:alpha val="100000"/>
                  </a:srgbClr>
                </a:solidFill>
                <a:latin typeface="Arial" panose="020B0604020202020204"/>
                <a:ea typeface="Arial" panose="020B0604020202020204"/>
                <a:cs typeface="Arial" panose="020B0604020202020204"/>
              </a:rPr>
              <a:t> </a:t>
            </a:r>
            <a:r>
              <a:rPr sz="2700" kern="0" spc="80">
                <a:solidFill>
                  <a:srgbClr val="0C15C6">
                    <a:alpha val="100000"/>
                  </a:srgbClr>
                </a:solidFill>
                <a:latin typeface="Arial" panose="020B0604020202020204"/>
                <a:ea typeface="Arial" panose="020B0604020202020204"/>
                <a:cs typeface="Arial" panose="020B0604020202020204"/>
              </a:rPr>
              <a:t>P14</a:t>
            </a:r>
            <a:r>
              <a:rPr sz="2700" kern="0" spc="80">
                <a:ln w="10160"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“一房两卖</a:t>
            </a:r>
            <a:r>
              <a:rPr sz="2700" kern="0" spc="-95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700" kern="0" spc="80">
                <a:ln w="10160"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2700"/>
          </a:p>
        </p:txBody>
      </p:sp>
      <p:pic>
        <p:nvPicPr>
          <p:cNvPr id="642" name="picture 642"/>
          <p:cNvPicPr>
            <a:picLocks noChangeAspect="1"/>
          </p:cNvPicPr>
          <p:nvPr/>
        </p:nvPicPr>
        <p:blipFill>
          <a:blip r:embed="rId1"/>
          <a:stretch>
            <a:fillRect/>
          </a:stretch>
        </p:blipFill>
        <p:spPr>
          <a:xfrm rot="21600000">
            <a:off x="6712711" y="2401951"/>
            <a:ext cx="5408548" cy="3094101"/>
          </a:xfrm>
          <a:prstGeom prst="rect">
            <a:avLst/>
          </a:prstGeom>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textbox 646"/>
          <p:cNvSpPr/>
          <p:nvPr/>
        </p:nvSpPr>
        <p:spPr>
          <a:xfrm>
            <a:off x="341857" y="1145484"/>
            <a:ext cx="11736069" cy="5577840"/>
          </a:xfrm>
          <a:prstGeom prst="rect">
            <a:avLst/>
          </a:prstGeom>
        </p:spPr>
        <p:txBody>
          <a:bodyPr vert="horz" wrap="square" lIns="0" tIns="0" rIns="0" bIns="0"/>
          <a:lstStyle/>
          <a:p>
            <a:pPr algn="l" rtl="0" eaLnBrk="0">
              <a:lnSpc>
                <a:spcPct val="74000"/>
              </a:lnSpc>
            </a:pPr>
            <a:endParaRPr lang="en-US" altLang="en-US" sz="100"/>
          </a:p>
          <a:p>
            <a:pPr marL="449580" algn="l" rtl="0" eaLnBrk="0">
              <a:lnSpc>
                <a:spcPct val="84000"/>
              </a:lnSpc>
            </a:pPr>
            <a:r>
              <a:rPr sz="2000" kern="0" spc="-40">
                <a:solidFill>
                  <a:srgbClr val="000000">
                    <a:alpha val="100000"/>
                  </a:srgbClr>
                </a:solidFill>
                <a:latin typeface="新宋体" panose="02010609030101010101" charset="-122"/>
                <a:ea typeface="新宋体" panose="02010609030101010101" charset="-122"/>
                <a:cs typeface="新宋体" panose="02010609030101010101" charset="-122"/>
              </a:rPr>
              <a:t>（2022山东卷）</a:t>
            </a:r>
            <a:r>
              <a:rPr sz="2000" kern="0" spc="-310">
                <a:solidFill>
                  <a:srgbClr val="000000">
                    <a:alpha val="100000"/>
                  </a:srgbClr>
                </a:solidFill>
                <a:latin typeface="新宋体" panose="02010609030101010101" charset="-122"/>
                <a:ea typeface="新宋体" panose="02010609030101010101" charset="-122"/>
                <a:cs typeface="新宋体" panose="02010609030101010101" charset="-122"/>
              </a:rPr>
              <a:t> </a:t>
            </a:r>
            <a:r>
              <a:rPr sz="2000" kern="0" spc="-40">
                <a:solidFill>
                  <a:srgbClr val="000000">
                    <a:alpha val="100000"/>
                  </a:srgbClr>
                </a:solidFill>
                <a:latin typeface="新宋体" panose="02010609030101010101" charset="-122"/>
                <a:ea typeface="新宋体" panose="02010609030101010101" charset="-122"/>
                <a:cs typeface="新宋体" panose="02010609030101010101" charset="-122"/>
              </a:rPr>
              <a:t>为贯彻落实知识产权强国战略，海南省和北京市的人大常委会在已有法律法规基础</a:t>
            </a:r>
            <a:endParaRPr lang="en-US" altLang="en-US" sz="2000"/>
          </a:p>
          <a:p>
            <a:pPr marL="12700" indent="-635" algn="l" rtl="0" eaLnBrk="0">
              <a:lnSpc>
                <a:spcPct val="130000"/>
              </a:lnSpc>
              <a:spcBef>
                <a:spcPts val="25"/>
              </a:spcBef>
            </a:pPr>
            <a:r>
              <a:rPr sz="2000" kern="0" spc="-10">
                <a:solidFill>
                  <a:srgbClr val="000000">
                    <a:alpha val="100000"/>
                  </a:srgbClr>
                </a:solidFill>
                <a:latin typeface="新宋体" panose="02010609030101010101" charset="-122"/>
                <a:ea typeface="新宋体" panose="02010609030101010101" charset="-122"/>
                <a:cs typeface="新宋体" panose="02010609030101010101" charset="-122"/>
              </a:rPr>
              <a:t>上，率先制定了各自的知识产权保护条例。海南省的条例重点针对植物新品种保护等</a:t>
            </a:r>
            <a:r>
              <a:rPr sz="2000" kern="0" spc="-20">
                <a:solidFill>
                  <a:srgbClr val="000000">
                    <a:alpha val="100000"/>
                  </a:srgbClr>
                </a:solidFill>
                <a:latin typeface="新宋体" panose="02010609030101010101" charset="-122"/>
                <a:ea typeface="新宋体" panose="02010609030101010101" charset="-122"/>
                <a:cs typeface="新宋体" panose="02010609030101010101" charset="-122"/>
              </a:rPr>
              <a:t>自贸港知识产权     </a:t>
            </a:r>
            <a:r>
              <a:rPr sz="2000" kern="0" spc="-10">
                <a:solidFill>
                  <a:srgbClr val="000000">
                    <a:alpha val="100000"/>
                  </a:srgbClr>
                </a:solidFill>
                <a:latin typeface="新宋体" panose="02010609030101010101" charset="-122"/>
                <a:ea typeface="新宋体" panose="02010609030101010101" charset="-122"/>
                <a:cs typeface="新宋体" panose="02010609030101010101" charset="-122"/>
              </a:rPr>
              <a:t>工作中的突出问题，北京市则主要强化奥林匹克标志、网络平台等新兴领域的知</a:t>
            </a:r>
            <a:r>
              <a:rPr sz="2000" kern="0" spc="-20">
                <a:solidFill>
                  <a:srgbClr val="000000">
                    <a:alpha val="100000"/>
                  </a:srgbClr>
                </a:solidFill>
                <a:latin typeface="新宋体" panose="02010609030101010101" charset="-122"/>
                <a:ea typeface="新宋体" panose="02010609030101010101" charset="-122"/>
                <a:cs typeface="新宋体" panose="02010609030101010101" charset="-122"/>
              </a:rPr>
              <a:t>识产权保护。据此，</a:t>
            </a:r>
            <a:endParaRPr lang="en-US" altLang="en-US" sz="2000"/>
          </a:p>
          <a:p>
            <a:pPr marL="18415" algn="l" rtl="0" eaLnBrk="0">
              <a:lnSpc>
                <a:spcPct val="95000"/>
              </a:lnSpc>
              <a:spcBef>
                <a:spcPts val="745"/>
              </a:spcBef>
            </a:pPr>
            <a:r>
              <a:rPr sz="2000" kern="0" spc="-20">
                <a:solidFill>
                  <a:srgbClr val="000000">
                    <a:alpha val="100000"/>
                  </a:srgbClr>
                </a:solidFill>
                <a:latin typeface="新宋体" panose="02010609030101010101" charset="-122"/>
                <a:ea typeface="新宋体" panose="02010609030101010101" charset="-122"/>
                <a:cs typeface="新宋体" panose="02010609030101010101" charset="-122"/>
              </a:rPr>
              <a:t>下列说法正确的是：</a:t>
            </a:r>
            <a:endParaRPr lang="en-US" altLang="en-US" sz="2000"/>
          </a:p>
          <a:p>
            <a:pPr marL="314325" algn="l" rtl="0" eaLnBrk="0">
              <a:lnSpc>
                <a:spcPct val="94000"/>
              </a:lnSpc>
              <a:spcBef>
                <a:spcPts val="715"/>
              </a:spcBef>
            </a:pPr>
            <a:r>
              <a:rPr sz="2000" kern="0" spc="0">
                <a:solidFill>
                  <a:srgbClr val="000000">
                    <a:alpha val="100000"/>
                  </a:srgbClr>
                </a:solidFill>
                <a:latin typeface="新宋体" panose="02010609030101010101" charset="-122"/>
                <a:ea typeface="新宋体" panose="02010609030101010101" charset="-122"/>
                <a:cs typeface="新宋体" panose="02010609030101010101" charset="-122"/>
              </a:rPr>
              <a:t>①</a:t>
            </a:r>
            <a:r>
              <a:rPr sz="2000" kern="0" spc="0">
                <a:solidFill>
                  <a:srgbClr val="0066FF">
                    <a:alpha val="100000"/>
                  </a:srgbClr>
                </a:solidFill>
                <a:latin typeface="新宋体" panose="02010609030101010101" charset="-122"/>
                <a:ea typeface="新宋体" panose="02010609030101010101" charset="-122"/>
                <a:cs typeface="新宋体" panose="02010609030101010101" charset="-122"/>
              </a:rPr>
              <a:t>海南省的条例完善了对植物新品种保护的法</a:t>
            </a:r>
            <a:r>
              <a:rPr sz="2000" kern="0" spc="-10">
                <a:solidFill>
                  <a:srgbClr val="0066FF">
                    <a:alpha val="100000"/>
                  </a:srgbClr>
                </a:solidFill>
                <a:latin typeface="新宋体" panose="02010609030101010101" charset="-122"/>
                <a:ea typeface="新宋体" panose="02010609030101010101" charset="-122"/>
                <a:cs typeface="新宋体" panose="02010609030101010101" charset="-122"/>
              </a:rPr>
              <a:t>律实施机制</a:t>
            </a:r>
            <a:endParaRPr lang="en-US" altLang="en-US" sz="2000"/>
          </a:p>
          <a:p>
            <a:pPr marL="313055" algn="l" rtl="0" eaLnBrk="0">
              <a:lnSpc>
                <a:spcPct val="94000"/>
              </a:lnSpc>
              <a:spcBef>
                <a:spcPts val="745"/>
              </a:spcBef>
            </a:pPr>
            <a:r>
              <a:rPr sz="2000" kern="0" spc="0">
                <a:solidFill>
                  <a:srgbClr val="000000">
                    <a:alpha val="100000"/>
                  </a:srgbClr>
                </a:solidFill>
                <a:latin typeface="新宋体" panose="02010609030101010101" charset="-122"/>
                <a:ea typeface="新宋体" panose="02010609030101010101" charset="-122"/>
                <a:cs typeface="新宋体" panose="02010609030101010101" charset="-122"/>
              </a:rPr>
              <a:t>②北京市的条例体现了北京市人大常委会的地</a:t>
            </a:r>
            <a:r>
              <a:rPr sz="2000" kern="0" spc="-10">
                <a:solidFill>
                  <a:srgbClr val="000000">
                    <a:alpha val="100000"/>
                  </a:srgbClr>
                </a:solidFill>
                <a:latin typeface="新宋体" panose="02010609030101010101" charset="-122"/>
                <a:ea typeface="新宋体" panose="02010609030101010101" charset="-122"/>
                <a:cs typeface="新宋体" panose="02010609030101010101" charset="-122"/>
              </a:rPr>
              <a:t>方立法权</a:t>
            </a:r>
            <a:endParaRPr lang="en-US" altLang="en-US" sz="2000"/>
          </a:p>
          <a:p>
            <a:pPr marL="313055" algn="l" rtl="0" eaLnBrk="0">
              <a:lnSpc>
                <a:spcPct val="94000"/>
              </a:lnSpc>
              <a:spcBef>
                <a:spcPts val="745"/>
              </a:spcBef>
            </a:pPr>
            <a:r>
              <a:rPr sz="2000" kern="0" spc="0">
                <a:solidFill>
                  <a:srgbClr val="000000">
                    <a:alpha val="100000"/>
                  </a:srgbClr>
                </a:solidFill>
                <a:latin typeface="新宋体" panose="02010609030101010101" charset="-122"/>
                <a:ea typeface="新宋体" panose="02010609030101010101" charset="-122"/>
                <a:cs typeface="新宋体" panose="02010609030101010101" charset="-122"/>
              </a:rPr>
              <a:t>③海南省的条例提高了海南自贸港在相关领域的</a:t>
            </a:r>
            <a:r>
              <a:rPr sz="2000" kern="0" spc="-10">
                <a:solidFill>
                  <a:srgbClr val="000000">
                    <a:alpha val="100000"/>
                  </a:srgbClr>
                </a:solidFill>
                <a:latin typeface="新宋体" panose="02010609030101010101" charset="-122"/>
                <a:ea typeface="新宋体" panose="02010609030101010101" charset="-122"/>
                <a:cs typeface="新宋体" panose="02010609030101010101" charset="-122"/>
              </a:rPr>
              <a:t>治理能力</a:t>
            </a:r>
            <a:endParaRPr lang="en-US" altLang="en-US" sz="2000"/>
          </a:p>
          <a:p>
            <a:pPr marL="313055" algn="l" rtl="0" eaLnBrk="0">
              <a:lnSpc>
                <a:spcPct val="84000"/>
              </a:lnSpc>
              <a:spcBef>
                <a:spcPts val="730"/>
              </a:spcBef>
            </a:pPr>
            <a:r>
              <a:rPr sz="2000" kern="0" spc="0">
                <a:solidFill>
                  <a:srgbClr val="000000">
                    <a:alpha val="100000"/>
                  </a:srgbClr>
                </a:solidFill>
                <a:latin typeface="新宋体" panose="02010609030101010101" charset="-122"/>
                <a:ea typeface="新宋体" panose="02010609030101010101" charset="-122"/>
                <a:cs typeface="新宋体" panose="02010609030101010101" charset="-122"/>
              </a:rPr>
              <a:t>④</a:t>
            </a:r>
            <a:r>
              <a:rPr sz="2000" kern="0" spc="0">
                <a:solidFill>
                  <a:srgbClr val="0066FF">
                    <a:alpha val="100000"/>
                  </a:srgbClr>
                </a:solidFill>
                <a:latin typeface="新宋体" panose="02010609030101010101" charset="-122"/>
                <a:ea typeface="新宋体" panose="02010609030101010101" charset="-122"/>
                <a:cs typeface="新宋体" panose="02010609030101010101" charset="-122"/>
              </a:rPr>
              <a:t>北京市的条例加强了北京市人大及其常委会对网络平</a:t>
            </a:r>
            <a:r>
              <a:rPr sz="2000" kern="0" spc="-10">
                <a:solidFill>
                  <a:srgbClr val="0066FF">
                    <a:alpha val="100000"/>
                  </a:srgbClr>
                </a:solidFill>
                <a:latin typeface="新宋体" panose="02010609030101010101" charset="-122"/>
                <a:ea typeface="新宋体" panose="02010609030101010101" charset="-122"/>
                <a:cs typeface="新宋体" panose="02010609030101010101" charset="-122"/>
              </a:rPr>
              <a:t>台的监督</a:t>
            </a:r>
            <a:endParaRPr lang="en-US" altLang="en-US" sz="2000"/>
          </a:p>
          <a:p>
            <a:pPr marL="307340" algn="l" rtl="0" eaLnBrk="0">
              <a:lnSpc>
                <a:spcPts val="3000"/>
              </a:lnSpc>
            </a:pPr>
            <a:r>
              <a:rPr sz="2000" kern="0" spc="0">
                <a:solidFill>
                  <a:srgbClr val="000000">
                    <a:alpha val="100000"/>
                  </a:srgbClr>
                </a:solidFill>
                <a:latin typeface="新宋体" panose="02010609030101010101" charset="-122"/>
                <a:ea typeface="新宋体" panose="02010609030101010101" charset="-122"/>
                <a:cs typeface="新宋体" panose="02010609030101010101" charset="-122"/>
              </a:rPr>
              <a:t>A.①②      B.①④       </a:t>
            </a:r>
            <a:r>
              <a:rPr sz="2000" kern="0" spc="0">
                <a:solidFill>
                  <a:srgbClr val="C00000">
                    <a:alpha val="100000"/>
                  </a:srgbClr>
                </a:solidFill>
                <a:latin typeface="新宋体" panose="02010609030101010101" charset="-122"/>
                <a:ea typeface="新宋体" panose="02010609030101010101" charset="-122"/>
                <a:cs typeface="新宋体" panose="02010609030101010101" charset="-122"/>
              </a:rPr>
              <a:t>C.②③       </a:t>
            </a:r>
            <a:r>
              <a:rPr sz="2000" kern="0" spc="0">
                <a:solidFill>
                  <a:srgbClr val="000000">
                    <a:alpha val="100000"/>
                  </a:srgbClr>
                </a:solidFill>
                <a:latin typeface="新宋体" panose="02010609030101010101" charset="-122"/>
                <a:ea typeface="新宋体" panose="02010609030101010101" charset="-122"/>
                <a:cs typeface="新宋体" panose="02010609030101010101" charset="-122"/>
              </a:rPr>
              <a:t>D.③④</a:t>
            </a:r>
            <a:endParaRPr lang="en-US" altLang="en-US" sz="2000"/>
          </a:p>
          <a:p>
            <a:pPr algn="l" rtl="0" eaLnBrk="0">
              <a:lnSpc>
                <a:spcPct val="108000"/>
              </a:lnSpc>
            </a:pPr>
            <a:endParaRPr lang="en-US" altLang="en-US" sz="1000"/>
          </a:p>
          <a:p>
            <a:pPr algn="l" rtl="0" eaLnBrk="0">
              <a:lnSpc>
                <a:spcPct val="108000"/>
              </a:lnSpc>
            </a:pPr>
            <a:endParaRPr lang="en-US" altLang="en-US" sz="1000"/>
          </a:p>
          <a:p>
            <a:pPr algn="l" rtl="0" eaLnBrk="0">
              <a:lnSpc>
                <a:spcPct val="109000"/>
              </a:lnSpc>
            </a:pPr>
            <a:endParaRPr lang="en-US" altLang="en-US" sz="1000"/>
          </a:p>
          <a:p>
            <a:pPr algn="l" rtl="0" eaLnBrk="0">
              <a:lnSpc>
                <a:spcPct val="109000"/>
              </a:lnSpc>
            </a:pPr>
            <a:endParaRPr lang="en-US" altLang="en-US" sz="1000"/>
          </a:p>
          <a:p>
            <a:pPr algn="l" rtl="0" eaLnBrk="0">
              <a:lnSpc>
                <a:spcPct val="109000"/>
              </a:lnSpc>
            </a:pPr>
            <a:endParaRPr lang="en-US" altLang="en-US" sz="1000"/>
          </a:p>
          <a:p>
            <a:pPr algn="l" rtl="0" eaLnBrk="0">
              <a:lnSpc>
                <a:spcPct val="112000"/>
              </a:lnSpc>
            </a:pPr>
            <a:endParaRPr lang="en-US" altLang="en-US" sz="600"/>
          </a:p>
          <a:p>
            <a:pPr marL="7693025" algn="l" rtl="0" eaLnBrk="0">
              <a:lnSpc>
                <a:spcPct val="100000"/>
              </a:lnSpc>
              <a:spcBef>
                <a:spcPts val="5"/>
              </a:spcBef>
              <a:tabLst>
                <a:tab pos="7896225" algn="l"/>
              </a:tabLst>
            </a:pPr>
            <a:r>
              <a:rPr sz="2700" kern="0" spc="0">
                <a:solidFill>
                  <a:srgbClr val="0C15C6">
                    <a:alpha val="100000"/>
                  </a:srgbClr>
                </a:solidFill>
                <a:latin typeface="微软雅黑" panose="020B0503020204020204" charset="-122"/>
                <a:ea typeface="微软雅黑" panose="020B0503020204020204" charset="-122"/>
                <a:cs typeface="微软雅黑" panose="020B0503020204020204" charset="-122"/>
              </a:rPr>
              <a:t>	</a:t>
            </a:r>
            <a:r>
              <a:rPr sz="2700" kern="0" spc="80">
                <a:solidFill>
                  <a:srgbClr val="0C15C6">
                    <a:alpha val="100000"/>
                  </a:srgbClr>
                </a:solidFill>
                <a:latin typeface="微软雅黑" panose="020B0503020204020204" charset="-122"/>
                <a:ea typeface="微软雅黑" panose="020B0503020204020204" charset="-122"/>
                <a:cs typeface="微软雅黑" panose="020B0503020204020204" charset="-122"/>
              </a:rPr>
              <a:t>考查对教材</a:t>
            </a:r>
            <a:r>
              <a:rPr sz="2700" kern="0" spc="80">
                <a:solidFill>
                  <a:srgbClr val="0C15C6">
                    <a:alpha val="100000"/>
                  </a:srgbClr>
                </a:solidFill>
                <a:latin typeface="Arial" panose="020B0604020202020204"/>
                <a:ea typeface="Arial" panose="020B0604020202020204"/>
                <a:cs typeface="Arial" panose="020B0604020202020204"/>
              </a:rPr>
              <a:t>P81</a:t>
            </a:r>
            <a:r>
              <a:rPr sz="2700" kern="0" spc="80">
                <a:solidFill>
                  <a:srgbClr val="0C15C6">
                    <a:alpha val="100000"/>
                  </a:srgbClr>
                </a:solidFill>
                <a:latin typeface="微软雅黑" panose="020B0503020204020204" charset="-122"/>
                <a:ea typeface="微软雅黑" panose="020B0503020204020204" charset="-122"/>
                <a:cs typeface="微软雅黑" panose="020B0503020204020204" charset="-122"/>
              </a:rPr>
              <a:t>内容理解</a:t>
            </a:r>
            <a:endParaRPr lang="en-US" altLang="en-US" sz="2700"/>
          </a:p>
        </p:txBody>
      </p:sp>
      <p:pic>
        <p:nvPicPr>
          <p:cNvPr id="648" name="picture 648"/>
          <p:cNvPicPr>
            <a:picLocks noChangeAspect="1"/>
          </p:cNvPicPr>
          <p:nvPr/>
        </p:nvPicPr>
        <p:blipFill>
          <a:blip r:embed="rId1"/>
          <a:stretch>
            <a:fillRect/>
          </a:stretch>
        </p:blipFill>
        <p:spPr>
          <a:xfrm rot="21600000">
            <a:off x="418350" y="4702517"/>
            <a:ext cx="7617079" cy="1973199"/>
          </a:xfrm>
          <a:prstGeom prst="rect">
            <a:avLst/>
          </a:prstGeo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textbox 652"/>
          <p:cNvSpPr/>
          <p:nvPr/>
        </p:nvSpPr>
        <p:spPr>
          <a:xfrm>
            <a:off x="124917" y="932372"/>
            <a:ext cx="6461125" cy="5283834"/>
          </a:xfrm>
          <a:prstGeom prst="rect">
            <a:avLst/>
          </a:prstGeom>
        </p:spPr>
        <p:txBody>
          <a:bodyPr vert="horz" wrap="square" lIns="0" tIns="0" rIns="0" bIns="0"/>
          <a:lstStyle/>
          <a:p>
            <a:pPr algn="l" rtl="0" eaLnBrk="0">
              <a:lnSpc>
                <a:spcPct val="83000"/>
              </a:lnSpc>
            </a:pPr>
            <a:endParaRPr lang="en-US" altLang="en-US" sz="100"/>
          </a:p>
          <a:p>
            <a:pPr marL="1148080" algn="l" rtl="0" eaLnBrk="0">
              <a:lnSpc>
                <a:spcPts val="3385"/>
              </a:lnSpc>
            </a:pPr>
            <a:r>
              <a:rPr sz="2700" kern="0" spc="60">
                <a:ln w="10160"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700" b="1" kern="0" spc="60">
                <a:solidFill>
                  <a:srgbClr val="000000">
                    <a:alpha val="100000"/>
                  </a:srgbClr>
                </a:solidFill>
                <a:latin typeface="微软雅黑" panose="020B0503020204020204" charset="-122"/>
                <a:ea typeface="微软雅黑" panose="020B0503020204020204" charset="-122"/>
                <a:cs typeface="微软雅黑" panose="020B0503020204020204" charset="-122"/>
              </a:rPr>
              <a:t>新知识侧重考查课本</a:t>
            </a:r>
            <a:endParaRPr lang="en-US" altLang="en-US" sz="2700"/>
          </a:p>
          <a:p>
            <a:pPr marL="127000" algn="l" rtl="0" eaLnBrk="0">
              <a:lnSpc>
                <a:spcPct val="97000"/>
              </a:lnSpc>
              <a:spcBef>
                <a:spcPts val="1375"/>
              </a:spcBef>
            </a:pPr>
            <a:r>
              <a:rPr sz="1700" kern="0" spc="-4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40">
                <a:solidFill>
                  <a:srgbClr val="000000">
                    <a:alpha val="100000"/>
                  </a:srgbClr>
                </a:solidFill>
                <a:latin typeface="Arial" panose="020B0604020202020204"/>
                <a:ea typeface="Arial" panose="020B0604020202020204"/>
                <a:cs typeface="Arial" panose="020B0604020202020204"/>
              </a:rPr>
              <a:t>2022</a:t>
            </a:r>
            <a:r>
              <a:rPr sz="1700" kern="0" spc="-40">
                <a:solidFill>
                  <a:srgbClr val="000000">
                    <a:alpha val="100000"/>
                  </a:srgbClr>
                </a:solidFill>
                <a:latin typeface="微软雅黑" panose="020B0503020204020204" charset="-122"/>
                <a:ea typeface="微软雅黑" panose="020B0503020204020204" charset="-122"/>
                <a:cs typeface="微软雅黑" panose="020B0503020204020204" charset="-122"/>
              </a:rPr>
              <a:t>山东卷）   【缘起】在现实生</a:t>
            </a:r>
            <a:r>
              <a:rPr sz="1700" kern="0" spc="-50">
                <a:solidFill>
                  <a:srgbClr val="000000">
                    <a:alpha val="100000"/>
                  </a:srgbClr>
                </a:solidFill>
                <a:latin typeface="微软雅黑" panose="020B0503020204020204" charset="-122"/>
                <a:ea typeface="微软雅黑" panose="020B0503020204020204" charset="-122"/>
                <a:cs typeface="微软雅黑" panose="020B0503020204020204" charset="-122"/>
              </a:rPr>
              <a:t>活中，  </a:t>
            </a:r>
            <a:r>
              <a:rPr sz="1800" kern="0" spc="-50">
                <a:solidFill>
                  <a:srgbClr val="DE0000">
                    <a:alpha val="100000"/>
                  </a:srgbClr>
                </a:solidFill>
                <a:latin typeface="微软雅黑" panose="020B0503020204020204" charset="-122"/>
                <a:ea typeface="微软雅黑" panose="020B0503020204020204" charset="-122"/>
                <a:cs typeface="微软雅黑" panose="020B0503020204020204" charset="-122"/>
              </a:rPr>
              <a:t>因噪声而引起的矛盾</a:t>
            </a:r>
            <a:endParaRPr lang="en-US" altLang="en-US" sz="1800"/>
          </a:p>
          <a:p>
            <a:pPr marL="38100" algn="l" rtl="0" eaLnBrk="0">
              <a:lnSpc>
                <a:spcPct val="99000"/>
              </a:lnSpc>
              <a:spcBef>
                <a:spcPts val="60"/>
              </a:spcBef>
            </a:pPr>
            <a:r>
              <a:rPr sz="1800" kern="0" spc="-20">
                <a:solidFill>
                  <a:srgbClr val="D90000">
                    <a:alpha val="100000"/>
                  </a:srgbClr>
                </a:solidFill>
                <a:latin typeface="微软雅黑" panose="020B0503020204020204" charset="-122"/>
                <a:ea typeface="微软雅黑" panose="020B0503020204020204" charset="-122"/>
                <a:cs typeface="微软雅黑" panose="020B0503020204020204" charset="-122"/>
              </a:rPr>
              <a:t>纠纷时有发生 </a:t>
            </a: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20">
                <a:solidFill>
                  <a:srgbClr val="000000">
                    <a:alpha val="100000"/>
                  </a:srgbClr>
                </a:solidFill>
                <a:latin typeface="Arial" panose="020B0604020202020204"/>
                <a:ea typeface="Arial" panose="020B0604020202020204"/>
                <a:cs typeface="Arial" panose="020B0604020202020204"/>
              </a:rPr>
              <a:t>A</a:t>
            </a: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市居民甲无视其居住小区的管理规约，经常在</a:t>
            </a:r>
            <a:endParaRPr lang="en-US" altLang="en-US" sz="1800"/>
          </a:p>
          <a:p>
            <a:pPr marL="38100" indent="635" algn="l" rtl="0" eaLnBrk="0">
              <a:lnSpc>
                <a:spcPct val="99000"/>
              </a:lnSpc>
              <a:spcBef>
                <a:spcPts val="60"/>
              </a:spcBef>
            </a:pP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小区的楼间空地上组织活动播放音乐，导致周围</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许多住户无法    </a:t>
            </a:r>
            <a:r>
              <a:rPr sz="18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正常作息。</a:t>
            </a:r>
            <a:endParaRPr lang="en-US" altLang="en-US" sz="1800"/>
          </a:p>
          <a:p>
            <a:pPr marL="38100" indent="125095" algn="l" rtl="0" eaLnBrk="0">
              <a:lnSpc>
                <a:spcPct val="99000"/>
              </a:lnSpc>
              <a:spcBef>
                <a:spcPts val="35"/>
              </a:spcBef>
            </a:pPr>
            <a:r>
              <a:rPr sz="1800" kern="0" spc="-40">
                <a:solidFill>
                  <a:srgbClr val="000000">
                    <a:alpha val="100000"/>
                  </a:srgbClr>
                </a:solidFill>
                <a:latin typeface="微软雅黑" panose="020B0503020204020204" charset="-122"/>
                <a:ea typeface="微软雅黑" panose="020B0503020204020204" charset="-122"/>
                <a:cs typeface="微软雅黑" panose="020B0503020204020204" charset="-122"/>
              </a:rPr>
              <a:t>【过程】邻居乙向当地公安机关投诉。经专业测量，甲所播音</a:t>
            </a: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乐音量昼间略低于</a:t>
            </a:r>
            <a:r>
              <a:rPr sz="1800" kern="0" spc="-10">
                <a:solidFill>
                  <a:srgbClr val="000000">
                    <a:alpha val="100000"/>
                  </a:srgbClr>
                </a:solidFill>
                <a:latin typeface="Arial" panose="020B0604020202020204"/>
                <a:ea typeface="Arial" panose="020B0604020202020204"/>
                <a:cs typeface="Arial" panose="020B0604020202020204"/>
              </a:rPr>
              <a:t>60</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分贝、夜间略低于</a:t>
            </a:r>
            <a:r>
              <a:rPr sz="1800" kern="0" spc="-20">
                <a:solidFill>
                  <a:srgbClr val="000000">
                    <a:alpha val="100000"/>
                  </a:srgbClr>
                </a:solidFill>
                <a:latin typeface="Arial" panose="020B0604020202020204"/>
                <a:ea typeface="Arial" panose="020B0604020202020204"/>
                <a:cs typeface="Arial" panose="020B0604020202020204"/>
              </a:rPr>
              <a:t>50</a:t>
            </a: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分贝。</a:t>
            </a:r>
            <a:endParaRPr lang="en-US" altLang="en-US" sz="1800"/>
          </a:p>
          <a:p>
            <a:pPr marL="37465" algn="l" rtl="0" eaLnBrk="0">
              <a:lnSpc>
                <a:spcPct val="97000"/>
              </a:lnSpc>
              <a:spcBef>
                <a:spcPts val="50"/>
              </a:spcBef>
            </a:pPr>
            <a:r>
              <a:rPr sz="18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邻居丙在个人微博上发帖公布了自己与甲交涉全过程的录音，</a:t>
            </a:r>
            <a:endParaRPr lang="en-US" altLang="en-US" sz="1800"/>
          </a:p>
          <a:p>
            <a:pPr marL="39370" indent="139700" algn="l" rtl="0" eaLnBrk="0">
              <a:lnSpc>
                <a:spcPct val="98000"/>
              </a:lnSpc>
              <a:spcBef>
                <a:spcPts val="80"/>
              </a:spcBef>
            </a:pPr>
            <a:r>
              <a:rPr sz="18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“曝光”了甲所在单位网站上公布的其姓名、照片和联系电话</a:t>
            </a:r>
            <a:r>
              <a:rPr sz="18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并在照片中甲的额头上加了贬损性文字：帖子发出</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后，大量网</a:t>
            </a:r>
            <a:endParaRPr lang="en-US" altLang="en-US" sz="1800"/>
          </a:p>
          <a:p>
            <a:pPr marL="36830" algn="l" rtl="0" eaLnBrk="0">
              <a:lnSpc>
                <a:spcPct val="97000"/>
              </a:lnSpc>
              <a:spcBef>
                <a:spcPts val="70"/>
              </a:spcBef>
            </a:pPr>
            <a:r>
              <a:rPr sz="18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友拔打甲的电话对其进行指斥。甲遂起诉丙，称：丙公布录音，</a:t>
            </a:r>
            <a:endParaRPr lang="en-US" altLang="en-US" sz="1800"/>
          </a:p>
          <a:p>
            <a:pPr marL="58420" indent="-20955" algn="l" rtl="0" eaLnBrk="0">
              <a:lnSpc>
                <a:spcPct val="99000"/>
              </a:lnSpc>
              <a:spcBef>
                <a:spcPts val="45"/>
              </a:spcBef>
            </a:pP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侵害了自己的名誉权；丑化并公布自己的照片，侵害</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了自己的    </a:t>
            </a: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肖像权；公布白己的姓名和联系电话，侵害了自己的隐私权。</a:t>
            </a:r>
            <a:endParaRPr lang="en-US" altLang="en-US" sz="1800"/>
          </a:p>
          <a:p>
            <a:pPr marL="37465" indent="2540" algn="l" rtl="0" eaLnBrk="0">
              <a:lnSpc>
                <a:spcPct val="99000"/>
              </a:lnSpc>
              <a:spcBef>
                <a:spcPts val="65"/>
              </a:spcBef>
            </a:pP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丙回应称，甲无视小区规约，制造噪声干扰邻</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居生活的行为才    </a:t>
            </a:r>
            <a:r>
              <a:rPr sz="1800" kern="0" spc="-70">
                <a:solidFill>
                  <a:srgbClr val="000000">
                    <a:alpha val="100000"/>
                  </a:srgbClr>
                </a:solidFill>
                <a:latin typeface="微软雅黑" panose="020B0503020204020204" charset="-122"/>
                <a:ea typeface="微软雅黑" panose="020B0503020204020204" charset="-122"/>
                <a:cs typeface="微软雅黑" panose="020B0503020204020204" charset="-122"/>
              </a:rPr>
              <a:t>构成侵权。</a:t>
            </a:r>
            <a:endParaRPr lang="en-US" altLang="en-US" sz="1800"/>
          </a:p>
          <a:p>
            <a:pPr marL="36830" indent="89535" algn="l" rtl="0" eaLnBrk="0">
              <a:lnSpc>
                <a:spcPct val="98000"/>
              </a:lnSpc>
              <a:spcBef>
                <a:spcPts val="25"/>
              </a:spcBef>
            </a:pPr>
            <a:r>
              <a:rPr sz="18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60">
                <a:solidFill>
                  <a:srgbClr val="000000">
                    <a:alpha val="100000"/>
                  </a:srgbClr>
                </a:solidFill>
                <a:latin typeface="Arial" panose="020B0604020202020204"/>
                <a:ea typeface="Arial" panose="020B0604020202020204"/>
                <a:cs typeface="Arial" panose="020B0604020202020204"/>
              </a:rPr>
              <a:t>2</a:t>
            </a:r>
            <a:r>
              <a:rPr sz="18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）结合材料，运用法律与生活知识，</a:t>
            </a:r>
            <a:r>
              <a:rPr sz="1800" kern="0" spc="32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a:solidFill>
                  <a:srgbClr val="DF0000">
                    <a:alpha val="100000"/>
                  </a:srgbClr>
                </a:solidFill>
                <a:latin typeface="微软雅黑" panose="020B0503020204020204" charset="-122"/>
                <a:ea typeface="微软雅黑" panose="020B0503020204020204" charset="-122"/>
                <a:cs typeface="微软雅黑" panose="020B0503020204020204" charset="-122"/>
              </a:rPr>
              <a:t>对甲丙互称对方构成侵</a:t>
            </a:r>
            <a:r>
              <a:rPr sz="1800" kern="0" spc="0">
                <a:solidFill>
                  <a:srgbClr val="DF0000">
                    <a:alpha val="100000"/>
                  </a:srgbClr>
                </a:solidFill>
                <a:latin typeface="微软雅黑" panose="020B0503020204020204" charset="-122"/>
                <a:ea typeface="微软雅黑" panose="020B0503020204020204" charset="-122"/>
                <a:cs typeface="微软雅黑" panose="020B0503020204020204" charset="-122"/>
              </a:rPr>
              <a:t>   </a:t>
            </a:r>
            <a:r>
              <a:rPr sz="1800" kern="0" spc="10">
                <a:solidFill>
                  <a:srgbClr val="DF0000">
                    <a:alpha val="100000"/>
                  </a:srgbClr>
                </a:solidFill>
                <a:latin typeface="微软雅黑" panose="020B0503020204020204" charset="-122"/>
                <a:ea typeface="微软雅黑" panose="020B0503020204020204" charset="-122"/>
                <a:cs typeface="微软雅黑" panose="020B0503020204020204" charset="-122"/>
              </a:rPr>
              <a:t>权的各项说法逐一评析</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10">
                <a:solidFill>
                  <a:srgbClr val="000000">
                    <a:alpha val="100000"/>
                  </a:srgbClr>
                </a:solidFill>
                <a:latin typeface="Arial" panose="020B0604020202020204"/>
                <a:ea typeface="Arial" panose="020B0604020202020204"/>
                <a:cs typeface="Arial" panose="020B0604020202020204"/>
              </a:rPr>
              <a:t>7</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分</a:t>
            </a:r>
            <a:r>
              <a:rPr sz="18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800"/>
          </a:p>
          <a:p>
            <a:pPr marL="189230" algn="l" rtl="0" eaLnBrk="0">
              <a:lnSpc>
                <a:spcPct val="94000"/>
              </a:lnSpc>
              <a:spcBef>
                <a:spcPts val="130"/>
              </a:spcBef>
            </a:pPr>
            <a:r>
              <a:rPr sz="18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30">
                <a:solidFill>
                  <a:srgbClr val="000000">
                    <a:alpha val="100000"/>
                  </a:srgbClr>
                </a:solidFill>
                <a:latin typeface="Arial" panose="020B0604020202020204"/>
                <a:ea typeface="Arial" panose="020B0604020202020204"/>
                <a:cs typeface="Arial" panose="020B0604020202020204"/>
              </a:rPr>
              <a:t>3</a:t>
            </a:r>
            <a:r>
              <a:rPr sz="18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）结合材料，说明该小区居民解决噪声纠纷的做法给我们哪</a:t>
            </a:r>
            <a:endParaRPr lang="en-US" altLang="en-US" sz="1800"/>
          </a:p>
        </p:txBody>
      </p:sp>
      <p:pic>
        <p:nvPicPr>
          <p:cNvPr id="654" name="picture 654"/>
          <p:cNvPicPr>
            <a:picLocks noChangeAspect="1"/>
          </p:cNvPicPr>
          <p:nvPr/>
        </p:nvPicPr>
        <p:blipFill>
          <a:blip r:embed="rId1"/>
          <a:stretch>
            <a:fillRect/>
          </a:stretch>
        </p:blipFill>
        <p:spPr>
          <a:xfrm rot="21600000">
            <a:off x="6458330" y="1890255"/>
            <a:ext cx="5723128" cy="3725798"/>
          </a:xfrm>
          <a:prstGeom prst="rect">
            <a:avLst/>
          </a:prstGeom>
        </p:spPr>
      </p:pic>
      <p:sp>
        <p:nvSpPr>
          <p:cNvPr id="656" name="textbox 656"/>
          <p:cNvSpPr/>
          <p:nvPr/>
        </p:nvSpPr>
        <p:spPr>
          <a:xfrm>
            <a:off x="2651201" y="6389928"/>
            <a:ext cx="9122409" cy="395604"/>
          </a:xfrm>
          <a:prstGeom prst="rect">
            <a:avLst/>
          </a:prstGeom>
        </p:spPr>
        <p:txBody>
          <a:bodyPr vert="horz" wrap="square" lIns="0" tIns="0" rIns="0" bIns="0"/>
          <a:lstStyle/>
          <a:p>
            <a:pPr algn="l" rtl="0" eaLnBrk="0">
              <a:lnSpc>
                <a:spcPct val="83000"/>
              </a:lnSpc>
            </a:pPr>
            <a:endParaRPr lang="en-US" altLang="en-US" sz="100"/>
          </a:p>
          <a:p>
            <a:pPr marL="12700" algn="l" rtl="0" eaLnBrk="0">
              <a:lnSpc>
                <a:spcPts val="2915"/>
              </a:lnSpc>
            </a:pPr>
            <a:r>
              <a:rPr sz="2400" kern="0" spc="-40">
                <a:solidFill>
                  <a:srgbClr val="0C15C6">
                    <a:alpha val="100000"/>
                  </a:srgbClr>
                </a:solidFill>
                <a:latin typeface="微软雅黑" panose="020B0503020204020204" charset="-122"/>
                <a:ea typeface="微软雅黑" panose="020B0503020204020204" charset="-122"/>
                <a:cs typeface="微软雅黑" panose="020B0503020204020204" charset="-122"/>
              </a:rPr>
              <a:t>试题情境根据教材案例改编</a:t>
            </a:r>
            <a:r>
              <a:rPr sz="2400" kern="0" spc="-40">
                <a:solidFill>
                  <a:srgbClr val="0C15C6">
                    <a:alpha val="100000"/>
                  </a:srgbClr>
                </a:solidFill>
                <a:latin typeface="Arial" panose="020B0604020202020204"/>
                <a:ea typeface="Arial" panose="020B0604020202020204"/>
                <a:cs typeface="Arial" panose="020B0604020202020204"/>
              </a:rPr>
              <a:t>——</a:t>
            </a:r>
            <a:r>
              <a:rPr sz="2400" kern="0" spc="570">
                <a:solidFill>
                  <a:srgbClr val="0C15C6">
                    <a:alpha val="100000"/>
                  </a:srgbClr>
                </a:solidFill>
                <a:latin typeface="Arial" panose="020B0604020202020204"/>
                <a:ea typeface="Arial" panose="020B0604020202020204"/>
                <a:cs typeface="Arial" panose="020B0604020202020204"/>
              </a:rPr>
              <a:t> </a:t>
            </a:r>
            <a:r>
              <a:rPr sz="2400" kern="0" spc="-40">
                <a:solidFill>
                  <a:srgbClr val="0C15C6">
                    <a:alpha val="100000"/>
                  </a:srgbClr>
                </a:solidFill>
                <a:latin typeface="微软雅黑" panose="020B0503020204020204" charset="-122"/>
                <a:ea typeface="微软雅黑" panose="020B0503020204020204" charset="-122"/>
                <a:cs typeface="微软雅黑" panose="020B0503020204020204" charset="-122"/>
              </a:rPr>
              <a:t>《政治与法治》</a:t>
            </a:r>
            <a:r>
              <a:rPr sz="2400" kern="0" spc="-40">
                <a:solidFill>
                  <a:srgbClr val="0C15C6">
                    <a:alpha val="100000"/>
                  </a:srgbClr>
                </a:solidFill>
                <a:latin typeface="Arial" panose="020B0604020202020204"/>
                <a:ea typeface="Arial" panose="020B0604020202020204"/>
                <a:cs typeface="Arial" panose="020B0604020202020204"/>
              </a:rPr>
              <a:t>P106</a:t>
            </a:r>
            <a:r>
              <a:rPr sz="2400" kern="0" spc="-40">
                <a:ln w="8712"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“噪声污染</a:t>
            </a:r>
            <a:r>
              <a:rPr sz="2400" kern="0" spc="-88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40">
                <a:ln w="8712"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2400"/>
          </a:p>
        </p:txBody>
      </p:sp>
      <p:sp>
        <p:nvSpPr>
          <p:cNvPr id="658" name="textbox 658"/>
          <p:cNvSpPr/>
          <p:nvPr/>
        </p:nvSpPr>
        <p:spPr>
          <a:xfrm>
            <a:off x="151897" y="6205928"/>
            <a:ext cx="1770379" cy="285115"/>
          </a:xfrm>
          <a:prstGeom prst="rect">
            <a:avLst/>
          </a:prstGeom>
        </p:spPr>
        <p:txBody>
          <a:bodyPr vert="horz" wrap="square" lIns="0" tIns="0" rIns="0" bIns="0"/>
          <a:lstStyle/>
          <a:p>
            <a:pPr algn="l" rtl="0" eaLnBrk="0">
              <a:lnSpc>
                <a:spcPct val="75000"/>
              </a:lnSpc>
            </a:pPr>
            <a:endParaRPr lang="en-US" altLang="en-US" sz="100"/>
          </a:p>
          <a:p>
            <a:pPr marL="12700" algn="l" rtl="0" eaLnBrk="0">
              <a:lnSpc>
                <a:spcPct val="95000"/>
              </a:lnSpc>
            </a:pPr>
            <a:r>
              <a:rPr sz="18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些启示。（</a:t>
            </a:r>
            <a:r>
              <a:rPr sz="1800" kern="0" spc="-60">
                <a:solidFill>
                  <a:srgbClr val="000000">
                    <a:alpha val="100000"/>
                  </a:srgbClr>
                </a:solidFill>
                <a:latin typeface="Arial" panose="020B0604020202020204"/>
                <a:ea typeface="Arial" panose="020B0604020202020204"/>
                <a:cs typeface="Arial" panose="020B0604020202020204"/>
              </a:rPr>
              <a:t>3</a:t>
            </a:r>
            <a:r>
              <a:rPr sz="1800" kern="0" spc="-60">
                <a:solidFill>
                  <a:srgbClr val="000000">
                    <a:alpha val="100000"/>
                  </a:srgbClr>
                </a:solidFill>
                <a:latin typeface="微软雅黑" panose="020B0503020204020204" charset="-122"/>
                <a:ea typeface="微软雅黑" panose="020B0503020204020204" charset="-122"/>
                <a:cs typeface="微软雅黑" panose="020B0503020204020204" charset="-122"/>
              </a:rPr>
              <a:t>分）</a:t>
            </a:r>
            <a:endParaRPr lang="en-US" altLang="en-US" sz="180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textbox 662"/>
          <p:cNvSpPr/>
          <p:nvPr/>
        </p:nvSpPr>
        <p:spPr>
          <a:xfrm>
            <a:off x="334162" y="923862"/>
            <a:ext cx="6055359" cy="5434329"/>
          </a:xfrm>
          <a:prstGeom prst="rect">
            <a:avLst/>
          </a:prstGeom>
        </p:spPr>
        <p:txBody>
          <a:bodyPr vert="horz" wrap="square" lIns="0" tIns="0" rIns="0" bIns="0"/>
          <a:lstStyle/>
          <a:p>
            <a:pPr algn="l" rtl="0" eaLnBrk="0">
              <a:lnSpc>
                <a:spcPct val="83000"/>
              </a:lnSpc>
            </a:pPr>
            <a:endParaRPr lang="en-US" altLang="en-US" sz="100"/>
          </a:p>
          <a:p>
            <a:pPr marL="954405" algn="l" rtl="0" eaLnBrk="0">
              <a:lnSpc>
                <a:spcPts val="3385"/>
              </a:lnSpc>
            </a:pPr>
            <a:r>
              <a:rPr sz="2700" kern="0" spc="60">
                <a:ln w="10160"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700" b="1" kern="0" spc="60">
                <a:solidFill>
                  <a:srgbClr val="000000">
                    <a:alpha val="100000"/>
                  </a:srgbClr>
                </a:solidFill>
                <a:latin typeface="微软雅黑" panose="020B0503020204020204" charset="-122"/>
                <a:ea typeface="微软雅黑" panose="020B0503020204020204" charset="-122"/>
                <a:cs typeface="微软雅黑" panose="020B0503020204020204" charset="-122"/>
              </a:rPr>
              <a:t>新知识侧重考查课本</a:t>
            </a:r>
            <a:endParaRPr lang="en-US" altLang="en-US" sz="2700"/>
          </a:p>
          <a:p>
            <a:pPr algn="l" rtl="0" eaLnBrk="0">
              <a:lnSpc>
                <a:spcPct val="100000"/>
              </a:lnSpc>
            </a:pPr>
            <a:endParaRPr lang="en-US" altLang="en-US" sz="1000"/>
          </a:p>
          <a:p>
            <a:pPr marL="53975" indent="130175" algn="l" rtl="0" eaLnBrk="0">
              <a:lnSpc>
                <a:spcPct val="99000"/>
              </a:lnSpc>
              <a:spcBef>
                <a:spcPts val="720"/>
              </a:spcBef>
            </a:pPr>
            <a:r>
              <a:rPr sz="2400" kern="0" spc="-6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60">
                <a:solidFill>
                  <a:srgbClr val="003366">
                    <a:alpha val="100000"/>
                  </a:srgbClr>
                </a:solidFill>
                <a:latin typeface="Arial" panose="020B0604020202020204"/>
                <a:ea typeface="Arial" panose="020B0604020202020204"/>
                <a:cs typeface="Arial" panose="020B0604020202020204"/>
              </a:rPr>
              <a:t>2021</a:t>
            </a:r>
            <a:r>
              <a:rPr sz="2400" kern="0" spc="-6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年全国</a:t>
            </a:r>
            <a:r>
              <a:rPr sz="2400" kern="0" spc="-60">
                <a:solidFill>
                  <a:srgbClr val="003366">
                    <a:alpha val="100000"/>
                  </a:srgbClr>
                </a:solidFill>
                <a:latin typeface="Arial" panose="020B0604020202020204"/>
                <a:ea typeface="Arial" panose="020B0604020202020204"/>
                <a:cs typeface="Arial" panose="020B0604020202020204"/>
              </a:rPr>
              <a:t>2</a:t>
            </a:r>
            <a:r>
              <a:rPr sz="2400" kern="0" spc="-6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卷）</a:t>
            </a:r>
            <a:r>
              <a:rPr sz="2400" kern="0" spc="-60">
                <a:solidFill>
                  <a:srgbClr val="003366">
                    <a:alpha val="100000"/>
                  </a:srgbClr>
                </a:solidFill>
                <a:latin typeface="Arial" panose="020B0604020202020204"/>
                <a:ea typeface="Arial" panose="020B0604020202020204"/>
                <a:cs typeface="Arial" panose="020B0604020202020204"/>
              </a:rPr>
              <a:t>2021 </a:t>
            </a:r>
            <a:r>
              <a:rPr sz="2400" kern="0" spc="-6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年修改的《中华人</a:t>
            </a:r>
            <a:r>
              <a:rPr sz="2400" kern="0" spc="2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4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民共和国全国人民代表大会组</a:t>
            </a:r>
            <a:r>
              <a:rPr sz="2400" kern="0" spc="-5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织法》规定，</a:t>
            </a:r>
            <a:endParaRPr lang="en-US" altLang="en-US" sz="2400"/>
          </a:p>
          <a:p>
            <a:pPr marL="22860" indent="4445" algn="l" rtl="0" eaLnBrk="0">
              <a:lnSpc>
                <a:spcPct val="99000"/>
              </a:lnSpc>
              <a:spcBef>
                <a:spcPts val="100"/>
              </a:spcBef>
            </a:pPr>
            <a:r>
              <a:rPr sz="2400" kern="0" spc="-9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各专门委员会组织起草有关法律</a:t>
            </a:r>
            <a:r>
              <a:rPr sz="2400" kern="0" spc="-10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或议案草案，</a:t>
            </a:r>
            <a:r>
              <a:rPr sz="2400" kern="0" spc="-1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2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听取和审议专项工作报告，承担常委会执法  检查具体组织实施等工作，听取“一府一委  两院”专题汇报，研究办理代表建议、批评  和意见及有关督办工作，以及全国人民代表  大会及其常务委员会交办的其他工作等。根  </a:t>
            </a:r>
            <a:r>
              <a:rPr sz="2400" kern="0" spc="-6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据规定，各专门委员会：</a:t>
            </a:r>
            <a:endParaRPr lang="en-US" altLang="en-US" sz="2400"/>
          </a:p>
          <a:p>
            <a:pPr marL="12700" algn="l" rtl="0" eaLnBrk="0">
              <a:lnSpc>
                <a:spcPct val="95000"/>
              </a:lnSpc>
              <a:spcBef>
                <a:spcPts val="155"/>
              </a:spcBef>
            </a:pPr>
            <a:r>
              <a:rPr sz="2400" kern="0" spc="0">
                <a:solidFill>
                  <a:srgbClr val="003366">
                    <a:alpha val="100000"/>
                  </a:srgbClr>
                </a:solidFill>
                <a:latin typeface="Arial" panose="020B0604020202020204"/>
                <a:ea typeface="Arial" panose="020B0604020202020204"/>
                <a:cs typeface="Arial" panose="020B0604020202020204"/>
              </a:rPr>
              <a:t>A.</a:t>
            </a:r>
            <a:r>
              <a:rPr sz="2400" kern="0" spc="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部分行使全国人大立法权</a:t>
            </a:r>
            <a:endParaRPr lang="en-US" altLang="en-US" sz="2400"/>
          </a:p>
          <a:p>
            <a:pPr marL="34925" algn="l" rtl="0" eaLnBrk="0">
              <a:lnSpc>
                <a:spcPct val="95000"/>
              </a:lnSpc>
              <a:spcBef>
                <a:spcPts val="135"/>
              </a:spcBef>
            </a:pPr>
            <a:r>
              <a:rPr sz="2400" kern="0" spc="-10">
                <a:solidFill>
                  <a:srgbClr val="003366">
                    <a:alpha val="100000"/>
                  </a:srgbClr>
                </a:solidFill>
                <a:latin typeface="Arial" panose="020B0604020202020204"/>
                <a:ea typeface="Arial" panose="020B0604020202020204"/>
                <a:cs typeface="Arial" panose="020B0604020202020204"/>
              </a:rPr>
              <a:t>B.</a:t>
            </a:r>
            <a:r>
              <a:rPr sz="2400" kern="0" spc="-1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是全国人大常委会的工</a:t>
            </a:r>
            <a:r>
              <a:rPr sz="2400" kern="0" spc="-2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作机构</a:t>
            </a:r>
            <a:endParaRPr lang="en-US" altLang="en-US" sz="2400"/>
          </a:p>
          <a:p>
            <a:pPr marL="27940" algn="l" rtl="0" eaLnBrk="0">
              <a:lnSpc>
                <a:spcPct val="95000"/>
              </a:lnSpc>
              <a:spcBef>
                <a:spcPts val="145"/>
              </a:spcBef>
            </a:pPr>
            <a:r>
              <a:rPr sz="2400" kern="0" spc="-10">
                <a:solidFill>
                  <a:srgbClr val="C00000">
                    <a:alpha val="100000"/>
                  </a:srgbClr>
                </a:solidFill>
                <a:latin typeface="Arial" panose="020B0604020202020204"/>
                <a:ea typeface="Arial" panose="020B0604020202020204"/>
                <a:cs typeface="Arial" panose="020B0604020202020204"/>
              </a:rPr>
              <a:t>C.</a:t>
            </a:r>
            <a:r>
              <a:rPr sz="2400" kern="0" spc="-1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受全国人大及其常委会的领导</a:t>
            </a:r>
            <a:endParaRPr lang="en-US" altLang="en-US" sz="2400"/>
          </a:p>
          <a:p>
            <a:pPr marL="35560" algn="l" rtl="0" eaLnBrk="0">
              <a:lnSpc>
                <a:spcPct val="95000"/>
              </a:lnSpc>
              <a:spcBef>
                <a:spcPts val="145"/>
              </a:spcBef>
            </a:pPr>
            <a:r>
              <a:rPr sz="2400" kern="0" spc="-10">
                <a:solidFill>
                  <a:srgbClr val="003366">
                    <a:alpha val="100000"/>
                  </a:srgbClr>
                </a:solidFill>
                <a:latin typeface="Arial" panose="020B0604020202020204"/>
                <a:ea typeface="Arial" panose="020B0604020202020204"/>
                <a:cs typeface="Arial" panose="020B0604020202020204"/>
              </a:rPr>
              <a:t>D.</a:t>
            </a:r>
            <a:r>
              <a:rPr sz="2400" kern="0" spc="-1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是全国人民代表大会的执</a:t>
            </a:r>
            <a:r>
              <a:rPr sz="2400" kern="0" spc="-20">
                <a:solidFill>
                  <a:srgbClr val="003366">
                    <a:alpha val="100000"/>
                  </a:srgbClr>
                </a:solidFill>
                <a:latin typeface="宋体" panose="02010600030101010101" pitchFamily="2" charset="-122"/>
                <a:ea typeface="宋体" panose="02010600030101010101" pitchFamily="2" charset="-122"/>
                <a:cs typeface="宋体" panose="02010600030101010101" pitchFamily="2" charset="-122"/>
              </a:rPr>
              <a:t>行机关</a:t>
            </a:r>
            <a:endParaRPr lang="en-US" altLang="en-US" sz="2400"/>
          </a:p>
        </p:txBody>
      </p:sp>
      <p:pic>
        <p:nvPicPr>
          <p:cNvPr id="664" name="picture 664"/>
          <p:cNvPicPr>
            <a:picLocks noChangeAspect="1"/>
          </p:cNvPicPr>
          <p:nvPr/>
        </p:nvPicPr>
        <p:blipFill>
          <a:blip r:embed="rId1"/>
          <a:stretch>
            <a:fillRect/>
          </a:stretch>
        </p:blipFill>
        <p:spPr>
          <a:xfrm rot="21600000">
            <a:off x="6728841" y="1166876"/>
            <a:ext cx="5126608" cy="5142610"/>
          </a:xfrm>
          <a:prstGeom prst="rect">
            <a:avLst/>
          </a:prstGeom>
        </p:spPr>
      </p:pic>
      <p:sp>
        <p:nvSpPr>
          <p:cNvPr id="666" name="textbox 666"/>
          <p:cNvSpPr/>
          <p:nvPr/>
        </p:nvSpPr>
        <p:spPr>
          <a:xfrm>
            <a:off x="4347407" y="6398468"/>
            <a:ext cx="3850004" cy="436880"/>
          </a:xfrm>
          <a:prstGeom prst="rect">
            <a:avLst/>
          </a:prstGeom>
        </p:spPr>
        <p:txBody>
          <a:bodyPr vert="horz" wrap="square" lIns="0" tIns="0" rIns="0" bIns="0"/>
          <a:lstStyle/>
          <a:p>
            <a:pPr algn="l" rtl="0" eaLnBrk="0">
              <a:lnSpc>
                <a:spcPct val="81000"/>
              </a:lnSpc>
            </a:pPr>
            <a:endParaRPr lang="en-US" altLang="en-US" sz="100"/>
          </a:p>
          <a:p>
            <a:pPr marL="12700" algn="l" rtl="0" eaLnBrk="0">
              <a:lnSpc>
                <a:spcPct val="100000"/>
              </a:lnSpc>
            </a:pPr>
            <a:r>
              <a:rPr sz="2700" kern="0" spc="80">
                <a:solidFill>
                  <a:srgbClr val="0C15C6">
                    <a:alpha val="100000"/>
                  </a:srgbClr>
                </a:solidFill>
                <a:latin typeface="微软雅黑" panose="020B0503020204020204" charset="-122"/>
                <a:ea typeface="微软雅黑" panose="020B0503020204020204" charset="-122"/>
                <a:cs typeface="微软雅黑" panose="020B0503020204020204" charset="-122"/>
              </a:rPr>
              <a:t>教材</a:t>
            </a:r>
            <a:r>
              <a:rPr sz="2700" kern="0" spc="80">
                <a:solidFill>
                  <a:srgbClr val="0C15C6">
                    <a:alpha val="100000"/>
                  </a:srgbClr>
                </a:solidFill>
                <a:latin typeface="Arial" panose="020B0604020202020204"/>
                <a:ea typeface="Arial" panose="020B0604020202020204"/>
                <a:cs typeface="Arial" panose="020B0604020202020204"/>
              </a:rPr>
              <a:t>P47</a:t>
            </a:r>
            <a:r>
              <a:rPr sz="2700" kern="0" spc="80">
                <a:solidFill>
                  <a:srgbClr val="0C15C6">
                    <a:alpha val="100000"/>
                  </a:srgbClr>
                </a:solidFill>
                <a:latin typeface="微软雅黑" panose="020B0503020204020204" charset="-122"/>
                <a:ea typeface="微软雅黑" panose="020B0503020204020204" charset="-122"/>
                <a:cs typeface="微软雅黑" panose="020B0503020204020204" charset="-122"/>
              </a:rPr>
              <a:t>成为其中的选项</a:t>
            </a:r>
            <a:endParaRPr lang="en-US" altLang="en-US" sz="270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textbox 670"/>
          <p:cNvSpPr/>
          <p:nvPr/>
        </p:nvSpPr>
        <p:spPr>
          <a:xfrm>
            <a:off x="372567" y="1977694"/>
            <a:ext cx="6720840" cy="3284854"/>
          </a:xfrm>
          <a:prstGeom prst="rect">
            <a:avLst/>
          </a:prstGeom>
        </p:spPr>
        <p:txBody>
          <a:bodyPr vert="horz" wrap="square" lIns="0" tIns="0" rIns="0" bIns="0"/>
          <a:lstStyle/>
          <a:p>
            <a:pPr algn="l" rtl="0" eaLnBrk="0">
              <a:lnSpc>
                <a:spcPct val="85000"/>
              </a:lnSpc>
            </a:pPr>
            <a:endParaRPr lang="en-US" altLang="en-US" sz="100"/>
          </a:p>
          <a:p>
            <a:pPr marL="12700" indent="389890" algn="l" rtl="0" eaLnBrk="0">
              <a:lnSpc>
                <a:spcPct val="99000"/>
              </a:lnSpc>
            </a:pPr>
            <a:r>
              <a:rPr sz="2400" kern="0" spc="-110">
                <a:solidFill>
                  <a:srgbClr val="0066FF">
                    <a:alpha val="100000"/>
                  </a:srgbClr>
                </a:solidFill>
                <a:latin typeface="新宋体" panose="02010609030101010101" charset="-122"/>
                <a:ea typeface="新宋体" panose="02010609030101010101" charset="-122"/>
                <a:cs typeface="新宋体" panose="02010609030101010101" charset="-122"/>
              </a:rPr>
              <a:t>（2022年北京卷） </a:t>
            </a:r>
            <a:r>
              <a:rPr sz="2400" kern="0" spc="-110">
                <a:solidFill>
                  <a:srgbClr val="000000">
                    <a:alpha val="100000"/>
                  </a:srgbClr>
                </a:solidFill>
                <a:latin typeface="新宋体" panose="02010609030101010101" charset="-122"/>
                <a:ea typeface="新宋体" panose="02010609030101010101" charset="-122"/>
                <a:cs typeface="新宋体" panose="02010609030101010101" charset="-122"/>
              </a:rPr>
              <a:t>“</a:t>
            </a:r>
            <a:r>
              <a:rPr sz="2400" kern="0" spc="-110">
                <a:solidFill>
                  <a:srgbClr val="C00000">
                    <a:alpha val="100000"/>
                  </a:srgbClr>
                </a:solidFill>
                <a:latin typeface="新宋体" panose="02010609030101010101" charset="-122"/>
                <a:ea typeface="新宋体" panose="02010609030101010101" charset="-122"/>
                <a:cs typeface="新宋体" panose="02010609030101010101" charset="-122"/>
              </a:rPr>
              <a:t>飞花令是古人发明的酒令游</a:t>
            </a:r>
            <a:r>
              <a:rPr sz="2400" kern="0" spc="70">
                <a:solidFill>
                  <a:srgbClr val="C00000">
                    <a:alpha val="100000"/>
                  </a:srgbClr>
                </a:solidFill>
                <a:latin typeface="新宋体" panose="02010609030101010101" charset="-122"/>
                <a:ea typeface="新宋体" panose="02010609030101010101" charset="-122"/>
                <a:cs typeface="新宋体" panose="02010609030101010101" charset="-122"/>
              </a:rPr>
              <a:t> </a:t>
            </a:r>
            <a:r>
              <a:rPr sz="2400" kern="0" spc="0">
                <a:solidFill>
                  <a:srgbClr val="C00000">
                    <a:alpha val="100000"/>
                  </a:srgbClr>
                </a:solidFill>
                <a:latin typeface="新宋体" panose="02010609030101010101" charset="-122"/>
                <a:ea typeface="新宋体" panose="02010609030101010101" charset="-122"/>
                <a:cs typeface="新宋体" panose="02010609030101010101" charset="-122"/>
              </a:rPr>
              <a:t>戏</a:t>
            </a: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，源自文人的诗词之</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趣，经过现代改良后进入我</a:t>
            </a: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 </a:t>
            </a:r>
            <a:r>
              <a:rPr sz="2400" kern="0" spc="-80">
                <a:solidFill>
                  <a:srgbClr val="000000">
                    <a:alpha val="100000"/>
                  </a:srgbClr>
                </a:solidFill>
                <a:latin typeface="新宋体" panose="02010609030101010101" charset="-122"/>
                <a:ea typeface="新宋体" panose="02010609030101010101" charset="-122"/>
                <a:cs typeface="新宋体" panose="02010609030101010101" charset="-122"/>
              </a:rPr>
              <a:t>们的日常生活。</a:t>
            </a:r>
            <a:r>
              <a:rPr sz="2400" kern="0" spc="470">
                <a:solidFill>
                  <a:srgbClr val="000000">
                    <a:alpha val="100000"/>
                  </a:srgbClr>
                </a:solidFill>
                <a:latin typeface="新宋体" panose="02010609030101010101" charset="-122"/>
                <a:ea typeface="新宋体" panose="02010609030101010101" charset="-122"/>
                <a:cs typeface="新宋体" panose="02010609030101010101" charset="-122"/>
              </a:rPr>
              <a:t> </a:t>
            </a:r>
            <a:r>
              <a:rPr sz="2400" kern="0" spc="-80">
                <a:solidFill>
                  <a:srgbClr val="C00000">
                    <a:alpha val="100000"/>
                  </a:srgbClr>
                </a:solidFill>
                <a:latin typeface="新宋体" panose="02010609030101010101" charset="-122"/>
                <a:ea typeface="新宋体" panose="02010609030101010101" charset="-122"/>
                <a:cs typeface="新宋体" panose="02010609030101010101" charset="-122"/>
              </a:rPr>
              <a:t>一些精巧高雅的诗词游戏仍是祖</a:t>
            </a:r>
            <a:r>
              <a:rPr sz="2400" kern="0" spc="-90">
                <a:solidFill>
                  <a:srgbClr val="C00000">
                    <a:alpha val="100000"/>
                  </a:srgbClr>
                </a:solidFill>
                <a:latin typeface="新宋体" panose="02010609030101010101" charset="-122"/>
                <a:ea typeface="新宋体" panose="02010609030101010101" charset="-122"/>
                <a:cs typeface="新宋体" panose="02010609030101010101" charset="-122"/>
              </a:rPr>
              <a:t>先</a:t>
            </a:r>
            <a:r>
              <a:rPr sz="2400" kern="0" spc="0">
                <a:solidFill>
                  <a:srgbClr val="C00000">
                    <a:alpha val="100000"/>
                  </a:srgbClr>
                </a:solidFill>
                <a:latin typeface="新宋体" panose="02010609030101010101" charset="-122"/>
                <a:ea typeface="新宋体" panose="02010609030101010101" charset="-122"/>
                <a:cs typeface="新宋体" panose="02010609030101010101" charset="-122"/>
              </a:rPr>
              <a:t> </a:t>
            </a:r>
            <a:r>
              <a:rPr sz="2400" kern="0" spc="-10">
                <a:solidFill>
                  <a:srgbClr val="C00000">
                    <a:alpha val="100000"/>
                  </a:srgbClr>
                </a:solidFill>
                <a:latin typeface="新宋体" panose="02010609030101010101" charset="-122"/>
                <a:ea typeface="新宋体" panose="02010609030101010101" charset="-122"/>
                <a:cs typeface="新宋体" panose="02010609030101010101" charset="-122"/>
              </a:rPr>
              <a:t>留给我们的宝贵精神</a:t>
            </a:r>
            <a:r>
              <a:rPr sz="2400" kern="0" spc="-20">
                <a:solidFill>
                  <a:srgbClr val="C00000">
                    <a:alpha val="100000"/>
                  </a:srgbClr>
                </a:solidFill>
                <a:latin typeface="新宋体" panose="02010609030101010101" charset="-122"/>
                <a:ea typeface="新宋体" panose="02010609030101010101" charset="-122"/>
                <a:cs typeface="新宋体" panose="02010609030101010101" charset="-122"/>
              </a:rPr>
              <a:t>遗产</a:t>
            </a:r>
            <a:r>
              <a:rPr sz="2400" kern="0" spc="-20">
                <a:solidFill>
                  <a:srgbClr val="000000">
                    <a:alpha val="100000"/>
                  </a:srgbClr>
                </a:solidFill>
                <a:latin typeface="新宋体" panose="02010609030101010101" charset="-122"/>
                <a:ea typeface="新宋体" panose="02010609030101010101" charset="-122"/>
                <a:cs typeface="新宋体" panose="02010609030101010101" charset="-122"/>
              </a:rPr>
              <a:t>。”在这段话里，下列四</a:t>
            </a: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 </a:t>
            </a:r>
            <a:r>
              <a:rPr sz="2400" kern="0" spc="-40">
                <a:solidFill>
                  <a:srgbClr val="000000">
                    <a:alpha val="100000"/>
                  </a:srgbClr>
                </a:solidFill>
                <a:latin typeface="新宋体" panose="02010609030101010101" charset="-122"/>
                <a:ea typeface="新宋体" panose="02010609030101010101" charset="-122"/>
                <a:cs typeface="新宋体" panose="02010609030101010101" charset="-122"/>
              </a:rPr>
              <a:t>个选项中周延性与其他三个不同的是：</a:t>
            </a:r>
            <a:endParaRPr lang="en-US" altLang="en-US" sz="2400"/>
          </a:p>
          <a:p>
            <a:pPr marL="233045" algn="l" rtl="0" eaLnBrk="0">
              <a:lnSpc>
                <a:spcPct val="95000"/>
              </a:lnSpc>
              <a:spcBef>
                <a:spcPts val="135"/>
              </a:spcBef>
            </a:pP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A.飞花令</a:t>
            </a:r>
            <a:endParaRPr lang="en-US" altLang="en-US" sz="2400"/>
          </a:p>
          <a:p>
            <a:pPr marL="234950" algn="l" rtl="0" eaLnBrk="0">
              <a:lnSpc>
                <a:spcPct val="83000"/>
              </a:lnSpc>
              <a:spcBef>
                <a:spcPts val="60"/>
              </a:spcBef>
            </a:pP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B.古人发明的酒令游戏</a:t>
            </a:r>
            <a:endParaRPr lang="en-US" altLang="en-US" sz="2400"/>
          </a:p>
          <a:p>
            <a:pPr marL="240030" algn="l" rtl="0" eaLnBrk="0">
              <a:lnSpc>
                <a:spcPts val="2985"/>
              </a:lnSpc>
            </a:pP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C.精巧高雅的诗词游戏</a:t>
            </a:r>
            <a:endParaRPr lang="en-US" altLang="en-US" sz="2400"/>
          </a:p>
          <a:p>
            <a:pPr marL="236220" algn="l" rtl="0" eaLnBrk="0">
              <a:lnSpc>
                <a:spcPct val="95000"/>
              </a:lnSpc>
              <a:spcBef>
                <a:spcPts val="360"/>
              </a:spcBef>
            </a:pP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D.祖先留给我们的</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宝贵精神遗产</a:t>
            </a:r>
            <a:endParaRPr lang="en-US" altLang="en-US" sz="2400"/>
          </a:p>
        </p:txBody>
      </p:sp>
      <p:pic>
        <p:nvPicPr>
          <p:cNvPr id="672" name="picture 672"/>
          <p:cNvPicPr>
            <a:picLocks noChangeAspect="1"/>
          </p:cNvPicPr>
          <p:nvPr/>
        </p:nvPicPr>
        <p:blipFill>
          <a:blip r:embed="rId1"/>
          <a:stretch>
            <a:fillRect/>
          </a:stretch>
        </p:blipFill>
        <p:spPr>
          <a:xfrm rot="21600000">
            <a:off x="7319517" y="1875599"/>
            <a:ext cx="4589271" cy="3896994"/>
          </a:xfrm>
          <a:prstGeom prst="rect">
            <a:avLst/>
          </a:prstGeom>
        </p:spPr>
      </p:pic>
      <p:sp>
        <p:nvSpPr>
          <p:cNvPr id="674" name="textbox 674"/>
          <p:cNvSpPr/>
          <p:nvPr/>
        </p:nvSpPr>
        <p:spPr>
          <a:xfrm>
            <a:off x="6798634" y="6057398"/>
            <a:ext cx="5270500" cy="438150"/>
          </a:xfrm>
          <a:prstGeom prst="rect">
            <a:avLst/>
          </a:prstGeom>
        </p:spPr>
        <p:txBody>
          <a:bodyPr vert="horz" wrap="square" lIns="0" tIns="0" rIns="0" bIns="0"/>
          <a:lstStyle/>
          <a:p>
            <a:pPr algn="l" rtl="0" eaLnBrk="0">
              <a:lnSpc>
                <a:spcPct val="90000"/>
              </a:lnSpc>
            </a:pPr>
            <a:endParaRPr lang="en-US" altLang="en-US" sz="100"/>
          </a:p>
          <a:p>
            <a:pPr marL="12700" algn="l" rtl="0" eaLnBrk="0">
              <a:lnSpc>
                <a:spcPct val="100000"/>
              </a:lnSpc>
            </a:pPr>
            <a:r>
              <a:rPr sz="2700" kern="0" spc="90">
                <a:solidFill>
                  <a:srgbClr val="0C15C6">
                    <a:alpha val="100000"/>
                  </a:srgbClr>
                </a:solidFill>
                <a:latin typeface="微软雅黑" panose="020B0503020204020204" charset="-122"/>
                <a:ea typeface="微软雅黑" panose="020B0503020204020204" charset="-122"/>
                <a:cs typeface="微软雅黑" panose="020B0503020204020204" charset="-122"/>
              </a:rPr>
              <a:t>教材</a:t>
            </a:r>
            <a:r>
              <a:rPr sz="2700" kern="0" spc="90">
                <a:solidFill>
                  <a:srgbClr val="0C15C6">
                    <a:alpha val="100000"/>
                  </a:srgbClr>
                </a:solidFill>
                <a:latin typeface="Arial" panose="020B0604020202020204"/>
                <a:ea typeface="Arial" panose="020B0604020202020204"/>
                <a:cs typeface="Arial" panose="020B0604020202020204"/>
              </a:rPr>
              <a:t>P47</a:t>
            </a:r>
            <a:r>
              <a:rPr sz="2700" kern="0" spc="90">
                <a:solidFill>
                  <a:srgbClr val="0C15C6">
                    <a:alpha val="100000"/>
                  </a:srgbClr>
                </a:solidFill>
                <a:latin typeface="微软雅黑" panose="020B0503020204020204" charset="-122"/>
                <a:ea typeface="微软雅黑" panose="020B0503020204020204" charset="-122"/>
                <a:cs typeface="微软雅黑" panose="020B0503020204020204" charset="-122"/>
              </a:rPr>
              <a:t>六种性质判</a:t>
            </a:r>
            <a:r>
              <a:rPr sz="2700" kern="0" spc="80">
                <a:solidFill>
                  <a:srgbClr val="0C15C6">
                    <a:alpha val="100000"/>
                  </a:srgbClr>
                </a:solidFill>
                <a:latin typeface="微软雅黑" panose="020B0503020204020204" charset="-122"/>
                <a:ea typeface="微软雅黑" panose="020B0503020204020204" charset="-122"/>
                <a:cs typeface="微软雅黑" panose="020B0503020204020204" charset="-122"/>
              </a:rPr>
              <a:t>断的周延情况</a:t>
            </a:r>
            <a:endParaRPr lang="en-US" altLang="en-US" sz="2700"/>
          </a:p>
        </p:txBody>
      </p:sp>
      <p:sp>
        <p:nvSpPr>
          <p:cNvPr id="676" name="textbox 676"/>
          <p:cNvSpPr/>
          <p:nvPr/>
        </p:nvSpPr>
        <p:spPr>
          <a:xfrm>
            <a:off x="1085316" y="1092646"/>
            <a:ext cx="3540759" cy="455294"/>
          </a:xfrm>
          <a:prstGeom prst="rect">
            <a:avLst/>
          </a:prstGeom>
        </p:spPr>
        <p:txBody>
          <a:bodyPr vert="horz" wrap="square" lIns="0" tIns="0" rIns="0" bIns="0"/>
          <a:lstStyle/>
          <a:p>
            <a:pPr algn="l" rtl="0" eaLnBrk="0">
              <a:lnSpc>
                <a:spcPct val="83000"/>
              </a:lnSpc>
            </a:pPr>
            <a:endParaRPr lang="en-US" altLang="en-US" sz="100"/>
          </a:p>
          <a:p>
            <a:pPr marL="12700" algn="l" rtl="0" eaLnBrk="0">
              <a:lnSpc>
                <a:spcPts val="3385"/>
              </a:lnSpc>
            </a:pPr>
            <a:r>
              <a:rPr sz="2700" kern="0" spc="60">
                <a:ln w="10160"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700" b="1" kern="0" spc="60">
                <a:solidFill>
                  <a:srgbClr val="000000">
                    <a:alpha val="100000"/>
                  </a:srgbClr>
                </a:solidFill>
                <a:latin typeface="微软雅黑" panose="020B0503020204020204" charset="-122"/>
                <a:ea typeface="微软雅黑" panose="020B0503020204020204" charset="-122"/>
                <a:cs typeface="微软雅黑" panose="020B0503020204020204" charset="-122"/>
              </a:rPr>
              <a:t>新知识侧重考查课本</a:t>
            </a:r>
            <a:endParaRPr lang="en-US" altLang="en-US" sz="270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 name="picture 678"/>
          <p:cNvPicPr>
            <a:picLocks noChangeAspect="1"/>
          </p:cNvPicPr>
          <p:nvPr/>
        </p:nvPicPr>
        <p:blipFill>
          <a:blip r:embed="rId1"/>
          <a:stretch>
            <a:fillRect/>
          </a:stretch>
        </p:blipFill>
        <p:spPr>
          <a:xfrm rot="21600000">
            <a:off x="0" y="0"/>
            <a:ext cx="12192000" cy="6858000"/>
          </a:xfrm>
          <a:prstGeom prst="rect">
            <a:avLst/>
          </a:prstGeom>
        </p:spPr>
      </p:pic>
      <p:sp>
        <p:nvSpPr>
          <p:cNvPr id="680" name="textbox 680"/>
          <p:cNvSpPr/>
          <p:nvPr/>
        </p:nvSpPr>
        <p:spPr>
          <a:xfrm>
            <a:off x="3736609" y="1244362"/>
            <a:ext cx="4089400" cy="321309"/>
          </a:xfrm>
          <a:prstGeom prst="rect">
            <a:avLst/>
          </a:prstGeom>
        </p:spPr>
        <p:txBody>
          <a:bodyPr vert="horz" wrap="square" lIns="0" tIns="0" rIns="0" bIns="0"/>
          <a:lstStyle/>
          <a:p>
            <a:pPr algn="l" rtl="0" eaLnBrk="0">
              <a:lnSpc>
                <a:spcPct val="84000"/>
              </a:lnSpc>
            </a:pPr>
            <a:endParaRPr lang="en-US" altLang="en-US" sz="100"/>
          </a:p>
          <a:p>
            <a:pPr marL="12700" algn="l" rtl="0" eaLnBrk="0">
              <a:lnSpc>
                <a:spcPct val="97000"/>
              </a:lnSpc>
            </a:pPr>
            <a:r>
              <a:rPr sz="20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五省新教材老高考教育部发布的</a:t>
            </a:r>
            <a:r>
              <a:rPr sz="20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样卷</a:t>
            </a:r>
            <a:endParaRPr lang="en-US" altLang="en-US" sz="200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textbox 684"/>
          <p:cNvSpPr/>
          <p:nvPr/>
        </p:nvSpPr>
        <p:spPr>
          <a:xfrm>
            <a:off x="820622" y="1282730"/>
            <a:ext cx="10691494" cy="4610100"/>
          </a:xfrm>
          <a:prstGeom prst="rect">
            <a:avLst/>
          </a:prstGeom>
        </p:spPr>
        <p:txBody>
          <a:bodyPr vert="horz" wrap="square" lIns="0" tIns="0" rIns="0" bIns="0"/>
          <a:lstStyle/>
          <a:p>
            <a:pPr algn="l" rtl="0" eaLnBrk="0">
              <a:lnSpc>
                <a:spcPct val="79000"/>
              </a:lnSpc>
            </a:pPr>
            <a:endParaRPr lang="en-US" altLang="en-US" sz="100"/>
          </a:p>
          <a:p>
            <a:pPr marL="85090" algn="l" rtl="0" eaLnBrk="0">
              <a:lnSpc>
                <a:spcPct val="98000"/>
              </a:lnSpc>
            </a:pPr>
            <a:r>
              <a:rPr sz="2700" kern="0" spc="8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2.高考试卷的内容特点</a:t>
            </a:r>
            <a:endParaRPr lang="en-US" altLang="en-US" sz="2700"/>
          </a:p>
          <a:p>
            <a:pPr marL="775335" algn="l" rtl="0" eaLnBrk="0">
              <a:lnSpc>
                <a:spcPts val="3375"/>
              </a:lnSpc>
              <a:spcBef>
                <a:spcPts val="1965"/>
              </a:spcBef>
            </a:pPr>
            <a:r>
              <a:rPr sz="2700" kern="0" spc="6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700" b="1" kern="0" spc="60">
                <a:solidFill>
                  <a:srgbClr val="000000">
                    <a:alpha val="100000"/>
                  </a:srgbClr>
                </a:solidFill>
                <a:latin typeface="微软雅黑" panose="020B0503020204020204" charset="-122"/>
                <a:ea typeface="微软雅黑" panose="020B0503020204020204" charset="-122"/>
                <a:cs typeface="微软雅黑" panose="020B0503020204020204" charset="-122"/>
              </a:rPr>
              <a:t>哲学第一课知识入题</a:t>
            </a:r>
            <a:endParaRPr lang="en-US" altLang="en-US" sz="2700"/>
          </a:p>
          <a:p>
            <a:pPr marL="21590" indent="160020" algn="l" rtl="0" eaLnBrk="0">
              <a:lnSpc>
                <a:spcPct val="97000"/>
              </a:lnSpc>
              <a:spcBef>
                <a:spcPts val="1850"/>
              </a:spcBef>
            </a:pPr>
            <a:r>
              <a:rPr sz="2400" kern="0" spc="-3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（2022广东卷）</a:t>
            </a:r>
            <a:r>
              <a:rPr sz="2400" kern="0" spc="26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苦瓜味苦性寒，是一种消暑清热的食材。清代屈大均</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在《广东新</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语》中这样评价苦瓜：“杂他物煮之，他物弗苦，自</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苦不以苦人，有君子之德</a:t>
            </a:r>
            <a:endParaRPr lang="en-US" altLang="en-US" sz="2400"/>
          </a:p>
          <a:p>
            <a:pPr marL="21590" indent="6985" algn="l" rtl="0" eaLnBrk="0">
              <a:lnSpc>
                <a:spcPct val="97000"/>
              </a:lnSpc>
              <a:spcBef>
                <a:spcPts val="195"/>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焉。”苦瓜这种“不传己苦与他物”的特</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点，使其得了“君子菜”的雅号。从材</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1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料可以看出：</a:t>
            </a:r>
            <a:endParaRPr lang="en-US" altLang="en-US" sz="2400"/>
          </a:p>
          <a:p>
            <a:pPr marL="20320" algn="l" rtl="0" eaLnBrk="0">
              <a:lnSpc>
                <a:spcPct val="92000"/>
              </a:lnSpc>
              <a:spcBef>
                <a:spcPts val="140"/>
              </a:spcBef>
            </a:pP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①</a:t>
            </a:r>
            <a:r>
              <a:rPr sz="2400" kern="0" spc="-20">
                <a:solidFill>
                  <a:srgbClr val="0079CF">
                    <a:alpha val="100000"/>
                  </a:srgbClr>
                </a:solidFill>
                <a:latin typeface="微软雅黑" panose="020B0503020204020204" charset="-122"/>
                <a:ea typeface="微软雅黑" panose="020B0503020204020204" charset="-122"/>
                <a:cs typeface="微软雅黑" panose="020B0503020204020204" charset="-122"/>
              </a:rPr>
              <a:t>事物是各种观念的集合</a:t>
            </a:r>
            <a:endParaRPr lang="en-US" altLang="en-US" sz="2400"/>
          </a:p>
          <a:p>
            <a:pPr marL="19685" algn="l" rtl="0" eaLnBrk="0">
              <a:lnSpc>
                <a:spcPct val="94000"/>
              </a:lnSpc>
              <a:spcBef>
                <a:spcPts val="235"/>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②意识对事物的反映</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具有选择性和创造性</a:t>
            </a:r>
            <a:endParaRPr lang="en-US" altLang="en-US" sz="2400"/>
          </a:p>
          <a:p>
            <a:pPr marL="19685" algn="l" rtl="0" eaLnBrk="0">
              <a:lnSpc>
                <a:spcPct val="83000"/>
              </a:lnSpc>
              <a:spcBef>
                <a:spcPts val="190"/>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③人可以根据事物固有</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的联系建立新的联系</a:t>
            </a:r>
            <a:endParaRPr lang="en-US" altLang="en-US" sz="2400"/>
          </a:p>
          <a:p>
            <a:pPr marL="19685" algn="l" rtl="0" eaLnBrk="0">
              <a:lnSpc>
                <a:spcPts val="3185"/>
              </a:lnSpc>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④掌握事物的特性是</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意识活动的最终目的</a:t>
            </a:r>
            <a:endParaRPr lang="en-US" altLang="en-US" sz="2400"/>
          </a:p>
          <a:p>
            <a:pPr marL="12700" algn="l" rtl="0" eaLnBrk="0">
              <a:lnSpc>
                <a:spcPct val="94000"/>
              </a:lnSpc>
              <a:spcBef>
                <a:spcPts val="175"/>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A.①②              B.①④           </a:t>
            </a:r>
            <a:r>
              <a:rPr sz="24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C.②③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D.③④</a:t>
            </a:r>
            <a:endParaRPr lang="en-US" altLang="en-US" sz="240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textbox 688"/>
          <p:cNvSpPr/>
          <p:nvPr/>
        </p:nvSpPr>
        <p:spPr>
          <a:xfrm>
            <a:off x="410362" y="965900"/>
            <a:ext cx="11504930" cy="5868670"/>
          </a:xfrm>
          <a:prstGeom prst="rect">
            <a:avLst/>
          </a:prstGeom>
        </p:spPr>
        <p:txBody>
          <a:bodyPr vert="horz" wrap="square" lIns="0" tIns="0" rIns="0" bIns="0"/>
          <a:lstStyle/>
          <a:p>
            <a:pPr algn="l" rtl="0" eaLnBrk="0">
              <a:lnSpc>
                <a:spcPct val="83000"/>
              </a:lnSpc>
            </a:pPr>
            <a:endParaRPr lang="en-US" altLang="en-US" sz="100"/>
          </a:p>
          <a:p>
            <a:pPr marL="885190" algn="l" rtl="0" eaLnBrk="0">
              <a:lnSpc>
                <a:spcPts val="3375"/>
              </a:lnSpc>
            </a:pPr>
            <a:r>
              <a:rPr sz="2700" kern="0" spc="60">
                <a:ln w="10160"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2700" b="1" kern="0" spc="60">
                <a:solidFill>
                  <a:srgbClr val="000000">
                    <a:alpha val="100000"/>
                  </a:srgbClr>
                </a:solidFill>
                <a:latin typeface="微软雅黑" panose="020B0503020204020204" charset="-122"/>
                <a:ea typeface="微软雅黑" panose="020B0503020204020204" charset="-122"/>
                <a:cs typeface="微软雅黑" panose="020B0503020204020204" charset="-122"/>
              </a:rPr>
              <a:t>哲学第一课知识入题</a:t>
            </a:r>
            <a:endParaRPr lang="en-US" altLang="en-US" sz="2700"/>
          </a:p>
          <a:p>
            <a:pPr marL="427990" algn="l" rtl="0" eaLnBrk="0">
              <a:lnSpc>
                <a:spcPct val="83000"/>
              </a:lnSpc>
              <a:spcBef>
                <a:spcPts val="1630"/>
              </a:spcBef>
            </a:pPr>
            <a:r>
              <a:rPr sz="2400" kern="0" spc="-7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70">
                <a:solidFill>
                  <a:srgbClr val="0066FF">
                    <a:alpha val="100000"/>
                  </a:srgbClr>
                </a:solidFill>
                <a:latin typeface="Arial" panose="020B0604020202020204"/>
                <a:ea typeface="Arial" panose="020B0604020202020204"/>
                <a:cs typeface="Arial" panose="020B0604020202020204"/>
              </a:rPr>
              <a:t>2021</a:t>
            </a:r>
            <a:r>
              <a:rPr sz="2400" kern="0" spc="-7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年广东卷</a:t>
            </a:r>
            <a:r>
              <a:rPr sz="2400" kern="0" spc="-70">
                <a:solidFill>
                  <a:srgbClr val="0066FF">
                    <a:alpha val="100000"/>
                  </a:srgbClr>
                </a:solidFill>
                <a:latin typeface="Arial" panose="020B0604020202020204"/>
                <a:ea typeface="Arial" panose="020B0604020202020204"/>
                <a:cs typeface="Arial" panose="020B0604020202020204"/>
              </a:rPr>
              <a:t>1</a:t>
            </a:r>
            <a:r>
              <a:rPr sz="2400" kern="0" spc="-80">
                <a:solidFill>
                  <a:srgbClr val="0066FF">
                    <a:alpha val="100000"/>
                  </a:srgbClr>
                </a:solidFill>
                <a:latin typeface="Arial" panose="020B0604020202020204"/>
                <a:ea typeface="Arial" panose="020B0604020202020204"/>
                <a:cs typeface="Arial" panose="020B0604020202020204"/>
              </a:rPr>
              <a:t>3</a:t>
            </a:r>
            <a:r>
              <a:rPr sz="2400" kern="0" spc="-8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不少有重大贡献的自然科学家既是科学伟人，又是科学哲人，</a:t>
            </a:r>
            <a:endParaRPr lang="en-US" altLang="en-US" sz="2400"/>
          </a:p>
          <a:p>
            <a:pPr marL="274955" algn="l" rtl="0" eaLnBrk="0">
              <a:lnSpc>
                <a:spcPts val="3300"/>
              </a:lnSpc>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牛顿</a:t>
            </a:r>
            <a:r>
              <a:rPr sz="24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从经验主义出发建立起古典力学</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，爱因斯</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坦</a:t>
            </a:r>
            <a:r>
              <a:rPr sz="2400" kern="0" spc="-1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从唯物论出发建立了广义相对论</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2400"/>
          </a:p>
          <a:p>
            <a:pPr algn="r" rtl="0" eaLnBrk="0">
              <a:lnSpc>
                <a:spcPct val="83000"/>
              </a:lnSpc>
              <a:spcBef>
                <a:spcPts val="910"/>
              </a:spcBef>
            </a:pPr>
            <a:r>
              <a:rPr sz="24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海森堡受</a:t>
            </a:r>
            <a:r>
              <a:rPr sz="2400" kern="0" spc="-9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柏拉图哲学的启发</a:t>
            </a:r>
            <a:r>
              <a:rPr sz="24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，决心寻找反映自然秩序</a:t>
            </a:r>
            <a:r>
              <a:rPr sz="2400" kern="0" spc="-1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的数学核心，</a:t>
            </a:r>
            <a:r>
              <a:rPr sz="2400" kern="0" spc="6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10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建立了矩阵力学</a:t>
            </a:r>
            <a:r>
              <a:rPr sz="2400" kern="0" spc="-1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2400"/>
          </a:p>
          <a:p>
            <a:pPr marL="279400" algn="l" rtl="0" eaLnBrk="0">
              <a:lnSpc>
                <a:spcPts val="3300"/>
              </a:lnSpc>
            </a:pPr>
            <a:r>
              <a:rPr sz="2400" kern="0" spc="-1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能解释上述科学史实的是：</a:t>
            </a:r>
            <a:endParaRPr lang="en-US" altLang="en-US" sz="2400"/>
          </a:p>
          <a:p>
            <a:pPr marL="266065" algn="l" rtl="0" eaLnBrk="0">
              <a:lnSpc>
                <a:spcPct val="94000"/>
              </a:lnSpc>
              <a:spcBef>
                <a:spcPts val="895"/>
              </a:spcBef>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①哲学是世界观和方法论的统一   ②哲学的争论引领具体科</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学的进步</a:t>
            </a:r>
            <a:endParaRPr lang="en-US" altLang="en-US" sz="2400"/>
          </a:p>
          <a:p>
            <a:pPr marL="264795" algn="l" rtl="0" eaLnBrk="0">
              <a:lnSpc>
                <a:spcPct val="83000"/>
              </a:lnSpc>
              <a:spcBef>
                <a:spcPts val="610"/>
              </a:spcBef>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③哲学是一种能生产知识的知识   ④重大科学研究前沿需要哲</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学智慧的启迪</a:t>
            </a:r>
            <a:endParaRPr lang="en-US" altLang="en-US" sz="2400"/>
          </a:p>
          <a:p>
            <a:pPr marL="257810" algn="l" rtl="0" eaLnBrk="0">
              <a:lnSpc>
                <a:spcPts val="3300"/>
              </a:lnSpc>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A.①②             </a:t>
            </a:r>
            <a:r>
              <a:rPr sz="24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B.①④             </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C.②③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D.③④</a:t>
            </a:r>
            <a:endParaRPr lang="en-US" altLang="en-US" sz="2400"/>
          </a:p>
          <a:p>
            <a:pPr marL="12700" indent="390525" algn="l" rtl="0" eaLnBrk="0">
              <a:lnSpc>
                <a:spcPct val="98000"/>
              </a:lnSpc>
              <a:spcBef>
                <a:spcPts val="1685"/>
              </a:spcBef>
            </a:pPr>
            <a:r>
              <a:rPr sz="2400" kern="0" spc="-3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（2020年海南卷15）</a:t>
            </a: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哲学史上由唯物主义</a:t>
            </a:r>
            <a:r>
              <a:rPr sz="24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和唯心主义、辩证法和形而上学“两个</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对子”。下列选项能与“天</a:t>
            </a:r>
            <a:r>
              <a:rPr sz="2400" kern="0" spc="-2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不变</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道亦</a:t>
            </a:r>
            <a:r>
              <a:rPr sz="2400" kern="0" spc="-2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不变</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”结成一对的是：</a:t>
            </a:r>
            <a:endParaRPr lang="en-US" altLang="en-US" sz="2400"/>
          </a:p>
          <a:p>
            <a:pPr marL="688975" algn="l" rtl="0" eaLnBrk="0">
              <a:lnSpc>
                <a:spcPct val="83000"/>
              </a:lnSpc>
              <a:spcBef>
                <a:spcPts val="150"/>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A.心有多大，舞台就有多大</a:t>
            </a:r>
            <a:endParaRPr lang="en-US" altLang="en-US" sz="2400"/>
          </a:p>
          <a:p>
            <a:pPr marL="690880" algn="l" rtl="0" eaLnBrk="0">
              <a:lnSpc>
                <a:spcPts val="3225"/>
              </a:lnSpc>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B.天地之间，惟气</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而已</a:t>
            </a:r>
            <a:endParaRPr lang="en-US" altLang="en-US" sz="2400"/>
          </a:p>
          <a:p>
            <a:pPr marL="695960" algn="l" rtl="0" eaLnBrk="0">
              <a:lnSpc>
                <a:spcPct val="94000"/>
              </a:lnSpc>
              <a:spcBef>
                <a:spcPts val="125"/>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C.万一山河大地都馅了,毕竟理</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却只在这里</a:t>
            </a:r>
            <a:endParaRPr lang="en-US" altLang="en-US" sz="2400"/>
          </a:p>
          <a:p>
            <a:pPr marL="615950" algn="l" rtl="0" eaLnBrk="0">
              <a:lnSpc>
                <a:spcPct val="94000"/>
              </a:lnSpc>
              <a:spcBef>
                <a:spcPts val="175"/>
              </a:spcBef>
            </a:pPr>
            <a:r>
              <a:rPr sz="2400" kern="0" spc="0">
                <a:solidFill>
                  <a:srgbClr val="FF0000">
                    <a:alpha val="100000"/>
                  </a:srgbClr>
                </a:solidFill>
                <a:latin typeface="宋体" panose="02010600030101010101" pitchFamily="2" charset="-122"/>
                <a:ea typeface="宋体" panose="02010600030101010101" pitchFamily="2" charset="-122"/>
                <a:cs typeface="宋体" panose="02010600030101010101" pitchFamily="2" charset="-122"/>
              </a:rPr>
              <a:t>D.没有一个冬天不可逾越,没有一个春天</a:t>
            </a:r>
            <a:r>
              <a:rPr sz="2400" kern="0" spc="-10">
                <a:solidFill>
                  <a:srgbClr val="FF0000">
                    <a:alpha val="100000"/>
                  </a:srgbClr>
                </a:solidFill>
                <a:latin typeface="宋体" panose="02010600030101010101" pitchFamily="2" charset="-122"/>
                <a:ea typeface="宋体" panose="02010600030101010101" pitchFamily="2" charset="-122"/>
                <a:cs typeface="宋体" panose="02010600030101010101" pitchFamily="2" charset="-122"/>
              </a:rPr>
              <a:t>不会来临</a:t>
            </a:r>
            <a:endParaRPr lang="en-US" altLang="en-US" sz="240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textbox 692"/>
          <p:cNvSpPr/>
          <p:nvPr/>
        </p:nvSpPr>
        <p:spPr>
          <a:xfrm>
            <a:off x="521005" y="1282730"/>
            <a:ext cx="10996294" cy="4538979"/>
          </a:xfrm>
          <a:prstGeom prst="rect">
            <a:avLst/>
          </a:prstGeom>
        </p:spPr>
        <p:txBody>
          <a:bodyPr vert="horz" wrap="square" lIns="0" tIns="0" rIns="0" bIns="0"/>
          <a:lstStyle/>
          <a:p>
            <a:pPr algn="l" rtl="0" eaLnBrk="0">
              <a:lnSpc>
                <a:spcPct val="79000"/>
              </a:lnSpc>
            </a:pPr>
            <a:endParaRPr lang="en-US" altLang="en-US" sz="100"/>
          </a:p>
          <a:p>
            <a:pPr marL="384810" algn="l" rtl="0" eaLnBrk="0">
              <a:lnSpc>
                <a:spcPct val="98000"/>
              </a:lnSpc>
            </a:pPr>
            <a:r>
              <a:rPr sz="2700" kern="0" spc="8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2.高考试卷的内容特点</a:t>
            </a:r>
            <a:endParaRPr lang="en-US" altLang="en-US" sz="2700"/>
          </a:p>
          <a:p>
            <a:pPr marL="702310" algn="l" rtl="0" eaLnBrk="0">
              <a:lnSpc>
                <a:spcPct val="98000"/>
              </a:lnSpc>
              <a:spcBef>
                <a:spcPts val="1170"/>
              </a:spcBef>
            </a:pPr>
            <a:r>
              <a:rPr sz="2700" kern="0" spc="6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◆宗教知识入题</a:t>
            </a:r>
            <a:endParaRPr lang="en-US" altLang="en-US" sz="2700"/>
          </a:p>
          <a:p>
            <a:pPr marL="24130" indent="158115" algn="l" rtl="0" eaLnBrk="0">
              <a:lnSpc>
                <a:spcPct val="104000"/>
              </a:lnSpc>
              <a:spcBef>
                <a:spcPts val="565"/>
              </a:spcBef>
            </a:pPr>
            <a:r>
              <a:rPr sz="2400" kern="0" spc="-16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a:t>
            </a:r>
            <a:r>
              <a:rPr sz="2400" kern="0" spc="-160">
                <a:solidFill>
                  <a:srgbClr val="0066FF">
                    <a:alpha val="100000"/>
                  </a:srgbClr>
                </a:solidFill>
                <a:latin typeface="Arial" panose="020B0604020202020204"/>
                <a:ea typeface="Arial" panose="020B0604020202020204"/>
                <a:cs typeface="Arial" panose="020B0604020202020204"/>
              </a:rPr>
              <a:t>2021</a:t>
            </a:r>
            <a:r>
              <a:rPr sz="2400" kern="0" spc="-16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年全国</a:t>
            </a:r>
            <a:r>
              <a:rPr sz="2400" kern="0" spc="-160">
                <a:solidFill>
                  <a:srgbClr val="0066FF">
                    <a:alpha val="100000"/>
                  </a:srgbClr>
                </a:solidFill>
                <a:latin typeface="Arial" panose="020B0604020202020204"/>
                <a:ea typeface="Arial" panose="020B0604020202020204"/>
                <a:cs typeface="Arial" panose="020B0604020202020204"/>
              </a:rPr>
              <a:t>1</a:t>
            </a:r>
            <a:r>
              <a:rPr sz="2400" kern="0" spc="-16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卷）</a:t>
            </a:r>
            <a:r>
              <a:rPr sz="2400" kern="0" spc="-4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1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现行的</a:t>
            </a:r>
            <a:r>
              <a:rPr sz="2400" kern="0" spc="-16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《宗教事务条例》</a:t>
            </a:r>
            <a:r>
              <a:rPr sz="24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a:t>
            </a:r>
            <a:r>
              <a:rPr sz="2400" kern="0" spc="60">
                <a:solidFill>
                  <a:srgbClr val="000000">
                    <a:alpha val="100000"/>
                  </a:srgbClr>
                </a:solidFill>
                <a:latin typeface="Arial" panose="020B0604020202020204"/>
                <a:ea typeface="Arial" panose="020B0604020202020204"/>
                <a:cs typeface="Arial" panose="020B0604020202020204"/>
              </a:rPr>
              <a:t>58</a:t>
            </a:r>
            <a:r>
              <a:rPr sz="24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条规定，宗教团体、</a:t>
            </a: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宗教院校、</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宗教活动场所应当执行国家统一的财务、资产、会计</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制度，向所在地的县级以上人</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民政府宗教事务部门报告财务状况、收支情况和接受</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、使用捐赠情况，接受其监督</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管理，并以适当方式向信教公民公</a:t>
            </a: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布。据此，正确的解读是：</a:t>
            </a:r>
            <a:endParaRPr lang="en-US" altLang="en-US" sz="2400"/>
          </a:p>
          <a:p>
            <a:pPr marL="20320" algn="l" rtl="0" eaLnBrk="0">
              <a:lnSpc>
                <a:spcPct val="83000"/>
              </a:lnSpc>
              <a:spcBef>
                <a:spcPts val="385"/>
              </a:spcBef>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①</a:t>
            </a:r>
            <a:r>
              <a:rPr sz="2400" kern="0" spc="-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乡级人民政府没有管理宗教事务的职责</a:t>
            </a:r>
            <a:endParaRPr lang="en-US" altLang="en-US" sz="2400"/>
          </a:p>
          <a:p>
            <a:pPr marL="19685" algn="l" rtl="0" eaLnBrk="0">
              <a:lnSpc>
                <a:spcPts val="3095"/>
              </a:lnSpc>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②宗教团体需要加强</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财务活动的规范管理</a:t>
            </a:r>
            <a:endParaRPr lang="en-US" altLang="en-US" sz="2400"/>
          </a:p>
          <a:p>
            <a:pPr marL="19685" algn="l" rtl="0" eaLnBrk="0">
              <a:lnSpc>
                <a:spcPct val="83000"/>
              </a:lnSpc>
              <a:spcBef>
                <a:spcPts val="720"/>
              </a:spcBef>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③</a:t>
            </a:r>
            <a:r>
              <a:rPr sz="2400" kern="0" spc="-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宗教事务条例不适用于不信教公民</a:t>
            </a:r>
            <a:endParaRPr lang="en-US" altLang="en-US" sz="2400"/>
          </a:p>
          <a:p>
            <a:pPr marL="19685" algn="l" rtl="0" eaLnBrk="0">
              <a:lnSpc>
                <a:spcPts val="3095"/>
              </a:lnSpc>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④宗教团体应当接受国家的监督管理</a:t>
            </a:r>
            <a:endParaRPr lang="en-US" altLang="en-US" sz="2400"/>
          </a:p>
          <a:p>
            <a:pPr marL="12700" algn="l" rtl="0" eaLnBrk="0">
              <a:lnSpc>
                <a:spcPct val="94000"/>
              </a:lnSpc>
              <a:spcBef>
                <a:spcPts val="695"/>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A.①②        B.①③       </a:t>
            </a:r>
            <a:r>
              <a:rPr sz="24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C.②④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D.③④</a:t>
            </a:r>
            <a:endParaRPr lang="en-US" altLang="en-US" sz="24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50"/>
          <p:cNvSpPr/>
          <p:nvPr/>
        </p:nvSpPr>
        <p:spPr>
          <a:xfrm>
            <a:off x="340451" y="1278498"/>
            <a:ext cx="11502390" cy="5021579"/>
          </a:xfrm>
          <a:prstGeom prst="rect">
            <a:avLst/>
          </a:prstGeom>
        </p:spPr>
        <p:txBody>
          <a:bodyPr vert="horz" wrap="square" lIns="0" tIns="0" rIns="0" bIns="0"/>
          <a:lstStyle/>
          <a:p>
            <a:pPr algn="l" rtl="0" eaLnBrk="0">
              <a:lnSpc>
                <a:spcPct val="78000"/>
              </a:lnSpc>
            </a:pPr>
            <a:endParaRPr lang="en-US" altLang="en-US" sz="100"/>
          </a:p>
          <a:p>
            <a:pPr marL="67945" algn="l" rtl="0" eaLnBrk="0">
              <a:lnSpc>
                <a:spcPct val="99000"/>
              </a:lnSpc>
            </a:pPr>
            <a:r>
              <a:rPr sz="2100" kern="0" spc="30">
                <a:solidFill>
                  <a:srgbClr val="000000">
                    <a:alpha val="100000"/>
                  </a:srgbClr>
                </a:solidFill>
                <a:latin typeface="新宋体" panose="02010609030101010101" charset="-122"/>
                <a:ea typeface="新宋体" panose="02010609030101010101" charset="-122"/>
                <a:cs typeface="新宋体" panose="02010609030101010101" charset="-122"/>
              </a:rPr>
              <a:t>(2022山东卷)18.</a:t>
            </a:r>
            <a:endParaRPr lang="en-US" altLang="en-US" sz="2100"/>
          </a:p>
          <a:p>
            <a:pPr marL="33020" indent="529590" algn="l" rtl="0" eaLnBrk="0">
              <a:lnSpc>
                <a:spcPct val="100000"/>
              </a:lnSpc>
              <a:spcBef>
                <a:spcPts val="160"/>
              </a:spcBef>
            </a:pPr>
            <a:r>
              <a:rPr sz="2100" kern="0" spc="10">
                <a:solidFill>
                  <a:srgbClr val="000000">
                    <a:alpha val="100000"/>
                  </a:srgbClr>
                </a:solidFill>
                <a:latin typeface="新宋体" panose="02010609030101010101" charset="-122"/>
                <a:ea typeface="新宋体" panose="02010609030101010101" charset="-122"/>
                <a:cs typeface="新宋体" panose="02010609030101010101" charset="-122"/>
              </a:rPr>
              <a:t>【缘起】</a:t>
            </a:r>
            <a:r>
              <a:rPr sz="2100" kern="0" spc="10">
                <a:solidFill>
                  <a:srgbClr val="000000">
                    <a:alpha val="100000"/>
                  </a:srgbClr>
                </a:solidFill>
                <a:latin typeface="楷体" panose="02010609060101010101" charset="-122"/>
                <a:ea typeface="楷体" panose="02010609060101010101" charset="-122"/>
                <a:cs typeface="楷体" panose="02010609060101010101" charset="-122"/>
              </a:rPr>
              <a:t>在现实生活中，</a:t>
            </a:r>
            <a:r>
              <a:rPr sz="2100" kern="0" spc="55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10">
                <a:ln w="7962" cap="flat" cmpd="sng">
                  <a:solidFill>
                    <a:srgbClr val="0066FF">
                      <a:alpha val="100000"/>
                    </a:srgbClr>
                  </a:solidFill>
                  <a:prstDash val="solid"/>
                  <a:miter lim="10"/>
                </a:ln>
                <a:solidFill>
                  <a:srgbClr val="0066FF">
                    <a:alpha val="100000"/>
                  </a:srgbClr>
                </a:solidFill>
                <a:latin typeface="楷体" panose="02010609060101010101" charset="-122"/>
                <a:ea typeface="楷体" panose="02010609060101010101" charset="-122"/>
                <a:cs typeface="楷体" panose="02010609060101010101" charset="-122"/>
              </a:rPr>
              <a:t>因噪声而引起的矛盾纠纷</a:t>
            </a:r>
            <a:r>
              <a:rPr sz="2100" kern="0" spc="10">
                <a:solidFill>
                  <a:srgbClr val="000000">
                    <a:alpha val="100000"/>
                  </a:srgbClr>
                </a:solidFill>
                <a:latin typeface="楷体" panose="02010609060101010101" charset="-122"/>
                <a:ea typeface="楷体" panose="02010609060101010101" charset="-122"/>
                <a:cs typeface="楷体" panose="02010609060101010101" charset="-122"/>
              </a:rPr>
              <a:t>时有发生， A市居民甲无视其居住小区的</a:t>
            </a:r>
            <a:r>
              <a:rPr sz="2100" kern="0" spc="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90">
                <a:solidFill>
                  <a:srgbClr val="000000">
                    <a:alpha val="100000"/>
                  </a:srgbClr>
                </a:solidFill>
                <a:latin typeface="楷体" panose="02010609060101010101" charset="-122"/>
                <a:ea typeface="楷体" panose="02010609060101010101" charset="-122"/>
                <a:cs typeface="楷体" panose="02010609060101010101" charset="-122"/>
              </a:rPr>
              <a:t>管理规约，经常</a:t>
            </a:r>
            <a:r>
              <a:rPr sz="2100" kern="0" spc="90">
                <a:solidFill>
                  <a:srgbClr val="0066FF">
                    <a:alpha val="100000"/>
                  </a:srgbClr>
                </a:solidFill>
                <a:latin typeface="楷体" panose="02010609060101010101" charset="-122"/>
                <a:ea typeface="楷体" panose="02010609060101010101" charset="-122"/>
                <a:cs typeface="楷体" panose="02010609060101010101" charset="-122"/>
              </a:rPr>
              <a:t>在小区的楼间空地上组织活动播放音乐，导致周围许多住户无法正常作息。</a:t>
            </a:r>
            <a:endParaRPr lang="en-US" altLang="en-US" sz="2100"/>
          </a:p>
          <a:p>
            <a:pPr marL="17780" indent="544830" algn="l" rtl="0" eaLnBrk="0">
              <a:lnSpc>
                <a:spcPct val="102000"/>
              </a:lnSpc>
              <a:spcBef>
                <a:spcPts val="230"/>
              </a:spcBef>
            </a:pPr>
            <a:r>
              <a:rPr sz="2100" kern="0" spc="30">
                <a:solidFill>
                  <a:srgbClr val="000000">
                    <a:alpha val="100000"/>
                  </a:srgbClr>
                </a:solidFill>
                <a:latin typeface="新宋体" panose="02010609030101010101" charset="-122"/>
                <a:ea typeface="新宋体" panose="02010609030101010101" charset="-122"/>
                <a:cs typeface="新宋体" panose="02010609030101010101" charset="-122"/>
              </a:rPr>
              <a:t>【过程】</a:t>
            </a:r>
            <a:r>
              <a:rPr sz="2100" kern="0" spc="30">
                <a:solidFill>
                  <a:srgbClr val="000000">
                    <a:alpha val="100000"/>
                  </a:srgbClr>
                </a:solidFill>
                <a:latin typeface="楷体" panose="02010609060101010101" charset="-122"/>
                <a:ea typeface="楷体" panose="02010609060101010101" charset="-122"/>
                <a:cs typeface="楷体" panose="02010609060101010101" charset="-122"/>
              </a:rPr>
              <a:t>邻居乙向当地公安机关投诉。经专业测量，</a:t>
            </a:r>
            <a:r>
              <a:rPr sz="2100" kern="0" spc="50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30">
                <a:solidFill>
                  <a:srgbClr val="000000">
                    <a:alpha val="100000"/>
                  </a:srgbClr>
                </a:solidFill>
                <a:latin typeface="楷体" panose="02010609060101010101" charset="-122"/>
                <a:ea typeface="楷体" panose="02010609060101010101" charset="-122"/>
                <a:cs typeface="楷体" panose="02010609060101010101" charset="-122"/>
              </a:rPr>
              <a:t>甲所播音乐音量昼间略低于60分贝、</a:t>
            </a:r>
            <a:r>
              <a:rPr sz="2100" kern="0" spc="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70">
                <a:solidFill>
                  <a:srgbClr val="000000">
                    <a:alpha val="100000"/>
                  </a:srgbClr>
                </a:solidFill>
                <a:latin typeface="楷体" panose="02010609060101010101" charset="-122"/>
                <a:ea typeface="楷体" panose="02010609060101010101" charset="-122"/>
                <a:cs typeface="楷体" panose="02010609060101010101" charset="-122"/>
              </a:rPr>
              <a:t>夜间略低于50分贝。</a:t>
            </a:r>
            <a:endParaRPr lang="en-US" altLang="en-US" sz="2100"/>
          </a:p>
          <a:p>
            <a:pPr marL="12700" indent="416560" algn="l" rtl="0" eaLnBrk="0">
              <a:lnSpc>
                <a:spcPct val="103000"/>
              </a:lnSpc>
              <a:spcBef>
                <a:spcPts val="135"/>
              </a:spcBef>
            </a:pPr>
            <a:r>
              <a:rPr sz="2100" kern="0" spc="100">
                <a:solidFill>
                  <a:srgbClr val="000000">
                    <a:alpha val="100000"/>
                  </a:srgbClr>
                </a:solidFill>
                <a:latin typeface="楷体" panose="02010609060101010101" charset="-122"/>
                <a:ea typeface="楷体" panose="02010609060101010101" charset="-122"/>
                <a:cs typeface="楷体" panose="02010609060101010101" charset="-122"/>
              </a:rPr>
              <a:t>邻居丙在个人微博上发帖公布了自己与甲交涉全过程的录音，“曝光”了甲所在单位网站</a:t>
            </a:r>
            <a:r>
              <a:rPr sz="2100" kern="0" spc="3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100">
                <a:solidFill>
                  <a:srgbClr val="000000">
                    <a:alpha val="100000"/>
                  </a:srgbClr>
                </a:solidFill>
                <a:latin typeface="楷体" panose="02010609060101010101" charset="-122"/>
                <a:ea typeface="楷体" panose="02010609060101010101" charset="-122"/>
                <a:cs typeface="楷体" panose="02010609060101010101" charset="-122"/>
              </a:rPr>
              <a:t>上公布的其姓名、照片和联系电话，并在照片中甲的额头上加了贬损性文字：帖子发出后，大</a:t>
            </a:r>
            <a:r>
              <a:rPr sz="2100" kern="0" spc="4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100">
                <a:solidFill>
                  <a:srgbClr val="000000">
                    <a:alpha val="100000"/>
                  </a:srgbClr>
                </a:solidFill>
                <a:latin typeface="楷体" panose="02010609060101010101" charset="-122"/>
                <a:ea typeface="楷体" panose="02010609060101010101" charset="-122"/>
                <a:cs typeface="楷体" panose="02010609060101010101" charset="-122"/>
              </a:rPr>
              <a:t>量网友拔打甲的电话对其进行指斥。甲遂起诉丙，称：丙公布录音，侵害了自己的名誉权；丑</a:t>
            </a:r>
            <a:r>
              <a:rPr sz="2100" kern="0" spc="4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80">
                <a:solidFill>
                  <a:srgbClr val="000000">
                    <a:alpha val="100000"/>
                  </a:srgbClr>
                </a:solidFill>
                <a:latin typeface="楷体" panose="02010609060101010101" charset="-122"/>
                <a:ea typeface="楷体" panose="02010609060101010101" charset="-122"/>
                <a:cs typeface="楷体" panose="02010609060101010101" charset="-122"/>
              </a:rPr>
              <a:t>化并公布自己的照片，侵害</a:t>
            </a:r>
            <a:r>
              <a:rPr sz="2100" kern="0" spc="70">
                <a:solidFill>
                  <a:srgbClr val="000000">
                    <a:alpha val="100000"/>
                  </a:srgbClr>
                </a:solidFill>
                <a:latin typeface="楷体" panose="02010609060101010101" charset="-122"/>
                <a:ea typeface="楷体" panose="02010609060101010101" charset="-122"/>
                <a:cs typeface="楷体" panose="02010609060101010101" charset="-122"/>
              </a:rPr>
              <a:t>了自己的肖像权； 公布白己的姓名和联系电话，侵害了自己的隐私</a:t>
            </a:r>
            <a:r>
              <a:rPr sz="2100" kern="0" spc="-10">
                <a:solidFill>
                  <a:srgbClr val="000000">
                    <a:alpha val="100000"/>
                  </a:srgbClr>
                </a:solidFill>
                <a:latin typeface="楷体" panose="02010609060101010101" charset="-122"/>
                <a:ea typeface="楷体" panose="02010609060101010101" charset="-122"/>
                <a:cs typeface="楷体" panose="02010609060101010101" charset="-122"/>
              </a:rPr>
              <a:t> </a:t>
            </a:r>
            <a:r>
              <a:rPr sz="2100" kern="0" spc="100">
                <a:solidFill>
                  <a:srgbClr val="000000">
                    <a:alpha val="100000"/>
                  </a:srgbClr>
                </a:solidFill>
                <a:latin typeface="楷体" panose="02010609060101010101" charset="-122"/>
                <a:ea typeface="楷体" panose="02010609060101010101" charset="-122"/>
                <a:cs typeface="楷体" panose="02010609060101010101" charset="-122"/>
              </a:rPr>
              <a:t>权。丙回应称，甲无视小</a:t>
            </a:r>
            <a:r>
              <a:rPr sz="2100" kern="0" spc="90">
                <a:solidFill>
                  <a:srgbClr val="000000">
                    <a:alpha val="100000"/>
                  </a:srgbClr>
                </a:solidFill>
                <a:latin typeface="楷体" panose="02010609060101010101" charset="-122"/>
                <a:ea typeface="楷体" panose="02010609060101010101" charset="-122"/>
                <a:cs typeface="楷体" panose="02010609060101010101" charset="-122"/>
              </a:rPr>
              <a:t>区规约，制造噪声干扰邻居生活的行为才构成侵权。</a:t>
            </a:r>
            <a:endParaRPr lang="en-US" altLang="en-US" sz="2100"/>
          </a:p>
          <a:p>
            <a:pPr marL="22225" indent="143510" algn="l" rtl="0" eaLnBrk="0">
              <a:lnSpc>
                <a:spcPct val="101000"/>
              </a:lnSpc>
              <a:spcBef>
                <a:spcPts val="260"/>
              </a:spcBef>
            </a:pPr>
            <a:r>
              <a:rPr sz="2100" kern="0" spc="50">
                <a:solidFill>
                  <a:srgbClr val="000000">
                    <a:alpha val="100000"/>
                  </a:srgbClr>
                </a:solidFill>
                <a:latin typeface="新宋体" panose="02010609030101010101" charset="-122"/>
                <a:ea typeface="新宋体" panose="02010609030101010101" charset="-122"/>
                <a:cs typeface="新宋体" panose="02010609030101010101" charset="-122"/>
              </a:rPr>
              <a:t>（1）关于居民甲制造噪声</a:t>
            </a:r>
            <a:r>
              <a:rPr sz="2100" kern="0" spc="40">
                <a:solidFill>
                  <a:srgbClr val="000000">
                    <a:alpha val="100000"/>
                  </a:srgbClr>
                </a:solidFill>
                <a:latin typeface="新宋体" panose="02010609030101010101" charset="-122"/>
                <a:ea typeface="新宋体" panose="02010609030101010101" charset="-122"/>
                <a:cs typeface="新宋体" panose="02010609030101010101" charset="-122"/>
              </a:rPr>
              <a:t>的行为是否应受到行政处罚， 针对《治安管理处罚法》第五十八条</a:t>
            </a:r>
            <a:r>
              <a:rPr sz="2100" kern="0" spc="-10">
                <a:solidFill>
                  <a:srgbClr val="000000">
                    <a:alpha val="100000"/>
                  </a:srgbClr>
                </a:solidFill>
                <a:latin typeface="新宋体" panose="02010609030101010101" charset="-122"/>
                <a:ea typeface="新宋体" panose="02010609030101010101" charset="-122"/>
                <a:cs typeface="新宋体" panose="02010609030101010101" charset="-122"/>
              </a:rPr>
              <a:t>  </a:t>
            </a:r>
            <a:r>
              <a:rPr sz="2100" kern="0" spc="50">
                <a:solidFill>
                  <a:srgbClr val="000000">
                    <a:alpha val="100000"/>
                  </a:srgbClr>
                </a:solidFill>
                <a:latin typeface="新宋体" panose="02010609030101010101" charset="-122"/>
                <a:ea typeface="新宋体" panose="02010609030101010101" charset="-122"/>
                <a:cs typeface="新宋体" panose="02010609030101010101" charset="-122"/>
              </a:rPr>
              <a:t>,</a:t>
            </a:r>
            <a:r>
              <a:rPr sz="2100" kern="0" spc="910">
                <a:solidFill>
                  <a:srgbClr val="000000">
                    <a:alpha val="100000"/>
                  </a:srgbClr>
                </a:solidFill>
                <a:latin typeface="新宋体" panose="02010609030101010101" charset="-122"/>
                <a:ea typeface="新宋体" panose="02010609030101010101" charset="-122"/>
                <a:cs typeface="新宋体" panose="02010609030101010101" charset="-122"/>
              </a:rPr>
              <a:t> </a:t>
            </a:r>
            <a:r>
              <a:rPr sz="2100" kern="0" spc="50">
                <a:solidFill>
                  <a:srgbClr val="000000">
                    <a:alpha val="100000"/>
                  </a:srgbClr>
                </a:solidFill>
                <a:latin typeface="新宋体" panose="02010609030101010101" charset="-122"/>
                <a:ea typeface="新宋体" panose="02010609030101010101" charset="-122"/>
                <a:cs typeface="新宋体" panose="02010609030101010101" charset="-122"/>
              </a:rPr>
              <a:t>甲和乙各执一词。结合材料， 运用逻辑与思维知识，分别判断甲乙推理的结论是否正确，并</a:t>
            </a:r>
            <a:r>
              <a:rPr sz="2100" kern="0" spc="0">
                <a:solidFill>
                  <a:srgbClr val="000000">
                    <a:alpha val="100000"/>
                  </a:srgbClr>
                </a:solidFill>
                <a:latin typeface="新宋体" panose="02010609030101010101" charset="-122"/>
                <a:ea typeface="新宋体" panose="02010609030101010101" charset="-122"/>
                <a:cs typeface="新宋体" panose="02010609030101010101" charset="-122"/>
              </a:rPr>
              <a:t> </a:t>
            </a:r>
            <a:r>
              <a:rPr sz="2100" kern="0" spc="10">
                <a:solidFill>
                  <a:srgbClr val="000000">
                    <a:alpha val="100000"/>
                  </a:srgbClr>
                </a:solidFill>
                <a:latin typeface="新宋体" panose="02010609030101010101" charset="-122"/>
                <a:ea typeface="新宋体" panose="02010609030101010101" charset="-122"/>
                <a:cs typeface="新宋体" panose="02010609030101010101" charset="-122"/>
              </a:rPr>
              <a:t>说明理由。</a:t>
            </a:r>
            <a:endParaRPr lang="en-US" altLang="en-US" sz="2100"/>
          </a:p>
          <a:p>
            <a:pPr marL="165735" algn="l" rtl="0" eaLnBrk="0">
              <a:lnSpc>
                <a:spcPct val="102000"/>
              </a:lnSpc>
              <a:spcBef>
                <a:spcPts val="130"/>
              </a:spcBef>
            </a:pPr>
            <a:r>
              <a:rPr sz="2100" kern="0" spc="50">
                <a:solidFill>
                  <a:srgbClr val="000000">
                    <a:alpha val="100000"/>
                  </a:srgbClr>
                </a:solidFill>
                <a:latin typeface="新宋体" panose="02010609030101010101" charset="-122"/>
                <a:ea typeface="新宋体" panose="02010609030101010101" charset="-122"/>
                <a:cs typeface="新宋体" panose="02010609030101010101" charset="-122"/>
              </a:rPr>
              <a:t>（2）结合材料，运用法律与生活知识，对甲丙互称对方构成侵权的各项</a:t>
            </a:r>
            <a:r>
              <a:rPr sz="2100" kern="0" spc="40">
                <a:solidFill>
                  <a:srgbClr val="000000">
                    <a:alpha val="100000"/>
                  </a:srgbClr>
                </a:solidFill>
                <a:latin typeface="新宋体" panose="02010609030101010101" charset="-122"/>
                <a:ea typeface="新宋体" panose="02010609030101010101" charset="-122"/>
                <a:cs typeface="新宋体" panose="02010609030101010101" charset="-122"/>
              </a:rPr>
              <a:t>说法逐一评析。</a:t>
            </a:r>
            <a:r>
              <a:rPr sz="2100" kern="0" spc="0">
                <a:solidFill>
                  <a:srgbClr val="000000">
                    <a:alpha val="100000"/>
                  </a:srgbClr>
                </a:solidFill>
                <a:latin typeface="新宋体" panose="02010609030101010101" charset="-122"/>
                <a:ea typeface="新宋体" panose="02010609030101010101" charset="-122"/>
                <a:cs typeface="新宋体" panose="02010609030101010101" charset="-122"/>
              </a:rPr>
              <a:t>       </a:t>
            </a:r>
            <a:r>
              <a:rPr sz="2100" kern="0" spc="60">
                <a:solidFill>
                  <a:srgbClr val="000000">
                    <a:alpha val="100000"/>
                  </a:srgbClr>
                </a:solidFill>
                <a:latin typeface="新宋体" panose="02010609030101010101" charset="-122"/>
                <a:ea typeface="新宋体" panose="02010609030101010101" charset="-122"/>
                <a:cs typeface="新宋体" panose="02010609030101010101" charset="-122"/>
              </a:rPr>
              <a:t>（3）结合材料，说明该小区居民解决噪声纠纷的做法给我们</a:t>
            </a:r>
            <a:r>
              <a:rPr sz="2100" kern="0" spc="50">
                <a:solidFill>
                  <a:srgbClr val="000000">
                    <a:alpha val="100000"/>
                  </a:srgbClr>
                </a:solidFill>
                <a:latin typeface="新宋体" panose="02010609030101010101" charset="-122"/>
                <a:ea typeface="新宋体" panose="02010609030101010101" charset="-122"/>
                <a:cs typeface="新宋体" panose="02010609030101010101" charset="-122"/>
              </a:rPr>
              <a:t>哪些启示。</a:t>
            </a:r>
            <a:endParaRPr lang="en-US" altLang="en-US" sz="2100"/>
          </a:p>
        </p:txBody>
      </p:sp>
      <p:graphicFrame>
        <p:nvGraphicFramePr>
          <p:cNvPr id="52" name="table 52"/>
          <p:cNvGraphicFramePr>
            <a:graphicFrameLocks noGrp="1"/>
          </p:cNvGraphicFramePr>
          <p:nvPr/>
        </p:nvGraphicFramePr>
        <p:xfrm>
          <a:off x="3494404" y="617994"/>
          <a:ext cx="5481954" cy="732790"/>
        </p:xfrm>
        <a:graphic>
          <a:graphicData uri="http://schemas.openxmlformats.org/drawingml/2006/table">
            <a:tbl>
              <a:tblPr/>
              <a:tblGrid>
                <a:gridCol w="5481954"/>
              </a:tblGrid>
              <a:tr h="707390">
                <a:tc>
                  <a:txBody>
                    <a:bodyPr wrap="square"/>
                    <a:lstStyle/>
                    <a:p>
                      <a:pPr algn="l" rtl="0" eaLnBrk="0">
                        <a:lnSpc>
                          <a:spcPct val="106000"/>
                        </a:lnSpc>
                      </a:pPr>
                      <a:endParaRPr lang="en-US" altLang="en-US" sz="900"/>
                    </a:p>
                    <a:p>
                      <a:pPr algn="l" rtl="0" eaLnBrk="0">
                        <a:lnSpc>
                          <a:spcPct val="8000"/>
                        </a:lnSpc>
                      </a:pPr>
                      <a:endParaRPr lang="en-US" altLang="en-US" sz="100"/>
                    </a:p>
                    <a:p>
                      <a:pPr marL="185420" algn="l" rtl="0" eaLnBrk="0">
                        <a:lnSpc>
                          <a:spcPct val="97000"/>
                        </a:lnSpc>
                      </a:pPr>
                      <a:r>
                        <a:rPr sz="39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由解题向解决问题转变</a:t>
                      </a:r>
                      <a:endParaRPr lang="en-US" altLang="en-US" sz="3900"/>
                    </a:p>
                  </a:txBody>
                  <a:tcPr marL="0" marR="0" marT="0" marB="0" vert="horz">
                    <a:lnL w="25400" cap="flat" cmpd="sng" algn="ctr">
                      <a:solidFill>
                        <a:srgbClr val="C00000"/>
                      </a:solidFill>
                      <a:prstDash val="solid"/>
                      <a:round/>
                      <a:headEnd type="none" w="med" len="med"/>
                      <a:tailEnd type="none" w="med" len="med"/>
                    </a:lnL>
                    <a:lnR w="25400" cap="flat" cmpd="sng" algn="ctr">
                      <a:solidFill>
                        <a:srgbClr val="C00000"/>
                      </a:solidFill>
                      <a:prstDash val="solid"/>
                      <a:round/>
                      <a:headEnd type="none" w="med" len="med"/>
                      <a:tailEnd type="none" w="med" len="med"/>
                    </a:lnR>
                    <a:lnT w="25400" cap="flat" cmpd="sng" algn="ctr">
                      <a:solidFill>
                        <a:srgbClr val="C00000"/>
                      </a:solidFill>
                      <a:prstDash val="solid"/>
                      <a:round/>
                      <a:headEnd type="none" w="med" len="med"/>
                      <a:tailEnd type="none" w="med" len="med"/>
                    </a:lnT>
                    <a:lnB w="25400" cap="flat" cmpd="sng" algn="ctr">
                      <a:solidFill>
                        <a:srgbClr val="C00000"/>
                      </a:solidFill>
                      <a:prstDash val="solid"/>
                      <a:round/>
                      <a:headEnd type="none" w="med" len="med"/>
                      <a:tailEnd type="none" w="med" len="med"/>
                    </a:lnB>
                  </a:tcPr>
                </a:tc>
              </a:tr>
            </a:tbl>
          </a:graphicData>
        </a:graphic>
      </p:graphicFrame>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textbox 696"/>
          <p:cNvSpPr/>
          <p:nvPr/>
        </p:nvSpPr>
        <p:spPr>
          <a:xfrm>
            <a:off x="602090" y="1282730"/>
            <a:ext cx="10988675" cy="4394200"/>
          </a:xfrm>
          <a:prstGeom prst="rect">
            <a:avLst/>
          </a:prstGeom>
        </p:spPr>
        <p:txBody>
          <a:bodyPr vert="horz" wrap="square" lIns="0" tIns="0" rIns="0" bIns="0"/>
          <a:lstStyle/>
          <a:p>
            <a:pPr algn="l" rtl="0" eaLnBrk="0">
              <a:lnSpc>
                <a:spcPct val="92000"/>
              </a:lnSpc>
            </a:pPr>
            <a:endParaRPr lang="en-US" altLang="en-US" sz="100"/>
          </a:p>
          <a:p>
            <a:pPr marL="304165" algn="l" rtl="0" eaLnBrk="0">
              <a:lnSpc>
                <a:spcPct val="86000"/>
              </a:lnSpc>
            </a:pPr>
            <a:r>
              <a:rPr sz="2700" kern="0" spc="8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2.高考试卷的内容特点</a:t>
            </a:r>
            <a:endParaRPr lang="en-US" altLang="en-US" sz="2700"/>
          </a:p>
          <a:p>
            <a:pPr marL="621665" algn="l" rtl="0" eaLnBrk="0">
              <a:lnSpc>
                <a:spcPts val="4345"/>
              </a:lnSpc>
            </a:pPr>
            <a:r>
              <a:rPr sz="2700" kern="0" spc="7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◆试题融入地方特色</a:t>
            </a:r>
            <a:endParaRPr lang="en-US" altLang="en-US" sz="2700"/>
          </a:p>
          <a:p>
            <a:pPr marL="12700" indent="466090" algn="l" rtl="0" eaLnBrk="0">
              <a:lnSpc>
                <a:spcPct val="98000"/>
              </a:lnSpc>
              <a:spcBef>
                <a:spcPts val="1620"/>
              </a:spcBef>
            </a:pPr>
            <a:r>
              <a:rPr sz="2400" kern="0" spc="-120">
                <a:solidFill>
                  <a:srgbClr val="0066FF">
                    <a:alpha val="100000"/>
                  </a:srgbClr>
                </a:solidFill>
                <a:latin typeface="新宋体" panose="02010609030101010101" charset="-122"/>
                <a:ea typeface="新宋体" panose="02010609030101010101" charset="-122"/>
                <a:cs typeface="新宋体" panose="02010609030101010101" charset="-122"/>
              </a:rPr>
              <a:t>（2022年山东卷）</a:t>
            </a:r>
            <a:r>
              <a:rPr sz="2400" kern="0" spc="270">
                <a:solidFill>
                  <a:srgbClr val="0066FF">
                    <a:alpha val="100000"/>
                  </a:srgbClr>
                </a:solidFill>
                <a:latin typeface="新宋体" panose="02010609030101010101" charset="-122"/>
                <a:ea typeface="新宋体" panose="02010609030101010101" charset="-122"/>
                <a:cs typeface="新宋体" panose="02010609030101010101" charset="-122"/>
              </a:rPr>
              <a:t> </a:t>
            </a:r>
            <a:r>
              <a:rPr sz="2400" kern="0" spc="-120">
                <a:solidFill>
                  <a:srgbClr val="000000">
                    <a:alpha val="100000"/>
                  </a:srgbClr>
                </a:solidFill>
                <a:latin typeface="新宋体" panose="02010609030101010101" charset="-122"/>
                <a:ea typeface="新宋体" panose="02010609030101010101" charset="-122"/>
                <a:cs typeface="新宋体" panose="02010609030101010101" charset="-122"/>
              </a:rPr>
              <a:t>为贯彻落实知</a:t>
            </a:r>
            <a:r>
              <a:rPr sz="2400" kern="0" spc="-130">
                <a:solidFill>
                  <a:srgbClr val="000000">
                    <a:alpha val="100000"/>
                  </a:srgbClr>
                </a:solidFill>
                <a:latin typeface="新宋体" panose="02010609030101010101" charset="-122"/>
                <a:ea typeface="新宋体" panose="02010609030101010101" charset="-122"/>
                <a:cs typeface="新宋体" panose="02010609030101010101" charset="-122"/>
              </a:rPr>
              <a:t>识产权强国战略，</a:t>
            </a:r>
            <a:r>
              <a:rPr sz="2400" kern="0" spc="610">
                <a:solidFill>
                  <a:srgbClr val="000000">
                    <a:alpha val="100000"/>
                  </a:srgbClr>
                </a:solidFill>
                <a:latin typeface="新宋体" panose="02010609030101010101" charset="-122"/>
                <a:ea typeface="新宋体" panose="02010609030101010101" charset="-122"/>
                <a:cs typeface="新宋体" panose="02010609030101010101" charset="-122"/>
              </a:rPr>
              <a:t> </a:t>
            </a:r>
            <a:r>
              <a:rPr sz="2400" kern="0" spc="-130">
                <a:solidFill>
                  <a:srgbClr val="C00000">
                    <a:alpha val="100000"/>
                  </a:srgbClr>
                </a:solidFill>
                <a:latin typeface="新宋体" panose="02010609030101010101" charset="-122"/>
                <a:ea typeface="新宋体" panose="02010609030101010101" charset="-122"/>
                <a:cs typeface="新宋体" panose="02010609030101010101" charset="-122"/>
              </a:rPr>
              <a:t>海南省和北京市的人大常委会</a:t>
            </a:r>
            <a:r>
              <a:rPr sz="2400" kern="0" spc="0">
                <a:solidFill>
                  <a:srgbClr val="C00000">
                    <a:alpha val="100000"/>
                  </a:srgbClr>
                </a:solidFill>
                <a:latin typeface="新宋体" panose="02010609030101010101" charset="-122"/>
                <a:ea typeface="新宋体" panose="02010609030101010101" charset="-122"/>
                <a:cs typeface="新宋体" panose="02010609030101010101" charset="-122"/>
              </a:rPr>
              <a:t> </a:t>
            </a: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在已有法律法规基础</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上，率先</a:t>
            </a:r>
            <a:r>
              <a:rPr sz="2400" kern="0" spc="-10">
                <a:solidFill>
                  <a:srgbClr val="C00000">
                    <a:alpha val="100000"/>
                  </a:srgbClr>
                </a:solidFill>
                <a:latin typeface="新宋体" panose="02010609030101010101" charset="-122"/>
                <a:ea typeface="新宋体" panose="02010609030101010101" charset="-122"/>
                <a:cs typeface="新宋体" panose="02010609030101010101" charset="-122"/>
              </a:rPr>
              <a:t>制定了各自的知识产权保护条例</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。海南省的条例重点</a:t>
            </a: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 针对植物新品种保护等自贸港知识产权工作中的突出问题，</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北京市则主要强化奥林</a:t>
            </a:r>
            <a:endParaRPr lang="en-US" altLang="en-US" sz="2400"/>
          </a:p>
          <a:p>
            <a:pPr marL="316865" indent="-287655" algn="l" rtl="0" eaLnBrk="0">
              <a:lnSpc>
                <a:spcPct val="97000"/>
              </a:lnSpc>
              <a:spcBef>
                <a:spcPts val="55"/>
              </a:spcBef>
            </a:pPr>
            <a:r>
              <a:rPr sz="2400" kern="0" spc="-60">
                <a:solidFill>
                  <a:srgbClr val="000000">
                    <a:alpha val="100000"/>
                  </a:srgbClr>
                </a:solidFill>
                <a:latin typeface="新宋体" panose="02010609030101010101" charset="-122"/>
                <a:ea typeface="新宋体" panose="02010609030101010101" charset="-122"/>
                <a:cs typeface="新宋体" panose="02010609030101010101" charset="-122"/>
              </a:rPr>
              <a:t>匹克标志、网络平台等新兴领域的知识产权保护。据此，下列说法正确的是：    </a:t>
            </a:r>
            <a:r>
              <a:rPr sz="2400" kern="0" spc="-70">
                <a:solidFill>
                  <a:srgbClr val="000000">
                    <a:alpha val="100000"/>
                  </a:srgbClr>
                </a:solidFill>
                <a:latin typeface="新宋体" panose="02010609030101010101" charset="-122"/>
                <a:ea typeface="新宋体" panose="02010609030101010101" charset="-122"/>
                <a:cs typeface="新宋体" panose="02010609030101010101" charset="-122"/>
              </a:rPr>
              <a:t>  </a:t>
            </a: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①海南省的条例完善了对植物新品种</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保护的</a:t>
            </a:r>
            <a:r>
              <a:rPr sz="2400" kern="0" spc="-10">
                <a:solidFill>
                  <a:srgbClr val="0066FF">
                    <a:alpha val="100000"/>
                  </a:srgbClr>
                </a:solidFill>
                <a:latin typeface="新宋体" panose="02010609030101010101" charset="-122"/>
                <a:ea typeface="新宋体" panose="02010609030101010101" charset="-122"/>
                <a:cs typeface="新宋体" panose="02010609030101010101" charset="-122"/>
              </a:rPr>
              <a:t>法律实施机制</a:t>
            </a:r>
            <a:endParaRPr lang="en-US" altLang="en-US" sz="2400"/>
          </a:p>
          <a:p>
            <a:pPr marL="316230" algn="l" rtl="0" eaLnBrk="0">
              <a:lnSpc>
                <a:spcPct val="94000"/>
              </a:lnSpc>
              <a:spcBef>
                <a:spcPts val="175"/>
              </a:spcBef>
            </a:pP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②北京市的条例体现了北京市人大</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常委会的地方立法权</a:t>
            </a:r>
            <a:endParaRPr lang="en-US" altLang="en-US" sz="2400"/>
          </a:p>
          <a:p>
            <a:pPr marL="316230" algn="l" rtl="0" eaLnBrk="0">
              <a:lnSpc>
                <a:spcPct val="94000"/>
              </a:lnSpc>
              <a:spcBef>
                <a:spcPts val="175"/>
              </a:spcBef>
            </a:pP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③海南省的条例提高了海南自贸港在</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相关领域的治理能力</a:t>
            </a:r>
            <a:endParaRPr lang="en-US" altLang="en-US" sz="2400"/>
          </a:p>
          <a:p>
            <a:pPr marL="316230" algn="l" rtl="0" eaLnBrk="0">
              <a:lnSpc>
                <a:spcPct val="94000"/>
              </a:lnSpc>
              <a:spcBef>
                <a:spcPts val="175"/>
              </a:spcBef>
            </a:pP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④北京市的条例加强了</a:t>
            </a:r>
            <a:r>
              <a:rPr sz="2400" kern="0" spc="0">
                <a:solidFill>
                  <a:srgbClr val="0066FF">
                    <a:alpha val="100000"/>
                  </a:srgbClr>
                </a:solidFill>
                <a:latin typeface="新宋体" panose="02010609030101010101" charset="-122"/>
                <a:ea typeface="新宋体" panose="02010609030101010101" charset="-122"/>
                <a:cs typeface="新宋体" panose="02010609030101010101" charset="-122"/>
              </a:rPr>
              <a:t>北京市人大及其常委会</a:t>
            </a:r>
            <a:r>
              <a:rPr sz="2400" kern="0" spc="-10">
                <a:solidFill>
                  <a:srgbClr val="0066FF">
                    <a:alpha val="100000"/>
                  </a:srgbClr>
                </a:solidFill>
                <a:latin typeface="新宋体" panose="02010609030101010101" charset="-122"/>
                <a:ea typeface="新宋体" panose="02010609030101010101" charset="-122"/>
                <a:cs typeface="新宋体" panose="02010609030101010101" charset="-122"/>
              </a:rPr>
              <a:t>对网络平台的监督</a:t>
            </a:r>
            <a:endParaRPr lang="en-US" altLang="en-US" sz="2400"/>
          </a:p>
          <a:p>
            <a:pPr marL="309245" algn="l" rtl="0" eaLnBrk="0">
              <a:lnSpc>
                <a:spcPct val="94000"/>
              </a:lnSpc>
              <a:spcBef>
                <a:spcPts val="175"/>
              </a:spcBef>
            </a:pP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A.①②             B.①④             </a:t>
            </a:r>
            <a:r>
              <a:rPr sz="2400" kern="0" spc="0">
                <a:solidFill>
                  <a:srgbClr val="C00000">
                    <a:alpha val="100000"/>
                  </a:srgbClr>
                </a:solidFill>
                <a:latin typeface="新宋体" panose="02010609030101010101" charset="-122"/>
                <a:ea typeface="新宋体" panose="02010609030101010101" charset="-122"/>
                <a:cs typeface="新宋体" panose="02010609030101010101" charset="-122"/>
              </a:rPr>
              <a:t>C.②③            </a:t>
            </a: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D</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.③④</a:t>
            </a:r>
            <a:endParaRPr lang="en-US" altLang="en-US" sz="240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extbox 700"/>
          <p:cNvSpPr/>
          <p:nvPr/>
        </p:nvSpPr>
        <p:spPr>
          <a:xfrm>
            <a:off x="805382" y="1834798"/>
            <a:ext cx="10373359" cy="3952875"/>
          </a:xfrm>
          <a:prstGeom prst="rect">
            <a:avLst/>
          </a:prstGeom>
        </p:spPr>
        <p:txBody>
          <a:bodyPr vert="horz" wrap="square" lIns="0" tIns="0" rIns="0" bIns="0"/>
          <a:lstStyle/>
          <a:p>
            <a:pPr algn="l" rtl="0" eaLnBrk="0">
              <a:lnSpc>
                <a:spcPct val="79000"/>
              </a:lnSpc>
            </a:pPr>
            <a:endParaRPr lang="en-US" altLang="en-US" sz="100"/>
          </a:p>
          <a:p>
            <a:pPr marL="418465" algn="l" rtl="0" eaLnBrk="0">
              <a:lnSpc>
                <a:spcPct val="98000"/>
              </a:lnSpc>
            </a:pPr>
            <a:r>
              <a:rPr sz="2700" kern="0" spc="7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◆试题融入地方特色</a:t>
            </a:r>
            <a:endParaRPr lang="en-US" altLang="en-US" sz="2700"/>
          </a:p>
          <a:p>
            <a:pPr algn="l" rtl="0" eaLnBrk="0">
              <a:lnSpc>
                <a:spcPct val="118000"/>
              </a:lnSpc>
            </a:pPr>
            <a:endParaRPr lang="en-US" altLang="en-US" sz="1000"/>
          </a:p>
          <a:p>
            <a:pPr marL="12700" indent="460375" algn="l" rtl="0" eaLnBrk="0">
              <a:lnSpc>
                <a:spcPct val="98000"/>
              </a:lnSpc>
              <a:spcBef>
                <a:spcPts val="720"/>
              </a:spcBef>
            </a:pPr>
            <a:r>
              <a:rPr sz="2400" kern="0" spc="-280">
                <a:solidFill>
                  <a:srgbClr val="0066FF">
                    <a:alpha val="100000"/>
                  </a:srgbClr>
                </a:solidFill>
                <a:latin typeface="新宋体" panose="02010609030101010101" charset="-122"/>
                <a:ea typeface="新宋体" panose="02010609030101010101" charset="-122"/>
                <a:cs typeface="新宋体" panose="02010609030101010101" charset="-122"/>
              </a:rPr>
              <a:t>（2021年河北卷）</a:t>
            </a:r>
            <a:r>
              <a:rPr sz="2400" kern="0" spc="230">
                <a:solidFill>
                  <a:srgbClr val="0066FF">
                    <a:alpha val="100000"/>
                  </a:srgbClr>
                </a:solidFill>
                <a:latin typeface="新宋体" panose="02010609030101010101" charset="-122"/>
                <a:ea typeface="新宋体" panose="02010609030101010101" charset="-122"/>
                <a:cs typeface="新宋体" panose="02010609030101010101" charset="-122"/>
              </a:rPr>
              <a:t> </a:t>
            </a: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“不为不办找理由，只为办好想办法。”2021年，河北某 市市民服务中心新设“办不成事”反映窗口</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。针对群众反映的“应办未办”事</a:t>
            </a: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 项，限定5个工作日内解决；对于“完全不能办</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理”的事项，限定3个工作日内</a:t>
            </a:r>
            <a:endParaRPr lang="en-US" altLang="en-US" sz="2400"/>
          </a:p>
          <a:p>
            <a:pPr marL="37465" algn="l" rtl="0" eaLnBrk="0">
              <a:lnSpc>
                <a:spcPct val="83000"/>
              </a:lnSpc>
              <a:spcBef>
                <a:spcPts val="55"/>
              </a:spcBef>
            </a:pPr>
            <a:r>
              <a:rPr sz="2400" kern="0" spc="-100">
                <a:solidFill>
                  <a:srgbClr val="000000">
                    <a:alpha val="100000"/>
                  </a:srgbClr>
                </a:solidFill>
                <a:latin typeface="新宋体" panose="02010609030101010101" charset="-122"/>
                <a:ea typeface="新宋体" panose="02010609030101010101" charset="-122"/>
                <a:cs typeface="新宋体" panose="02010609030101010101" charset="-122"/>
              </a:rPr>
              <a:t>回复并说明不能办理的原因。该市政府此举：</a:t>
            </a:r>
            <a:endParaRPr lang="en-US" altLang="en-US" sz="2400"/>
          </a:p>
          <a:p>
            <a:pPr marL="311150" algn="l" rtl="0" eaLnBrk="0">
              <a:lnSpc>
                <a:spcPts val="2985"/>
              </a:lnSpc>
            </a:pP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①坚持了人民利益至上的价值理念</a:t>
            </a:r>
            <a:endParaRPr lang="en-US" altLang="en-US" sz="2400"/>
          </a:p>
          <a:p>
            <a:pPr marL="309880" algn="l" rtl="0" eaLnBrk="0">
              <a:lnSpc>
                <a:spcPct val="94000"/>
              </a:lnSpc>
              <a:spcBef>
                <a:spcPts val="370"/>
              </a:spcBef>
            </a:pP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②</a:t>
            </a:r>
            <a:r>
              <a:rPr sz="2400" kern="0" spc="-10">
                <a:solidFill>
                  <a:srgbClr val="0066FF">
                    <a:alpha val="100000"/>
                  </a:srgbClr>
                </a:solidFill>
                <a:latin typeface="新宋体" panose="02010609030101010101" charset="-122"/>
                <a:ea typeface="新宋体" panose="02010609030101010101" charset="-122"/>
                <a:cs typeface="新宋体" panose="02010609030101010101" charset="-122"/>
              </a:rPr>
              <a:t>提升了公共事业管理水平</a:t>
            </a:r>
            <a:endParaRPr lang="en-US" altLang="en-US" sz="2400"/>
          </a:p>
          <a:p>
            <a:pPr marL="309880" algn="l" rtl="0" eaLnBrk="0">
              <a:lnSpc>
                <a:spcPct val="83000"/>
              </a:lnSpc>
              <a:spcBef>
                <a:spcPts val="295"/>
              </a:spcBef>
            </a:pP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③</a:t>
            </a:r>
            <a:r>
              <a:rPr sz="2400" kern="0" spc="-10">
                <a:solidFill>
                  <a:srgbClr val="0066FF">
                    <a:alpha val="100000"/>
                  </a:srgbClr>
                </a:solidFill>
                <a:latin typeface="新宋体" panose="02010609030101010101" charset="-122"/>
                <a:ea typeface="新宋体" panose="02010609030101010101" charset="-122"/>
                <a:cs typeface="新宋体" panose="02010609030101010101" charset="-122"/>
              </a:rPr>
              <a:t>深化机构改革，提升了行政服务效率</a:t>
            </a:r>
            <a:endParaRPr lang="en-US" altLang="en-US" sz="2400"/>
          </a:p>
          <a:p>
            <a:pPr marL="309880" algn="l" rtl="0" eaLnBrk="0">
              <a:lnSpc>
                <a:spcPts val="3080"/>
              </a:lnSpc>
            </a:pP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④创新工作方法，拓宽了为民服务渠道</a:t>
            </a:r>
            <a:endParaRPr lang="en-US" altLang="en-US" sz="2400"/>
          </a:p>
          <a:p>
            <a:pPr marL="302895" algn="l" rtl="0" eaLnBrk="0">
              <a:lnSpc>
                <a:spcPct val="94000"/>
              </a:lnSpc>
              <a:spcBef>
                <a:spcPts val="175"/>
              </a:spcBef>
            </a:pP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A.①②        </a:t>
            </a:r>
            <a:r>
              <a:rPr sz="2400" kern="0" spc="0">
                <a:solidFill>
                  <a:srgbClr val="C00000">
                    <a:alpha val="100000"/>
                  </a:srgbClr>
                </a:solidFill>
                <a:latin typeface="新宋体" panose="02010609030101010101" charset="-122"/>
                <a:ea typeface="新宋体" panose="02010609030101010101" charset="-122"/>
                <a:cs typeface="新宋体" panose="02010609030101010101" charset="-122"/>
              </a:rPr>
              <a:t>B.①④        </a:t>
            </a: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C.②③         </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D.③④</a:t>
            </a:r>
            <a:endParaRPr lang="en-US" altLang="en-US" sz="240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extbox 704"/>
          <p:cNvSpPr/>
          <p:nvPr/>
        </p:nvSpPr>
        <p:spPr>
          <a:xfrm>
            <a:off x="579831" y="1200179"/>
            <a:ext cx="11228705" cy="5531484"/>
          </a:xfrm>
          <a:prstGeom prst="rect">
            <a:avLst/>
          </a:prstGeom>
        </p:spPr>
        <p:txBody>
          <a:bodyPr vert="horz" wrap="square" lIns="0" tIns="0" rIns="0" bIns="0"/>
          <a:lstStyle/>
          <a:p>
            <a:pPr algn="l" rtl="0" eaLnBrk="0">
              <a:lnSpc>
                <a:spcPct val="79000"/>
              </a:lnSpc>
            </a:pPr>
            <a:endParaRPr lang="en-US" altLang="en-US" sz="100"/>
          </a:p>
          <a:p>
            <a:pPr marL="520700" algn="l" rtl="0" eaLnBrk="0">
              <a:lnSpc>
                <a:spcPct val="98000"/>
              </a:lnSpc>
            </a:pPr>
            <a:r>
              <a:rPr sz="2700" kern="0" spc="70">
                <a:ln w="10147"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◆试题融入地方特色</a:t>
            </a:r>
            <a:endParaRPr lang="en-US" altLang="en-US" sz="2700"/>
          </a:p>
          <a:p>
            <a:pPr algn="l" rtl="0" eaLnBrk="0">
              <a:lnSpc>
                <a:spcPct val="182000"/>
              </a:lnSpc>
            </a:pPr>
            <a:endParaRPr lang="en-US" altLang="en-US" sz="1000"/>
          </a:p>
          <a:p>
            <a:pPr marL="175260" algn="l" rtl="0" eaLnBrk="0">
              <a:lnSpc>
                <a:spcPct val="98000"/>
              </a:lnSpc>
              <a:spcBef>
                <a:spcPts val="695"/>
              </a:spcBef>
            </a:pPr>
            <a:r>
              <a:rPr sz="2300" kern="0" spc="-11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（2022湖南卷）</a:t>
            </a:r>
            <a:r>
              <a:rPr sz="2300" kern="0" spc="500">
                <a:solidFill>
                  <a:srgbClr val="0066FF">
                    <a:alpha val="100000"/>
                  </a:srgbClr>
                </a:solidFill>
                <a:latin typeface="宋体" panose="02010600030101010101" pitchFamily="2" charset="-122"/>
                <a:ea typeface="宋体" panose="02010600030101010101" pitchFamily="2" charset="-122"/>
                <a:cs typeface="宋体" panose="02010600030101010101" pitchFamily="2" charset="-122"/>
              </a:rPr>
              <a:t> </a:t>
            </a:r>
            <a:r>
              <a:rPr sz="2300" kern="0" spc="-1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阅读材料，完成下列要求。</a:t>
            </a:r>
            <a:r>
              <a:rPr sz="2300" kern="0" spc="9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300" kern="0" spc="-1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(11</a:t>
            </a:r>
            <a:r>
              <a:rPr sz="2300" kern="0" spc="-1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分)</a:t>
            </a:r>
            <a:endParaRPr lang="en-US" altLang="en-US" sz="2300"/>
          </a:p>
          <a:p>
            <a:pPr marL="15875" indent="607695" algn="l" rtl="0" eaLnBrk="0">
              <a:lnSpc>
                <a:spcPct val="99000"/>
              </a:lnSpc>
              <a:spcBef>
                <a:spcPts val="140"/>
              </a:spcBef>
            </a:pP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长江拥有独特的生态系统，是我国重要的生</a:t>
            </a:r>
            <a:r>
              <a:rPr sz="24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态宝库。</a:t>
            </a:r>
            <a:r>
              <a:rPr sz="2400" kern="0" spc="4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2018年，习近平总书记在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长江岳阳段考察时强调：“修复长江生态环境，是新时代赋予我们的艰巨任</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务，也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是人民群众的热切期盼。”“绝不容许长江生态环境在我们这一代人手上继</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续恶化  </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下去， 一定要给子孙后代留下一</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条清洁美丽的万里长江！”</a:t>
            </a:r>
            <a:endParaRPr lang="en-US" altLang="en-US" sz="2400"/>
          </a:p>
          <a:p>
            <a:pPr marL="12700" indent="464820" algn="l" rtl="0" eaLnBrk="0">
              <a:lnSpc>
                <a:spcPct val="99000"/>
              </a:lnSpc>
              <a:spcBef>
                <a:spcPts val="120"/>
              </a:spcBef>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治理污染不讲条件，严控空间不让分毫，修复生态不打折扣。</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湖南扛牢“守护   </a:t>
            </a: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好一江碧水”政治责任，以“一湖四水”为主战场，继全部清理洞庭湖区黑杨林后，</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将洞庭湖区被围圈的湖面“还湖于湖”，全部退出湖区造纸产能，推进重点工矿区</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转型升级，</a:t>
            </a:r>
            <a:r>
              <a:rPr sz="2400" kern="0" spc="8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……2021年</a:t>
            </a:r>
            <a:r>
              <a:rPr sz="2400" kern="0" spc="-50">
                <a:ln w="8712"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长江湖南段两岸</a:t>
            </a: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种植营造林1786.6万亩、石漠化综合治理</a:t>
            </a:r>
            <a:endParaRPr lang="en-US" altLang="en-US" sz="2400"/>
          </a:p>
          <a:p>
            <a:pPr marL="13335" indent="6985" algn="l" rtl="0" eaLnBrk="0">
              <a:lnSpc>
                <a:spcPct val="97000"/>
              </a:lnSpc>
              <a:spcBef>
                <a:spcPts val="175"/>
              </a:spcBef>
            </a:pPr>
            <a:r>
              <a:rPr sz="24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391.5万亩、水土流失治理574.7万亩，恢复湿地面积3.49万</a:t>
            </a: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亩，生态环境持续向好，</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在确保“一江清水向东流”中彰显新</a:t>
            </a: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担当。</a:t>
            </a:r>
            <a:endParaRPr lang="en-US" altLang="en-US" sz="2400"/>
          </a:p>
          <a:p>
            <a:pPr marL="40005" indent="580390" algn="l" rtl="0" eaLnBrk="0">
              <a:lnSpc>
                <a:spcPct val="98000"/>
              </a:lnSpc>
              <a:spcBef>
                <a:spcPts val="125"/>
              </a:spcBef>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请结合材料，运用联系客观性的知识，谈谈如何给子孙后代留下一条清洁美</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丽  </a:t>
            </a:r>
            <a:r>
              <a:rPr sz="24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的万里长江。</a:t>
            </a:r>
            <a:endParaRPr lang="en-US" altLang="en-US" sz="240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textbox 708"/>
          <p:cNvSpPr/>
          <p:nvPr/>
        </p:nvSpPr>
        <p:spPr>
          <a:xfrm>
            <a:off x="378047" y="1337132"/>
            <a:ext cx="8748394" cy="3191510"/>
          </a:xfrm>
          <a:prstGeom prst="rect">
            <a:avLst/>
          </a:prstGeom>
        </p:spPr>
        <p:txBody>
          <a:bodyPr vert="horz" wrap="square" lIns="0" tIns="0" rIns="0" bIns="0"/>
          <a:lstStyle/>
          <a:p>
            <a:pPr algn="l" rtl="0" eaLnBrk="0">
              <a:lnSpc>
                <a:spcPct val="79000"/>
              </a:lnSpc>
            </a:pPr>
            <a:endParaRPr lang="en-US" altLang="en-US" sz="100"/>
          </a:p>
          <a:p>
            <a:pPr algn="r" rtl="0" eaLnBrk="0">
              <a:lnSpc>
                <a:spcPct val="95000"/>
              </a:lnSpc>
            </a:pPr>
            <a:r>
              <a:rPr sz="3600" kern="0" spc="-190">
                <a:ln w="13068" cap="flat" cmpd="sng">
                  <a:solidFill>
                    <a:srgbClr val="00B0F0">
                      <a:alpha val="100000"/>
                    </a:srgbClr>
                  </a:solidFill>
                  <a:prstDash val="solid"/>
                  <a:round/>
                </a:ln>
                <a:solidFill>
                  <a:srgbClr val="00B0F0">
                    <a:alpha val="100000"/>
                  </a:srgbClr>
                </a:solidFill>
                <a:latin typeface="宋体" panose="02010600030101010101" pitchFamily="2" charset="-122"/>
                <a:ea typeface="宋体" panose="02010600030101010101" pitchFamily="2" charset="-122"/>
                <a:cs typeface="宋体" panose="02010600030101010101" pitchFamily="2" charset="-122"/>
              </a:rPr>
              <a:t>2023年</a:t>
            </a:r>
            <a:r>
              <a:rPr sz="3600" kern="0" spc="-180">
                <a:ln w="13068" cap="flat" cmpd="sng">
                  <a:solidFill>
                    <a:srgbClr val="00B0F0">
                      <a:alpha val="100000"/>
                    </a:srgbClr>
                  </a:solidFill>
                  <a:prstDash val="solid"/>
                  <a:round/>
                </a:ln>
                <a:solidFill>
                  <a:srgbClr val="00B0F0">
                    <a:alpha val="100000"/>
                  </a:srgbClr>
                </a:solidFill>
                <a:latin typeface="宋体" panose="02010600030101010101" pitchFamily="2" charset="-122"/>
                <a:ea typeface="宋体" panose="02010600030101010101" pitchFamily="2" charset="-122"/>
                <a:cs typeface="宋体" panose="02010600030101010101" pitchFamily="2" charset="-122"/>
              </a:rPr>
              <a:t>河北高考政治卷：</a:t>
            </a:r>
            <a:r>
              <a:rPr sz="3600" kern="0" spc="1310">
                <a:solidFill>
                  <a:srgbClr val="00B0F0">
                    <a:alpha val="100000"/>
                  </a:srgbClr>
                </a:solidFill>
                <a:latin typeface="宋体" panose="02010600030101010101" pitchFamily="2" charset="-122"/>
                <a:ea typeface="宋体" panose="02010600030101010101" pitchFamily="2" charset="-122"/>
                <a:cs typeface="宋体" panose="02010600030101010101" pitchFamily="2" charset="-122"/>
              </a:rPr>
              <a:t> </a:t>
            </a:r>
            <a:r>
              <a:rPr sz="3600" kern="0" spc="-180">
                <a:ln w="13068" cap="flat" cmpd="sng">
                  <a:solidFill>
                    <a:srgbClr val="00B0F0">
                      <a:alpha val="100000"/>
                    </a:srgbClr>
                  </a:solidFill>
                  <a:prstDash val="solid"/>
                  <a:round/>
                </a:ln>
                <a:solidFill>
                  <a:srgbClr val="00B0F0">
                    <a:alpha val="100000"/>
                  </a:srgbClr>
                </a:solidFill>
                <a:latin typeface="宋体" panose="02010600030101010101" pitchFamily="2" charset="-122"/>
                <a:ea typeface="宋体" panose="02010600030101010101" pitchFamily="2" charset="-122"/>
                <a:cs typeface="宋体" panose="02010600030101010101" pitchFamily="2" charset="-122"/>
              </a:rPr>
              <a:t>16</a:t>
            </a:r>
            <a:r>
              <a:rPr sz="3600" kern="0" spc="-180">
                <a:solidFill>
                  <a:srgbClr val="00B0F0">
                    <a:alpha val="100000"/>
                  </a:srgbClr>
                </a:solidFill>
                <a:latin typeface="宋体" panose="02010600030101010101" pitchFamily="2" charset="-122"/>
                <a:ea typeface="宋体" panose="02010600030101010101" pitchFamily="2" charset="-122"/>
                <a:cs typeface="宋体" panose="02010600030101010101" pitchFamily="2" charset="-122"/>
              </a:rPr>
              <a:t> </a:t>
            </a:r>
            <a:r>
              <a:rPr sz="3600" kern="0" spc="-180">
                <a:ln w="13068" cap="flat" cmpd="sng">
                  <a:solidFill>
                    <a:srgbClr val="00B0F0">
                      <a:alpha val="100000"/>
                    </a:srgbClr>
                  </a:solidFill>
                  <a:prstDash val="solid"/>
                  <a:round/>
                </a:ln>
                <a:solidFill>
                  <a:srgbClr val="00B0F0">
                    <a:alpha val="100000"/>
                  </a:srgbClr>
                </a:solidFill>
                <a:latin typeface="宋体" panose="02010600030101010101" pitchFamily="2" charset="-122"/>
                <a:ea typeface="宋体" panose="02010600030101010101" pitchFamily="2" charset="-122"/>
                <a:cs typeface="宋体" panose="02010600030101010101" pitchFamily="2" charset="-122"/>
              </a:rPr>
              <a:t>+</a:t>
            </a:r>
            <a:r>
              <a:rPr sz="3600" kern="0" spc="150">
                <a:solidFill>
                  <a:srgbClr val="00B0F0">
                    <a:alpha val="100000"/>
                  </a:srgbClr>
                </a:solidFill>
                <a:latin typeface="宋体" panose="02010600030101010101" pitchFamily="2" charset="-122"/>
                <a:ea typeface="宋体" panose="02010600030101010101" pitchFamily="2" charset="-122"/>
                <a:cs typeface="宋体" panose="02010600030101010101" pitchFamily="2" charset="-122"/>
              </a:rPr>
              <a:t> </a:t>
            </a:r>
            <a:r>
              <a:rPr sz="3600" kern="0" spc="-130">
                <a:ln w="13068" cap="flat" cmpd="sng">
                  <a:solidFill>
                    <a:srgbClr val="00B0F0">
                      <a:alpha val="100000"/>
                    </a:srgbClr>
                  </a:solidFill>
                  <a:prstDash val="solid"/>
                  <a:round/>
                </a:ln>
                <a:solidFill>
                  <a:srgbClr val="00B0F0">
                    <a:alpha val="100000"/>
                  </a:srgbClr>
                </a:solidFill>
                <a:latin typeface="宋体" panose="02010600030101010101" pitchFamily="2" charset="-122"/>
                <a:ea typeface="宋体" panose="02010600030101010101" pitchFamily="2" charset="-122"/>
                <a:cs typeface="宋体" panose="02010600030101010101" pitchFamily="2" charset="-122"/>
              </a:rPr>
              <a:t>4</a:t>
            </a:r>
            <a:endParaRPr lang="en-US" altLang="en-US" sz="3600"/>
          </a:p>
          <a:p>
            <a:pPr algn="l" rtl="0" eaLnBrk="0">
              <a:lnSpc>
                <a:spcPct val="138000"/>
              </a:lnSpc>
            </a:pPr>
            <a:endParaRPr lang="en-US" altLang="en-US" sz="1000"/>
          </a:p>
          <a:p>
            <a:pPr marL="13335" algn="l" rtl="0" eaLnBrk="0">
              <a:lnSpc>
                <a:spcPct val="100000"/>
              </a:lnSpc>
              <a:spcBef>
                <a:spcPts val="815"/>
              </a:spcBef>
            </a:pPr>
            <a:r>
              <a:rPr sz="27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政治“背多分”已成过</a:t>
            </a:r>
            <a:r>
              <a:rPr sz="27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去，</a:t>
            </a:r>
            <a:endParaRPr lang="en-US" altLang="en-US" sz="2700"/>
          </a:p>
          <a:p>
            <a:pPr marL="13335" algn="l" rtl="0" eaLnBrk="0">
              <a:lnSpc>
                <a:spcPct val="100000"/>
              </a:lnSpc>
              <a:spcBef>
                <a:spcPts val="1795"/>
              </a:spcBef>
            </a:pPr>
            <a:r>
              <a:rPr sz="27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海量刷题收益会越来越</a:t>
            </a:r>
            <a:r>
              <a:rPr sz="27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低，</a:t>
            </a:r>
            <a:endParaRPr lang="en-US" altLang="en-US" sz="2700"/>
          </a:p>
          <a:p>
            <a:pPr marL="13970" algn="l" rtl="0" eaLnBrk="0">
              <a:lnSpc>
                <a:spcPct val="100000"/>
              </a:lnSpc>
              <a:spcBef>
                <a:spcPts val="1805"/>
              </a:spcBef>
            </a:pPr>
            <a:r>
              <a:rPr sz="27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轻思维重模板化已成</a:t>
            </a:r>
            <a:r>
              <a:rPr sz="27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过去，</a:t>
            </a:r>
            <a:endParaRPr lang="en-US" altLang="en-US" sz="2700"/>
          </a:p>
          <a:p>
            <a:pPr algn="l" rtl="0" eaLnBrk="0">
              <a:lnSpc>
                <a:spcPct val="107000"/>
              </a:lnSpc>
            </a:pPr>
            <a:endParaRPr lang="en-US" altLang="en-US" sz="1400"/>
          </a:p>
          <a:p>
            <a:pPr marL="12700" algn="l" rtl="0" eaLnBrk="0">
              <a:lnSpc>
                <a:spcPct val="100000"/>
              </a:lnSpc>
            </a:pPr>
            <a:r>
              <a:rPr sz="2700" kern="0" spc="40">
                <a:solidFill>
                  <a:srgbClr val="000000">
                    <a:alpha val="100000"/>
                  </a:srgbClr>
                </a:solidFill>
                <a:latin typeface="微软雅黑" panose="020B0503020204020204" charset="-122"/>
                <a:ea typeface="微软雅黑" panose="020B0503020204020204" charset="-122"/>
                <a:cs typeface="微软雅黑" panose="020B0503020204020204" charset="-122"/>
              </a:rPr>
              <a:t>我们需要知识能力素养备多分！</a:t>
            </a:r>
            <a:endParaRPr lang="en-US" altLang="en-US" sz="2700"/>
          </a:p>
        </p:txBody>
      </p:sp>
      <p:graphicFrame>
        <p:nvGraphicFramePr>
          <p:cNvPr id="710" name="table 710"/>
          <p:cNvGraphicFramePr>
            <a:graphicFrameLocks noGrp="1"/>
          </p:cNvGraphicFramePr>
          <p:nvPr/>
        </p:nvGraphicFramePr>
        <p:xfrm>
          <a:off x="5578728" y="3970248"/>
          <a:ext cx="6211570" cy="2619375"/>
        </p:xfrm>
        <a:graphic>
          <a:graphicData uri="http://schemas.openxmlformats.org/drawingml/2006/table">
            <a:tbl>
              <a:tblPr/>
              <a:tblGrid>
                <a:gridCol w="6211570"/>
              </a:tblGrid>
              <a:tr h="2600325">
                <a:tc>
                  <a:txBody>
                    <a:bodyPr wrap="square"/>
                    <a:lstStyle/>
                    <a:p>
                      <a:pPr algn="l" rtl="0" eaLnBrk="0">
                        <a:lnSpc>
                          <a:spcPct val="162000"/>
                        </a:lnSpc>
                      </a:pPr>
                      <a:endParaRPr lang="en-US" altLang="en-US" sz="1000"/>
                    </a:p>
                    <a:p>
                      <a:pPr marL="106045" algn="l" rtl="0" eaLnBrk="0">
                        <a:lnSpc>
                          <a:spcPct val="92000"/>
                        </a:lnSpc>
                        <a:spcBef>
                          <a:spcPts val="5"/>
                        </a:spcBef>
                      </a:pPr>
                      <a:r>
                        <a:rPr sz="27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注重大单元教学，避免知识的碎片</a:t>
                      </a:r>
                      <a:r>
                        <a:rPr sz="27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化；</a:t>
                      </a:r>
                      <a:endParaRPr lang="en-US" altLang="en-US" sz="2700"/>
                    </a:p>
                    <a:p>
                      <a:pPr marL="102870" indent="3175" algn="l" rtl="0" eaLnBrk="0">
                        <a:lnSpc>
                          <a:spcPct val="158000"/>
                        </a:lnSpc>
                        <a:spcBef>
                          <a:spcPts val="40"/>
                        </a:spcBef>
                      </a:pPr>
                      <a:r>
                        <a:rPr sz="27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追求真理解知识，打通结构不良堵点； 准确解读情境信息，摒弃套路浅表化； </a:t>
                      </a:r>
                      <a:r>
                        <a:rPr sz="2700" kern="0" spc="30">
                          <a:solidFill>
                            <a:srgbClr val="000000">
                              <a:alpha val="100000"/>
                            </a:srgbClr>
                          </a:solidFill>
                          <a:latin typeface="微软雅黑" panose="020B0503020204020204" charset="-122"/>
                          <a:ea typeface="微软雅黑" panose="020B0503020204020204" charset="-122"/>
                          <a:cs typeface="微软雅黑" panose="020B0503020204020204" charset="-122"/>
                        </a:rPr>
                        <a:t>加强主观题训练，思</a:t>
                      </a:r>
                      <a:r>
                        <a:rPr sz="27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维能力内化提升。</a:t>
                      </a:r>
                      <a:endParaRPr lang="en-US" altLang="en-US" sz="2700"/>
                    </a:p>
                  </a:txBody>
                  <a:tcPr marL="0" marR="0" marT="0" marB="0" vert="horz">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r>
            </a:tbl>
          </a:graphicData>
        </a:graphic>
      </p:graphicFrame>
      <p:grpSp>
        <p:nvGrpSpPr>
          <p:cNvPr id="8" name="group 8"/>
          <p:cNvGrpSpPr/>
          <p:nvPr/>
        </p:nvGrpSpPr>
        <p:grpSpPr>
          <a:xfrm rot="21600000">
            <a:off x="4880990" y="2592584"/>
            <a:ext cx="1605464" cy="1280661"/>
            <a:chOff x="0" y="0"/>
            <a:chExt cx="1605464" cy="1280661"/>
          </a:xfrm>
        </p:grpSpPr>
        <p:sp>
          <p:nvSpPr>
            <p:cNvPr id="712" name="path"/>
            <p:cNvSpPr/>
            <p:nvPr/>
          </p:nvSpPr>
          <p:spPr>
            <a:xfrm>
              <a:off x="1132713" y="257295"/>
              <a:ext cx="472750" cy="1017016"/>
            </a:xfrm>
            <a:custGeom>
              <a:avLst/>
              <a:gdLst/>
              <a:ahLst/>
              <a:cxnLst/>
              <a:rect l="0" t="0" r="0" b="0"/>
              <a:pathLst>
                <a:path w="744" h="1601">
                  <a:moveTo>
                    <a:pt x="365" y="1601"/>
                  </a:moveTo>
                  <a:lnTo>
                    <a:pt x="263" y="1175"/>
                  </a:lnTo>
                  <a:lnTo>
                    <a:pt x="365" y="1252"/>
                  </a:lnTo>
                  <a:lnTo>
                    <a:pt x="365" y="1252"/>
                  </a:lnTo>
                  <a:cubicBezTo>
                    <a:pt x="510" y="842"/>
                    <a:pt x="366" y="348"/>
                    <a:pt x="0" y="0"/>
                  </a:cubicBezTo>
                  <a:lnTo>
                    <a:pt x="0" y="0"/>
                  </a:lnTo>
                  <a:cubicBezTo>
                    <a:pt x="541" y="320"/>
                    <a:pt x="812" y="942"/>
                    <a:pt x="631" y="1453"/>
                  </a:cubicBezTo>
                  <a:lnTo>
                    <a:pt x="631" y="1453"/>
                  </a:lnTo>
                  <a:lnTo>
                    <a:pt x="734" y="1531"/>
                  </a:lnTo>
                  <a:lnTo>
                    <a:pt x="365" y="1601"/>
                  </a:lnTo>
                  <a:close/>
                </a:path>
              </a:pathLst>
            </a:custGeom>
            <a:solidFill>
              <a:srgbClr val="5B9BD5">
                <a:alpha val="100000"/>
              </a:srgbClr>
            </a:solidFill>
            <a:ln cap="flat">
              <a:noFill/>
              <a:prstDash val="solid"/>
              <a:miter lim="0"/>
            </a:ln>
          </p:spPr>
          <p:txBody>
            <a:bodyPr rtlCol="0"/>
            <a:lstStyle/>
            <a:p>
              <a:pPr algn="ctr"/>
              <a:endParaRPr lang="zh-CN" altLang="en-US"/>
            </a:p>
          </p:txBody>
        </p:sp>
        <p:sp>
          <p:nvSpPr>
            <p:cNvPr id="714" name="path"/>
            <p:cNvSpPr/>
            <p:nvPr/>
          </p:nvSpPr>
          <p:spPr>
            <a:xfrm>
              <a:off x="6350" y="0"/>
              <a:ext cx="1214373" cy="375278"/>
            </a:xfrm>
            <a:custGeom>
              <a:avLst/>
              <a:gdLst/>
              <a:ahLst/>
              <a:cxnLst/>
              <a:rect l="0" t="0" r="0" b="0"/>
              <a:pathLst>
                <a:path w="1912" h="590">
                  <a:moveTo>
                    <a:pt x="1912" y="497"/>
                  </a:moveTo>
                  <a:cubicBezTo>
                    <a:pt x="1358" y="79"/>
                    <a:pt x="620" y="120"/>
                    <a:pt x="265" y="590"/>
                  </a:cubicBezTo>
                  <a:cubicBezTo>
                    <a:pt x="265" y="590"/>
                    <a:pt x="265" y="590"/>
                    <a:pt x="265" y="590"/>
                  </a:cubicBezTo>
                  <a:lnTo>
                    <a:pt x="265" y="590"/>
                  </a:lnTo>
                  <a:lnTo>
                    <a:pt x="0" y="389"/>
                  </a:lnTo>
                  <a:lnTo>
                    <a:pt x="0" y="389"/>
                  </a:lnTo>
                  <a:cubicBezTo>
                    <a:pt x="355" y="-80"/>
                    <a:pt x="1092" y="-121"/>
                    <a:pt x="1646" y="297"/>
                  </a:cubicBezTo>
                  <a:lnTo>
                    <a:pt x="1912" y="497"/>
                  </a:lnTo>
                  <a:close/>
                </a:path>
              </a:pathLst>
            </a:custGeom>
            <a:solidFill>
              <a:srgbClr val="497DAB">
                <a:alpha val="100000"/>
              </a:srgbClr>
            </a:solidFill>
            <a:ln cap="flat">
              <a:noFill/>
              <a:prstDash val="solid"/>
              <a:miter lim="0"/>
            </a:ln>
          </p:spPr>
          <p:txBody>
            <a:bodyPr rtlCol="0"/>
            <a:lstStyle/>
            <a:p>
              <a:pPr algn="ctr"/>
              <a:endParaRPr lang="zh-CN" altLang="en-US"/>
            </a:p>
          </p:txBody>
        </p:sp>
        <p:sp>
          <p:nvSpPr>
            <p:cNvPr id="716" name="path"/>
            <p:cNvSpPr/>
            <p:nvPr/>
          </p:nvSpPr>
          <p:spPr>
            <a:xfrm>
              <a:off x="0" y="184"/>
              <a:ext cx="1605279" cy="1280477"/>
            </a:xfrm>
            <a:custGeom>
              <a:avLst/>
              <a:gdLst/>
              <a:ahLst/>
              <a:cxnLst/>
              <a:rect l="0" t="0" r="0" b="0"/>
              <a:pathLst>
                <a:path w="2527" h="2015">
                  <a:moveTo>
                    <a:pt x="1922" y="497"/>
                  </a:moveTo>
                  <a:cubicBezTo>
                    <a:pt x="1368" y="78"/>
                    <a:pt x="630" y="120"/>
                    <a:pt x="275" y="590"/>
                  </a:cubicBezTo>
                  <a:cubicBezTo>
                    <a:pt x="275" y="590"/>
                    <a:pt x="275" y="590"/>
                    <a:pt x="275" y="590"/>
                  </a:cubicBezTo>
                  <a:lnTo>
                    <a:pt x="275" y="590"/>
                  </a:lnTo>
                  <a:lnTo>
                    <a:pt x="10" y="389"/>
                  </a:lnTo>
                  <a:lnTo>
                    <a:pt x="10" y="389"/>
                  </a:lnTo>
                  <a:cubicBezTo>
                    <a:pt x="365" y="-80"/>
                    <a:pt x="1102" y="-121"/>
                    <a:pt x="1656" y="296"/>
                  </a:cubicBezTo>
                  <a:lnTo>
                    <a:pt x="1656" y="296"/>
                  </a:lnTo>
                  <a:lnTo>
                    <a:pt x="1922" y="497"/>
                  </a:lnTo>
                  <a:lnTo>
                    <a:pt x="1922" y="497"/>
                  </a:lnTo>
                  <a:cubicBezTo>
                    <a:pt x="2375" y="840"/>
                    <a:pt x="2577" y="1398"/>
                    <a:pt x="2415" y="1858"/>
                  </a:cubicBezTo>
                  <a:lnTo>
                    <a:pt x="2415" y="1858"/>
                  </a:lnTo>
                  <a:lnTo>
                    <a:pt x="2517" y="1936"/>
                  </a:lnTo>
                  <a:lnTo>
                    <a:pt x="2149" y="2006"/>
                  </a:lnTo>
                  <a:lnTo>
                    <a:pt x="2047" y="1580"/>
                  </a:lnTo>
                  <a:lnTo>
                    <a:pt x="2149" y="1657"/>
                  </a:lnTo>
                  <a:lnTo>
                    <a:pt x="2149" y="1657"/>
                  </a:lnTo>
                  <a:cubicBezTo>
                    <a:pt x="2294" y="1247"/>
                    <a:pt x="2150" y="753"/>
                    <a:pt x="1783" y="404"/>
                  </a:cubicBezTo>
                </a:path>
              </a:pathLst>
            </a:custGeom>
            <a:noFill/>
            <a:ln w="12700" cap="flat">
              <a:solidFill>
                <a:srgbClr val="41719C">
                  <a:alpha val="100000"/>
                </a:srgbClr>
              </a:solidFill>
              <a:prstDash val="solid"/>
              <a:miter lim="800000"/>
            </a:ln>
          </p:spPr>
          <p:txBody>
            <a:bodyPr rtlCol="0"/>
            <a:lstStyle/>
            <a:p>
              <a:pPr algn="ctr"/>
              <a:endParaRPr lang="zh-CN" altLang="en-US"/>
            </a:p>
          </p:txBody>
        </p:sp>
      </p:gr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textbox 720"/>
          <p:cNvSpPr/>
          <p:nvPr/>
        </p:nvSpPr>
        <p:spPr>
          <a:xfrm>
            <a:off x="958214" y="2054195"/>
            <a:ext cx="8730615" cy="2746375"/>
          </a:xfrm>
          <a:prstGeom prst="rect">
            <a:avLst/>
          </a:prstGeom>
        </p:spPr>
        <p:txBody>
          <a:bodyPr vert="horz" wrap="square" lIns="0" tIns="0" rIns="0" bIns="0"/>
          <a:lstStyle/>
          <a:p>
            <a:pPr algn="l" rtl="0" eaLnBrk="0">
              <a:lnSpc>
                <a:spcPct val="93000"/>
              </a:lnSpc>
            </a:pPr>
            <a:endParaRPr lang="en-US" altLang="en-US" sz="100"/>
          </a:p>
          <a:p>
            <a:pPr marL="12700" algn="l" rtl="0" eaLnBrk="0">
              <a:lnSpc>
                <a:spcPct val="95000"/>
              </a:lnSpc>
            </a:pPr>
            <a:r>
              <a:rPr sz="32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一轮复习的指导思想：</a:t>
            </a:r>
            <a:endParaRPr lang="en-US" altLang="en-US" sz="3200"/>
          </a:p>
          <a:p>
            <a:pPr algn="l" rtl="0" eaLnBrk="0">
              <a:lnSpc>
                <a:spcPct val="116000"/>
              </a:lnSpc>
            </a:pPr>
            <a:endParaRPr lang="en-US" altLang="en-US" sz="1000"/>
          </a:p>
          <a:p>
            <a:pPr marL="577215" algn="l" rtl="0" eaLnBrk="0">
              <a:lnSpc>
                <a:spcPct val="93000"/>
              </a:lnSpc>
              <a:spcBef>
                <a:spcPts val="965"/>
              </a:spcBef>
            </a:pPr>
            <a:r>
              <a:rPr sz="32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深研新课标和评价体系</a:t>
            </a:r>
            <a:r>
              <a:rPr sz="3200" b="1" kern="0" spc="0">
                <a:solidFill>
                  <a:srgbClr val="000000">
                    <a:alpha val="100000"/>
                  </a:srgbClr>
                </a:solidFill>
                <a:latin typeface="Arial" panose="020B0604020202020204"/>
                <a:ea typeface="Arial" panose="020B0604020202020204"/>
                <a:cs typeface="Arial" panose="020B0604020202020204"/>
              </a:rPr>
              <a:t>——</a:t>
            </a:r>
            <a:r>
              <a:rPr sz="3200" kern="0" spc="0">
                <a:ln w="11620"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教学、备考的</a:t>
            </a:r>
            <a:r>
              <a:rPr sz="3200" kern="0" spc="0">
                <a:ln w="11620" cap="flat" cmpd="sng">
                  <a:solidFill>
                    <a:srgbClr val="C00000">
                      <a:alpha val="100000"/>
                    </a:srgbClr>
                  </a:solidFill>
                  <a:prstDash val="solid"/>
                  <a:miter lim="10"/>
                </a:ln>
                <a:solidFill>
                  <a:srgbClr val="C00000">
                    <a:alpha val="100000"/>
                  </a:srgbClr>
                </a:solidFill>
                <a:latin typeface="黑体" panose="02010609060101010101" charset="-122"/>
                <a:ea typeface="黑体" panose="02010609060101010101" charset="-122"/>
                <a:cs typeface="黑体" panose="02010609060101010101" charset="-122"/>
              </a:rPr>
              <a:t>依据</a:t>
            </a:r>
            <a:endParaRPr lang="en-US" altLang="en-US" sz="3200"/>
          </a:p>
          <a:p>
            <a:pPr marL="577215" indent="-2540" algn="l" rtl="0" eaLnBrk="0">
              <a:lnSpc>
                <a:spcPct val="154000"/>
              </a:lnSpc>
              <a:spcBef>
                <a:spcPts val="10"/>
              </a:spcBef>
            </a:pPr>
            <a:r>
              <a:rPr sz="32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准确把握整合教材内容</a:t>
            </a:r>
            <a:r>
              <a:rPr sz="3200" b="1" kern="0" spc="0">
                <a:solidFill>
                  <a:srgbClr val="000000">
                    <a:alpha val="100000"/>
                  </a:srgbClr>
                </a:solidFill>
                <a:latin typeface="Arial" panose="020B0604020202020204"/>
                <a:ea typeface="Arial" panose="020B0604020202020204"/>
                <a:cs typeface="Arial" panose="020B0604020202020204"/>
              </a:rPr>
              <a:t>——</a:t>
            </a:r>
            <a:r>
              <a:rPr sz="3200" kern="0" spc="0">
                <a:ln w="11620"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教学、备考的</a:t>
            </a:r>
            <a:r>
              <a:rPr sz="3200" kern="0" spc="0">
                <a:ln w="11620" cap="flat" cmpd="sng">
                  <a:solidFill>
                    <a:srgbClr val="C00000">
                      <a:alpha val="100000"/>
                    </a:srgbClr>
                  </a:solidFill>
                  <a:prstDash val="solid"/>
                  <a:miter lim="10"/>
                </a:ln>
                <a:solidFill>
                  <a:srgbClr val="C00000">
                    <a:alpha val="100000"/>
                  </a:srgbClr>
                </a:solidFill>
                <a:latin typeface="黑体" panose="02010609060101010101" charset="-122"/>
                <a:ea typeface="黑体" panose="02010609060101010101" charset="-122"/>
                <a:cs typeface="黑体" panose="02010609060101010101" charset="-122"/>
              </a:rPr>
              <a:t>载体</a:t>
            </a:r>
            <a:r>
              <a:rPr sz="3200" kern="0" spc="0">
                <a:solidFill>
                  <a:srgbClr val="C00000">
                    <a:alpha val="100000"/>
                  </a:srgbClr>
                </a:solidFill>
                <a:latin typeface="黑体" panose="02010609060101010101" charset="-122"/>
                <a:ea typeface="黑体" panose="02010609060101010101" charset="-122"/>
                <a:cs typeface="黑体" panose="02010609060101010101" charset="-122"/>
              </a:rPr>
              <a:t> </a:t>
            </a:r>
            <a:r>
              <a:rPr sz="32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深入研究高考真题规律</a:t>
            </a:r>
            <a:r>
              <a:rPr sz="3200" b="1" kern="0" spc="0">
                <a:solidFill>
                  <a:srgbClr val="000000">
                    <a:alpha val="100000"/>
                  </a:srgbClr>
                </a:solidFill>
                <a:latin typeface="Arial" panose="020B0604020202020204"/>
                <a:ea typeface="Arial" panose="020B0604020202020204"/>
                <a:cs typeface="Arial" panose="020B0604020202020204"/>
              </a:rPr>
              <a:t>——</a:t>
            </a:r>
            <a:r>
              <a:rPr sz="3200" kern="0" spc="0">
                <a:ln w="11633" cap="flat" cmpd="sng">
                  <a:solidFill>
                    <a:srgbClr val="000000">
                      <a:alpha val="100000"/>
                    </a:srgbClr>
                  </a:solidFill>
                  <a:prstDash val="solid"/>
                  <a:miter lim="10"/>
                </a:ln>
                <a:solidFill>
                  <a:srgbClr val="000000">
                    <a:alpha val="100000"/>
                  </a:srgbClr>
                </a:solidFill>
                <a:latin typeface="黑体" panose="02010609060101010101" charset="-122"/>
                <a:ea typeface="黑体" panose="02010609060101010101" charset="-122"/>
                <a:cs typeface="黑体" panose="02010609060101010101" charset="-122"/>
              </a:rPr>
              <a:t>教学、备考的</a:t>
            </a:r>
            <a:r>
              <a:rPr sz="3200" kern="0" spc="0">
                <a:ln w="11633" cap="flat" cmpd="sng">
                  <a:solidFill>
                    <a:srgbClr val="C00000">
                      <a:alpha val="100000"/>
                    </a:srgbClr>
                  </a:solidFill>
                  <a:prstDash val="solid"/>
                  <a:miter lim="10"/>
                </a:ln>
                <a:solidFill>
                  <a:srgbClr val="C00000">
                    <a:alpha val="100000"/>
                  </a:srgbClr>
                </a:solidFill>
                <a:latin typeface="黑体" panose="02010609060101010101" charset="-122"/>
                <a:ea typeface="黑体" panose="02010609060101010101" charset="-122"/>
                <a:cs typeface="黑体" panose="02010609060101010101" charset="-122"/>
              </a:rPr>
              <a:t>参照</a:t>
            </a:r>
            <a:endParaRPr lang="en-US" altLang="en-US" sz="3200"/>
          </a:p>
        </p:txBody>
      </p:sp>
      <p:sp>
        <p:nvSpPr>
          <p:cNvPr id="722" name="textbox 722"/>
          <p:cNvSpPr/>
          <p:nvPr/>
        </p:nvSpPr>
        <p:spPr>
          <a:xfrm>
            <a:off x="2372867" y="1020698"/>
            <a:ext cx="6734175" cy="613409"/>
          </a:xfrm>
          <a:prstGeom prst="rect">
            <a:avLst/>
          </a:prstGeom>
          <a:solidFill>
            <a:srgbClr val="ED7D31"/>
          </a:solidFill>
        </p:spPr>
        <p:txBody>
          <a:bodyPr vert="horz" wrap="square" lIns="0" tIns="0" rIns="0" bIns="0"/>
          <a:lstStyle/>
          <a:p>
            <a:pPr algn="l" rtl="0" eaLnBrk="0">
              <a:lnSpc>
                <a:spcPct val="125000"/>
              </a:lnSpc>
            </a:pPr>
            <a:endParaRPr lang="en-US" altLang="en-US" sz="1000"/>
          </a:p>
          <a:p>
            <a:pPr marL="244475" algn="l" rtl="0" eaLnBrk="0">
              <a:lnSpc>
                <a:spcPct val="95000"/>
              </a:lnSpc>
              <a:spcBef>
                <a:spcPct val="0"/>
              </a:spcBef>
            </a:pPr>
            <a:r>
              <a:rPr sz="3200" kern="0" spc="0">
                <a:ln w="11620"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二、结合三新要求，制定复习策略</a:t>
            </a:r>
            <a:endParaRPr lang="en-US" altLang="en-US" sz="320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textbox 726"/>
          <p:cNvSpPr/>
          <p:nvPr/>
        </p:nvSpPr>
        <p:spPr>
          <a:xfrm>
            <a:off x="454253" y="2334346"/>
            <a:ext cx="6108700" cy="2988945"/>
          </a:xfrm>
          <a:prstGeom prst="rect">
            <a:avLst/>
          </a:prstGeom>
        </p:spPr>
        <p:txBody>
          <a:bodyPr vert="horz" wrap="square" lIns="0" tIns="0" rIns="0" bIns="0"/>
          <a:lstStyle/>
          <a:p>
            <a:pPr algn="l" rtl="0" eaLnBrk="0">
              <a:lnSpc>
                <a:spcPct val="66000"/>
              </a:lnSpc>
            </a:pPr>
            <a:endParaRPr lang="en-US" altLang="en-US" sz="100"/>
          </a:p>
          <a:p>
            <a:pPr marL="20320" indent="-7620" algn="l" rtl="0" eaLnBrk="0">
              <a:lnSpc>
                <a:spcPct val="98000"/>
              </a:lnSpc>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第一课  社会主义从空想到科学、从理论</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到实践的发展</a:t>
            </a:r>
            <a:endParaRPr lang="en-US" altLang="en-US" sz="2400"/>
          </a:p>
          <a:p>
            <a:pPr algn="l" rtl="0" eaLnBrk="0">
              <a:lnSpc>
                <a:spcPct val="110000"/>
              </a:lnSpc>
            </a:pPr>
            <a:endParaRPr lang="en-US" altLang="en-US" sz="1000"/>
          </a:p>
          <a:p>
            <a:pPr marL="12700" algn="l" rtl="0" eaLnBrk="0">
              <a:lnSpc>
                <a:spcPct val="95000"/>
              </a:lnSpc>
              <a:spcBef>
                <a:spcPts val="725"/>
              </a:spcBef>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第二课  只有社会主义才能救中国</a:t>
            </a:r>
            <a:endParaRPr lang="en-US" altLang="en-US" sz="2400"/>
          </a:p>
          <a:p>
            <a:pPr algn="l" rtl="0" eaLnBrk="0">
              <a:lnSpc>
                <a:spcPct val="109000"/>
              </a:lnSpc>
            </a:pPr>
            <a:endParaRPr lang="en-US" altLang="en-US" sz="1000"/>
          </a:p>
          <a:p>
            <a:pPr marL="12700" algn="l" rtl="0" eaLnBrk="0">
              <a:lnSpc>
                <a:spcPct val="95000"/>
              </a:lnSpc>
              <a:spcBef>
                <a:spcPts val="730"/>
              </a:spcBef>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第三课  只有中国特色</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社会主义才能发展中国</a:t>
            </a:r>
            <a:endParaRPr lang="en-US" altLang="en-US" sz="2400"/>
          </a:p>
          <a:p>
            <a:pPr algn="l" rtl="0" eaLnBrk="0">
              <a:lnSpc>
                <a:spcPct val="154000"/>
              </a:lnSpc>
            </a:pPr>
            <a:endParaRPr lang="en-US" altLang="en-US" sz="1000"/>
          </a:p>
          <a:p>
            <a:pPr algn="l" rtl="0" eaLnBrk="0">
              <a:lnSpc>
                <a:spcPct val="100000"/>
              </a:lnSpc>
            </a:pPr>
            <a:endParaRPr lang="en-US" altLang="en-US" sz="600"/>
          </a:p>
          <a:p>
            <a:pPr marL="24130" indent="-11430" algn="l" rtl="0" eaLnBrk="0">
              <a:lnSpc>
                <a:spcPct val="97000"/>
              </a:lnSpc>
            </a:pP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第四课  只有坚持</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和发展中国特色社会主义才</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能实现中华民族的伟大复兴</a:t>
            </a:r>
            <a:endParaRPr lang="en-US" altLang="en-US" sz="2400"/>
          </a:p>
        </p:txBody>
      </p:sp>
      <p:sp>
        <p:nvSpPr>
          <p:cNvPr id="728" name="textbox 728"/>
          <p:cNvSpPr/>
          <p:nvPr/>
        </p:nvSpPr>
        <p:spPr>
          <a:xfrm>
            <a:off x="6884573" y="2683224"/>
            <a:ext cx="4976495" cy="1918970"/>
          </a:xfrm>
          <a:prstGeom prst="rect">
            <a:avLst/>
          </a:prstGeom>
        </p:spPr>
        <p:txBody>
          <a:bodyPr vert="horz" wrap="square" lIns="0" tIns="0" rIns="0" bIns="0"/>
          <a:lstStyle/>
          <a:p>
            <a:pPr algn="l" rtl="0" eaLnBrk="0">
              <a:lnSpc>
                <a:spcPct val="82000"/>
              </a:lnSpc>
            </a:pPr>
            <a:endParaRPr lang="en-US" altLang="en-US" sz="100"/>
          </a:p>
          <a:p>
            <a:pPr marL="12700" algn="l" rtl="0" eaLnBrk="0">
              <a:lnSpc>
                <a:spcPct val="97000"/>
              </a:lnSpc>
            </a:pPr>
            <a:r>
              <a:rPr sz="20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回看走过的路  比较</a:t>
            </a:r>
            <a:r>
              <a:rPr sz="20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别人的路  远眺前进的路</a:t>
            </a:r>
            <a:endParaRPr lang="en-US" altLang="en-US" sz="2000"/>
          </a:p>
          <a:p>
            <a:pPr marL="112395" indent="635" algn="l" rtl="0" eaLnBrk="0">
              <a:lnSpc>
                <a:spcPct val="98000"/>
              </a:lnSpc>
              <a:spcBef>
                <a:spcPts val="730"/>
              </a:spcBef>
            </a:pPr>
            <a:r>
              <a:rPr sz="2000" kern="0" spc="10">
                <a:ln w="7277"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科学社会主义理论逻辑与中国社会发展</a:t>
            </a:r>
            <a:r>
              <a:rPr sz="2000" kern="0" spc="0">
                <a:ln w="7277"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历史</a:t>
            </a:r>
            <a:r>
              <a:rPr sz="2000" kern="0" spc="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000" kern="0" spc="10">
                <a:ln w="7277"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逻辑的辩证统一</a:t>
            </a:r>
            <a:endParaRPr lang="en-US" altLang="en-US" sz="2000"/>
          </a:p>
          <a:p>
            <a:pPr algn="l" rtl="0" eaLnBrk="0">
              <a:lnSpc>
                <a:spcPct val="124000"/>
              </a:lnSpc>
            </a:pPr>
            <a:endParaRPr lang="en-US" altLang="en-US" sz="1000"/>
          </a:p>
          <a:p>
            <a:pPr marL="66040" algn="l" rtl="0" eaLnBrk="0">
              <a:lnSpc>
                <a:spcPct val="97000"/>
              </a:lnSpc>
              <a:spcBef>
                <a:spcPts val="610"/>
              </a:spcBef>
            </a:pPr>
            <a:r>
              <a:rPr sz="20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方向决定道路</a:t>
            </a:r>
            <a:r>
              <a:rPr sz="2000" b="1" kern="0" spc="60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道路决</a:t>
            </a:r>
            <a:r>
              <a:rPr sz="20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定命运</a:t>
            </a:r>
            <a:endParaRPr lang="en-US" altLang="en-US" sz="2000"/>
          </a:p>
          <a:p>
            <a:pPr marL="198755" algn="l" rtl="0" eaLnBrk="0">
              <a:lnSpc>
                <a:spcPct val="95000"/>
              </a:lnSpc>
              <a:spcBef>
                <a:spcPts val="445"/>
              </a:spcBef>
            </a:pPr>
            <a:r>
              <a:rPr sz="2000" kern="0" spc="-10">
                <a:ln w="7277"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坚定四个自信</a:t>
            </a:r>
            <a:endParaRPr lang="en-US" altLang="en-US" sz="2000"/>
          </a:p>
        </p:txBody>
      </p:sp>
      <p:sp>
        <p:nvSpPr>
          <p:cNvPr id="730" name="textbox 730"/>
          <p:cNvSpPr/>
          <p:nvPr/>
        </p:nvSpPr>
        <p:spPr>
          <a:xfrm>
            <a:off x="760931" y="1271780"/>
            <a:ext cx="3571875" cy="436880"/>
          </a:xfrm>
          <a:prstGeom prst="rect">
            <a:avLst/>
          </a:prstGeom>
        </p:spPr>
        <p:txBody>
          <a:bodyPr vert="horz" wrap="square" lIns="0" tIns="0" rIns="0" bIns="0"/>
          <a:lstStyle/>
          <a:p>
            <a:pPr algn="l" rtl="0" eaLnBrk="0">
              <a:lnSpc>
                <a:spcPct val="83000"/>
              </a:lnSpc>
            </a:pPr>
            <a:endParaRPr lang="en-US" altLang="en-US" sz="100"/>
          </a:p>
          <a:p>
            <a:pPr marL="12700" algn="l" rtl="0" eaLnBrk="0">
              <a:lnSpc>
                <a:spcPct val="100000"/>
              </a:lnSpc>
            </a:pPr>
            <a:r>
              <a:rPr sz="2700" b="1" kern="0" spc="90">
                <a:solidFill>
                  <a:srgbClr val="000000">
                    <a:alpha val="100000"/>
                  </a:srgbClr>
                </a:solidFill>
                <a:latin typeface="微软雅黑" panose="020B0503020204020204" charset="-122"/>
                <a:ea typeface="微软雅黑" panose="020B0503020204020204" charset="-122"/>
                <a:cs typeface="微软雅黑" panose="020B0503020204020204" charset="-122"/>
              </a:rPr>
              <a:t>把握教材的主线和重点</a:t>
            </a:r>
            <a:endParaRPr lang="en-US" altLang="en-US" sz="270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textbox 734"/>
          <p:cNvSpPr/>
          <p:nvPr/>
        </p:nvSpPr>
        <p:spPr>
          <a:xfrm>
            <a:off x="2609443" y="2118192"/>
            <a:ext cx="4278629" cy="3392804"/>
          </a:xfrm>
          <a:prstGeom prst="rect">
            <a:avLst/>
          </a:prstGeom>
        </p:spPr>
        <p:txBody>
          <a:bodyPr vert="horz" wrap="square" lIns="0" tIns="0" rIns="0" bIns="0"/>
          <a:lstStyle/>
          <a:p>
            <a:pPr algn="l" rtl="0" eaLnBrk="0">
              <a:lnSpc>
                <a:spcPct val="82000"/>
              </a:lnSpc>
            </a:pPr>
            <a:endParaRPr lang="en-US" altLang="en-US" sz="100"/>
          </a:p>
          <a:p>
            <a:pPr marL="144780" algn="l" rtl="0" eaLnBrk="0">
              <a:lnSpc>
                <a:spcPct val="95000"/>
              </a:lnSpc>
            </a:pPr>
            <a:r>
              <a:rPr sz="2400" kern="0" spc="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生产资料所有制与经济体制</a:t>
            </a:r>
            <a:endParaRPr lang="en-US" altLang="en-US" sz="2400"/>
          </a:p>
          <a:p>
            <a:pPr marL="59055" algn="l" rtl="0" eaLnBrk="0">
              <a:lnSpc>
                <a:spcPct val="95000"/>
              </a:lnSpc>
              <a:spcBef>
                <a:spcPts val="1585"/>
              </a:spcBef>
            </a:pP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我国的生产资料所有制</a:t>
            </a:r>
            <a:endParaRPr lang="en-US" altLang="en-US" sz="2400"/>
          </a:p>
          <a:p>
            <a:pPr marL="18415" algn="l" rtl="0" eaLnBrk="0">
              <a:lnSpc>
                <a:spcPct val="95000"/>
              </a:lnSpc>
              <a:spcBef>
                <a:spcPts val="1345"/>
              </a:spcBef>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我国的社会主义市场经济体制</a:t>
            </a:r>
            <a:endParaRPr lang="en-US" altLang="en-US" sz="2400"/>
          </a:p>
          <a:p>
            <a:pPr algn="l" rtl="0" eaLnBrk="0">
              <a:lnSpc>
                <a:spcPct val="198000"/>
              </a:lnSpc>
            </a:pPr>
            <a:endParaRPr lang="en-US" altLang="en-US" sz="1000"/>
          </a:p>
          <a:p>
            <a:pPr marL="33655" algn="l" rtl="0" eaLnBrk="0">
              <a:lnSpc>
                <a:spcPct val="97000"/>
              </a:lnSpc>
              <a:spcBef>
                <a:spcPts val="725"/>
              </a:spcBef>
            </a:pP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经济社会与社会进步</a:t>
            </a:r>
            <a:endParaRPr lang="en-US" altLang="en-US" sz="2400"/>
          </a:p>
          <a:p>
            <a:pPr algn="l" rtl="0" eaLnBrk="0">
              <a:lnSpc>
                <a:spcPct val="126000"/>
              </a:lnSpc>
            </a:pPr>
            <a:endParaRPr lang="en-US" altLang="en-US" sz="1000"/>
          </a:p>
          <a:p>
            <a:pPr marL="18415" algn="l" rtl="0" eaLnBrk="0">
              <a:lnSpc>
                <a:spcPct val="95000"/>
              </a:lnSpc>
              <a:spcBef>
                <a:spcPts val="720"/>
              </a:spcBef>
            </a:pP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我国的经济发展</a:t>
            </a:r>
            <a:endParaRPr lang="en-US" altLang="en-US" sz="2400"/>
          </a:p>
          <a:p>
            <a:pPr algn="l" rtl="0" eaLnBrk="0">
              <a:lnSpc>
                <a:spcPct val="105000"/>
              </a:lnSpc>
            </a:pPr>
            <a:endParaRPr lang="en-US" altLang="en-US" sz="1400"/>
          </a:p>
          <a:p>
            <a:pPr algn="l" rtl="0" eaLnBrk="0">
              <a:lnSpc>
                <a:spcPct val="11000"/>
              </a:lnSpc>
            </a:pPr>
            <a:endParaRPr lang="en-US" altLang="en-US" sz="100"/>
          </a:p>
          <a:p>
            <a:pPr marL="12700" algn="l" rtl="0" eaLnBrk="0">
              <a:lnSpc>
                <a:spcPct val="95000"/>
              </a:lnSpc>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我国的个人收入分配与社会保障</a:t>
            </a:r>
            <a:endParaRPr lang="en-US" altLang="en-US" sz="2400"/>
          </a:p>
        </p:txBody>
      </p:sp>
      <p:sp>
        <p:nvSpPr>
          <p:cNvPr id="736" name="textbox 736"/>
          <p:cNvSpPr/>
          <p:nvPr/>
        </p:nvSpPr>
        <p:spPr>
          <a:xfrm>
            <a:off x="1207729" y="2118192"/>
            <a:ext cx="1275714" cy="3394075"/>
          </a:xfrm>
          <a:prstGeom prst="rect">
            <a:avLst/>
          </a:prstGeom>
        </p:spPr>
        <p:txBody>
          <a:bodyPr vert="horz" wrap="square" lIns="0" tIns="0" rIns="0" bIns="0"/>
          <a:lstStyle/>
          <a:p>
            <a:pPr algn="l" rtl="0" eaLnBrk="0">
              <a:lnSpc>
                <a:spcPct val="82000"/>
              </a:lnSpc>
            </a:pPr>
            <a:endParaRPr lang="en-US" altLang="en-US" sz="100"/>
          </a:p>
          <a:p>
            <a:pPr marL="12700" algn="l" rtl="0" eaLnBrk="0">
              <a:lnSpc>
                <a:spcPct val="95000"/>
              </a:lnSpc>
            </a:pPr>
            <a:r>
              <a:rPr sz="2400" kern="0" spc="-2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第一单元</a:t>
            </a:r>
            <a:endParaRPr lang="en-US" altLang="en-US" sz="2400"/>
          </a:p>
          <a:p>
            <a:pPr marL="240665" algn="l" rtl="0" eaLnBrk="0">
              <a:lnSpc>
                <a:spcPct val="83000"/>
              </a:lnSpc>
              <a:spcBef>
                <a:spcPts val="1600"/>
              </a:spcBef>
            </a:pPr>
            <a:r>
              <a:rPr sz="24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第一课</a:t>
            </a:r>
            <a:endParaRPr lang="en-US" altLang="en-US" sz="2400"/>
          </a:p>
          <a:p>
            <a:pPr marL="200025" algn="l" rtl="0" eaLnBrk="0">
              <a:lnSpc>
                <a:spcPts val="4090"/>
              </a:lnSpc>
            </a:pP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第二课</a:t>
            </a:r>
            <a:endParaRPr lang="en-US" altLang="en-US" sz="2400"/>
          </a:p>
          <a:p>
            <a:pPr algn="l" rtl="0" eaLnBrk="0">
              <a:lnSpc>
                <a:spcPct val="112000"/>
              </a:lnSpc>
            </a:pPr>
            <a:endParaRPr lang="en-US" altLang="en-US" sz="1000"/>
          </a:p>
          <a:p>
            <a:pPr algn="l" rtl="0" eaLnBrk="0">
              <a:lnSpc>
                <a:spcPct val="112000"/>
              </a:lnSpc>
            </a:pPr>
            <a:endParaRPr lang="en-US" altLang="en-US" sz="1000"/>
          </a:p>
          <a:p>
            <a:pPr marL="44450" algn="l" rtl="0" eaLnBrk="0">
              <a:lnSpc>
                <a:spcPct val="98000"/>
              </a:lnSpc>
              <a:spcBef>
                <a:spcPts val="725"/>
              </a:spcBef>
            </a:pPr>
            <a:r>
              <a:rPr sz="24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第二单元</a:t>
            </a:r>
            <a:endParaRPr lang="en-US" altLang="en-US" sz="2400"/>
          </a:p>
          <a:p>
            <a:pPr algn="l" rtl="0" eaLnBrk="0">
              <a:lnSpc>
                <a:spcPct val="124000"/>
              </a:lnSpc>
            </a:pPr>
            <a:endParaRPr lang="en-US" altLang="en-US" sz="1000"/>
          </a:p>
          <a:p>
            <a:pPr marL="200025" algn="l" rtl="0" eaLnBrk="0">
              <a:lnSpc>
                <a:spcPct val="95000"/>
              </a:lnSpc>
              <a:spcBef>
                <a:spcPts val="720"/>
              </a:spcBef>
            </a:pP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第三课</a:t>
            </a:r>
            <a:endParaRPr lang="en-US" altLang="en-US" sz="2400"/>
          </a:p>
          <a:p>
            <a:pPr algn="l" rtl="0" eaLnBrk="0">
              <a:lnSpc>
                <a:spcPct val="106000"/>
              </a:lnSpc>
            </a:pPr>
            <a:endParaRPr lang="en-US" altLang="en-US" sz="1400"/>
          </a:p>
          <a:p>
            <a:pPr algn="l" rtl="0" eaLnBrk="0">
              <a:lnSpc>
                <a:spcPct val="12000"/>
              </a:lnSpc>
            </a:pPr>
            <a:endParaRPr lang="en-US" altLang="en-US" sz="100"/>
          </a:p>
          <a:p>
            <a:pPr marL="193675" algn="l" rtl="0" eaLnBrk="0">
              <a:lnSpc>
                <a:spcPct val="95000"/>
              </a:lnSpc>
            </a:pP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第四课</a:t>
            </a:r>
            <a:endParaRPr lang="en-US" altLang="en-US" sz="2400"/>
          </a:p>
        </p:txBody>
      </p:sp>
      <p:sp>
        <p:nvSpPr>
          <p:cNvPr id="738" name="textbox 738"/>
          <p:cNvSpPr/>
          <p:nvPr/>
        </p:nvSpPr>
        <p:spPr>
          <a:xfrm>
            <a:off x="7624657" y="2579964"/>
            <a:ext cx="2147570" cy="738505"/>
          </a:xfrm>
          <a:prstGeom prst="rect">
            <a:avLst/>
          </a:prstGeom>
        </p:spPr>
        <p:txBody>
          <a:bodyPr vert="horz" wrap="square" lIns="0" tIns="0" rIns="0" bIns="0"/>
          <a:lstStyle/>
          <a:p>
            <a:pPr algn="l" rtl="0" eaLnBrk="0">
              <a:lnSpc>
                <a:spcPct val="106000"/>
              </a:lnSpc>
            </a:pPr>
            <a:endParaRPr lang="en-US" altLang="en-US" sz="100"/>
          </a:p>
          <a:p>
            <a:pPr marL="15875" indent="-3175" algn="l" rtl="0" eaLnBrk="0">
              <a:lnSpc>
                <a:spcPct val="97000"/>
              </a:lnSpc>
            </a:pP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加快完善社会主</a:t>
            </a: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义市场经济体制</a:t>
            </a:r>
            <a:endParaRPr lang="en-US" altLang="en-US" sz="2400"/>
          </a:p>
        </p:txBody>
      </p:sp>
      <p:sp>
        <p:nvSpPr>
          <p:cNvPr id="740" name="textbox 740"/>
          <p:cNvSpPr/>
          <p:nvPr/>
        </p:nvSpPr>
        <p:spPr>
          <a:xfrm>
            <a:off x="760929" y="1271780"/>
            <a:ext cx="3571875" cy="436880"/>
          </a:xfrm>
          <a:prstGeom prst="rect">
            <a:avLst/>
          </a:prstGeom>
        </p:spPr>
        <p:txBody>
          <a:bodyPr vert="horz" wrap="square" lIns="0" tIns="0" rIns="0" bIns="0"/>
          <a:lstStyle/>
          <a:p>
            <a:pPr algn="l" rtl="0" eaLnBrk="0">
              <a:lnSpc>
                <a:spcPct val="83000"/>
              </a:lnSpc>
            </a:pPr>
            <a:endParaRPr lang="en-US" altLang="en-US" sz="100"/>
          </a:p>
          <a:p>
            <a:pPr marL="12700" algn="l" rtl="0" eaLnBrk="0">
              <a:lnSpc>
                <a:spcPct val="100000"/>
              </a:lnSpc>
            </a:pPr>
            <a:r>
              <a:rPr sz="2700" b="1" kern="0" spc="90">
                <a:solidFill>
                  <a:srgbClr val="000000">
                    <a:alpha val="100000"/>
                  </a:srgbClr>
                </a:solidFill>
                <a:latin typeface="微软雅黑" panose="020B0503020204020204" charset="-122"/>
                <a:ea typeface="微软雅黑" panose="020B0503020204020204" charset="-122"/>
                <a:cs typeface="微软雅黑" panose="020B0503020204020204" charset="-122"/>
              </a:rPr>
              <a:t>把握教材的主线和重点</a:t>
            </a:r>
            <a:endParaRPr lang="en-US" altLang="en-US" sz="2700"/>
          </a:p>
        </p:txBody>
      </p:sp>
      <p:sp>
        <p:nvSpPr>
          <p:cNvPr id="742" name="textbox 742"/>
          <p:cNvSpPr/>
          <p:nvPr/>
        </p:nvSpPr>
        <p:spPr>
          <a:xfrm>
            <a:off x="7748167" y="4379518"/>
            <a:ext cx="1841500" cy="737234"/>
          </a:xfrm>
          <a:prstGeom prst="rect">
            <a:avLst/>
          </a:prstGeom>
        </p:spPr>
        <p:txBody>
          <a:bodyPr vert="horz" wrap="square" lIns="0" tIns="0" rIns="0" bIns="0"/>
          <a:lstStyle/>
          <a:p>
            <a:pPr algn="l" rtl="0" eaLnBrk="0">
              <a:lnSpc>
                <a:spcPct val="97000"/>
              </a:lnSpc>
            </a:pPr>
            <a:endParaRPr lang="en-US" altLang="en-US" sz="100"/>
          </a:p>
          <a:p>
            <a:pPr marL="12700" indent="5715" algn="l" rtl="0" eaLnBrk="0">
              <a:lnSpc>
                <a:spcPct val="97000"/>
              </a:lnSpc>
            </a:pPr>
            <a:r>
              <a:rPr sz="24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践行社会责任</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促进社会进步</a:t>
            </a:r>
            <a:endParaRPr lang="en-US" altLang="en-US" sz="240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textbox 746"/>
          <p:cNvSpPr/>
          <p:nvPr/>
        </p:nvSpPr>
        <p:spPr>
          <a:xfrm>
            <a:off x="760929" y="1271780"/>
            <a:ext cx="6294120" cy="5126990"/>
          </a:xfrm>
          <a:prstGeom prst="rect">
            <a:avLst/>
          </a:prstGeom>
        </p:spPr>
        <p:txBody>
          <a:bodyPr vert="horz" wrap="square" lIns="0" tIns="0" rIns="0" bIns="0"/>
          <a:lstStyle/>
          <a:p>
            <a:pPr algn="l" rtl="0" eaLnBrk="0">
              <a:lnSpc>
                <a:spcPct val="83000"/>
              </a:lnSpc>
            </a:pPr>
            <a:endParaRPr lang="en-US" altLang="en-US" sz="100"/>
          </a:p>
          <a:p>
            <a:pPr marL="12700" algn="l" rtl="0" eaLnBrk="0">
              <a:lnSpc>
                <a:spcPct val="100000"/>
              </a:lnSpc>
            </a:pPr>
            <a:r>
              <a:rPr sz="2700" b="1" kern="0" spc="90">
                <a:solidFill>
                  <a:srgbClr val="000000">
                    <a:alpha val="100000"/>
                  </a:srgbClr>
                </a:solidFill>
                <a:latin typeface="微软雅黑" panose="020B0503020204020204" charset="-122"/>
                <a:ea typeface="微软雅黑" panose="020B0503020204020204" charset="-122"/>
                <a:cs typeface="微软雅黑" panose="020B0503020204020204" charset="-122"/>
              </a:rPr>
              <a:t>把握教材的主线和重点</a:t>
            </a:r>
            <a:endParaRPr lang="en-US" altLang="en-US" sz="2700"/>
          </a:p>
          <a:p>
            <a:pPr algn="l" rtl="0" eaLnBrk="0">
              <a:lnSpc>
                <a:spcPct val="117000"/>
              </a:lnSpc>
            </a:pPr>
            <a:endParaRPr lang="en-US" altLang="en-US" sz="1000"/>
          </a:p>
          <a:p>
            <a:pPr algn="l" rtl="0" eaLnBrk="0">
              <a:lnSpc>
                <a:spcPct val="118000"/>
              </a:lnSpc>
            </a:pPr>
            <a:endParaRPr lang="en-US" altLang="en-US" sz="1000"/>
          </a:p>
          <a:p>
            <a:pPr marL="438150" algn="l" rtl="0" eaLnBrk="0">
              <a:lnSpc>
                <a:spcPts val="7580"/>
              </a:lnSpc>
              <a:spcBef>
                <a:spcPts val="1330"/>
              </a:spcBef>
            </a:pPr>
            <a:r>
              <a:rPr sz="3600" kern="0" spc="100" baseline="5000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中国共产党的领导</a:t>
            </a:r>
            <a:r>
              <a:rPr sz="4400" kern="0" spc="100">
                <a:solidFill>
                  <a:srgbClr val="5B9BD5">
                    <a:alpha val="100000"/>
                  </a:srgbClr>
                </a:solidFill>
                <a:latin typeface="Arial" panose="020B0604020202020204"/>
                <a:ea typeface="Arial" panose="020B0604020202020204"/>
                <a:cs typeface="Arial" panose="020B0604020202020204"/>
              </a:rPr>
              <a:t>{</a:t>
            </a:r>
            <a:endParaRPr lang="en-US" altLang="en-US" sz="4400"/>
          </a:p>
          <a:p>
            <a:pPr algn="l" rtl="0" eaLnBrk="0">
              <a:lnSpc>
                <a:spcPct val="123000"/>
              </a:lnSpc>
            </a:pPr>
            <a:endParaRPr lang="en-US" altLang="en-US" sz="1000"/>
          </a:p>
          <a:p>
            <a:pPr marL="680720" algn="l" rtl="0" eaLnBrk="0">
              <a:lnSpc>
                <a:spcPts val="9045"/>
              </a:lnSpc>
              <a:spcBef>
                <a:spcPts val="1320"/>
              </a:spcBef>
            </a:pPr>
            <a:r>
              <a:rPr sz="3600" kern="0" spc="130" baseline="7200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人民当家作主</a:t>
            </a:r>
            <a:r>
              <a:rPr sz="2300" kern="0" spc="1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4400" kern="0" spc="130">
                <a:solidFill>
                  <a:srgbClr val="5B9BD5">
                    <a:alpha val="100000"/>
                  </a:srgbClr>
                </a:solidFill>
                <a:latin typeface="Arial" panose="020B0604020202020204"/>
                <a:ea typeface="Arial" panose="020B0604020202020204"/>
                <a:cs typeface="Arial" panose="020B0604020202020204"/>
              </a:rPr>
              <a:t>{</a:t>
            </a:r>
            <a:r>
              <a:rPr sz="3300" kern="0" spc="130" baseline="670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我国的</a:t>
            </a:r>
            <a:r>
              <a:rPr sz="3300" kern="0" spc="120" baseline="6700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根本政治制度</a:t>
            </a:r>
            <a:endParaRPr lang="en-US" altLang="en-US" sz="3300" baseline="67000"/>
          </a:p>
          <a:p>
            <a:pPr algn="l" rtl="0" eaLnBrk="0">
              <a:lnSpc>
                <a:spcPct val="147000"/>
              </a:lnSpc>
            </a:pPr>
            <a:endParaRPr lang="en-US" altLang="en-US" sz="1000"/>
          </a:p>
          <a:p>
            <a:pPr algn="l" rtl="0" eaLnBrk="0">
              <a:lnSpc>
                <a:spcPct val="148000"/>
              </a:lnSpc>
            </a:pPr>
            <a:endParaRPr lang="en-US" altLang="en-US" sz="1000"/>
          </a:p>
          <a:p>
            <a:pPr algn="l" rtl="0" eaLnBrk="0">
              <a:lnSpc>
                <a:spcPct val="100000"/>
              </a:lnSpc>
            </a:pPr>
            <a:endParaRPr lang="en-US" altLang="en-US" sz="1100"/>
          </a:p>
          <a:p>
            <a:pPr algn="l" rtl="0" eaLnBrk="0">
              <a:lnSpc>
                <a:spcPct val="6000"/>
              </a:lnSpc>
            </a:pPr>
            <a:endParaRPr lang="en-US" altLang="en-US" sz="100"/>
          </a:p>
          <a:p>
            <a:pPr marL="1266825" algn="l" rtl="0" eaLnBrk="0">
              <a:lnSpc>
                <a:spcPts val="8490"/>
              </a:lnSpc>
            </a:pPr>
            <a:r>
              <a:rPr sz="3600" kern="0" spc="170" baseline="5500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依法治国</a:t>
            </a:r>
            <a:r>
              <a:rPr sz="2300" kern="0" spc="-1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4400" kern="0" spc="170">
                <a:solidFill>
                  <a:srgbClr val="5B9BD5">
                    <a:alpha val="100000"/>
                  </a:srgbClr>
                </a:solidFill>
                <a:latin typeface="Arial" panose="020B0604020202020204"/>
                <a:ea typeface="Arial" panose="020B0604020202020204"/>
                <a:cs typeface="Arial" panose="020B0604020202020204"/>
              </a:rPr>
              <a:t>{</a:t>
            </a:r>
            <a:endParaRPr lang="en-US" altLang="en-US" sz="4400"/>
          </a:p>
        </p:txBody>
      </p:sp>
      <p:sp>
        <p:nvSpPr>
          <p:cNvPr id="748" name="textbox 748"/>
          <p:cNvSpPr/>
          <p:nvPr/>
        </p:nvSpPr>
        <p:spPr>
          <a:xfrm>
            <a:off x="5373653" y="5273501"/>
            <a:ext cx="850264" cy="340359"/>
          </a:xfrm>
          <a:prstGeom prst="rect">
            <a:avLst/>
          </a:prstGeom>
        </p:spPr>
        <p:txBody>
          <a:bodyPr vert="horz" wrap="square" lIns="0" tIns="0" rIns="0" bIns="0"/>
          <a:lstStyle/>
          <a:p>
            <a:pPr algn="l" rtl="0" eaLnBrk="0">
              <a:lnSpc>
                <a:spcPct val="91000"/>
              </a:lnSpc>
            </a:pPr>
            <a:endParaRPr lang="en-US" altLang="en-US" sz="100"/>
          </a:p>
          <a:p>
            <a:pPr marL="12700" algn="l" rtl="0" eaLnBrk="0">
              <a:lnSpc>
                <a:spcPct val="98000"/>
              </a:lnSpc>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本方式</a:t>
            </a:r>
            <a:endParaRPr lang="en-US" altLang="en-US" sz="2100"/>
          </a:p>
        </p:txBody>
      </p:sp>
      <p:sp>
        <p:nvSpPr>
          <p:cNvPr id="750" name="textbox 750"/>
          <p:cNvSpPr/>
          <p:nvPr/>
        </p:nvSpPr>
        <p:spPr>
          <a:xfrm>
            <a:off x="3707830" y="5749635"/>
            <a:ext cx="1687195" cy="342900"/>
          </a:xfrm>
          <a:prstGeom prst="rect">
            <a:avLst/>
          </a:prstGeom>
        </p:spPr>
        <p:txBody>
          <a:bodyPr vert="horz" wrap="square" lIns="0" tIns="0" rIns="0" bIns="0"/>
          <a:lstStyle/>
          <a:p>
            <a:pPr algn="l" rtl="0" eaLnBrk="0">
              <a:lnSpc>
                <a:spcPct val="85000"/>
              </a:lnSpc>
            </a:pPr>
            <a:endParaRPr lang="en-US" altLang="en-US" sz="100"/>
          </a:p>
          <a:p>
            <a:pPr marL="12700" algn="l" rtl="0" eaLnBrk="0">
              <a:lnSpc>
                <a:spcPct val="99000"/>
              </a:lnSpc>
            </a:pPr>
            <a:r>
              <a:rPr sz="21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法治中国建设</a:t>
            </a:r>
            <a:endParaRPr lang="en-US" altLang="en-US" sz="2100"/>
          </a:p>
        </p:txBody>
      </p:sp>
      <p:sp>
        <p:nvSpPr>
          <p:cNvPr id="752" name="textbox 752"/>
          <p:cNvSpPr/>
          <p:nvPr/>
        </p:nvSpPr>
        <p:spPr>
          <a:xfrm>
            <a:off x="3705878" y="5273501"/>
            <a:ext cx="1681479" cy="343534"/>
          </a:xfrm>
          <a:prstGeom prst="rect">
            <a:avLst/>
          </a:prstGeom>
        </p:spPr>
        <p:txBody>
          <a:bodyPr vert="horz" wrap="square" lIns="0" tIns="0" rIns="0" bIns="0"/>
          <a:lstStyle/>
          <a:p>
            <a:pPr algn="l" rtl="0" eaLnBrk="0">
              <a:lnSpc>
                <a:spcPct val="90000"/>
              </a:lnSpc>
            </a:pPr>
            <a:endParaRPr lang="en-US" altLang="en-US" sz="100"/>
          </a:p>
          <a:p>
            <a:pPr marL="12700" algn="l" rtl="0" eaLnBrk="0">
              <a:lnSpc>
                <a:spcPct val="99000"/>
              </a:lnSpc>
            </a:pPr>
            <a:r>
              <a:rPr sz="21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治国理政的基</a:t>
            </a:r>
            <a:endParaRPr lang="en-US" altLang="en-US" sz="2100"/>
          </a:p>
        </p:txBody>
      </p:sp>
      <p:sp>
        <p:nvSpPr>
          <p:cNvPr id="754" name="textbox 754"/>
          <p:cNvSpPr/>
          <p:nvPr/>
        </p:nvSpPr>
        <p:spPr>
          <a:xfrm>
            <a:off x="6487843" y="2957692"/>
            <a:ext cx="572769" cy="342900"/>
          </a:xfrm>
          <a:prstGeom prst="rect">
            <a:avLst/>
          </a:prstGeom>
        </p:spPr>
        <p:txBody>
          <a:bodyPr vert="horz" wrap="square" lIns="0" tIns="0" rIns="0" bIns="0"/>
          <a:lstStyle/>
          <a:p>
            <a:pPr algn="l" rtl="0" eaLnBrk="0">
              <a:lnSpc>
                <a:spcPct val="85000"/>
              </a:lnSpc>
            </a:pPr>
            <a:endParaRPr lang="en-US" altLang="en-US" sz="100"/>
          </a:p>
          <a:p>
            <a:pPr marL="12700" algn="l" rtl="0" eaLnBrk="0">
              <a:lnSpc>
                <a:spcPct val="99000"/>
              </a:lnSpc>
            </a:pPr>
            <a:r>
              <a:rPr sz="21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领导</a:t>
            </a:r>
            <a:endParaRPr lang="en-US" altLang="en-US" sz="2100"/>
          </a:p>
        </p:txBody>
      </p:sp>
      <p:sp>
        <p:nvSpPr>
          <p:cNvPr id="756" name="textbox 756"/>
          <p:cNvSpPr/>
          <p:nvPr/>
        </p:nvSpPr>
        <p:spPr>
          <a:xfrm>
            <a:off x="6204370" y="2957692"/>
            <a:ext cx="292734" cy="344170"/>
          </a:xfrm>
          <a:prstGeom prst="rect">
            <a:avLst/>
          </a:prstGeom>
        </p:spPr>
        <p:txBody>
          <a:bodyPr vert="horz" wrap="square" lIns="0" tIns="0" rIns="0" bIns="0"/>
          <a:lstStyle/>
          <a:p>
            <a:pPr algn="l" rtl="0" eaLnBrk="0">
              <a:lnSpc>
                <a:spcPct val="92000"/>
              </a:lnSpc>
            </a:pPr>
            <a:endParaRPr lang="en-US" altLang="en-US" sz="100"/>
          </a:p>
          <a:p>
            <a:pPr marL="12700" algn="l" rtl="0" eaLnBrk="0">
              <a:lnSpc>
                <a:spcPct val="9900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面</a:t>
            </a:r>
            <a:endParaRPr lang="en-US" altLang="en-US" sz="2100"/>
          </a:p>
        </p:txBody>
      </p:sp>
      <p:sp>
        <p:nvSpPr>
          <p:cNvPr id="758" name="textbox 758"/>
          <p:cNvSpPr/>
          <p:nvPr/>
        </p:nvSpPr>
        <p:spPr>
          <a:xfrm>
            <a:off x="6209399" y="2485470"/>
            <a:ext cx="294004" cy="343534"/>
          </a:xfrm>
          <a:prstGeom prst="rect">
            <a:avLst/>
          </a:prstGeom>
        </p:spPr>
        <p:txBody>
          <a:bodyPr vert="horz" wrap="square" lIns="0" tIns="0" rIns="0" bIns="0"/>
          <a:lstStyle/>
          <a:p>
            <a:pPr algn="l" rtl="0" eaLnBrk="0">
              <a:lnSpc>
                <a:spcPct val="90000"/>
              </a:lnSpc>
            </a:pPr>
            <a:endParaRPr lang="en-US" altLang="en-US" sz="100"/>
          </a:p>
          <a:p>
            <a:pPr marL="12700" algn="l" rtl="0" eaLnBrk="0">
              <a:lnSpc>
                <a:spcPct val="99000"/>
              </a:lnSpc>
            </a:pPr>
            <a:r>
              <a:rPr sz="21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性</a:t>
            </a:r>
            <a:endParaRPr lang="en-US" altLang="en-US" sz="2100"/>
          </a:p>
        </p:txBody>
      </p:sp>
      <p:sp>
        <p:nvSpPr>
          <p:cNvPr id="760" name="textbox 760"/>
          <p:cNvSpPr/>
          <p:nvPr/>
        </p:nvSpPr>
        <p:spPr>
          <a:xfrm>
            <a:off x="5924412" y="2957692"/>
            <a:ext cx="294004" cy="353059"/>
          </a:xfrm>
          <a:prstGeom prst="rect">
            <a:avLst/>
          </a:prstGeom>
        </p:spPr>
        <p:txBody>
          <a:bodyPr vert="horz" wrap="square" lIns="0" tIns="0" rIns="0" bIns="0"/>
          <a:lstStyle/>
          <a:p>
            <a:pPr algn="l" rtl="0" eaLnBrk="0">
              <a:lnSpc>
                <a:spcPct val="83000"/>
              </a:lnSpc>
            </a:pPr>
            <a:endParaRPr lang="en-US" altLang="en-US" sz="100"/>
          </a:p>
          <a:p>
            <a:pPr marL="12700" algn="l" rtl="0" eaLnBrk="0">
              <a:lnSpc>
                <a:spcPts val="2580"/>
              </a:lnSpc>
            </a:pPr>
            <a:r>
              <a:rPr sz="21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全</a:t>
            </a:r>
            <a:endParaRPr lang="en-US" altLang="en-US" sz="2100"/>
          </a:p>
        </p:txBody>
      </p:sp>
      <p:sp>
        <p:nvSpPr>
          <p:cNvPr id="762" name="textbox 762"/>
          <p:cNvSpPr/>
          <p:nvPr/>
        </p:nvSpPr>
        <p:spPr>
          <a:xfrm>
            <a:off x="5922527" y="2485470"/>
            <a:ext cx="295909" cy="349884"/>
          </a:xfrm>
          <a:prstGeom prst="rect">
            <a:avLst/>
          </a:prstGeom>
        </p:spPr>
        <p:txBody>
          <a:bodyPr vert="horz" wrap="square" lIns="0" tIns="0" rIns="0" bIns="0"/>
          <a:lstStyle/>
          <a:p>
            <a:pPr algn="l" rtl="0" eaLnBrk="0">
              <a:lnSpc>
                <a:spcPct val="83000"/>
              </a:lnSpc>
            </a:pPr>
            <a:endParaRPr lang="en-US" altLang="en-US" sz="100"/>
          </a:p>
          <a:p>
            <a:pPr marL="12700" algn="l" rtl="0" eaLnBrk="0">
              <a:lnSpc>
                <a:spcPts val="255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进</a:t>
            </a:r>
            <a:endParaRPr lang="en-US" altLang="en-US" sz="2100"/>
          </a:p>
        </p:txBody>
      </p:sp>
      <p:sp>
        <p:nvSpPr>
          <p:cNvPr id="764" name="textbox 764"/>
          <p:cNvSpPr/>
          <p:nvPr/>
        </p:nvSpPr>
        <p:spPr>
          <a:xfrm>
            <a:off x="5928276" y="2081392"/>
            <a:ext cx="291465" cy="344170"/>
          </a:xfrm>
          <a:prstGeom prst="rect">
            <a:avLst/>
          </a:prstGeom>
        </p:spPr>
        <p:txBody>
          <a:bodyPr vert="horz" wrap="square" lIns="0" tIns="0" rIns="0" bIns="0"/>
          <a:lstStyle/>
          <a:p>
            <a:pPr algn="l" rtl="0" eaLnBrk="0">
              <a:lnSpc>
                <a:spcPct val="92000"/>
              </a:lnSpc>
            </a:pPr>
            <a:endParaRPr lang="en-US" altLang="en-US" sz="100"/>
          </a:p>
          <a:p>
            <a:pPr marL="12700" algn="l" rtl="0" eaLnBrk="0">
              <a:lnSpc>
                <a:spcPct val="9900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择</a:t>
            </a:r>
            <a:endParaRPr lang="en-US" altLang="en-US" sz="2100"/>
          </a:p>
        </p:txBody>
      </p:sp>
      <p:sp>
        <p:nvSpPr>
          <p:cNvPr id="766" name="textbox 766"/>
          <p:cNvSpPr/>
          <p:nvPr/>
        </p:nvSpPr>
        <p:spPr>
          <a:xfrm>
            <a:off x="5668461" y="2957692"/>
            <a:ext cx="271145" cy="346075"/>
          </a:xfrm>
          <a:prstGeom prst="rect">
            <a:avLst/>
          </a:prstGeom>
        </p:spPr>
        <p:txBody>
          <a:bodyPr vert="horz" wrap="square" lIns="0" tIns="0" rIns="0" bIns="0"/>
          <a:lstStyle/>
          <a:p>
            <a:pPr algn="l" rtl="0" eaLnBrk="0">
              <a:lnSpc>
                <a:spcPct val="85000"/>
              </a:lnSpc>
            </a:pPr>
            <a:endParaRPr lang="en-US" altLang="en-US" sz="100"/>
          </a:p>
          <a:p>
            <a:pPr algn="r" rtl="0" eaLnBrk="0">
              <a:lnSpc>
                <a:spcPct val="100000"/>
              </a:lnSpc>
            </a:pPr>
            <a:r>
              <a:rPr sz="2100" kern="0" spc="-1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a:t>
            </a:r>
            <a:endParaRPr lang="en-US" altLang="en-US" sz="2100"/>
          </a:p>
        </p:txBody>
      </p:sp>
      <p:sp>
        <p:nvSpPr>
          <p:cNvPr id="768" name="textbox 768"/>
          <p:cNvSpPr/>
          <p:nvPr/>
        </p:nvSpPr>
        <p:spPr>
          <a:xfrm>
            <a:off x="5651444" y="2485470"/>
            <a:ext cx="288290" cy="341629"/>
          </a:xfrm>
          <a:prstGeom prst="rect">
            <a:avLst/>
          </a:prstGeom>
        </p:spPr>
        <p:txBody>
          <a:bodyPr vert="horz" wrap="square" lIns="0" tIns="0" rIns="0" bIns="0"/>
          <a:lstStyle/>
          <a:p>
            <a:pPr algn="l" rtl="0" eaLnBrk="0">
              <a:lnSpc>
                <a:spcPct val="77000"/>
              </a:lnSpc>
            </a:pPr>
            <a:endParaRPr lang="en-US" altLang="en-US" sz="100"/>
          </a:p>
          <a:p>
            <a:pPr marL="12700" algn="l" rtl="0" eaLnBrk="0">
              <a:lnSpc>
                <a:spcPct val="9900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先</a:t>
            </a:r>
            <a:endParaRPr lang="en-US" altLang="en-US" sz="2100"/>
          </a:p>
        </p:txBody>
      </p:sp>
      <p:sp>
        <p:nvSpPr>
          <p:cNvPr id="770" name="textbox 770"/>
          <p:cNvSpPr/>
          <p:nvPr/>
        </p:nvSpPr>
        <p:spPr>
          <a:xfrm>
            <a:off x="5650203" y="2081392"/>
            <a:ext cx="295275" cy="349250"/>
          </a:xfrm>
          <a:prstGeom prst="rect">
            <a:avLst/>
          </a:prstGeom>
        </p:spPr>
        <p:txBody>
          <a:bodyPr vert="horz" wrap="square" lIns="0" tIns="0" rIns="0" bIns="0"/>
          <a:lstStyle/>
          <a:p>
            <a:pPr algn="l" rtl="0" eaLnBrk="0">
              <a:lnSpc>
                <a:spcPct val="83000"/>
              </a:lnSpc>
            </a:pPr>
            <a:endParaRPr lang="en-US" altLang="en-US" sz="100"/>
          </a:p>
          <a:p>
            <a:pPr marL="12700" algn="l" rtl="0" eaLnBrk="0">
              <a:lnSpc>
                <a:spcPts val="2545"/>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选</a:t>
            </a:r>
            <a:endParaRPr lang="en-US" altLang="en-US" sz="2100"/>
          </a:p>
        </p:txBody>
      </p:sp>
      <p:sp>
        <p:nvSpPr>
          <p:cNvPr id="772" name="textbox 772"/>
          <p:cNvSpPr/>
          <p:nvPr/>
        </p:nvSpPr>
        <p:spPr>
          <a:xfrm>
            <a:off x="5367847" y="2957692"/>
            <a:ext cx="292734" cy="341629"/>
          </a:xfrm>
          <a:prstGeom prst="rect">
            <a:avLst/>
          </a:prstGeom>
        </p:spPr>
        <p:txBody>
          <a:bodyPr vert="horz" wrap="square" lIns="0" tIns="0" rIns="0" bIns="0"/>
          <a:lstStyle/>
          <a:p>
            <a:pPr algn="l" rtl="0" eaLnBrk="0">
              <a:lnSpc>
                <a:spcPct val="78000"/>
              </a:lnSpc>
            </a:pPr>
            <a:endParaRPr lang="en-US" altLang="en-US" sz="100"/>
          </a:p>
          <a:p>
            <a:pPr marL="12700" algn="l" rtl="0" eaLnBrk="0">
              <a:lnSpc>
                <a:spcPct val="9900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党</a:t>
            </a:r>
            <a:endParaRPr lang="en-US" altLang="en-US" sz="2100"/>
          </a:p>
        </p:txBody>
      </p:sp>
      <p:sp>
        <p:nvSpPr>
          <p:cNvPr id="774" name="textbox 774"/>
          <p:cNvSpPr/>
          <p:nvPr/>
        </p:nvSpPr>
        <p:spPr>
          <a:xfrm>
            <a:off x="5389843" y="2485470"/>
            <a:ext cx="271145" cy="345440"/>
          </a:xfrm>
          <a:prstGeom prst="rect">
            <a:avLst/>
          </a:prstGeom>
        </p:spPr>
        <p:txBody>
          <a:bodyPr vert="horz" wrap="square" lIns="0" tIns="0" rIns="0" bIns="0"/>
          <a:lstStyle/>
          <a:p>
            <a:pPr algn="l" rtl="0" eaLnBrk="0">
              <a:lnSpc>
                <a:spcPct val="83000"/>
              </a:lnSpc>
            </a:pPr>
            <a:endParaRPr lang="en-US" altLang="en-US" sz="100"/>
          </a:p>
          <a:p>
            <a:pPr algn="r" rtl="0" eaLnBrk="0">
              <a:lnSpc>
                <a:spcPct val="100000"/>
              </a:lnSpc>
            </a:pPr>
            <a:r>
              <a:rPr sz="2100" kern="0" spc="-1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a:t>
            </a:r>
            <a:endParaRPr lang="en-US" altLang="en-US" sz="2100"/>
          </a:p>
        </p:txBody>
      </p:sp>
      <p:sp>
        <p:nvSpPr>
          <p:cNvPr id="776" name="textbox 776"/>
          <p:cNvSpPr/>
          <p:nvPr/>
        </p:nvSpPr>
        <p:spPr>
          <a:xfrm>
            <a:off x="5373595" y="2081392"/>
            <a:ext cx="271145" cy="346075"/>
          </a:xfrm>
          <a:prstGeom prst="rect">
            <a:avLst/>
          </a:prstGeom>
        </p:spPr>
        <p:txBody>
          <a:bodyPr vert="horz" wrap="square" lIns="0" tIns="0" rIns="0" bIns="0"/>
          <a:lstStyle/>
          <a:p>
            <a:pPr algn="l" rtl="0" eaLnBrk="0">
              <a:lnSpc>
                <a:spcPct val="85000"/>
              </a:lnSpc>
            </a:pPr>
            <a:endParaRPr lang="en-US" altLang="en-US" sz="100"/>
          </a:p>
          <a:p>
            <a:pPr algn="r" rtl="0" eaLnBrk="0">
              <a:lnSpc>
                <a:spcPct val="100000"/>
              </a:lnSpc>
            </a:pPr>
            <a:r>
              <a:rPr sz="2100" kern="0" spc="-1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a:t>
            </a:r>
            <a:endParaRPr lang="en-US" altLang="en-US" sz="2100"/>
          </a:p>
        </p:txBody>
      </p:sp>
      <p:sp>
        <p:nvSpPr>
          <p:cNvPr id="778" name="textbox 778"/>
          <p:cNvSpPr/>
          <p:nvPr/>
        </p:nvSpPr>
        <p:spPr>
          <a:xfrm>
            <a:off x="5094589" y="2957692"/>
            <a:ext cx="287020" cy="346075"/>
          </a:xfrm>
          <a:prstGeom prst="rect">
            <a:avLst/>
          </a:prstGeom>
        </p:spPr>
        <p:txBody>
          <a:bodyPr vert="horz" wrap="square" lIns="0" tIns="0" rIns="0" bIns="0"/>
          <a:lstStyle/>
          <a:p>
            <a:pPr algn="l" rtl="0" eaLnBrk="0">
              <a:lnSpc>
                <a:spcPct val="85000"/>
              </a:lnSpc>
            </a:pPr>
            <a:endParaRPr lang="en-US" altLang="en-US" sz="100"/>
          </a:p>
          <a:p>
            <a:pPr marL="12700" algn="l" rtl="0" eaLnBrk="0">
              <a:lnSpc>
                <a:spcPct val="10000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强</a:t>
            </a:r>
            <a:endParaRPr lang="en-US" altLang="en-US" sz="2100"/>
          </a:p>
        </p:txBody>
      </p:sp>
      <p:sp>
        <p:nvSpPr>
          <p:cNvPr id="780" name="textbox 780"/>
          <p:cNvSpPr/>
          <p:nvPr/>
        </p:nvSpPr>
        <p:spPr>
          <a:xfrm>
            <a:off x="5089198" y="2485470"/>
            <a:ext cx="292734" cy="341629"/>
          </a:xfrm>
          <a:prstGeom prst="rect">
            <a:avLst/>
          </a:prstGeom>
        </p:spPr>
        <p:txBody>
          <a:bodyPr vert="horz" wrap="square" lIns="0" tIns="0" rIns="0" bIns="0"/>
          <a:lstStyle/>
          <a:p>
            <a:pPr algn="l" rtl="0" eaLnBrk="0">
              <a:lnSpc>
                <a:spcPct val="77000"/>
              </a:lnSpc>
            </a:pPr>
            <a:endParaRPr lang="en-US" altLang="en-US" sz="100"/>
          </a:p>
          <a:p>
            <a:pPr marL="12700" algn="l" rtl="0" eaLnBrk="0">
              <a:lnSpc>
                <a:spcPct val="9900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党</a:t>
            </a:r>
            <a:endParaRPr lang="en-US" altLang="en-US" sz="2100"/>
          </a:p>
        </p:txBody>
      </p:sp>
      <p:sp>
        <p:nvSpPr>
          <p:cNvPr id="782" name="textbox 782"/>
          <p:cNvSpPr/>
          <p:nvPr/>
        </p:nvSpPr>
        <p:spPr>
          <a:xfrm>
            <a:off x="5094946" y="2081392"/>
            <a:ext cx="266700" cy="342265"/>
          </a:xfrm>
          <a:prstGeom prst="rect">
            <a:avLst/>
          </a:prstGeom>
        </p:spPr>
        <p:txBody>
          <a:bodyPr vert="horz" wrap="square" lIns="0" tIns="0" rIns="0" bIns="0"/>
          <a:lstStyle/>
          <a:p>
            <a:pPr algn="l" rtl="0" eaLnBrk="0">
              <a:lnSpc>
                <a:spcPct val="83000"/>
              </a:lnSpc>
            </a:pPr>
            <a:endParaRPr lang="en-US" altLang="en-US" sz="100"/>
          </a:p>
          <a:p>
            <a:pPr algn="r" rtl="0" eaLnBrk="0">
              <a:lnSpc>
                <a:spcPts val="2490"/>
              </a:lnSpc>
            </a:pPr>
            <a:r>
              <a:rPr sz="2000" kern="0" spc="-1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民</a:t>
            </a:r>
            <a:endParaRPr lang="en-US" altLang="en-US" sz="2000"/>
          </a:p>
        </p:txBody>
      </p:sp>
      <p:sp>
        <p:nvSpPr>
          <p:cNvPr id="784" name="textbox 784"/>
          <p:cNvSpPr/>
          <p:nvPr/>
        </p:nvSpPr>
        <p:spPr>
          <a:xfrm>
            <a:off x="4809048" y="2957692"/>
            <a:ext cx="294004" cy="346709"/>
          </a:xfrm>
          <a:prstGeom prst="rect">
            <a:avLst/>
          </a:prstGeom>
        </p:spPr>
        <p:txBody>
          <a:bodyPr vert="horz" wrap="square" lIns="0" tIns="0" rIns="0" bIns="0"/>
          <a:lstStyle/>
          <a:p>
            <a:pPr algn="l" rtl="0" eaLnBrk="0">
              <a:lnSpc>
                <a:spcPct val="92000"/>
              </a:lnSpc>
            </a:pPr>
            <a:endParaRPr lang="en-US" altLang="en-US" sz="100"/>
          </a:p>
          <a:p>
            <a:pPr marL="12700" algn="l" rtl="0" eaLnBrk="0">
              <a:lnSpc>
                <a:spcPct val="100000"/>
              </a:lnSpc>
            </a:pPr>
            <a:r>
              <a:rPr sz="21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加</a:t>
            </a:r>
            <a:endParaRPr lang="en-US" altLang="en-US" sz="2100"/>
          </a:p>
        </p:txBody>
      </p:sp>
      <p:sp>
        <p:nvSpPr>
          <p:cNvPr id="786" name="textbox 786"/>
          <p:cNvSpPr/>
          <p:nvPr/>
        </p:nvSpPr>
        <p:spPr>
          <a:xfrm>
            <a:off x="4809190" y="2485470"/>
            <a:ext cx="294004" cy="341629"/>
          </a:xfrm>
          <a:prstGeom prst="rect">
            <a:avLst/>
          </a:prstGeom>
        </p:spPr>
        <p:txBody>
          <a:bodyPr vert="horz" wrap="square" lIns="0" tIns="0" rIns="0" bIns="0"/>
          <a:lstStyle/>
          <a:p>
            <a:pPr algn="l" rtl="0" eaLnBrk="0">
              <a:lnSpc>
                <a:spcPct val="77000"/>
              </a:lnSpc>
            </a:pPr>
            <a:endParaRPr lang="en-US" altLang="en-US" sz="100"/>
          </a:p>
          <a:p>
            <a:pPr marL="12700" algn="l" rtl="0" eaLnBrk="0">
              <a:lnSpc>
                <a:spcPct val="99000"/>
              </a:lnSpc>
            </a:pPr>
            <a:r>
              <a:rPr sz="21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产</a:t>
            </a:r>
            <a:endParaRPr lang="en-US" altLang="en-US" sz="2100"/>
          </a:p>
        </p:txBody>
      </p:sp>
      <p:sp>
        <p:nvSpPr>
          <p:cNvPr id="788" name="textbox 788"/>
          <p:cNvSpPr/>
          <p:nvPr/>
        </p:nvSpPr>
        <p:spPr>
          <a:xfrm>
            <a:off x="4814796" y="2081392"/>
            <a:ext cx="291465" cy="346075"/>
          </a:xfrm>
          <a:prstGeom prst="rect">
            <a:avLst/>
          </a:prstGeom>
        </p:spPr>
        <p:txBody>
          <a:bodyPr vert="horz" wrap="square" lIns="0" tIns="0" rIns="0" bIns="0"/>
          <a:lstStyle/>
          <a:p>
            <a:pPr algn="l" rtl="0" eaLnBrk="0">
              <a:lnSpc>
                <a:spcPct val="85000"/>
              </a:lnSpc>
            </a:pPr>
            <a:endParaRPr lang="en-US" altLang="en-US" sz="100"/>
          </a:p>
          <a:p>
            <a:pPr marL="12700" algn="l" rtl="0" eaLnBrk="0">
              <a:lnSpc>
                <a:spcPct val="10000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人</a:t>
            </a:r>
            <a:endParaRPr lang="en-US" altLang="en-US" sz="2100"/>
          </a:p>
        </p:txBody>
      </p:sp>
      <p:sp>
        <p:nvSpPr>
          <p:cNvPr id="790" name="textbox 790"/>
          <p:cNvSpPr/>
          <p:nvPr/>
        </p:nvSpPr>
        <p:spPr>
          <a:xfrm>
            <a:off x="4531323" y="2957692"/>
            <a:ext cx="292734" cy="346075"/>
          </a:xfrm>
          <a:prstGeom prst="rect">
            <a:avLst/>
          </a:prstGeom>
        </p:spPr>
        <p:txBody>
          <a:bodyPr vert="horz" wrap="square" lIns="0" tIns="0" rIns="0" bIns="0"/>
          <a:lstStyle/>
          <a:p>
            <a:pPr algn="l" rtl="0" eaLnBrk="0">
              <a:lnSpc>
                <a:spcPct val="85000"/>
              </a:lnSpc>
            </a:pPr>
            <a:endParaRPr lang="en-US" altLang="en-US" sz="100"/>
          </a:p>
          <a:p>
            <a:pPr marL="12700" algn="l" rtl="0" eaLnBrk="0">
              <a:lnSpc>
                <a:spcPct val="10000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和</a:t>
            </a:r>
            <a:endParaRPr lang="en-US" altLang="en-US" sz="2100"/>
          </a:p>
        </p:txBody>
      </p:sp>
      <p:sp>
        <p:nvSpPr>
          <p:cNvPr id="792" name="textbox 792"/>
          <p:cNvSpPr/>
          <p:nvPr/>
        </p:nvSpPr>
        <p:spPr>
          <a:xfrm>
            <a:off x="4529183" y="2485470"/>
            <a:ext cx="294640" cy="341629"/>
          </a:xfrm>
          <a:prstGeom prst="rect">
            <a:avLst/>
          </a:prstGeom>
        </p:spPr>
        <p:txBody>
          <a:bodyPr vert="horz" wrap="square" lIns="0" tIns="0" rIns="0" bIns="0"/>
          <a:lstStyle/>
          <a:p>
            <a:pPr algn="l" rtl="0" eaLnBrk="0">
              <a:lnSpc>
                <a:spcPct val="77000"/>
              </a:lnSpc>
            </a:pPr>
            <a:endParaRPr lang="en-US" altLang="en-US" sz="100"/>
          </a:p>
          <a:p>
            <a:pPr marL="12700" algn="l" rtl="0" eaLnBrk="0">
              <a:lnSpc>
                <a:spcPct val="99000"/>
              </a:lnSpc>
            </a:pPr>
            <a:r>
              <a:rPr sz="21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共</a:t>
            </a:r>
            <a:endParaRPr lang="en-US" altLang="en-US" sz="2100"/>
          </a:p>
        </p:txBody>
      </p:sp>
      <p:sp>
        <p:nvSpPr>
          <p:cNvPr id="794" name="textbox 794"/>
          <p:cNvSpPr/>
          <p:nvPr/>
        </p:nvSpPr>
        <p:spPr>
          <a:xfrm>
            <a:off x="4534931" y="2081392"/>
            <a:ext cx="292734" cy="346075"/>
          </a:xfrm>
          <a:prstGeom prst="rect">
            <a:avLst/>
          </a:prstGeom>
        </p:spPr>
        <p:txBody>
          <a:bodyPr vert="horz" wrap="square" lIns="0" tIns="0" rIns="0" bIns="0"/>
          <a:lstStyle/>
          <a:p>
            <a:pPr algn="l" rtl="0" eaLnBrk="0">
              <a:lnSpc>
                <a:spcPct val="85000"/>
              </a:lnSpc>
            </a:pPr>
            <a:endParaRPr lang="en-US" altLang="en-US" sz="100"/>
          </a:p>
          <a:p>
            <a:pPr marL="12700" algn="l" rtl="0" eaLnBrk="0">
              <a:lnSpc>
                <a:spcPct val="10000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和</a:t>
            </a:r>
            <a:endParaRPr lang="en-US" altLang="en-US" sz="2100"/>
          </a:p>
        </p:txBody>
      </p:sp>
      <p:sp>
        <p:nvSpPr>
          <p:cNvPr id="796" name="textbox 796"/>
          <p:cNvSpPr/>
          <p:nvPr/>
        </p:nvSpPr>
        <p:spPr>
          <a:xfrm>
            <a:off x="4254715" y="2957692"/>
            <a:ext cx="290829" cy="341629"/>
          </a:xfrm>
          <a:prstGeom prst="rect">
            <a:avLst/>
          </a:prstGeom>
        </p:spPr>
        <p:txBody>
          <a:bodyPr vert="horz" wrap="square" lIns="0" tIns="0" rIns="0" bIns="0"/>
          <a:lstStyle/>
          <a:p>
            <a:pPr algn="l" rtl="0" eaLnBrk="0">
              <a:lnSpc>
                <a:spcPct val="78000"/>
              </a:lnSpc>
            </a:pPr>
            <a:endParaRPr lang="en-US" altLang="en-US" sz="100"/>
          </a:p>
          <a:p>
            <a:pPr marL="12700" algn="l" rtl="0" eaLnBrk="0">
              <a:lnSpc>
                <a:spcPct val="9900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持</a:t>
            </a:r>
            <a:endParaRPr lang="en-US" altLang="en-US" sz="2100"/>
          </a:p>
        </p:txBody>
      </p:sp>
      <p:sp>
        <p:nvSpPr>
          <p:cNvPr id="798" name="textbox 798"/>
          <p:cNvSpPr/>
          <p:nvPr/>
        </p:nvSpPr>
        <p:spPr>
          <a:xfrm>
            <a:off x="4278738" y="2485470"/>
            <a:ext cx="266700" cy="343534"/>
          </a:xfrm>
          <a:prstGeom prst="rect">
            <a:avLst/>
          </a:prstGeom>
        </p:spPr>
        <p:txBody>
          <a:bodyPr vert="horz" wrap="square" lIns="0" tIns="0" rIns="0" bIns="0"/>
          <a:lstStyle/>
          <a:p>
            <a:pPr algn="l" rtl="0" eaLnBrk="0">
              <a:lnSpc>
                <a:spcPct val="83000"/>
              </a:lnSpc>
            </a:pPr>
            <a:endParaRPr lang="en-US" altLang="en-US" sz="100"/>
          </a:p>
          <a:p>
            <a:pPr algn="r" rtl="0" eaLnBrk="0">
              <a:lnSpc>
                <a:spcPts val="2505"/>
              </a:lnSpc>
            </a:pPr>
            <a:r>
              <a:rPr sz="2000" kern="0" spc="-1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国</a:t>
            </a:r>
            <a:endParaRPr lang="en-US" altLang="en-US" sz="2000"/>
          </a:p>
        </p:txBody>
      </p:sp>
      <p:sp>
        <p:nvSpPr>
          <p:cNvPr id="800" name="textbox 800"/>
          <p:cNvSpPr/>
          <p:nvPr/>
        </p:nvSpPr>
        <p:spPr>
          <a:xfrm>
            <a:off x="4260463" y="2081392"/>
            <a:ext cx="288290" cy="342900"/>
          </a:xfrm>
          <a:prstGeom prst="rect">
            <a:avLst/>
          </a:prstGeom>
        </p:spPr>
        <p:txBody>
          <a:bodyPr vert="horz" wrap="square" lIns="0" tIns="0" rIns="0" bIns="0"/>
          <a:lstStyle/>
          <a:p>
            <a:pPr algn="l" rtl="0" eaLnBrk="0">
              <a:lnSpc>
                <a:spcPct val="85000"/>
              </a:lnSpc>
            </a:pPr>
            <a:endParaRPr lang="en-US" altLang="en-US" sz="100"/>
          </a:p>
          <a:p>
            <a:pPr marL="12700" algn="l" rtl="0" eaLnBrk="0">
              <a:lnSpc>
                <a:spcPct val="9900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史</a:t>
            </a:r>
            <a:endParaRPr lang="en-US" altLang="en-US" sz="2100"/>
          </a:p>
        </p:txBody>
      </p:sp>
      <p:sp>
        <p:nvSpPr>
          <p:cNvPr id="802" name="textbox 802"/>
          <p:cNvSpPr/>
          <p:nvPr/>
        </p:nvSpPr>
        <p:spPr>
          <a:xfrm>
            <a:off x="3976990" y="2957692"/>
            <a:ext cx="289559" cy="351154"/>
          </a:xfrm>
          <a:prstGeom prst="rect">
            <a:avLst/>
          </a:prstGeom>
        </p:spPr>
        <p:txBody>
          <a:bodyPr vert="horz" wrap="square" lIns="0" tIns="0" rIns="0" bIns="0"/>
          <a:lstStyle/>
          <a:p>
            <a:pPr algn="l" rtl="0" eaLnBrk="0">
              <a:lnSpc>
                <a:spcPct val="83000"/>
              </a:lnSpc>
            </a:pPr>
            <a:endParaRPr lang="en-US" altLang="en-US" sz="100"/>
          </a:p>
          <a:p>
            <a:pPr marL="12700" algn="l" rtl="0" eaLnBrk="0">
              <a:lnSpc>
                <a:spcPts val="256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坚</a:t>
            </a:r>
            <a:endParaRPr lang="en-US" altLang="en-US" sz="2100"/>
          </a:p>
        </p:txBody>
      </p:sp>
      <p:sp>
        <p:nvSpPr>
          <p:cNvPr id="804" name="textbox 804"/>
          <p:cNvSpPr/>
          <p:nvPr/>
        </p:nvSpPr>
        <p:spPr>
          <a:xfrm>
            <a:off x="3998730" y="2485470"/>
            <a:ext cx="267334" cy="340995"/>
          </a:xfrm>
          <a:prstGeom prst="rect">
            <a:avLst/>
          </a:prstGeom>
        </p:spPr>
        <p:txBody>
          <a:bodyPr vert="horz" wrap="square" lIns="0" tIns="0" rIns="0" bIns="0"/>
          <a:lstStyle/>
          <a:p>
            <a:pPr algn="l" rtl="0" eaLnBrk="0">
              <a:lnSpc>
                <a:spcPct val="83000"/>
              </a:lnSpc>
            </a:pPr>
            <a:endParaRPr lang="en-US" altLang="en-US" sz="100"/>
          </a:p>
          <a:p>
            <a:pPr algn="r" rtl="0" eaLnBrk="0">
              <a:lnSpc>
                <a:spcPts val="2480"/>
              </a:lnSpc>
            </a:pPr>
            <a:r>
              <a:rPr sz="2000" kern="0" spc="-1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中</a:t>
            </a:r>
            <a:endParaRPr lang="en-US" altLang="en-US" sz="2000"/>
          </a:p>
        </p:txBody>
      </p:sp>
      <p:sp>
        <p:nvSpPr>
          <p:cNvPr id="806" name="textbox 806"/>
          <p:cNvSpPr/>
          <p:nvPr/>
        </p:nvSpPr>
        <p:spPr>
          <a:xfrm>
            <a:off x="3981622" y="2081392"/>
            <a:ext cx="290829" cy="346075"/>
          </a:xfrm>
          <a:prstGeom prst="rect">
            <a:avLst/>
          </a:prstGeom>
        </p:spPr>
        <p:txBody>
          <a:bodyPr vert="horz" wrap="square" lIns="0" tIns="0" rIns="0" bIns="0"/>
          <a:lstStyle/>
          <a:p>
            <a:pPr algn="l" rtl="0" eaLnBrk="0">
              <a:lnSpc>
                <a:spcPct val="85000"/>
              </a:lnSpc>
            </a:pPr>
            <a:endParaRPr lang="en-US" altLang="en-US" sz="100"/>
          </a:p>
          <a:p>
            <a:pPr marL="12700" algn="l" rtl="0" eaLnBrk="0">
              <a:lnSpc>
                <a:spcPct val="100000"/>
              </a:lnSpc>
            </a:pPr>
            <a:r>
              <a:rPr sz="21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历</a:t>
            </a:r>
            <a:endParaRPr lang="en-US" altLang="en-US" sz="2100"/>
          </a:p>
        </p:txBody>
      </p:sp>
      <p:sp>
        <p:nvSpPr>
          <p:cNvPr id="808" name="textbox 808"/>
          <p:cNvSpPr/>
          <p:nvPr/>
        </p:nvSpPr>
        <p:spPr>
          <a:xfrm>
            <a:off x="3755809" y="3599296"/>
            <a:ext cx="3641725" cy="1241425"/>
          </a:xfrm>
          <a:prstGeom prst="rect">
            <a:avLst/>
          </a:prstGeom>
        </p:spPr>
        <p:txBody>
          <a:bodyPr vert="horz" wrap="square" lIns="0" tIns="0" rIns="0" bIns="0"/>
          <a:lstStyle/>
          <a:p>
            <a:pPr algn="l" rtl="0" eaLnBrk="0">
              <a:lnSpc>
                <a:spcPct val="88000"/>
              </a:lnSpc>
            </a:pPr>
            <a:endParaRPr lang="en-US" altLang="en-US" sz="100"/>
          </a:p>
          <a:p>
            <a:pPr marL="12700" algn="l" rtl="0" eaLnBrk="0">
              <a:lnSpc>
                <a:spcPct val="87000"/>
              </a:lnSpc>
            </a:pPr>
            <a:r>
              <a:rPr sz="21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人民民主专政的社会主义国</a:t>
            </a:r>
            <a:r>
              <a:rPr sz="21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家</a:t>
            </a:r>
            <a:endParaRPr lang="en-US" altLang="en-US" sz="2100"/>
          </a:p>
          <a:p>
            <a:pPr algn="l" rtl="0" eaLnBrk="0">
              <a:lnSpc>
                <a:spcPct val="118000"/>
              </a:lnSpc>
            </a:pPr>
            <a:endParaRPr lang="en-US" altLang="en-US" sz="1000"/>
          </a:p>
          <a:p>
            <a:pPr algn="l" rtl="0" eaLnBrk="0">
              <a:lnSpc>
                <a:spcPct val="119000"/>
              </a:lnSpc>
            </a:pPr>
            <a:endParaRPr lang="en-US" altLang="en-US" sz="1000"/>
          </a:p>
          <a:p>
            <a:pPr algn="l" rtl="0" eaLnBrk="0">
              <a:lnSpc>
                <a:spcPct val="119000"/>
              </a:lnSpc>
            </a:pPr>
            <a:endParaRPr lang="en-US" altLang="en-US" sz="1000"/>
          </a:p>
          <a:p>
            <a:pPr algn="l" rtl="0" eaLnBrk="0">
              <a:lnSpc>
                <a:spcPct val="105000"/>
              </a:lnSpc>
            </a:pPr>
            <a:endParaRPr lang="en-US" altLang="en-US" sz="500"/>
          </a:p>
          <a:p>
            <a:pPr marL="39370" algn="l" rtl="0" eaLnBrk="0">
              <a:lnSpc>
                <a:spcPct val="98000"/>
              </a:lnSpc>
              <a:spcBef>
                <a:spcPts val="5"/>
              </a:spcBef>
            </a:pPr>
            <a:r>
              <a:rPr sz="21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我国的基本政治制度</a:t>
            </a:r>
            <a:endParaRPr lang="en-US" altLang="en-US" sz="2100"/>
          </a:p>
        </p:txBody>
      </p:sp>
      <p:sp>
        <p:nvSpPr>
          <p:cNvPr id="810" name="path"/>
          <p:cNvSpPr/>
          <p:nvPr/>
        </p:nvSpPr>
        <p:spPr>
          <a:xfrm>
            <a:off x="7525639" y="2223515"/>
            <a:ext cx="544321" cy="4092740"/>
          </a:xfrm>
          <a:custGeom>
            <a:avLst/>
            <a:gdLst/>
            <a:ahLst/>
            <a:cxnLst/>
            <a:rect l="0" t="0" r="0" b="0"/>
            <a:pathLst>
              <a:path w="857" h="6445">
                <a:moveTo>
                  <a:pt x="5" y="5"/>
                </a:moveTo>
                <a:cubicBezTo>
                  <a:pt x="239" y="5"/>
                  <a:pt x="428" y="36"/>
                  <a:pt x="428" y="75"/>
                </a:cubicBezTo>
                <a:cubicBezTo>
                  <a:pt x="428" y="75"/>
                  <a:pt x="428" y="75"/>
                  <a:pt x="428" y="75"/>
                </a:cubicBezTo>
                <a:lnTo>
                  <a:pt x="428" y="75"/>
                </a:lnTo>
                <a:lnTo>
                  <a:pt x="428" y="3152"/>
                </a:lnTo>
                <a:cubicBezTo>
                  <a:pt x="428" y="3191"/>
                  <a:pt x="618" y="3222"/>
                  <a:pt x="852" y="3222"/>
                </a:cubicBezTo>
                <a:cubicBezTo>
                  <a:pt x="852" y="3222"/>
                  <a:pt x="852" y="3222"/>
                  <a:pt x="852" y="3222"/>
                </a:cubicBezTo>
                <a:lnTo>
                  <a:pt x="852" y="3222"/>
                </a:lnTo>
                <a:cubicBezTo>
                  <a:pt x="618" y="3222"/>
                  <a:pt x="428" y="3254"/>
                  <a:pt x="428" y="3293"/>
                </a:cubicBezTo>
                <a:lnTo>
                  <a:pt x="428" y="3293"/>
                </a:lnTo>
                <a:lnTo>
                  <a:pt x="428" y="6369"/>
                </a:lnTo>
                <a:lnTo>
                  <a:pt x="428" y="6369"/>
                </a:lnTo>
                <a:cubicBezTo>
                  <a:pt x="428" y="6408"/>
                  <a:pt x="239" y="6440"/>
                  <a:pt x="5" y="6440"/>
                </a:cubicBezTo>
                <a:cubicBezTo>
                  <a:pt x="5" y="6440"/>
                  <a:pt x="5" y="6440"/>
                  <a:pt x="5" y="6440"/>
                </a:cubicBezTo>
              </a:path>
            </a:pathLst>
          </a:custGeom>
          <a:noFill/>
          <a:ln w="6350" cap="flat">
            <a:solidFill>
              <a:srgbClr val="5B9BD5">
                <a:alpha val="100000"/>
              </a:srgbClr>
            </a:solidFill>
            <a:prstDash val="solid"/>
            <a:miter lim="1000000"/>
          </a:ln>
        </p:spPr>
        <p:txBody>
          <a:bodyPr rtlCol="0"/>
          <a:lstStyle/>
          <a:p>
            <a:pPr algn="ctr"/>
            <a:endParaRPr lang="zh-CN" altLang="en-US"/>
          </a:p>
        </p:txBody>
      </p:sp>
      <p:sp>
        <p:nvSpPr>
          <p:cNvPr id="812" name="textbox 812"/>
          <p:cNvSpPr/>
          <p:nvPr/>
        </p:nvSpPr>
        <p:spPr>
          <a:xfrm>
            <a:off x="8250702" y="3960983"/>
            <a:ext cx="3090545" cy="687069"/>
          </a:xfrm>
          <a:prstGeom prst="rect">
            <a:avLst/>
          </a:prstGeom>
        </p:spPr>
        <p:txBody>
          <a:bodyPr vert="horz" wrap="square" lIns="0" tIns="0" rIns="0" bIns="0"/>
          <a:lstStyle/>
          <a:p>
            <a:pPr algn="l" rtl="0" eaLnBrk="0">
              <a:lnSpc>
                <a:spcPct val="97000"/>
              </a:lnSpc>
            </a:pPr>
            <a:endParaRPr lang="en-US" altLang="en-US" sz="100"/>
          </a:p>
          <a:p>
            <a:pPr marL="12700" indent="2540" algn="l" rtl="0" eaLnBrk="0">
              <a:lnSpc>
                <a:spcPct val="103000"/>
              </a:lnSpc>
            </a:pPr>
            <a:r>
              <a:rPr sz="21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坚持党的领导、人民当家</a:t>
            </a:r>
            <a:r>
              <a:rPr sz="21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作主、依法治国有机统一</a:t>
            </a:r>
            <a:endParaRPr lang="en-US" altLang="en-US" sz="2100"/>
          </a:p>
        </p:txBody>
      </p:sp>
      <p:sp>
        <p:nvSpPr>
          <p:cNvPr id="814" name="textbox 814"/>
          <p:cNvSpPr/>
          <p:nvPr/>
        </p:nvSpPr>
        <p:spPr>
          <a:xfrm>
            <a:off x="3706703" y="6237533"/>
            <a:ext cx="3640454" cy="340359"/>
          </a:xfrm>
          <a:prstGeom prst="rect">
            <a:avLst/>
          </a:prstGeom>
        </p:spPr>
        <p:txBody>
          <a:bodyPr vert="horz" wrap="square" lIns="0" tIns="0" rIns="0" bIns="0"/>
          <a:lstStyle/>
          <a:p>
            <a:pPr algn="l" rtl="0" eaLnBrk="0">
              <a:lnSpc>
                <a:spcPct val="91000"/>
              </a:lnSpc>
            </a:pPr>
            <a:endParaRPr lang="en-US" altLang="en-US" sz="100"/>
          </a:p>
          <a:p>
            <a:pPr marL="12700" algn="l" rtl="0" eaLnBrk="0">
              <a:lnSpc>
                <a:spcPct val="98000"/>
              </a:lnSpc>
            </a:pPr>
            <a:r>
              <a:rPr sz="2100" kern="0" spc="9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全面推进依法治国的基本</a:t>
            </a:r>
            <a:r>
              <a:rPr sz="21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要求</a:t>
            </a:r>
            <a:endParaRPr lang="en-US" altLang="en-US" sz="210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textbox 818"/>
          <p:cNvSpPr/>
          <p:nvPr/>
        </p:nvSpPr>
        <p:spPr>
          <a:xfrm>
            <a:off x="3271849" y="2345933"/>
            <a:ext cx="3672204" cy="4432934"/>
          </a:xfrm>
          <a:prstGeom prst="rect">
            <a:avLst/>
          </a:prstGeom>
        </p:spPr>
        <p:txBody>
          <a:bodyPr vert="horz" wrap="square" lIns="0" tIns="0" rIns="0" bIns="0"/>
          <a:lstStyle/>
          <a:p>
            <a:pPr algn="l" rtl="0" eaLnBrk="0">
              <a:lnSpc>
                <a:spcPct val="88000"/>
              </a:lnSpc>
            </a:pPr>
            <a:endParaRPr lang="en-US" altLang="en-US" sz="100"/>
          </a:p>
          <a:p>
            <a:pPr marL="157480" algn="l" rtl="0" eaLnBrk="0">
              <a:lnSpc>
                <a:spcPct val="87000"/>
              </a:lnSpc>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时代精神的精华</a:t>
            </a:r>
            <a:endParaRPr lang="en-US" altLang="en-US" sz="2100"/>
          </a:p>
          <a:p>
            <a:pPr marL="200025" algn="l" rtl="0" eaLnBrk="0">
              <a:lnSpc>
                <a:spcPts val="2935"/>
              </a:lnSpc>
            </a:pPr>
            <a:r>
              <a:rPr sz="21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世界的本质</a:t>
            </a:r>
            <a:endParaRPr lang="en-US" altLang="en-US" sz="2100"/>
          </a:p>
          <a:p>
            <a:pPr marL="200025" algn="l" rtl="0" eaLnBrk="0">
              <a:lnSpc>
                <a:spcPct val="99000"/>
              </a:lnSpc>
              <a:spcBef>
                <a:spcPts val="1060"/>
              </a:spcBef>
            </a:pPr>
            <a:r>
              <a:rPr sz="21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世界的规律</a:t>
            </a:r>
            <a:endParaRPr lang="en-US" altLang="en-US" sz="2100"/>
          </a:p>
          <a:p>
            <a:pPr marL="12700" algn="l" rtl="0" eaLnBrk="0">
              <a:lnSpc>
                <a:spcPct val="94000"/>
              </a:lnSpc>
              <a:spcBef>
                <a:spcPts val="685"/>
              </a:spcBef>
            </a:pPr>
            <a:r>
              <a:rPr sz="2400" kern="0" spc="-1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认识世界与价值选择</a:t>
            </a:r>
            <a:endParaRPr lang="en-US" altLang="en-US" sz="2400"/>
          </a:p>
          <a:p>
            <a:pPr marL="198755" algn="l" rtl="0" eaLnBrk="0">
              <a:lnSpc>
                <a:spcPct val="87000"/>
              </a:lnSpc>
              <a:spcBef>
                <a:spcPts val="700"/>
              </a:spcBef>
            </a:pPr>
            <a:r>
              <a:rPr sz="21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探索世界的奥秘</a:t>
            </a:r>
            <a:endParaRPr lang="en-US" altLang="en-US" sz="2100"/>
          </a:p>
          <a:p>
            <a:pPr marL="205740" algn="l" rtl="0" eaLnBrk="0">
              <a:lnSpc>
                <a:spcPts val="2985"/>
              </a:lnSpc>
            </a:pPr>
            <a:r>
              <a:rPr sz="21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寻觅社会的真谤</a:t>
            </a:r>
            <a:endParaRPr lang="en-US" altLang="en-US" sz="2100"/>
          </a:p>
          <a:p>
            <a:pPr marL="263525" algn="l" rtl="0" eaLnBrk="0">
              <a:lnSpc>
                <a:spcPts val="2920"/>
              </a:lnSpc>
            </a:pPr>
            <a:r>
              <a:rPr sz="21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实现人生价值</a:t>
            </a:r>
            <a:endParaRPr lang="en-US" altLang="en-US" sz="2100"/>
          </a:p>
          <a:p>
            <a:pPr algn="l" rtl="0" eaLnBrk="0">
              <a:lnSpc>
                <a:spcPct val="106000"/>
              </a:lnSpc>
            </a:pPr>
            <a:endParaRPr lang="en-US" altLang="en-US" sz="1000"/>
          </a:p>
          <a:p>
            <a:pPr marL="43815" algn="l" rtl="0" eaLnBrk="0">
              <a:lnSpc>
                <a:spcPct val="95000"/>
              </a:lnSpc>
              <a:spcBef>
                <a:spcPts val="730"/>
              </a:spcBef>
            </a:pPr>
            <a:r>
              <a:rPr sz="2400" kern="0" spc="-1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文化传承与文化创新</a:t>
            </a:r>
            <a:endParaRPr lang="en-US" altLang="en-US" sz="2400"/>
          </a:p>
          <a:p>
            <a:pPr marL="48260" algn="l" rtl="0" eaLnBrk="0">
              <a:lnSpc>
                <a:spcPct val="98000"/>
              </a:lnSpc>
              <a:spcBef>
                <a:spcPts val="905"/>
              </a:spcBef>
            </a:pPr>
            <a:r>
              <a:rPr sz="21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继承发展中华优秀传统文化</a:t>
            </a:r>
            <a:endParaRPr lang="en-US" altLang="en-US" sz="2100"/>
          </a:p>
          <a:p>
            <a:pPr marL="48260" algn="l" rtl="0" eaLnBrk="0">
              <a:lnSpc>
                <a:spcPct val="87000"/>
              </a:lnSpc>
              <a:spcBef>
                <a:spcPts val="495"/>
              </a:spcBef>
            </a:pPr>
            <a:r>
              <a:rPr sz="21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学习借鉴外来文化的有益成果</a:t>
            </a:r>
            <a:endParaRPr lang="en-US" altLang="en-US" sz="2100"/>
          </a:p>
          <a:p>
            <a:pPr marL="39370" algn="l" rtl="0" eaLnBrk="0">
              <a:lnSpc>
                <a:spcPts val="3035"/>
              </a:lnSpc>
            </a:pPr>
            <a:r>
              <a:rPr sz="21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发展中国特色社会主义文化</a:t>
            </a:r>
            <a:endParaRPr lang="en-US" altLang="en-US" sz="2100"/>
          </a:p>
        </p:txBody>
      </p:sp>
      <p:sp>
        <p:nvSpPr>
          <p:cNvPr id="820" name="textbox 820"/>
          <p:cNvSpPr/>
          <p:nvPr/>
        </p:nvSpPr>
        <p:spPr>
          <a:xfrm>
            <a:off x="1739848" y="2345933"/>
            <a:ext cx="1512569" cy="4469765"/>
          </a:xfrm>
          <a:prstGeom prst="rect">
            <a:avLst/>
          </a:prstGeom>
        </p:spPr>
        <p:txBody>
          <a:bodyPr vert="horz" wrap="square" lIns="0" tIns="0" rIns="0" bIns="0"/>
          <a:lstStyle/>
          <a:p>
            <a:pPr algn="l" rtl="0" eaLnBrk="0">
              <a:lnSpc>
                <a:spcPct val="79000"/>
              </a:lnSpc>
            </a:pPr>
            <a:endParaRPr lang="en-US" altLang="en-US" sz="100"/>
          </a:p>
          <a:p>
            <a:pPr marL="615950" indent="-55245" algn="l" rtl="0" eaLnBrk="0">
              <a:lnSpc>
                <a:spcPct val="115000"/>
              </a:lnSpc>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第一课</a:t>
            </a:r>
            <a:r>
              <a:rPr sz="21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第二课</a:t>
            </a:r>
            <a:r>
              <a:rPr sz="21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第三课</a:t>
            </a:r>
            <a:endParaRPr lang="en-US" altLang="en-US" sz="2100"/>
          </a:p>
          <a:p>
            <a:pPr marL="12700" algn="l" rtl="0" eaLnBrk="0">
              <a:lnSpc>
                <a:spcPct val="95000"/>
              </a:lnSpc>
              <a:spcBef>
                <a:spcPts val="675"/>
              </a:spcBef>
            </a:pPr>
            <a:r>
              <a:rPr sz="2400" kern="0" spc="-2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第二单元</a:t>
            </a:r>
            <a:endParaRPr lang="en-US" altLang="en-US" sz="2400"/>
          </a:p>
          <a:p>
            <a:pPr marL="615950" algn="l" rtl="0" eaLnBrk="0">
              <a:lnSpc>
                <a:spcPct val="111000"/>
              </a:lnSpc>
              <a:spcBef>
                <a:spcPts val="675"/>
              </a:spcBef>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第四课</a:t>
            </a:r>
            <a:r>
              <a:rPr sz="21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第五课</a:t>
            </a:r>
            <a:r>
              <a:rPr sz="21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100" kern="0" spc="2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第六课</a:t>
            </a:r>
            <a:endParaRPr lang="en-US" altLang="en-US" sz="2100"/>
          </a:p>
          <a:p>
            <a:pPr marL="41910" algn="l" rtl="0" eaLnBrk="0">
              <a:lnSpc>
                <a:spcPct val="95000"/>
              </a:lnSpc>
              <a:spcBef>
                <a:spcPts val="1720"/>
              </a:spcBef>
            </a:pPr>
            <a:r>
              <a:rPr sz="2400" kern="0" spc="-2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第三单元</a:t>
            </a:r>
            <a:endParaRPr lang="en-US" altLang="en-US" sz="2400"/>
          </a:p>
          <a:p>
            <a:pPr algn="l" rtl="0" eaLnBrk="0">
              <a:lnSpc>
                <a:spcPct val="107000"/>
              </a:lnSpc>
            </a:pPr>
            <a:endParaRPr lang="en-US" altLang="en-US" sz="700"/>
          </a:p>
          <a:p>
            <a:pPr algn="l" rtl="0" eaLnBrk="0">
              <a:lnSpc>
                <a:spcPct val="7000"/>
              </a:lnSpc>
            </a:pPr>
            <a:endParaRPr lang="en-US" altLang="en-US" sz="100"/>
          </a:p>
          <a:p>
            <a:pPr marL="450850" indent="7620" algn="l" rtl="0" eaLnBrk="0">
              <a:lnSpc>
                <a:spcPct val="112000"/>
              </a:lnSpc>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第七课</a:t>
            </a:r>
            <a:r>
              <a:rPr sz="21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1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第八课</a:t>
            </a:r>
            <a:r>
              <a:rPr sz="21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第九课</a:t>
            </a:r>
            <a:endParaRPr lang="en-US" altLang="en-US" sz="2100"/>
          </a:p>
        </p:txBody>
      </p:sp>
      <p:sp>
        <p:nvSpPr>
          <p:cNvPr id="822" name="textbox 822"/>
          <p:cNvSpPr/>
          <p:nvPr/>
        </p:nvSpPr>
        <p:spPr>
          <a:xfrm>
            <a:off x="760930" y="1271780"/>
            <a:ext cx="5320665" cy="956310"/>
          </a:xfrm>
          <a:prstGeom prst="rect">
            <a:avLst/>
          </a:prstGeom>
        </p:spPr>
        <p:txBody>
          <a:bodyPr vert="horz" wrap="square" lIns="0" tIns="0" rIns="0" bIns="0"/>
          <a:lstStyle/>
          <a:p>
            <a:pPr algn="l" rtl="0" eaLnBrk="0">
              <a:lnSpc>
                <a:spcPct val="83000"/>
              </a:lnSpc>
            </a:pPr>
            <a:endParaRPr lang="en-US" altLang="en-US" sz="100"/>
          </a:p>
          <a:p>
            <a:pPr marL="12700" algn="l" rtl="0" eaLnBrk="0">
              <a:lnSpc>
                <a:spcPct val="100000"/>
              </a:lnSpc>
            </a:pPr>
            <a:r>
              <a:rPr sz="2700" b="1" kern="0" spc="90">
                <a:solidFill>
                  <a:srgbClr val="000000">
                    <a:alpha val="100000"/>
                  </a:srgbClr>
                </a:solidFill>
                <a:latin typeface="微软雅黑" panose="020B0503020204020204" charset="-122"/>
                <a:ea typeface="微软雅黑" panose="020B0503020204020204" charset="-122"/>
                <a:cs typeface="微软雅黑" panose="020B0503020204020204" charset="-122"/>
              </a:rPr>
              <a:t>把握教材的主线和重点</a:t>
            </a:r>
            <a:endParaRPr lang="en-US" altLang="en-US" sz="2700"/>
          </a:p>
          <a:p>
            <a:pPr algn="l" rtl="0" eaLnBrk="0">
              <a:lnSpc>
                <a:spcPct val="102000"/>
              </a:lnSpc>
            </a:pPr>
            <a:endParaRPr lang="en-US" altLang="en-US" sz="1100"/>
          </a:p>
          <a:p>
            <a:pPr algn="r" rtl="0" eaLnBrk="0">
              <a:lnSpc>
                <a:spcPct val="95000"/>
              </a:lnSpc>
              <a:spcBef>
                <a:spcPts val="5"/>
              </a:spcBef>
            </a:pPr>
            <a:r>
              <a:rPr sz="2400" kern="0" spc="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第一单元</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探索世界与把握规律</a:t>
            </a:r>
            <a:endParaRPr lang="en-US" altLang="en-US" sz="2400"/>
          </a:p>
        </p:txBody>
      </p:sp>
      <p:sp>
        <p:nvSpPr>
          <p:cNvPr id="824" name="textbox 824"/>
          <p:cNvSpPr/>
          <p:nvPr/>
        </p:nvSpPr>
        <p:spPr>
          <a:xfrm>
            <a:off x="7330747" y="3047267"/>
            <a:ext cx="3042285" cy="855344"/>
          </a:xfrm>
          <a:prstGeom prst="rect">
            <a:avLst/>
          </a:prstGeom>
        </p:spPr>
        <p:txBody>
          <a:bodyPr vert="horz" wrap="square" lIns="0" tIns="0" rIns="0" bIns="0"/>
          <a:lstStyle/>
          <a:p>
            <a:pPr algn="l" rtl="0" eaLnBrk="0">
              <a:lnSpc>
                <a:spcPct val="73000"/>
              </a:lnSpc>
            </a:pPr>
            <a:endParaRPr lang="en-US" altLang="en-US" sz="100"/>
          </a:p>
          <a:p>
            <a:pPr marL="12700" algn="l" rtl="0" eaLnBrk="0">
              <a:lnSpc>
                <a:spcPct val="101000"/>
              </a:lnSpc>
            </a:pPr>
            <a:r>
              <a:rPr sz="2700" kern="0" spc="260">
                <a:ln w="10147"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人类如何正确的认</a:t>
            </a:r>
            <a:r>
              <a:rPr sz="2700" kern="0" spc="5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700" kern="0" spc="260">
                <a:ln w="10160"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识世界和改造世界</a:t>
            </a:r>
            <a:endParaRPr lang="en-US" altLang="en-US" sz="270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8" name="table 828"/>
          <p:cNvGraphicFramePr>
            <a:graphicFrameLocks noGrp="1"/>
          </p:cNvGraphicFramePr>
          <p:nvPr/>
        </p:nvGraphicFramePr>
        <p:xfrm>
          <a:off x="1990673" y="1938578"/>
          <a:ext cx="3783965" cy="4768214"/>
        </p:xfrm>
        <a:graphic>
          <a:graphicData uri="http://schemas.openxmlformats.org/drawingml/2006/table">
            <a:tbl>
              <a:tblPr/>
              <a:tblGrid>
                <a:gridCol w="1427480"/>
                <a:gridCol w="2356485"/>
              </a:tblGrid>
              <a:tr h="372109">
                <a:tc>
                  <a:txBody>
                    <a:bodyPr wrap="square"/>
                    <a:lstStyle/>
                    <a:p>
                      <a:pPr algn="l" rtl="0" eaLnBrk="0">
                        <a:lnSpc>
                          <a:spcPct val="21000"/>
                        </a:lnSpc>
                      </a:pPr>
                      <a:endParaRPr lang="en-US" altLang="en-US" sz="100"/>
                    </a:p>
                    <a:p>
                      <a:pPr marL="74295" algn="l" rtl="0" eaLnBrk="0">
                        <a:lnSpc>
                          <a:spcPct val="94000"/>
                        </a:lnSpc>
                      </a:pPr>
                      <a:r>
                        <a:rPr sz="2400" kern="0" spc="-2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第一单元</a:t>
                      </a:r>
                      <a:endParaRPr lang="en-US" altLang="en-US" sz="2400"/>
                    </a:p>
                  </a:txBody>
                  <a:tcPr marL="0" marR="0" marT="0" marB="0" vert="horz">
                    <a:lnL>
                      <a:noFill/>
                    </a:lnL>
                    <a:lnR>
                      <a:noFill/>
                    </a:lnR>
                    <a:lnT>
                      <a:noFill/>
                    </a:lnT>
                    <a:lnB>
                      <a:noFill/>
                    </a:lnB>
                  </a:tcPr>
                </a:tc>
                <a:tc>
                  <a:txBody>
                    <a:bodyPr wrap="square"/>
                    <a:lstStyle/>
                    <a:p>
                      <a:pPr algn="l" rtl="0" eaLnBrk="0">
                        <a:lnSpc>
                          <a:spcPct val="21000"/>
                        </a:lnSpc>
                      </a:pPr>
                      <a:endParaRPr lang="en-US" altLang="en-US" sz="100"/>
                    </a:p>
                    <a:p>
                      <a:pPr marL="182245" algn="l" rtl="0" eaLnBrk="0">
                        <a:lnSpc>
                          <a:spcPct val="94000"/>
                        </a:lnSpc>
                      </a:pPr>
                      <a:r>
                        <a:rPr sz="2400" kern="0" spc="-1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各具特色的国家</a:t>
                      </a:r>
                      <a:endParaRPr lang="en-US" altLang="en-US" sz="2400"/>
                    </a:p>
                  </a:txBody>
                  <a:tcPr marL="0" marR="0" marT="0" marB="0" vert="horz">
                    <a:lnL>
                      <a:noFill/>
                    </a:lnL>
                    <a:lnR>
                      <a:noFill/>
                    </a:lnR>
                    <a:lnT>
                      <a:noFill/>
                    </a:lnT>
                    <a:lnB>
                      <a:noFill/>
                    </a:lnB>
                  </a:tcPr>
                </a:tc>
              </a:tr>
              <a:tr h="367029">
                <a:tc>
                  <a:txBody>
                    <a:bodyPr wrap="square"/>
                    <a:lstStyle/>
                    <a:p>
                      <a:pPr algn="l" rtl="0" eaLnBrk="0">
                        <a:lnSpc>
                          <a:spcPct val="108000"/>
                        </a:lnSpc>
                      </a:pPr>
                      <a:endParaRPr lang="en-US" altLang="en-US" sz="400"/>
                    </a:p>
                    <a:p>
                      <a:pPr marL="493395" algn="l" rtl="0" eaLnBrk="0">
                        <a:lnSpc>
                          <a:spcPct val="92000"/>
                        </a:lnSpc>
                        <a:spcBef>
                          <a:spcPts val="5"/>
                        </a:spcBef>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第一课</a:t>
                      </a:r>
                      <a:endParaRPr lang="en-US" altLang="en-US" sz="2100"/>
                    </a:p>
                  </a:txBody>
                  <a:tcPr marL="0" marR="0" marT="0" marB="0" vert="horz">
                    <a:lnL>
                      <a:noFill/>
                    </a:lnL>
                    <a:lnR>
                      <a:noFill/>
                    </a:lnR>
                    <a:lnT>
                      <a:noFill/>
                    </a:lnT>
                    <a:lnB>
                      <a:noFill/>
                    </a:lnB>
                  </a:tcPr>
                </a:tc>
                <a:tc>
                  <a:txBody>
                    <a:bodyPr wrap="square"/>
                    <a:lstStyle/>
                    <a:p>
                      <a:pPr algn="l" rtl="0" eaLnBrk="0">
                        <a:lnSpc>
                          <a:spcPct val="108000"/>
                        </a:lnSpc>
                      </a:pPr>
                      <a:endParaRPr lang="en-US" altLang="en-US" sz="400"/>
                    </a:p>
                    <a:p>
                      <a:pPr marL="209550" algn="l" rtl="0" eaLnBrk="0">
                        <a:lnSpc>
                          <a:spcPct val="92000"/>
                        </a:lnSpc>
                        <a:spcBef>
                          <a:spcPts val="5"/>
                        </a:spcBef>
                      </a:pPr>
                      <a:r>
                        <a:rPr sz="21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国体与政体</a:t>
                      </a:r>
                      <a:endParaRPr lang="en-US" altLang="en-US" sz="2100"/>
                    </a:p>
                  </a:txBody>
                  <a:tcPr marL="0" marR="0" marT="0" marB="0" vert="horz">
                    <a:lnL>
                      <a:noFill/>
                    </a:lnL>
                    <a:lnR>
                      <a:noFill/>
                    </a:lnR>
                    <a:lnT>
                      <a:noFill/>
                    </a:lnT>
                    <a:lnB>
                      <a:noFill/>
                    </a:lnB>
                  </a:tcPr>
                </a:tc>
              </a:tr>
              <a:tr h="354965">
                <a:tc>
                  <a:txBody>
                    <a:bodyPr wrap="square"/>
                    <a:lstStyle/>
                    <a:p>
                      <a:pPr algn="l" rtl="0" eaLnBrk="0">
                        <a:lnSpc>
                          <a:spcPct val="131000"/>
                        </a:lnSpc>
                      </a:pPr>
                      <a:endParaRPr lang="en-US" altLang="en-US" sz="100"/>
                    </a:p>
                    <a:p>
                      <a:pPr marL="493395" algn="l" rtl="0" eaLnBrk="0">
                        <a:lnSpc>
                          <a:spcPct val="99000"/>
                        </a:lnSpc>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第二课</a:t>
                      </a:r>
                      <a:endParaRPr lang="en-US" altLang="en-US" sz="2100"/>
                    </a:p>
                  </a:txBody>
                  <a:tcPr marL="0" marR="0" marT="0" marB="0" vert="horz">
                    <a:lnL>
                      <a:noFill/>
                    </a:lnL>
                    <a:lnR>
                      <a:noFill/>
                    </a:lnR>
                    <a:lnT>
                      <a:noFill/>
                    </a:lnT>
                    <a:lnB>
                      <a:noFill/>
                    </a:lnB>
                  </a:tcPr>
                </a:tc>
                <a:tc>
                  <a:txBody>
                    <a:bodyPr wrap="square"/>
                    <a:lstStyle/>
                    <a:p>
                      <a:pPr algn="l" rtl="0" eaLnBrk="0">
                        <a:lnSpc>
                          <a:spcPct val="138000"/>
                        </a:lnSpc>
                      </a:pPr>
                      <a:endParaRPr lang="en-US" altLang="en-US" sz="100"/>
                    </a:p>
                    <a:p>
                      <a:pPr marL="209550" algn="l" rtl="0" eaLnBrk="0">
                        <a:lnSpc>
                          <a:spcPct val="99000"/>
                        </a:lnSpc>
                      </a:pPr>
                      <a:r>
                        <a:rPr sz="21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国家的结构形式</a:t>
                      </a:r>
                      <a:endParaRPr lang="en-US" altLang="en-US" sz="2100"/>
                    </a:p>
                  </a:txBody>
                  <a:tcPr marL="0" marR="0" marT="0" marB="0" vert="horz">
                    <a:lnL>
                      <a:noFill/>
                    </a:lnL>
                    <a:lnR>
                      <a:noFill/>
                    </a:lnR>
                    <a:lnT>
                      <a:noFill/>
                    </a:lnT>
                    <a:lnB>
                      <a:noFill/>
                    </a:lnB>
                  </a:tcPr>
                </a:tc>
              </a:tr>
              <a:tr h="407034">
                <a:tc>
                  <a:txBody>
                    <a:bodyPr wrap="square"/>
                    <a:lstStyle/>
                    <a:p>
                      <a:pPr algn="l" rtl="0" eaLnBrk="0">
                        <a:lnSpc>
                          <a:spcPct val="124000"/>
                        </a:lnSpc>
                      </a:pPr>
                      <a:endParaRPr lang="en-US" altLang="en-US" sz="300"/>
                    </a:p>
                    <a:p>
                      <a:pPr marL="11430" algn="l" rtl="0" eaLnBrk="0">
                        <a:lnSpc>
                          <a:spcPct val="94000"/>
                        </a:lnSpc>
                        <a:spcBef>
                          <a:spcPct val="0"/>
                        </a:spcBef>
                      </a:pPr>
                      <a:r>
                        <a:rPr sz="2400" kern="0" spc="-2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第二单元</a:t>
                      </a:r>
                      <a:endParaRPr lang="en-US" altLang="en-US" sz="2400"/>
                    </a:p>
                  </a:txBody>
                  <a:tcPr marL="0" marR="0" marT="0" marB="0" vert="horz">
                    <a:lnL>
                      <a:noFill/>
                    </a:lnL>
                    <a:lnR>
                      <a:noFill/>
                    </a:lnR>
                    <a:lnT>
                      <a:noFill/>
                    </a:lnT>
                    <a:lnB>
                      <a:noFill/>
                    </a:lnB>
                  </a:tcPr>
                </a:tc>
                <a:tc>
                  <a:txBody>
                    <a:bodyPr wrap="square"/>
                    <a:lstStyle/>
                    <a:p>
                      <a:pPr algn="l" rtl="0" eaLnBrk="0">
                        <a:lnSpc>
                          <a:spcPct val="124000"/>
                        </a:lnSpc>
                      </a:pPr>
                      <a:endParaRPr lang="en-US" altLang="en-US" sz="300"/>
                    </a:p>
                    <a:p>
                      <a:pPr marL="115570" algn="l" rtl="0" eaLnBrk="0">
                        <a:lnSpc>
                          <a:spcPct val="94000"/>
                        </a:lnSpc>
                        <a:spcBef>
                          <a:spcPct val="0"/>
                        </a:spcBef>
                      </a:pPr>
                      <a:r>
                        <a:rPr sz="2400" kern="0" spc="-1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世界多极化</a:t>
                      </a:r>
                      <a:endParaRPr lang="en-US" altLang="en-US" sz="2400"/>
                    </a:p>
                  </a:txBody>
                  <a:tcPr marL="0" marR="0" marT="0" marB="0" vert="horz">
                    <a:lnL>
                      <a:noFill/>
                    </a:lnL>
                    <a:lnR>
                      <a:noFill/>
                    </a:lnR>
                    <a:lnT>
                      <a:noFill/>
                    </a:lnT>
                    <a:lnB>
                      <a:noFill/>
                    </a:lnB>
                  </a:tcPr>
                </a:tc>
              </a:tr>
              <a:tr h="355600">
                <a:tc>
                  <a:txBody>
                    <a:bodyPr wrap="square"/>
                    <a:lstStyle/>
                    <a:p>
                      <a:pPr algn="l" rtl="0" eaLnBrk="0">
                        <a:lnSpc>
                          <a:spcPct val="105000"/>
                        </a:lnSpc>
                      </a:pPr>
                      <a:endParaRPr lang="en-US" altLang="en-US" sz="300"/>
                    </a:p>
                    <a:p>
                      <a:pPr marL="493395" algn="l" rtl="0" eaLnBrk="0">
                        <a:lnSpc>
                          <a:spcPct val="94000"/>
                        </a:lnSpc>
                        <a:spcBef>
                          <a:spcPts val="5"/>
                        </a:spcBef>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第三课</a:t>
                      </a:r>
                      <a:endParaRPr lang="en-US" altLang="en-US" sz="2100"/>
                    </a:p>
                  </a:txBody>
                  <a:tcPr marL="0" marR="0" marT="0" marB="0" vert="horz">
                    <a:lnL>
                      <a:noFill/>
                    </a:lnL>
                    <a:lnR>
                      <a:noFill/>
                    </a:lnR>
                    <a:lnT>
                      <a:noFill/>
                    </a:lnT>
                    <a:lnB>
                      <a:noFill/>
                    </a:lnB>
                  </a:tcPr>
                </a:tc>
                <a:tc>
                  <a:txBody>
                    <a:bodyPr wrap="square"/>
                    <a:lstStyle/>
                    <a:p>
                      <a:pPr algn="l" rtl="0" eaLnBrk="0">
                        <a:lnSpc>
                          <a:spcPct val="105000"/>
                        </a:lnSpc>
                      </a:pPr>
                      <a:endParaRPr lang="en-US" altLang="en-US" sz="300"/>
                    </a:p>
                    <a:p>
                      <a:pPr marL="194945" algn="l" rtl="0" eaLnBrk="0">
                        <a:lnSpc>
                          <a:spcPct val="94000"/>
                        </a:lnSpc>
                        <a:spcBef>
                          <a:spcPts val="5"/>
                        </a:spcBef>
                      </a:pPr>
                      <a:r>
                        <a:rPr sz="21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多极化趋势</a:t>
                      </a:r>
                      <a:endParaRPr lang="en-US" altLang="en-US" sz="2100"/>
                    </a:p>
                  </a:txBody>
                  <a:tcPr marL="0" marR="0" marT="0" marB="0" vert="horz">
                    <a:lnL>
                      <a:noFill/>
                    </a:lnL>
                    <a:lnR>
                      <a:noFill/>
                    </a:lnR>
                    <a:lnT>
                      <a:noFill/>
                    </a:lnT>
                    <a:lnB>
                      <a:noFill/>
                    </a:lnB>
                  </a:tcPr>
                </a:tc>
              </a:tr>
              <a:tr h="349884">
                <a:tc>
                  <a:txBody>
                    <a:bodyPr wrap="square"/>
                    <a:lstStyle/>
                    <a:p>
                      <a:pPr algn="l" rtl="0" eaLnBrk="0">
                        <a:lnSpc>
                          <a:spcPct val="196000"/>
                        </a:lnSpc>
                      </a:pPr>
                      <a:endParaRPr lang="en-US" altLang="en-US" sz="100"/>
                    </a:p>
                    <a:p>
                      <a:pPr marL="483235" algn="l" rtl="0" eaLnBrk="0">
                        <a:lnSpc>
                          <a:spcPct val="98000"/>
                        </a:lnSpc>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第四课</a:t>
                      </a:r>
                      <a:endParaRPr lang="en-US" altLang="en-US" sz="2100"/>
                    </a:p>
                  </a:txBody>
                  <a:tcPr marL="0" marR="0" marT="0" marB="0" vert="horz">
                    <a:lnL>
                      <a:noFill/>
                    </a:lnL>
                    <a:lnR>
                      <a:noFill/>
                    </a:lnR>
                    <a:lnT>
                      <a:noFill/>
                    </a:lnT>
                    <a:lnB>
                      <a:noFill/>
                    </a:lnB>
                  </a:tcPr>
                </a:tc>
                <a:tc>
                  <a:txBody>
                    <a:bodyPr wrap="square"/>
                    <a:lstStyle/>
                    <a:p>
                      <a:pPr algn="l" rtl="0" eaLnBrk="0">
                        <a:lnSpc>
                          <a:spcPct val="196000"/>
                        </a:lnSpc>
                      </a:pPr>
                      <a:endParaRPr lang="en-US" altLang="en-US" sz="100"/>
                    </a:p>
                    <a:p>
                      <a:pPr marL="172720" algn="l" rtl="0" eaLnBrk="0">
                        <a:lnSpc>
                          <a:spcPct val="98000"/>
                        </a:lnSpc>
                      </a:pPr>
                      <a:r>
                        <a:rPr sz="21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和平与发展</a:t>
                      </a:r>
                      <a:endParaRPr lang="en-US" altLang="en-US" sz="2100"/>
                    </a:p>
                  </a:txBody>
                  <a:tcPr marL="0" marR="0" marT="0" marB="0" vert="horz">
                    <a:lnL>
                      <a:noFill/>
                    </a:lnL>
                    <a:lnR>
                      <a:noFill/>
                    </a:lnR>
                    <a:lnT>
                      <a:noFill/>
                    </a:lnT>
                    <a:lnB>
                      <a:noFill/>
                    </a:lnB>
                  </a:tcPr>
                </a:tc>
              </a:tr>
              <a:tr h="351789">
                <a:tc>
                  <a:txBody>
                    <a:bodyPr wrap="square"/>
                    <a:lstStyle/>
                    <a:p>
                      <a:pPr algn="l" rtl="0" eaLnBrk="0">
                        <a:lnSpc>
                          <a:spcPct val="135000"/>
                        </a:lnSpc>
                      </a:pPr>
                      <a:endParaRPr lang="en-US" altLang="en-US" sz="200"/>
                    </a:p>
                    <a:p>
                      <a:pPr marL="493395" algn="l" rtl="0" eaLnBrk="0">
                        <a:lnSpc>
                          <a:spcPct val="95000"/>
                        </a:lnSpc>
                        <a:spcBef>
                          <a:spcPct val="0"/>
                        </a:spcBef>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第五课</a:t>
                      </a:r>
                      <a:endParaRPr lang="en-US" altLang="en-US" sz="2100"/>
                    </a:p>
                  </a:txBody>
                  <a:tcPr marL="0" marR="0" marT="0" marB="0" vert="horz">
                    <a:lnL>
                      <a:noFill/>
                    </a:lnL>
                    <a:lnR>
                      <a:noFill/>
                    </a:lnR>
                    <a:lnT>
                      <a:noFill/>
                    </a:lnT>
                    <a:lnB>
                      <a:noFill/>
                    </a:lnB>
                  </a:tcPr>
                </a:tc>
                <a:tc>
                  <a:txBody>
                    <a:bodyPr wrap="square"/>
                    <a:lstStyle/>
                    <a:p>
                      <a:pPr algn="l" rtl="0" eaLnBrk="0">
                        <a:lnSpc>
                          <a:spcPct val="135000"/>
                        </a:lnSpc>
                      </a:pPr>
                      <a:endParaRPr lang="en-US" altLang="en-US" sz="200"/>
                    </a:p>
                    <a:p>
                      <a:pPr marL="208280" algn="l" rtl="0" eaLnBrk="0">
                        <a:lnSpc>
                          <a:spcPct val="95000"/>
                        </a:lnSpc>
                        <a:spcBef>
                          <a:spcPct val="0"/>
                        </a:spcBef>
                      </a:pPr>
                      <a:r>
                        <a:rPr sz="21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中国的外交</a:t>
                      </a:r>
                      <a:endParaRPr lang="en-US" altLang="en-US" sz="2100"/>
                    </a:p>
                  </a:txBody>
                  <a:tcPr marL="0" marR="0" marT="0" marB="0" vert="horz">
                    <a:lnL>
                      <a:noFill/>
                    </a:lnL>
                    <a:lnR>
                      <a:noFill/>
                    </a:lnR>
                    <a:lnT>
                      <a:noFill/>
                    </a:lnT>
                    <a:lnB>
                      <a:noFill/>
                    </a:lnB>
                  </a:tcPr>
                </a:tc>
              </a:tr>
              <a:tr h="377189">
                <a:tc>
                  <a:txBody>
                    <a:bodyPr wrap="square"/>
                    <a:lstStyle/>
                    <a:p>
                      <a:pPr algn="l" rtl="0" eaLnBrk="0">
                        <a:lnSpc>
                          <a:spcPct val="100000"/>
                        </a:lnSpc>
                      </a:pPr>
                      <a:endParaRPr lang="en-US" altLang="en-US" sz="200"/>
                    </a:p>
                    <a:p>
                      <a:pPr algn="l" rtl="0" eaLnBrk="0">
                        <a:lnSpc>
                          <a:spcPct val="93000"/>
                        </a:lnSpc>
                        <a:spcBef>
                          <a:spcPct val="0"/>
                        </a:spcBef>
                      </a:pPr>
                      <a:r>
                        <a:rPr sz="2400" kern="0" spc="-2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第三单元</a:t>
                      </a:r>
                      <a:endParaRPr lang="en-US" altLang="en-US" sz="2400"/>
                    </a:p>
                  </a:txBody>
                  <a:tcPr marL="0" marR="0" marT="0" marB="0" vert="horz">
                    <a:lnL>
                      <a:noFill/>
                    </a:lnL>
                    <a:lnR>
                      <a:noFill/>
                    </a:lnR>
                    <a:lnT>
                      <a:noFill/>
                    </a:lnT>
                    <a:lnB>
                      <a:noFill/>
                    </a:lnB>
                  </a:tcPr>
                </a:tc>
                <a:tc>
                  <a:txBody>
                    <a:bodyPr wrap="square"/>
                    <a:lstStyle/>
                    <a:p>
                      <a:pPr algn="l" rtl="0" eaLnBrk="0">
                        <a:lnSpc>
                          <a:spcPct val="100000"/>
                        </a:lnSpc>
                      </a:pPr>
                      <a:endParaRPr lang="en-US" altLang="en-US" sz="200"/>
                    </a:p>
                    <a:p>
                      <a:pPr marL="106680" algn="l" rtl="0" eaLnBrk="0">
                        <a:lnSpc>
                          <a:spcPct val="93000"/>
                        </a:lnSpc>
                        <a:spcBef>
                          <a:spcPct val="0"/>
                        </a:spcBef>
                      </a:pPr>
                      <a:r>
                        <a:rPr sz="2400" kern="0" spc="-2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经济全球化</a:t>
                      </a:r>
                      <a:endParaRPr lang="en-US" altLang="en-US" sz="2400"/>
                    </a:p>
                  </a:txBody>
                  <a:tcPr marL="0" marR="0" marT="0" marB="0" vert="horz">
                    <a:lnL>
                      <a:noFill/>
                    </a:lnL>
                    <a:lnR>
                      <a:noFill/>
                    </a:lnR>
                    <a:lnT>
                      <a:noFill/>
                    </a:lnT>
                    <a:lnB>
                      <a:noFill/>
                    </a:lnB>
                  </a:tcPr>
                </a:tc>
              </a:tr>
              <a:tr h="342900">
                <a:tc>
                  <a:txBody>
                    <a:bodyPr wrap="square"/>
                    <a:lstStyle/>
                    <a:p>
                      <a:pPr algn="l" rtl="0" eaLnBrk="0">
                        <a:lnSpc>
                          <a:spcPct val="127000"/>
                        </a:lnSpc>
                      </a:pPr>
                      <a:endParaRPr lang="en-US" altLang="en-US" sz="200"/>
                    </a:p>
                    <a:p>
                      <a:pPr marL="448310" algn="l" rtl="0" eaLnBrk="0">
                        <a:lnSpc>
                          <a:spcPct val="93000"/>
                        </a:lnSpc>
                        <a:spcBef>
                          <a:spcPct val="0"/>
                        </a:spcBef>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第六课</a:t>
                      </a:r>
                      <a:endParaRPr lang="en-US" altLang="en-US" sz="2100"/>
                    </a:p>
                  </a:txBody>
                  <a:tcPr marL="0" marR="0" marT="0" marB="0" vert="horz">
                    <a:lnL>
                      <a:noFill/>
                    </a:lnL>
                    <a:lnR>
                      <a:noFill/>
                    </a:lnR>
                    <a:lnT>
                      <a:noFill/>
                    </a:lnT>
                    <a:lnB>
                      <a:noFill/>
                    </a:lnB>
                  </a:tcPr>
                </a:tc>
                <a:tc>
                  <a:txBody>
                    <a:bodyPr wrap="square"/>
                    <a:lstStyle/>
                    <a:p>
                      <a:pPr algn="l" rtl="0" eaLnBrk="0">
                        <a:lnSpc>
                          <a:spcPct val="127000"/>
                        </a:lnSpc>
                      </a:pPr>
                      <a:endParaRPr lang="en-US" altLang="en-US" sz="200"/>
                    </a:p>
                    <a:p>
                      <a:pPr marL="139700" algn="l" rtl="0" eaLnBrk="0">
                        <a:lnSpc>
                          <a:spcPct val="93000"/>
                        </a:lnSpc>
                        <a:spcBef>
                          <a:spcPct val="0"/>
                        </a:spcBef>
                      </a:pPr>
                      <a:r>
                        <a:rPr sz="21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走近经济全球化</a:t>
                      </a:r>
                      <a:endParaRPr lang="en-US" altLang="en-US" sz="2100"/>
                    </a:p>
                  </a:txBody>
                  <a:tcPr marL="0" marR="0" marT="0" marB="0" vert="horz">
                    <a:lnL>
                      <a:noFill/>
                    </a:lnL>
                    <a:lnR>
                      <a:noFill/>
                    </a:lnR>
                    <a:lnT>
                      <a:noFill/>
                    </a:lnT>
                    <a:lnB>
                      <a:noFill/>
                    </a:lnB>
                  </a:tcPr>
                </a:tc>
              </a:tr>
              <a:tr h="370204">
                <a:tc>
                  <a:txBody>
                    <a:bodyPr wrap="square"/>
                    <a:lstStyle/>
                    <a:p>
                      <a:pPr algn="l" rtl="0" eaLnBrk="0">
                        <a:lnSpc>
                          <a:spcPct val="146000"/>
                        </a:lnSpc>
                      </a:pPr>
                      <a:endParaRPr lang="en-US" altLang="en-US" sz="100"/>
                    </a:p>
                    <a:p>
                      <a:pPr marL="448310" algn="l" rtl="0" eaLnBrk="0">
                        <a:lnSpc>
                          <a:spcPct val="99000"/>
                        </a:lnSpc>
                        <a:spcBef>
                          <a:spcPct val="0"/>
                        </a:spcBef>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第七课</a:t>
                      </a:r>
                      <a:endParaRPr lang="en-US" altLang="en-US" sz="2100"/>
                    </a:p>
                  </a:txBody>
                  <a:tcPr marL="0" marR="0" marT="0" marB="0" vert="horz">
                    <a:lnL>
                      <a:noFill/>
                    </a:lnL>
                    <a:lnR>
                      <a:noFill/>
                    </a:lnR>
                    <a:lnT>
                      <a:noFill/>
                    </a:lnT>
                    <a:lnB>
                      <a:noFill/>
                    </a:lnB>
                  </a:tcPr>
                </a:tc>
                <a:tc>
                  <a:txBody>
                    <a:bodyPr wrap="square"/>
                    <a:lstStyle/>
                    <a:p>
                      <a:pPr algn="l" rtl="0" eaLnBrk="0">
                        <a:lnSpc>
                          <a:spcPct val="153000"/>
                        </a:lnSpc>
                      </a:pPr>
                      <a:endParaRPr lang="en-US" altLang="en-US" sz="100"/>
                    </a:p>
                    <a:p>
                      <a:pPr algn="r" rtl="0" eaLnBrk="0">
                        <a:lnSpc>
                          <a:spcPct val="99000"/>
                        </a:lnSpc>
                        <a:spcBef>
                          <a:spcPct val="0"/>
                        </a:spcBef>
                      </a:pPr>
                      <a:r>
                        <a:rPr sz="21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经济全球化与中国</a:t>
                      </a:r>
                      <a:endParaRPr lang="en-US" altLang="en-US" sz="2100"/>
                    </a:p>
                  </a:txBody>
                  <a:tcPr marL="0" marR="0" marT="0" marB="0" vert="horz">
                    <a:lnL>
                      <a:noFill/>
                    </a:lnL>
                    <a:lnR>
                      <a:noFill/>
                    </a:lnR>
                    <a:lnT>
                      <a:noFill/>
                    </a:lnT>
                    <a:lnB>
                      <a:noFill/>
                    </a:lnB>
                  </a:tcPr>
                </a:tc>
              </a:tr>
              <a:tr h="421640">
                <a:tc>
                  <a:txBody>
                    <a:bodyPr wrap="square"/>
                    <a:lstStyle/>
                    <a:p>
                      <a:pPr algn="l" rtl="0" eaLnBrk="0">
                        <a:lnSpc>
                          <a:spcPct val="110000"/>
                        </a:lnSpc>
                      </a:pPr>
                      <a:endParaRPr lang="en-US" altLang="en-US" sz="400"/>
                    </a:p>
                    <a:p>
                      <a:pPr marL="46355" algn="l" rtl="0" eaLnBrk="0">
                        <a:lnSpc>
                          <a:spcPct val="95000"/>
                        </a:lnSpc>
                        <a:spcBef>
                          <a:spcPct val="0"/>
                        </a:spcBef>
                      </a:pPr>
                      <a:r>
                        <a:rPr sz="2400" kern="0" spc="-2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第四单元</a:t>
                      </a:r>
                      <a:endParaRPr lang="en-US" altLang="en-US" sz="2400"/>
                    </a:p>
                  </a:txBody>
                  <a:tcPr marL="0" marR="0" marT="0" marB="0" vert="horz">
                    <a:lnL>
                      <a:noFill/>
                    </a:lnL>
                    <a:lnR>
                      <a:noFill/>
                    </a:lnR>
                    <a:lnT>
                      <a:noFill/>
                    </a:lnT>
                    <a:lnB>
                      <a:noFill/>
                    </a:lnB>
                  </a:tcPr>
                </a:tc>
                <a:tc>
                  <a:txBody>
                    <a:bodyPr wrap="square"/>
                    <a:lstStyle/>
                    <a:p>
                      <a:pPr algn="l" rtl="0" eaLnBrk="0">
                        <a:lnSpc>
                          <a:spcPct val="111000"/>
                        </a:lnSpc>
                      </a:pPr>
                      <a:endParaRPr lang="en-US" altLang="en-US" sz="400"/>
                    </a:p>
                    <a:p>
                      <a:pPr marL="180340" algn="l" rtl="0" eaLnBrk="0">
                        <a:lnSpc>
                          <a:spcPct val="95000"/>
                        </a:lnSpc>
                        <a:spcBef>
                          <a:spcPct val="0"/>
                        </a:spcBef>
                      </a:pPr>
                      <a:r>
                        <a:rPr sz="2400" kern="0" spc="-6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国际组织</a:t>
                      </a:r>
                      <a:endParaRPr lang="en-US" altLang="en-US" sz="2400"/>
                    </a:p>
                  </a:txBody>
                  <a:tcPr marL="0" marR="0" marT="0" marB="0" vert="horz">
                    <a:lnL>
                      <a:noFill/>
                    </a:lnL>
                    <a:lnR>
                      <a:noFill/>
                    </a:lnR>
                    <a:lnT>
                      <a:noFill/>
                    </a:lnT>
                    <a:lnB>
                      <a:noFill/>
                    </a:lnB>
                  </a:tcPr>
                </a:tc>
              </a:tr>
              <a:tr h="373379">
                <a:tc>
                  <a:txBody>
                    <a:bodyPr wrap="square"/>
                    <a:lstStyle/>
                    <a:p>
                      <a:pPr algn="l" rtl="0" eaLnBrk="0">
                        <a:lnSpc>
                          <a:spcPct val="106000"/>
                        </a:lnSpc>
                      </a:pPr>
                      <a:endParaRPr lang="en-US" altLang="en-US" sz="300"/>
                    </a:p>
                    <a:p>
                      <a:pPr marL="465455" algn="l" rtl="0" eaLnBrk="0">
                        <a:lnSpc>
                          <a:spcPct val="99000"/>
                        </a:lnSpc>
                        <a:spcBef>
                          <a:spcPct val="0"/>
                        </a:spcBef>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第八课</a:t>
                      </a:r>
                      <a:endParaRPr lang="en-US" altLang="en-US" sz="2100"/>
                    </a:p>
                  </a:txBody>
                  <a:tcPr marL="0" marR="0" marT="0" marB="0" vert="horz">
                    <a:lnL>
                      <a:noFill/>
                    </a:lnL>
                    <a:lnR>
                      <a:noFill/>
                    </a:lnR>
                    <a:lnT>
                      <a:noFill/>
                    </a:lnT>
                    <a:lnB>
                      <a:noFill/>
                    </a:lnB>
                  </a:tcPr>
                </a:tc>
                <a:tc>
                  <a:txBody>
                    <a:bodyPr wrap="square"/>
                    <a:lstStyle/>
                    <a:p>
                      <a:pPr algn="l" rtl="0" eaLnBrk="0">
                        <a:lnSpc>
                          <a:spcPct val="109000"/>
                        </a:lnSpc>
                      </a:pPr>
                      <a:endParaRPr lang="en-US" altLang="en-US" sz="300"/>
                    </a:p>
                    <a:p>
                      <a:pPr marL="156210" algn="l" rtl="0" eaLnBrk="0">
                        <a:lnSpc>
                          <a:spcPct val="99000"/>
                        </a:lnSpc>
                        <a:spcBef>
                          <a:spcPts val="5"/>
                        </a:spcBef>
                      </a:pPr>
                      <a:r>
                        <a:rPr sz="2100" kern="0" spc="7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主国国际组织</a:t>
                      </a:r>
                      <a:endParaRPr lang="en-US" altLang="en-US" sz="2100"/>
                    </a:p>
                  </a:txBody>
                  <a:tcPr marL="0" marR="0" marT="0" marB="0" vert="horz">
                    <a:lnL>
                      <a:noFill/>
                    </a:lnL>
                    <a:lnR>
                      <a:noFill/>
                    </a:lnR>
                    <a:lnT>
                      <a:noFill/>
                    </a:lnT>
                    <a:lnB>
                      <a:noFill/>
                    </a:lnB>
                  </a:tcPr>
                </a:tc>
              </a:tr>
              <a:tr h="324484">
                <a:tc>
                  <a:txBody>
                    <a:bodyPr wrap="square"/>
                    <a:lstStyle/>
                    <a:p>
                      <a:pPr algn="l" rtl="0" eaLnBrk="0">
                        <a:lnSpc>
                          <a:spcPct val="100000"/>
                        </a:lnSpc>
                      </a:pPr>
                      <a:endParaRPr lang="en-US" altLang="en-US" sz="300"/>
                    </a:p>
                    <a:p>
                      <a:pPr marL="465455" algn="l" rtl="0" eaLnBrk="0">
                        <a:lnSpc>
                          <a:spcPct val="85000"/>
                        </a:lnSpc>
                        <a:spcBef>
                          <a:spcPts val="5"/>
                        </a:spcBef>
                      </a:pPr>
                      <a:r>
                        <a:rPr sz="21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第九课</a:t>
                      </a:r>
                      <a:endParaRPr lang="en-US" altLang="en-US" sz="2100"/>
                    </a:p>
                  </a:txBody>
                  <a:tcPr marL="0" marR="0" marT="0" marB="0" vert="horz">
                    <a:lnL>
                      <a:noFill/>
                    </a:lnL>
                    <a:lnR>
                      <a:noFill/>
                    </a:lnR>
                    <a:lnT>
                      <a:noFill/>
                    </a:lnT>
                    <a:lnB>
                      <a:noFill/>
                    </a:lnB>
                  </a:tcPr>
                </a:tc>
                <a:tc>
                  <a:txBody>
                    <a:bodyPr wrap="square"/>
                    <a:lstStyle/>
                    <a:p>
                      <a:pPr algn="l" rtl="0" eaLnBrk="0">
                        <a:lnSpc>
                          <a:spcPct val="100000"/>
                        </a:lnSpc>
                      </a:pPr>
                      <a:endParaRPr lang="en-US" altLang="en-US" sz="300"/>
                    </a:p>
                    <a:p>
                      <a:pPr marL="180340" algn="l" rtl="0" eaLnBrk="0">
                        <a:lnSpc>
                          <a:spcPct val="85000"/>
                        </a:lnSpc>
                        <a:spcBef>
                          <a:spcPts val="5"/>
                        </a:spcBef>
                      </a:pPr>
                      <a:r>
                        <a:rPr sz="21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中国与国际组织</a:t>
                      </a:r>
                      <a:endParaRPr lang="en-US" altLang="en-US" sz="2100"/>
                    </a:p>
                  </a:txBody>
                  <a:tcPr marL="0" marR="0" marT="0" marB="0" vert="horz">
                    <a:lnL>
                      <a:noFill/>
                    </a:lnL>
                    <a:lnR>
                      <a:noFill/>
                    </a:lnR>
                    <a:lnT>
                      <a:noFill/>
                    </a:lnT>
                    <a:lnB>
                      <a:noFill/>
                    </a:lnB>
                  </a:tcPr>
                </a:tc>
              </a:tr>
            </a:tbl>
          </a:graphicData>
        </a:graphic>
      </p:graphicFrame>
      <p:sp>
        <p:nvSpPr>
          <p:cNvPr id="830" name="textbox 830"/>
          <p:cNvSpPr/>
          <p:nvPr/>
        </p:nvSpPr>
        <p:spPr>
          <a:xfrm>
            <a:off x="760929" y="1271780"/>
            <a:ext cx="3571875" cy="436880"/>
          </a:xfrm>
          <a:prstGeom prst="rect">
            <a:avLst/>
          </a:prstGeom>
        </p:spPr>
        <p:txBody>
          <a:bodyPr vert="horz" wrap="square" lIns="0" tIns="0" rIns="0" bIns="0"/>
          <a:lstStyle/>
          <a:p>
            <a:pPr algn="l" rtl="0" eaLnBrk="0">
              <a:lnSpc>
                <a:spcPct val="83000"/>
              </a:lnSpc>
            </a:pPr>
            <a:endParaRPr lang="en-US" altLang="en-US" sz="100"/>
          </a:p>
          <a:p>
            <a:pPr marL="12700" algn="l" rtl="0" eaLnBrk="0">
              <a:lnSpc>
                <a:spcPct val="100000"/>
              </a:lnSpc>
            </a:pPr>
            <a:r>
              <a:rPr sz="2700" b="1" kern="0" spc="90">
                <a:solidFill>
                  <a:srgbClr val="000000">
                    <a:alpha val="100000"/>
                  </a:srgbClr>
                </a:solidFill>
                <a:latin typeface="微软雅黑" panose="020B0503020204020204" charset="-122"/>
                <a:ea typeface="微软雅黑" panose="020B0503020204020204" charset="-122"/>
                <a:cs typeface="微软雅黑" panose="020B0503020204020204" charset="-122"/>
              </a:rPr>
              <a:t>把握教材的主线和重点</a:t>
            </a:r>
            <a:endParaRPr lang="en-US" altLang="en-US" sz="27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6"/>
          <p:cNvSpPr/>
          <p:nvPr/>
        </p:nvSpPr>
        <p:spPr>
          <a:xfrm>
            <a:off x="433527" y="1925243"/>
            <a:ext cx="11090275" cy="4749165"/>
          </a:xfrm>
          <a:prstGeom prst="rect">
            <a:avLst/>
          </a:prstGeom>
        </p:spPr>
        <p:txBody>
          <a:bodyPr vert="horz" wrap="square" lIns="0" tIns="0" rIns="0" bIns="0"/>
          <a:lstStyle/>
          <a:p>
            <a:pPr algn="l" rtl="0" eaLnBrk="0">
              <a:lnSpc>
                <a:spcPct val="79000"/>
              </a:lnSpc>
            </a:pPr>
            <a:endParaRPr lang="en-US" altLang="en-US" sz="100"/>
          </a:p>
          <a:p>
            <a:pPr marL="12700" indent="558165" algn="l" rtl="0" eaLnBrk="0">
              <a:lnSpc>
                <a:spcPct val="99000"/>
              </a:lnSpc>
            </a:pPr>
            <a:r>
              <a:rPr sz="2400" kern="0" spc="-70">
                <a:solidFill>
                  <a:srgbClr val="000000">
                    <a:alpha val="100000"/>
                  </a:srgbClr>
                </a:solidFill>
                <a:latin typeface="新宋体" panose="02010609030101010101" charset="-122"/>
                <a:ea typeface="新宋体" panose="02010609030101010101" charset="-122"/>
                <a:cs typeface="新宋体" panose="02010609030101010101" charset="-122"/>
              </a:rPr>
              <a:t>（2021山东卷）</a:t>
            </a:r>
            <a:r>
              <a:rPr sz="2400" kern="0" spc="480">
                <a:solidFill>
                  <a:srgbClr val="000000">
                    <a:alpha val="100000"/>
                  </a:srgbClr>
                </a:solidFill>
                <a:latin typeface="新宋体" panose="02010609030101010101" charset="-122"/>
                <a:ea typeface="新宋体" panose="02010609030101010101" charset="-122"/>
                <a:cs typeface="新宋体" panose="02010609030101010101" charset="-122"/>
              </a:rPr>
              <a:t> </a:t>
            </a:r>
            <a:r>
              <a:rPr sz="2400" kern="0" spc="-70">
                <a:solidFill>
                  <a:srgbClr val="000000">
                    <a:alpha val="100000"/>
                  </a:srgbClr>
                </a:solidFill>
                <a:latin typeface="新宋体" panose="02010609030101010101" charset="-122"/>
                <a:ea typeface="新宋体" panose="02010609030101010101" charset="-122"/>
                <a:cs typeface="新宋体" panose="02010609030101010101" charset="-122"/>
              </a:rPr>
              <a:t>16.(13分)</a:t>
            </a:r>
            <a:r>
              <a:rPr sz="2400" kern="0" spc="-70">
                <a:ln w="8712" cap="flat" cmpd="sng">
                  <a:solidFill>
                    <a:srgbClr val="0066FF">
                      <a:alpha val="100000"/>
                    </a:srgbClr>
                  </a:solidFill>
                  <a:prstDash val="solid"/>
                  <a:miter lim="10"/>
                </a:ln>
                <a:solidFill>
                  <a:srgbClr val="0066FF">
                    <a:alpha val="100000"/>
                  </a:srgbClr>
                </a:solidFill>
                <a:latin typeface="楷体" panose="02010609060101010101" charset="-122"/>
                <a:ea typeface="楷体" panose="02010609060101010101" charset="-122"/>
                <a:cs typeface="楷体" panose="02010609060101010101" charset="-122"/>
              </a:rPr>
              <a:t>柳州螺蛳粉、天津煎饼课子、沙县小吃</a:t>
            </a:r>
            <a:r>
              <a:rPr sz="2400" kern="0" spc="-70">
                <a:solidFill>
                  <a:srgbClr val="000000">
                    <a:alpha val="100000"/>
                  </a:srgbClr>
                </a:solidFill>
                <a:latin typeface="楷体" panose="02010609060101010101" charset="-122"/>
                <a:ea typeface="楷体" panose="02010609060101010101" charset="-122"/>
                <a:cs typeface="楷体" panose="02010609060101010101" charset="-122"/>
              </a:rPr>
              <a:t>……</a:t>
            </a:r>
            <a:r>
              <a:rPr sz="2400" kern="0" spc="-70">
                <a:ln w="8712" cap="flat" cmpd="sng">
                  <a:solidFill>
                    <a:srgbClr val="0066FF">
                      <a:alpha val="100000"/>
                    </a:srgbClr>
                  </a:solidFill>
                  <a:prstDash val="solid"/>
                  <a:miter lim="10"/>
                </a:ln>
                <a:solidFill>
                  <a:srgbClr val="0066FF">
                    <a:alpha val="100000"/>
                  </a:srgbClr>
                </a:solidFill>
                <a:latin typeface="楷体" panose="02010609060101010101" charset="-122"/>
                <a:ea typeface="楷体" panose="02010609060101010101" charset="-122"/>
                <a:cs typeface="楷体" panose="02010609060101010101" charset="-122"/>
              </a:rPr>
              <a:t>这些地方</a:t>
            </a:r>
            <a:r>
              <a:rPr sz="2400" kern="0" spc="0">
                <a:solidFill>
                  <a:srgbClr val="0066FF">
                    <a:alpha val="100000"/>
                  </a:srgbClr>
                </a:solidFill>
                <a:latin typeface="楷体" panose="02010609060101010101" charset="-122"/>
                <a:ea typeface="楷体" panose="02010609060101010101" charset="-122"/>
                <a:cs typeface="楷体" panose="02010609060101010101" charset="-122"/>
              </a:rPr>
              <a:t>  </a:t>
            </a:r>
            <a:r>
              <a:rPr sz="2400" kern="0" spc="10">
                <a:ln w="8712" cap="flat" cmpd="sng">
                  <a:solidFill>
                    <a:srgbClr val="0066FF">
                      <a:alpha val="100000"/>
                    </a:srgbClr>
                  </a:solidFill>
                  <a:prstDash val="solid"/>
                  <a:miter lim="10"/>
                </a:ln>
                <a:solidFill>
                  <a:srgbClr val="0066FF">
                    <a:alpha val="100000"/>
                  </a:srgbClr>
                </a:solidFill>
                <a:latin typeface="楷体" panose="02010609060101010101" charset="-122"/>
                <a:ea typeface="楷体" panose="02010609060101010101" charset="-122"/>
                <a:cs typeface="楷体" panose="02010609060101010101" charset="-122"/>
              </a:rPr>
              <a:t>特色小吃</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深受各地消费者的喜</a:t>
            </a:r>
            <a:r>
              <a:rPr sz="2400" kern="0" spc="0">
                <a:solidFill>
                  <a:srgbClr val="000000">
                    <a:alpha val="100000"/>
                  </a:srgbClr>
                </a:solidFill>
                <a:latin typeface="楷体" panose="02010609060101010101" charset="-122"/>
                <a:ea typeface="楷体" panose="02010609060101010101" charset="-122"/>
                <a:cs typeface="楷体" panose="02010609060101010101" charset="-122"/>
              </a:rPr>
              <a:t>爱。地方特色小吃吸引人的地方，不仅体现在与其他</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 </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食品不同，也体现在同</a:t>
            </a:r>
            <a:r>
              <a:rPr sz="2400" kern="0" spc="0">
                <a:solidFill>
                  <a:srgbClr val="000000">
                    <a:alpha val="100000"/>
                  </a:srgbClr>
                </a:solidFill>
                <a:latin typeface="楷体" panose="02010609060101010101" charset="-122"/>
                <a:ea typeface="楷体" panose="02010609060101010101" charset="-122"/>
                <a:cs typeface="楷体" panose="02010609060101010101" charset="-122"/>
              </a:rPr>
              <a:t>种小吃的口味差异上。对于很多食客来说，地方特色小吃吃</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 </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的就是那独一份的“舌</a:t>
            </a:r>
            <a:r>
              <a:rPr sz="2400" kern="0" spc="0">
                <a:solidFill>
                  <a:srgbClr val="000000">
                    <a:alpha val="100000"/>
                  </a:srgbClr>
                </a:solidFill>
                <a:latin typeface="楷体" panose="02010609060101010101" charset="-122"/>
                <a:ea typeface="楷体" panose="02010609060101010101" charset="-122"/>
                <a:cs typeface="楷体" panose="02010609060101010101" charset="-122"/>
              </a:rPr>
              <a:t>尖上的味道”。如天津煎饼果子，面浆到底是用黑豆面还是</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 </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绿豆面，中间夹的是馃</a:t>
            </a:r>
            <a:r>
              <a:rPr sz="2400" kern="0" spc="0">
                <a:solidFill>
                  <a:srgbClr val="000000">
                    <a:alpha val="100000"/>
                  </a:srgbClr>
                </a:solidFill>
                <a:latin typeface="楷体" panose="02010609060101010101" charset="-122"/>
                <a:ea typeface="楷体" panose="02010609060101010101" charset="-122"/>
                <a:cs typeface="楷体" panose="02010609060101010101" charset="-122"/>
              </a:rPr>
              <a:t>子还是油条，制作者会根据各自情况而定，消费者也会根据</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 </a:t>
            </a:r>
            <a:r>
              <a:rPr sz="2400" kern="0" spc="-30">
                <a:solidFill>
                  <a:srgbClr val="000000">
                    <a:alpha val="100000"/>
                  </a:srgbClr>
                </a:solidFill>
                <a:latin typeface="楷体" panose="02010609060101010101" charset="-122"/>
                <a:ea typeface="楷体" panose="02010609060101010101" charset="-122"/>
                <a:cs typeface="楷体" panose="02010609060101010101" charset="-122"/>
              </a:rPr>
              <a:t>自己的喜好进行选择。</a:t>
            </a:r>
            <a:endParaRPr lang="en-US" altLang="en-US" sz="2400"/>
          </a:p>
          <a:p>
            <a:pPr marL="19685" indent="390525" algn="l" rtl="0" eaLnBrk="0">
              <a:lnSpc>
                <a:spcPct val="99000"/>
              </a:lnSpc>
              <a:spcBef>
                <a:spcPts val="175"/>
              </a:spcBef>
            </a:pPr>
            <a:r>
              <a:rPr sz="2400" kern="0" spc="0">
                <a:solidFill>
                  <a:srgbClr val="000000">
                    <a:alpha val="100000"/>
                  </a:srgbClr>
                </a:solidFill>
                <a:latin typeface="楷体" panose="02010609060101010101" charset="-122"/>
                <a:ea typeface="楷体" panose="02010609060101010101" charset="-122"/>
                <a:cs typeface="楷体" panose="02010609060101010101" charset="-122"/>
              </a:rPr>
              <a:t>近年来，很多地方推出了地方特色小吃标准。如广西柳州市螺蛳粉协会、</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柳州市</a:t>
            </a:r>
            <a:r>
              <a:rPr sz="2400" kern="0" spc="0">
                <a:solidFill>
                  <a:srgbClr val="000000">
                    <a:alpha val="100000"/>
                  </a:srgbClr>
                </a:solidFill>
                <a:latin typeface="楷体" panose="02010609060101010101" charset="-122"/>
                <a:ea typeface="楷体" panose="02010609060101010101" charset="-122"/>
                <a:cs typeface="楷体" panose="02010609060101010101" charset="-122"/>
              </a:rPr>
              <a:t> </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质量检验研究中心等团体共同制定了柳州螺蛳粉地方标准，从竹笋、豆角、螺蛳、 </a:t>
            </a:r>
            <a:r>
              <a:rPr sz="2400" kern="0" spc="0">
                <a:solidFill>
                  <a:srgbClr val="000000">
                    <a:alpha val="100000"/>
                  </a:srgbClr>
                </a:solidFill>
                <a:latin typeface="楷体" panose="02010609060101010101" charset="-122"/>
                <a:ea typeface="楷体" panose="02010609060101010101" charset="-122"/>
                <a:cs typeface="楷体" panose="02010609060101010101" charset="-122"/>
              </a:rPr>
              <a:t>腐竹等原材料的质量，到熬制工艺、发酵工艺，再到汤料包、配料包，都作出了明</a:t>
            </a:r>
            <a:r>
              <a:rPr sz="2400" kern="0" spc="20">
                <a:solidFill>
                  <a:srgbClr val="000000">
                    <a:alpha val="100000"/>
                  </a:srgbClr>
                </a:solidFill>
                <a:latin typeface="楷体" panose="02010609060101010101" charset="-122"/>
                <a:ea typeface="楷体" panose="02010609060101010101" charset="-122"/>
                <a:cs typeface="楷体" panose="02010609060101010101" charset="-122"/>
              </a:rPr>
              <a:t> </a:t>
            </a:r>
            <a:r>
              <a:rPr sz="2400" kern="0" spc="-10">
                <a:solidFill>
                  <a:srgbClr val="000000">
                    <a:alpha val="100000"/>
                  </a:srgbClr>
                </a:solidFill>
                <a:latin typeface="楷体" panose="02010609060101010101" charset="-122"/>
                <a:ea typeface="楷体" panose="02010609060101010101" charset="-122"/>
                <a:cs typeface="楷体" panose="02010609060101010101" charset="-122"/>
              </a:rPr>
              <a:t>确的标准规定。目前，柳州螺蛳粉日产量最高达到325万袋，产品远销海外20多个  </a:t>
            </a:r>
            <a:r>
              <a:rPr sz="2400" kern="0" spc="-50">
                <a:solidFill>
                  <a:srgbClr val="000000">
                    <a:alpha val="100000"/>
                  </a:srgbClr>
                </a:solidFill>
                <a:latin typeface="楷体" panose="02010609060101010101" charset="-122"/>
                <a:ea typeface="楷体" panose="02010609060101010101" charset="-122"/>
                <a:cs typeface="楷体" panose="02010609060101010101" charset="-122"/>
              </a:rPr>
              <a:t>国家和地区。</a:t>
            </a:r>
            <a:endParaRPr lang="en-US" altLang="en-US" sz="2400"/>
          </a:p>
          <a:p>
            <a:pPr marL="35560" indent="375285" algn="l" rtl="0" eaLnBrk="0">
              <a:lnSpc>
                <a:spcPct val="96000"/>
              </a:lnSpc>
              <a:spcBef>
                <a:spcPts val="135"/>
              </a:spcBef>
            </a:pP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有人认为同种地方特色小吃应坚持标准化发展，也有人担心标准化会让</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地方特色</a:t>
            </a:r>
            <a:r>
              <a:rPr sz="2400" kern="0" spc="0">
                <a:solidFill>
                  <a:srgbClr val="000000">
                    <a:alpha val="100000"/>
                  </a:srgbClr>
                </a:solidFill>
                <a:latin typeface="新宋体" panose="02010609030101010101" charset="-122"/>
                <a:ea typeface="新宋体" panose="02010609030101010101" charset="-122"/>
                <a:cs typeface="新宋体" panose="02010609030101010101" charset="-122"/>
              </a:rPr>
              <a:t> 小吃失去自己的特色。请</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结合经济生活知识对此进行</a:t>
            </a:r>
            <a:r>
              <a:rPr sz="2400" kern="0" spc="-10">
                <a:ln w="8712" cap="flat" cmpd="sng">
                  <a:solidFill>
                    <a:srgbClr val="C00000">
                      <a:alpha val="100000"/>
                    </a:srgbClr>
                  </a:solidFill>
                  <a:prstDash val="solid"/>
                  <a:miter lim="10"/>
                </a:ln>
                <a:solidFill>
                  <a:srgbClr val="C00000">
                    <a:alpha val="100000"/>
                  </a:srgbClr>
                </a:solidFill>
                <a:latin typeface="新宋体" panose="02010609030101010101" charset="-122"/>
                <a:ea typeface="新宋体" panose="02010609030101010101" charset="-122"/>
                <a:cs typeface="新宋体" panose="02010609030101010101" charset="-122"/>
              </a:rPr>
              <a:t>评述</a:t>
            </a:r>
            <a:r>
              <a:rPr sz="2400" kern="0" spc="-10">
                <a:solidFill>
                  <a:srgbClr val="000000">
                    <a:alpha val="100000"/>
                  </a:srgbClr>
                </a:solidFill>
                <a:latin typeface="新宋体" panose="02010609030101010101" charset="-122"/>
                <a:ea typeface="新宋体" panose="02010609030101010101" charset="-122"/>
                <a:cs typeface="新宋体" panose="02010609030101010101" charset="-122"/>
              </a:rPr>
              <a:t>。</a:t>
            </a:r>
            <a:endParaRPr lang="en-US" altLang="en-US" sz="2400"/>
          </a:p>
        </p:txBody>
      </p:sp>
      <p:graphicFrame>
        <p:nvGraphicFramePr>
          <p:cNvPr id="58" name="table 58"/>
          <p:cNvGraphicFramePr>
            <a:graphicFrameLocks noGrp="1"/>
          </p:cNvGraphicFramePr>
          <p:nvPr/>
        </p:nvGraphicFramePr>
        <p:xfrm>
          <a:off x="3494404" y="977404"/>
          <a:ext cx="5481954" cy="732790"/>
        </p:xfrm>
        <a:graphic>
          <a:graphicData uri="http://schemas.openxmlformats.org/drawingml/2006/table">
            <a:tbl>
              <a:tblPr/>
              <a:tblGrid>
                <a:gridCol w="5481954"/>
              </a:tblGrid>
              <a:tr h="707390">
                <a:tc>
                  <a:txBody>
                    <a:bodyPr wrap="square"/>
                    <a:lstStyle/>
                    <a:p>
                      <a:pPr algn="l" rtl="0" eaLnBrk="0">
                        <a:lnSpc>
                          <a:spcPct val="106000"/>
                        </a:lnSpc>
                      </a:pPr>
                      <a:endParaRPr lang="en-US" altLang="en-US" sz="900"/>
                    </a:p>
                    <a:p>
                      <a:pPr algn="l" rtl="0" eaLnBrk="0">
                        <a:lnSpc>
                          <a:spcPct val="8000"/>
                        </a:lnSpc>
                      </a:pPr>
                      <a:endParaRPr lang="en-US" altLang="en-US" sz="100"/>
                    </a:p>
                    <a:p>
                      <a:pPr marL="185420" algn="l" rtl="0" eaLnBrk="0">
                        <a:lnSpc>
                          <a:spcPct val="97000"/>
                        </a:lnSpc>
                      </a:pPr>
                      <a:r>
                        <a:rPr sz="3900" kern="0" spc="3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由解题向解决问题转变</a:t>
                      </a:r>
                      <a:endParaRPr lang="en-US" altLang="en-US" sz="3900"/>
                    </a:p>
                  </a:txBody>
                  <a:tcPr marL="0" marR="0" marT="0" marB="0" vert="horz">
                    <a:lnL w="25400" cap="flat" cmpd="sng" algn="ctr">
                      <a:solidFill>
                        <a:srgbClr val="C00000"/>
                      </a:solidFill>
                      <a:prstDash val="solid"/>
                      <a:round/>
                      <a:headEnd type="none" w="med" len="med"/>
                      <a:tailEnd type="none" w="med" len="med"/>
                    </a:lnL>
                    <a:lnR w="25400" cap="flat" cmpd="sng" algn="ctr">
                      <a:solidFill>
                        <a:srgbClr val="C00000"/>
                      </a:solidFill>
                      <a:prstDash val="solid"/>
                      <a:round/>
                      <a:headEnd type="none" w="med" len="med"/>
                      <a:tailEnd type="none" w="med" len="med"/>
                    </a:lnR>
                    <a:lnT w="25400" cap="flat" cmpd="sng" algn="ctr">
                      <a:solidFill>
                        <a:srgbClr val="C00000"/>
                      </a:solidFill>
                      <a:prstDash val="solid"/>
                      <a:round/>
                      <a:headEnd type="none" w="med" len="med"/>
                      <a:tailEnd type="none" w="med" len="med"/>
                    </a:lnT>
                    <a:lnB w="25400" cap="flat" cmpd="sng" algn="ctr">
                      <a:solidFill>
                        <a:srgbClr val="C00000"/>
                      </a:solidFill>
                      <a:prstDash val="solid"/>
                      <a:round/>
                      <a:headEnd type="none" w="med" len="med"/>
                      <a:tailEnd type="none" w="med" len="med"/>
                    </a:lnB>
                  </a:tcPr>
                </a:tc>
              </a:tr>
            </a:tbl>
          </a:graphicData>
        </a:graphic>
      </p:graphicFrame>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textbox 834"/>
          <p:cNvSpPr/>
          <p:nvPr/>
        </p:nvSpPr>
        <p:spPr>
          <a:xfrm>
            <a:off x="1958161" y="3957152"/>
            <a:ext cx="4279900" cy="2933700"/>
          </a:xfrm>
          <a:prstGeom prst="rect">
            <a:avLst/>
          </a:prstGeom>
        </p:spPr>
        <p:txBody>
          <a:bodyPr vert="horz" wrap="square" lIns="0" tIns="0" rIns="0" bIns="0"/>
          <a:lstStyle/>
          <a:p>
            <a:pPr algn="l" rtl="0" eaLnBrk="0">
              <a:lnSpc>
                <a:spcPct val="106000"/>
              </a:lnSpc>
            </a:pPr>
            <a:endParaRPr lang="en-US" altLang="en-US" sz="100"/>
          </a:p>
          <a:p>
            <a:pPr marL="467995" algn="l" rtl="0" eaLnBrk="0">
              <a:lnSpc>
                <a:spcPct val="97000"/>
              </a:lnSpc>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第五课 在和睦家庭中成长</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第六课 珍惜婚姻关系</a:t>
            </a:r>
            <a:endParaRPr lang="en-US" altLang="en-US" sz="2400"/>
          </a:p>
          <a:p>
            <a:pPr marL="12700" algn="l" rtl="0" eaLnBrk="0">
              <a:lnSpc>
                <a:spcPct val="95000"/>
              </a:lnSpc>
              <a:spcBef>
                <a:spcPts val="145"/>
              </a:spcBef>
            </a:pPr>
            <a:r>
              <a:rPr sz="2400" kern="0" spc="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第三单元</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就业与创业</a:t>
            </a:r>
            <a:endParaRPr lang="en-US" altLang="en-US" sz="2400"/>
          </a:p>
          <a:p>
            <a:pPr marL="467995" algn="l" rtl="0" eaLnBrk="0">
              <a:lnSpc>
                <a:spcPct val="95000"/>
              </a:lnSpc>
              <a:spcBef>
                <a:spcPts val="145"/>
              </a:spcBef>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第七课 做个明白的劳动者</a:t>
            </a:r>
            <a:endParaRPr lang="en-US" altLang="en-US" sz="2400"/>
          </a:p>
          <a:p>
            <a:pPr algn="r" rtl="0" eaLnBrk="0">
              <a:lnSpc>
                <a:spcPct val="95000"/>
              </a:lnSpc>
              <a:spcBef>
                <a:spcPts val="145"/>
              </a:spcBef>
            </a:pP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第八课</a:t>
            </a:r>
            <a:r>
              <a:rPr sz="2400" kern="0" spc="5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自主创业与诚信经营</a:t>
            </a:r>
            <a:endParaRPr lang="en-US" altLang="en-US" sz="2400"/>
          </a:p>
          <a:p>
            <a:pPr marL="12700" algn="l" rtl="0" eaLnBrk="0">
              <a:lnSpc>
                <a:spcPct val="95000"/>
              </a:lnSpc>
              <a:spcBef>
                <a:spcPts val="135"/>
              </a:spcBef>
            </a:pPr>
            <a:r>
              <a:rPr sz="2400" kern="0" spc="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第四单元</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社会争议解决</a:t>
            </a:r>
            <a:endParaRPr lang="en-US" altLang="en-US" sz="2400"/>
          </a:p>
          <a:p>
            <a:pPr marL="467995" algn="l" rtl="0" eaLnBrk="0">
              <a:lnSpc>
                <a:spcPct val="97000"/>
              </a:lnSpc>
              <a:spcBef>
                <a:spcPts val="185"/>
              </a:spcBef>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第九课 纠纷的多元解决方式</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第十课 诉讼实现公平正义</a:t>
            </a:r>
            <a:endParaRPr lang="en-US" altLang="en-US" sz="2400"/>
          </a:p>
        </p:txBody>
      </p:sp>
      <p:sp>
        <p:nvSpPr>
          <p:cNvPr id="836" name="textbox 836"/>
          <p:cNvSpPr/>
          <p:nvPr/>
        </p:nvSpPr>
        <p:spPr>
          <a:xfrm>
            <a:off x="3330320" y="1762175"/>
            <a:ext cx="3063239" cy="2201545"/>
          </a:xfrm>
          <a:prstGeom prst="rect">
            <a:avLst/>
          </a:prstGeom>
        </p:spPr>
        <p:txBody>
          <a:bodyPr vert="horz" wrap="square" lIns="0" tIns="0" rIns="0" bIns="0"/>
          <a:lstStyle/>
          <a:p>
            <a:pPr algn="l" rtl="0" eaLnBrk="0">
              <a:lnSpc>
                <a:spcPct val="80000"/>
              </a:lnSpc>
            </a:pPr>
            <a:endParaRPr lang="en-US" altLang="en-US" sz="100"/>
          </a:p>
          <a:p>
            <a:pPr marL="48260" algn="l" rtl="0" eaLnBrk="0">
              <a:lnSpc>
                <a:spcPct val="95000"/>
              </a:lnSpc>
            </a:pPr>
            <a:r>
              <a:rPr sz="2400" kern="0" spc="-4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民事权利与义务</a:t>
            </a:r>
            <a:endParaRPr lang="en-US" altLang="en-US" sz="2400"/>
          </a:p>
          <a:p>
            <a:pPr marL="12700" algn="l" rtl="0" eaLnBrk="0">
              <a:lnSpc>
                <a:spcPct val="97000"/>
              </a:lnSpc>
              <a:spcBef>
                <a:spcPts val="165"/>
              </a:spcBef>
            </a:pP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在生活中学民法用民法</a:t>
            </a:r>
            <a:r>
              <a:rPr sz="2400" kern="0" spc="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依法有效保护财产权</a:t>
            </a:r>
            <a:endParaRPr lang="en-US" altLang="en-US" sz="2400"/>
          </a:p>
          <a:p>
            <a:pPr marL="12700" indent="635" algn="l" rtl="0" eaLnBrk="0">
              <a:lnSpc>
                <a:spcPct val="97000"/>
              </a:lnSpc>
              <a:spcBef>
                <a:spcPts val="180"/>
              </a:spcBef>
            </a:pP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订约履约 诚信为本</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2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侵权责任与权利界限</a:t>
            </a:r>
            <a:endParaRPr lang="en-US" altLang="en-US" sz="2400"/>
          </a:p>
          <a:p>
            <a:pPr marL="20320" algn="l" rtl="0" eaLnBrk="0">
              <a:lnSpc>
                <a:spcPct val="95000"/>
              </a:lnSpc>
              <a:spcBef>
                <a:spcPts val="145"/>
              </a:spcBef>
            </a:pPr>
            <a:r>
              <a:rPr sz="2400" kern="0" spc="-2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家庭与婚姻</a:t>
            </a:r>
            <a:endParaRPr lang="en-US" altLang="en-US" sz="2400"/>
          </a:p>
        </p:txBody>
      </p:sp>
      <p:sp>
        <p:nvSpPr>
          <p:cNvPr id="838" name="textbox 838"/>
          <p:cNvSpPr/>
          <p:nvPr/>
        </p:nvSpPr>
        <p:spPr>
          <a:xfrm>
            <a:off x="1958161" y="1762175"/>
            <a:ext cx="1237614" cy="2201545"/>
          </a:xfrm>
          <a:prstGeom prst="rect">
            <a:avLst/>
          </a:prstGeom>
        </p:spPr>
        <p:txBody>
          <a:bodyPr vert="horz" wrap="square" lIns="0" tIns="0" rIns="0" bIns="0"/>
          <a:lstStyle/>
          <a:p>
            <a:pPr algn="l" rtl="0" eaLnBrk="0">
              <a:lnSpc>
                <a:spcPct val="80000"/>
              </a:lnSpc>
            </a:pPr>
            <a:endParaRPr lang="en-US" altLang="en-US" sz="100"/>
          </a:p>
          <a:p>
            <a:pPr marL="12700" algn="l" rtl="0" eaLnBrk="0">
              <a:lnSpc>
                <a:spcPct val="95000"/>
              </a:lnSpc>
            </a:pPr>
            <a:r>
              <a:rPr sz="2400" kern="0" spc="-2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第一单元</a:t>
            </a:r>
            <a:endParaRPr lang="en-US" altLang="en-US" sz="2400"/>
          </a:p>
          <a:p>
            <a:pPr marL="315595" indent="2540" algn="l" rtl="0" eaLnBrk="0">
              <a:lnSpc>
                <a:spcPct val="99000"/>
              </a:lnSpc>
              <a:spcBef>
                <a:spcPts val="120"/>
              </a:spcBef>
            </a:pPr>
            <a:r>
              <a:rPr sz="24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第一课</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第二课</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第三课</a:t>
            </a:r>
            <a:r>
              <a:rPr sz="2400" kern="0" spc="1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第四课</a:t>
            </a:r>
            <a:endParaRPr lang="en-US" altLang="en-US" sz="2400"/>
          </a:p>
          <a:p>
            <a:pPr marL="12700" algn="l" rtl="0" eaLnBrk="0">
              <a:lnSpc>
                <a:spcPct val="95000"/>
              </a:lnSpc>
              <a:spcBef>
                <a:spcPts val="145"/>
              </a:spcBef>
            </a:pPr>
            <a:r>
              <a:rPr sz="2400" kern="0" spc="-2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第二单元</a:t>
            </a:r>
            <a:endParaRPr lang="en-US" altLang="en-US" sz="2400"/>
          </a:p>
        </p:txBody>
      </p:sp>
      <p:sp>
        <p:nvSpPr>
          <p:cNvPr id="840" name="textbox 840"/>
          <p:cNvSpPr/>
          <p:nvPr/>
        </p:nvSpPr>
        <p:spPr>
          <a:xfrm>
            <a:off x="760929" y="1271781"/>
            <a:ext cx="3571875" cy="436880"/>
          </a:xfrm>
          <a:prstGeom prst="rect">
            <a:avLst/>
          </a:prstGeom>
        </p:spPr>
        <p:txBody>
          <a:bodyPr vert="horz" wrap="square" lIns="0" tIns="0" rIns="0" bIns="0"/>
          <a:lstStyle/>
          <a:p>
            <a:pPr algn="l" rtl="0" eaLnBrk="0">
              <a:lnSpc>
                <a:spcPct val="83000"/>
              </a:lnSpc>
            </a:pPr>
            <a:endParaRPr lang="en-US" altLang="en-US" sz="100"/>
          </a:p>
          <a:p>
            <a:pPr marL="12700" algn="l" rtl="0" eaLnBrk="0">
              <a:lnSpc>
                <a:spcPct val="100000"/>
              </a:lnSpc>
            </a:pPr>
            <a:r>
              <a:rPr sz="2700" b="1" kern="0" spc="90">
                <a:solidFill>
                  <a:srgbClr val="000000">
                    <a:alpha val="100000"/>
                  </a:srgbClr>
                </a:solidFill>
                <a:latin typeface="微软雅黑" panose="020B0503020204020204" charset="-122"/>
                <a:ea typeface="微软雅黑" panose="020B0503020204020204" charset="-122"/>
                <a:cs typeface="微软雅黑" panose="020B0503020204020204" charset="-122"/>
              </a:rPr>
              <a:t>把握教材的主线和重点</a:t>
            </a:r>
            <a:endParaRPr lang="en-US" altLang="en-US" sz="270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textbox 844"/>
          <p:cNvSpPr/>
          <p:nvPr/>
        </p:nvSpPr>
        <p:spPr>
          <a:xfrm>
            <a:off x="787419" y="4130516"/>
            <a:ext cx="9104630" cy="2352675"/>
          </a:xfrm>
          <a:prstGeom prst="rect">
            <a:avLst/>
          </a:prstGeom>
        </p:spPr>
        <p:txBody>
          <a:bodyPr vert="eaVert" wrap="square" lIns="0" tIns="0" rIns="0" bIns="0"/>
          <a:lstStyle/>
          <a:p>
            <a:pPr algn="l" rtl="0" eaLnBrk="0">
              <a:lnSpc>
                <a:spcPct val="79000"/>
              </a:lnSpc>
            </a:pPr>
            <a:endParaRPr lang="en-US" altLang="en-US" sz="100"/>
          </a:p>
          <a:p>
            <a:pPr marL="27305" algn="l" rtl="0" eaLnBrk="0">
              <a:lnSpc>
                <a:spcPct val="90000"/>
              </a:lnSpc>
            </a:pP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创新思维要力求超前</a:t>
            </a:r>
            <a:endParaRPr lang="en-US" altLang="en-US" sz="2000"/>
          </a:p>
          <a:p>
            <a:pPr algn="l" rtl="0" eaLnBrk="0">
              <a:lnSpc>
                <a:spcPct val="120000"/>
              </a:lnSpc>
            </a:pPr>
            <a:endParaRPr lang="en-US" altLang="en-US" sz="1000"/>
          </a:p>
          <a:p>
            <a:pPr algn="l" rtl="0" eaLnBrk="0">
              <a:lnSpc>
                <a:spcPct val="120000"/>
              </a:lnSpc>
            </a:pPr>
            <a:endParaRPr lang="en-US" altLang="en-US" sz="1000"/>
          </a:p>
          <a:p>
            <a:pPr algn="l" rtl="0" eaLnBrk="0">
              <a:lnSpc>
                <a:spcPct val="120000"/>
              </a:lnSpc>
            </a:pPr>
            <a:endParaRPr lang="en-US" altLang="en-US" sz="1000"/>
          </a:p>
          <a:p>
            <a:pPr algn="l" rtl="0" eaLnBrk="0">
              <a:lnSpc>
                <a:spcPct val="120000"/>
              </a:lnSpc>
            </a:pPr>
            <a:endParaRPr lang="en-US" altLang="en-US" sz="1000"/>
          </a:p>
          <a:p>
            <a:pPr marL="12700" algn="l" rtl="0" eaLnBrk="0">
              <a:lnSpc>
                <a:spcPct val="90000"/>
              </a:lnSpc>
              <a:spcBef>
                <a:spcPts val="610"/>
              </a:spcBef>
            </a:pP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创新思维要多路探索</a:t>
            </a:r>
            <a:endParaRPr lang="en-US" altLang="en-US" sz="2000"/>
          </a:p>
          <a:p>
            <a:pPr algn="l" rtl="0" eaLnBrk="0">
              <a:lnSpc>
                <a:spcPct val="105000"/>
              </a:lnSpc>
            </a:pPr>
            <a:endParaRPr lang="en-US" altLang="en-US" sz="1000"/>
          </a:p>
          <a:p>
            <a:pPr algn="l" rtl="0" eaLnBrk="0">
              <a:lnSpc>
                <a:spcPct val="105000"/>
              </a:lnSpc>
            </a:pPr>
            <a:endParaRPr lang="en-US" altLang="en-US" sz="1000"/>
          </a:p>
          <a:p>
            <a:pPr algn="l" rtl="0" eaLnBrk="0">
              <a:lnSpc>
                <a:spcPct val="105000"/>
              </a:lnSpc>
            </a:pPr>
            <a:endParaRPr lang="en-US" altLang="en-US" sz="1000"/>
          </a:p>
          <a:p>
            <a:pPr algn="l" rtl="0" eaLnBrk="0">
              <a:lnSpc>
                <a:spcPct val="106000"/>
              </a:lnSpc>
            </a:pPr>
            <a:endParaRPr lang="en-US" altLang="en-US" sz="1000"/>
          </a:p>
          <a:p>
            <a:pPr marL="18415" algn="l" rtl="0" eaLnBrk="0">
              <a:lnSpc>
                <a:spcPct val="90000"/>
              </a:lnSpc>
              <a:spcBef>
                <a:spcPts val="620"/>
              </a:spcBef>
            </a:pP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创新思维要善于联想</a:t>
            </a:r>
            <a:endParaRPr lang="en-US" altLang="en-US" sz="2000"/>
          </a:p>
          <a:p>
            <a:pPr algn="l" rtl="0" eaLnBrk="0">
              <a:lnSpc>
                <a:spcPct val="112000"/>
              </a:lnSpc>
            </a:pPr>
            <a:endParaRPr lang="en-US" altLang="en-US" sz="1000"/>
          </a:p>
          <a:p>
            <a:pPr algn="l" rtl="0" eaLnBrk="0">
              <a:lnSpc>
                <a:spcPct val="112000"/>
              </a:lnSpc>
            </a:pPr>
            <a:endParaRPr lang="en-US" altLang="en-US" sz="1000"/>
          </a:p>
          <a:p>
            <a:pPr algn="l" rtl="0" eaLnBrk="0">
              <a:lnSpc>
                <a:spcPct val="113000"/>
              </a:lnSpc>
            </a:pPr>
            <a:endParaRPr lang="en-US" altLang="en-US" sz="1000"/>
          </a:p>
          <a:p>
            <a:pPr algn="l" rtl="0" eaLnBrk="0">
              <a:lnSpc>
                <a:spcPct val="113000"/>
              </a:lnSpc>
            </a:pPr>
            <a:endParaRPr lang="en-US" altLang="en-US" sz="1000"/>
          </a:p>
          <a:p>
            <a:pPr marL="102870" algn="l" rtl="0" eaLnBrk="0">
              <a:lnSpc>
                <a:spcPct val="90000"/>
              </a:lnSpc>
              <a:spcBef>
                <a:spcPts val="620"/>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推动认识发展</a:t>
            </a:r>
            <a:endParaRPr lang="en-US" altLang="en-US" sz="2000"/>
          </a:p>
          <a:p>
            <a:pPr algn="l" rtl="0" eaLnBrk="0">
              <a:lnSpc>
                <a:spcPct val="120000"/>
              </a:lnSpc>
            </a:pPr>
            <a:endParaRPr lang="en-US" altLang="en-US" sz="1000"/>
          </a:p>
          <a:p>
            <a:pPr algn="l" rtl="0" eaLnBrk="0">
              <a:lnSpc>
                <a:spcPct val="120000"/>
              </a:lnSpc>
            </a:pPr>
            <a:endParaRPr lang="en-US" altLang="en-US" sz="1000"/>
          </a:p>
          <a:p>
            <a:pPr algn="l" rtl="0" eaLnBrk="0">
              <a:lnSpc>
                <a:spcPct val="120000"/>
              </a:lnSpc>
            </a:pPr>
            <a:endParaRPr lang="en-US" altLang="en-US" sz="1000"/>
          </a:p>
          <a:p>
            <a:pPr algn="l" rtl="0" eaLnBrk="0">
              <a:lnSpc>
                <a:spcPct val="120000"/>
              </a:lnSpc>
            </a:pPr>
            <a:endParaRPr lang="en-US" altLang="en-US" sz="1000"/>
          </a:p>
          <a:p>
            <a:pPr marL="92710" algn="l" rtl="0" eaLnBrk="0">
              <a:lnSpc>
                <a:spcPct val="90000"/>
              </a:lnSpc>
              <a:spcBef>
                <a:spcPts val="615"/>
              </a:spcBef>
            </a:pPr>
            <a:r>
              <a:rPr sz="20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理解质量互变</a:t>
            </a:r>
            <a:endParaRPr lang="en-US" altLang="en-US" sz="2000"/>
          </a:p>
          <a:p>
            <a:pPr algn="l" rtl="0" eaLnBrk="0">
              <a:lnSpc>
                <a:spcPct val="111000"/>
              </a:lnSpc>
            </a:pPr>
            <a:endParaRPr lang="en-US" altLang="en-US" sz="1000"/>
          </a:p>
          <a:p>
            <a:pPr algn="l" rtl="0" eaLnBrk="0">
              <a:lnSpc>
                <a:spcPct val="111000"/>
              </a:lnSpc>
            </a:pPr>
            <a:endParaRPr lang="en-US" altLang="en-US" sz="1000"/>
          </a:p>
          <a:p>
            <a:pPr algn="l" rtl="0" eaLnBrk="0">
              <a:lnSpc>
                <a:spcPct val="111000"/>
              </a:lnSpc>
            </a:pPr>
            <a:endParaRPr lang="en-US" altLang="en-US" sz="1000"/>
          </a:p>
          <a:p>
            <a:pPr algn="l" rtl="0" eaLnBrk="0">
              <a:lnSpc>
                <a:spcPct val="111000"/>
              </a:lnSpc>
            </a:pPr>
            <a:endParaRPr lang="en-US" altLang="en-US" sz="1000"/>
          </a:p>
          <a:p>
            <a:pPr marL="60325" algn="l" rtl="0" eaLnBrk="0">
              <a:lnSpc>
                <a:spcPct val="90000"/>
              </a:lnSpc>
              <a:spcBef>
                <a:spcPts val="620"/>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把握辩证分合</a:t>
            </a:r>
            <a:endParaRPr lang="en-US" altLang="en-US" sz="2000"/>
          </a:p>
          <a:p>
            <a:pPr algn="l" rtl="0" eaLnBrk="0">
              <a:lnSpc>
                <a:spcPct val="112000"/>
              </a:lnSpc>
            </a:pPr>
            <a:endParaRPr lang="en-US" altLang="en-US" sz="1000"/>
          </a:p>
          <a:p>
            <a:pPr algn="l" rtl="0" eaLnBrk="0">
              <a:lnSpc>
                <a:spcPct val="112000"/>
              </a:lnSpc>
            </a:pPr>
            <a:endParaRPr lang="en-US" altLang="en-US" sz="1000"/>
          </a:p>
          <a:p>
            <a:pPr algn="l" rtl="0" eaLnBrk="0">
              <a:lnSpc>
                <a:spcPct val="112000"/>
              </a:lnSpc>
            </a:pPr>
            <a:endParaRPr lang="en-US" altLang="en-US" sz="1000"/>
          </a:p>
          <a:p>
            <a:pPr algn="l" rtl="0" eaLnBrk="0">
              <a:lnSpc>
                <a:spcPct val="112000"/>
              </a:lnSpc>
            </a:pPr>
            <a:endParaRPr lang="en-US" altLang="en-US" sz="1000"/>
          </a:p>
          <a:p>
            <a:pPr algn="l" rtl="0" eaLnBrk="0">
              <a:lnSpc>
                <a:spcPct val="112000"/>
              </a:lnSpc>
            </a:pPr>
            <a:endParaRPr lang="en-US" altLang="en-US" sz="1000"/>
          </a:p>
          <a:p>
            <a:pPr algn="l" rtl="0" eaLnBrk="0">
              <a:lnSpc>
                <a:spcPct val="113000"/>
              </a:lnSpc>
            </a:pPr>
            <a:endParaRPr lang="en-US" altLang="en-US" sz="1000"/>
          </a:p>
          <a:p>
            <a:pPr algn="r" rtl="0" eaLnBrk="0">
              <a:lnSpc>
                <a:spcPct val="90000"/>
              </a:lnSpc>
              <a:spcBef>
                <a:spcPts val="615"/>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学会归纳与类比推理</a:t>
            </a:r>
            <a:endParaRPr lang="en-US" altLang="en-US" sz="2000"/>
          </a:p>
          <a:p>
            <a:pPr algn="l" rtl="0" eaLnBrk="0">
              <a:lnSpc>
                <a:spcPct val="122000"/>
              </a:lnSpc>
            </a:pPr>
            <a:endParaRPr lang="en-US" altLang="en-US" sz="1000"/>
          </a:p>
          <a:p>
            <a:pPr algn="l" rtl="0" eaLnBrk="0">
              <a:lnSpc>
                <a:spcPct val="123000"/>
              </a:lnSpc>
            </a:pPr>
            <a:endParaRPr lang="en-US" altLang="en-US" sz="1000"/>
          </a:p>
          <a:p>
            <a:pPr marL="87630" algn="l" rtl="0" eaLnBrk="0">
              <a:lnSpc>
                <a:spcPct val="90000"/>
              </a:lnSpc>
              <a:spcBef>
                <a:spcPts val="615"/>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掌握演绎推理方法</a:t>
            </a:r>
            <a:endParaRPr lang="en-US" altLang="en-US" sz="2000"/>
          </a:p>
          <a:p>
            <a:pPr algn="l" rtl="0" eaLnBrk="0">
              <a:lnSpc>
                <a:spcPct val="104000"/>
              </a:lnSpc>
            </a:pPr>
            <a:endParaRPr lang="en-US" altLang="en-US" sz="1000"/>
          </a:p>
          <a:p>
            <a:pPr algn="l" rtl="0" eaLnBrk="0">
              <a:lnSpc>
                <a:spcPct val="104000"/>
              </a:lnSpc>
            </a:pPr>
            <a:endParaRPr lang="en-US" altLang="en-US" sz="1000"/>
          </a:p>
          <a:p>
            <a:pPr marL="81915" algn="l" rtl="0" eaLnBrk="0">
              <a:lnSpc>
                <a:spcPct val="90000"/>
              </a:lnSpc>
              <a:spcBef>
                <a:spcPts val="615"/>
              </a:spcBef>
            </a:pPr>
            <a:r>
              <a:rPr sz="2000" kern="0" spc="0">
                <a:solidFill>
                  <a:srgbClr val="000000">
                    <a:alpha val="100000"/>
                  </a:srgbClr>
                </a:solidFill>
                <a:latin typeface="微软雅黑" panose="020B0503020204020204" charset="-122"/>
                <a:ea typeface="微软雅黑" panose="020B0503020204020204" charset="-122"/>
                <a:cs typeface="微软雅黑" panose="020B0503020204020204" charset="-122"/>
              </a:rPr>
              <a:t>正确运用判断</a:t>
            </a:r>
            <a:endParaRPr lang="en-US" altLang="en-US" sz="2000"/>
          </a:p>
          <a:p>
            <a:pPr algn="l" rtl="0" eaLnBrk="0">
              <a:lnSpc>
                <a:spcPct val="100000"/>
              </a:lnSpc>
            </a:pPr>
            <a:endParaRPr lang="en-US" altLang="en-US" sz="1000"/>
          </a:p>
          <a:p>
            <a:pPr algn="l" rtl="0" eaLnBrk="0">
              <a:lnSpc>
                <a:spcPct val="100000"/>
              </a:lnSpc>
            </a:pPr>
            <a:endParaRPr lang="en-US" altLang="en-US" sz="1000"/>
          </a:p>
          <a:p>
            <a:pPr algn="l" rtl="0" eaLnBrk="0">
              <a:lnSpc>
                <a:spcPct val="100000"/>
              </a:lnSpc>
            </a:pPr>
            <a:endParaRPr lang="en-US" altLang="en-US" sz="500"/>
          </a:p>
          <a:p>
            <a:pPr marL="27305" algn="l" rtl="0" eaLnBrk="0">
              <a:lnSpc>
                <a:spcPct val="90000"/>
              </a:lnSpc>
              <a:spcBef>
                <a:spcPts val="5"/>
              </a:spcBef>
            </a:pPr>
            <a:r>
              <a:rPr sz="20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准确把握概念</a:t>
            </a:r>
            <a:endParaRPr lang="en-US" altLang="en-US" sz="2000"/>
          </a:p>
        </p:txBody>
      </p:sp>
      <p:sp>
        <p:nvSpPr>
          <p:cNvPr id="846" name="textbox 846"/>
          <p:cNvSpPr/>
          <p:nvPr/>
        </p:nvSpPr>
        <p:spPr>
          <a:xfrm>
            <a:off x="760929" y="1271780"/>
            <a:ext cx="6332854" cy="1061085"/>
          </a:xfrm>
          <a:prstGeom prst="rect">
            <a:avLst/>
          </a:prstGeom>
        </p:spPr>
        <p:txBody>
          <a:bodyPr vert="horz" wrap="square" lIns="0" tIns="0" rIns="0" bIns="0"/>
          <a:lstStyle/>
          <a:p>
            <a:pPr algn="l" rtl="0" eaLnBrk="0">
              <a:lnSpc>
                <a:spcPct val="83000"/>
              </a:lnSpc>
            </a:pPr>
            <a:endParaRPr lang="en-US" altLang="en-US" sz="100"/>
          </a:p>
          <a:p>
            <a:pPr marL="12700" algn="l" rtl="0" eaLnBrk="0">
              <a:lnSpc>
                <a:spcPct val="100000"/>
              </a:lnSpc>
            </a:pPr>
            <a:r>
              <a:rPr sz="2700" b="1" kern="0" spc="90">
                <a:solidFill>
                  <a:srgbClr val="000000">
                    <a:alpha val="100000"/>
                  </a:srgbClr>
                </a:solidFill>
                <a:latin typeface="微软雅黑" panose="020B0503020204020204" charset="-122"/>
                <a:ea typeface="微软雅黑" panose="020B0503020204020204" charset="-122"/>
                <a:cs typeface="微软雅黑" panose="020B0503020204020204" charset="-122"/>
              </a:rPr>
              <a:t>把握教材的主线和重点</a:t>
            </a:r>
            <a:endParaRPr lang="en-US" altLang="en-US" sz="2700"/>
          </a:p>
          <a:p>
            <a:pPr algn="l" rtl="0" eaLnBrk="0">
              <a:lnSpc>
                <a:spcPct val="130000"/>
              </a:lnSpc>
            </a:pPr>
            <a:endParaRPr lang="en-US" altLang="en-US" sz="1000"/>
          </a:p>
          <a:p>
            <a:pPr algn="l" rtl="0" eaLnBrk="0">
              <a:lnSpc>
                <a:spcPct val="105000"/>
              </a:lnSpc>
            </a:pPr>
            <a:endParaRPr lang="en-US" altLang="en-US" sz="500"/>
          </a:p>
          <a:p>
            <a:pPr algn="r" rtl="0" eaLnBrk="0">
              <a:lnSpc>
                <a:spcPct val="104000"/>
              </a:lnSpc>
              <a:spcBef>
                <a:spcPts val="5"/>
              </a:spcBef>
            </a:pPr>
            <a:r>
              <a:rPr sz="21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第一单元</a:t>
            </a:r>
            <a:r>
              <a:rPr sz="2100" kern="0" spc="31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u="sng" kern="0" spc="90">
                <a:solidFill>
                  <a:srgbClr val="000000">
                    <a:alpha val="100000"/>
                  </a:srgbClr>
                </a:solidFill>
                <a:latin typeface="微软雅黑" panose="020B0503020204020204" charset="-122"/>
                <a:ea typeface="微软雅黑" panose="020B0503020204020204" charset="-122"/>
                <a:cs typeface="微软雅黑" panose="020B0503020204020204" charset="-122"/>
              </a:rPr>
              <a:t>树立</a:t>
            </a:r>
            <a:r>
              <a:rPr sz="21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科学思维观念</a:t>
            </a:r>
            <a:endParaRPr lang="en-US" altLang="en-US" sz="2100"/>
          </a:p>
        </p:txBody>
      </p:sp>
      <p:sp>
        <p:nvSpPr>
          <p:cNvPr id="848" name="textbox 848"/>
          <p:cNvSpPr/>
          <p:nvPr/>
        </p:nvSpPr>
        <p:spPr>
          <a:xfrm>
            <a:off x="7310222" y="1463471"/>
            <a:ext cx="1395094" cy="1232535"/>
          </a:xfrm>
          <a:prstGeom prst="rect">
            <a:avLst/>
          </a:prstGeom>
        </p:spPr>
        <p:txBody>
          <a:bodyPr vert="horz" wrap="square" lIns="0" tIns="0" rIns="0" bIns="0"/>
          <a:lstStyle/>
          <a:p>
            <a:pPr algn="l" rtl="0" eaLnBrk="0">
              <a:lnSpc>
                <a:spcPct val="79000"/>
              </a:lnSpc>
            </a:pPr>
            <a:endParaRPr lang="en-US" altLang="en-US" sz="100"/>
          </a:p>
          <a:p>
            <a:pPr marL="15875" algn="l" rtl="0" eaLnBrk="0">
              <a:lnSpc>
                <a:spcPct val="89000"/>
              </a:lnSpc>
            </a:pP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走进思维世界</a:t>
            </a:r>
            <a:endParaRPr lang="en-US" altLang="en-US" sz="1800"/>
          </a:p>
          <a:p>
            <a:pPr marL="12700" algn="l" rtl="0" eaLnBrk="0">
              <a:lnSpc>
                <a:spcPct val="175000"/>
              </a:lnSpc>
              <a:spcBef>
                <a:spcPts val="30"/>
              </a:spcBef>
            </a:pP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把握逻辑要义</a:t>
            </a:r>
            <a:r>
              <a:rPr sz="1800" kern="0" spc="2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领会科学思维</a:t>
            </a:r>
            <a:endParaRPr lang="en-US" altLang="en-US" sz="1800"/>
          </a:p>
        </p:txBody>
      </p:sp>
      <p:sp>
        <p:nvSpPr>
          <p:cNvPr id="850" name="textbox 850"/>
          <p:cNvSpPr/>
          <p:nvPr/>
        </p:nvSpPr>
        <p:spPr>
          <a:xfrm>
            <a:off x="7514023" y="3202031"/>
            <a:ext cx="2252979" cy="686434"/>
          </a:xfrm>
          <a:prstGeom prst="rect">
            <a:avLst/>
          </a:prstGeom>
        </p:spPr>
        <p:txBody>
          <a:bodyPr vert="horz" wrap="square" lIns="0" tIns="0" rIns="0" bIns="0"/>
          <a:lstStyle/>
          <a:p>
            <a:pPr algn="l" rtl="0" eaLnBrk="0">
              <a:lnSpc>
                <a:spcPct val="83000"/>
              </a:lnSpc>
            </a:pPr>
            <a:endParaRPr lang="en-US" altLang="en-US" sz="100"/>
          </a:p>
          <a:p>
            <a:pPr marL="553085" algn="l" rtl="0" eaLnBrk="0">
              <a:lnSpc>
                <a:spcPts val="2560"/>
              </a:lnSpc>
            </a:pPr>
            <a:r>
              <a:rPr sz="21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第四单元</a:t>
            </a:r>
            <a:endParaRPr lang="en-US" altLang="en-US" sz="2100"/>
          </a:p>
          <a:p>
            <a:pPr marL="12700" algn="l" rtl="0" eaLnBrk="0">
              <a:lnSpc>
                <a:spcPts val="2560"/>
              </a:lnSpc>
              <a:spcBef>
                <a:spcPts val="80"/>
              </a:spcBef>
            </a:pPr>
            <a:r>
              <a:rPr sz="21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提高创新思维能力</a:t>
            </a:r>
            <a:endParaRPr lang="en-US" altLang="en-US" sz="2100"/>
          </a:p>
        </p:txBody>
      </p:sp>
      <p:sp>
        <p:nvSpPr>
          <p:cNvPr id="852" name="textbox 852"/>
          <p:cNvSpPr/>
          <p:nvPr/>
        </p:nvSpPr>
        <p:spPr>
          <a:xfrm>
            <a:off x="899535" y="3202031"/>
            <a:ext cx="2252979" cy="685165"/>
          </a:xfrm>
          <a:prstGeom prst="rect">
            <a:avLst/>
          </a:prstGeom>
        </p:spPr>
        <p:txBody>
          <a:bodyPr vert="horz" wrap="square" lIns="0" tIns="0" rIns="0" bIns="0"/>
          <a:lstStyle/>
          <a:p>
            <a:pPr algn="l" rtl="0" eaLnBrk="0">
              <a:lnSpc>
                <a:spcPct val="83000"/>
              </a:lnSpc>
            </a:pPr>
            <a:endParaRPr lang="en-US" altLang="en-US" sz="100"/>
          </a:p>
          <a:p>
            <a:pPr marL="475615" algn="l" rtl="0" eaLnBrk="0">
              <a:lnSpc>
                <a:spcPts val="2560"/>
              </a:lnSpc>
            </a:pPr>
            <a:r>
              <a:rPr sz="21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第二单元</a:t>
            </a:r>
            <a:endParaRPr lang="en-US" altLang="en-US" sz="2100"/>
          </a:p>
          <a:p>
            <a:pPr marL="12700" algn="l" rtl="0" eaLnBrk="0">
              <a:lnSpc>
                <a:spcPts val="2550"/>
              </a:lnSpc>
              <a:spcBef>
                <a:spcPts val="80"/>
              </a:spcBef>
            </a:pPr>
            <a:r>
              <a:rPr sz="21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遵循逻辑思维规则</a:t>
            </a:r>
            <a:endParaRPr lang="en-US" altLang="en-US" sz="2100"/>
          </a:p>
        </p:txBody>
      </p:sp>
      <p:sp>
        <p:nvSpPr>
          <p:cNvPr id="854" name="textbox 854"/>
          <p:cNvSpPr/>
          <p:nvPr/>
        </p:nvSpPr>
        <p:spPr>
          <a:xfrm>
            <a:off x="4394599" y="3203555"/>
            <a:ext cx="2252345" cy="684530"/>
          </a:xfrm>
          <a:prstGeom prst="rect">
            <a:avLst/>
          </a:prstGeom>
        </p:spPr>
        <p:txBody>
          <a:bodyPr vert="horz" wrap="square" lIns="0" tIns="0" rIns="0" bIns="0"/>
          <a:lstStyle/>
          <a:p>
            <a:pPr algn="l" rtl="0" eaLnBrk="0">
              <a:lnSpc>
                <a:spcPct val="83000"/>
              </a:lnSpc>
            </a:pPr>
            <a:endParaRPr lang="en-US" altLang="en-US" sz="100"/>
          </a:p>
          <a:p>
            <a:pPr marL="474980" algn="l" rtl="0" eaLnBrk="0">
              <a:lnSpc>
                <a:spcPts val="2560"/>
              </a:lnSpc>
            </a:pPr>
            <a:r>
              <a:rPr sz="2100" kern="0" spc="80">
                <a:solidFill>
                  <a:srgbClr val="000000">
                    <a:alpha val="100000"/>
                  </a:srgbClr>
                </a:solidFill>
                <a:latin typeface="微软雅黑" panose="020B0503020204020204" charset="-122"/>
                <a:ea typeface="微软雅黑" panose="020B0503020204020204" charset="-122"/>
                <a:cs typeface="微软雅黑" panose="020B0503020204020204" charset="-122"/>
              </a:rPr>
              <a:t>第三单元</a:t>
            </a:r>
            <a:endParaRPr lang="en-US" altLang="en-US" sz="2100"/>
          </a:p>
          <a:p>
            <a:pPr marL="12700" algn="l" rtl="0" eaLnBrk="0">
              <a:lnSpc>
                <a:spcPts val="2545"/>
              </a:lnSpc>
              <a:spcBef>
                <a:spcPts val="80"/>
              </a:spcBef>
            </a:pPr>
            <a:r>
              <a:rPr sz="2100" kern="0" spc="90">
                <a:solidFill>
                  <a:srgbClr val="000000">
                    <a:alpha val="100000"/>
                  </a:srgbClr>
                </a:solidFill>
                <a:latin typeface="微软雅黑" panose="020B0503020204020204" charset="-122"/>
                <a:ea typeface="微软雅黑" panose="020B0503020204020204" charset="-122"/>
                <a:cs typeface="微软雅黑" panose="020B0503020204020204" charset="-122"/>
              </a:rPr>
              <a:t>运用辩证思维方法</a:t>
            </a:r>
            <a:endParaRPr lang="en-US" altLang="en-US" sz="2100"/>
          </a:p>
        </p:txBody>
      </p:sp>
      <p:grpSp>
        <p:nvGrpSpPr>
          <p:cNvPr id="10" name="group 10"/>
          <p:cNvGrpSpPr/>
          <p:nvPr/>
        </p:nvGrpSpPr>
        <p:grpSpPr>
          <a:xfrm rot="21600000">
            <a:off x="2469302" y="2243942"/>
            <a:ext cx="1279366" cy="1043665"/>
            <a:chOff x="0" y="0"/>
            <a:chExt cx="1279366" cy="1043665"/>
          </a:xfrm>
        </p:grpSpPr>
        <p:sp>
          <p:nvSpPr>
            <p:cNvPr id="856" name="path"/>
            <p:cNvSpPr/>
            <p:nvPr/>
          </p:nvSpPr>
          <p:spPr>
            <a:xfrm>
              <a:off x="6307" y="4973"/>
              <a:ext cx="1269110" cy="1032383"/>
            </a:xfrm>
            <a:custGeom>
              <a:avLst/>
              <a:gdLst/>
              <a:ahLst/>
              <a:cxnLst/>
              <a:rect l="0" t="0" r="0" b="0"/>
              <a:pathLst>
                <a:path w="1998" h="1625">
                  <a:moveTo>
                    <a:pt x="1998" y="89"/>
                  </a:moveTo>
                  <a:lnTo>
                    <a:pt x="147" y="1558"/>
                  </a:lnTo>
                  <a:lnTo>
                    <a:pt x="200" y="1625"/>
                  </a:lnTo>
                  <a:lnTo>
                    <a:pt x="0" y="1602"/>
                  </a:lnTo>
                  <a:lnTo>
                    <a:pt x="23" y="1402"/>
                  </a:lnTo>
                  <a:lnTo>
                    <a:pt x="76" y="1469"/>
                  </a:lnTo>
                  <a:lnTo>
                    <a:pt x="1927" y="0"/>
                  </a:lnTo>
                  <a:lnTo>
                    <a:pt x="1998" y="89"/>
                  </a:lnTo>
                  <a:close/>
                </a:path>
              </a:pathLst>
            </a:custGeom>
            <a:solidFill>
              <a:srgbClr val="5B9BD5">
                <a:alpha val="100000"/>
              </a:srgbClr>
            </a:solidFill>
            <a:ln cap="flat">
              <a:noFill/>
              <a:prstDash val="solid"/>
              <a:miter lim="0"/>
            </a:ln>
          </p:spPr>
          <p:txBody>
            <a:bodyPr rtlCol="0"/>
            <a:lstStyle/>
            <a:p>
              <a:pPr algn="ctr"/>
              <a:endParaRPr lang="zh-CN" altLang="en-US"/>
            </a:p>
          </p:txBody>
        </p:sp>
        <p:sp>
          <p:nvSpPr>
            <p:cNvPr id="858" name="path"/>
            <p:cNvSpPr/>
            <p:nvPr/>
          </p:nvSpPr>
          <p:spPr>
            <a:xfrm>
              <a:off x="0" y="0"/>
              <a:ext cx="1279366" cy="1043665"/>
            </a:xfrm>
            <a:custGeom>
              <a:avLst/>
              <a:gdLst/>
              <a:ahLst/>
              <a:cxnLst/>
              <a:rect l="0" t="0" r="0" b="0"/>
              <a:pathLst>
                <a:path w="2013" h="1643">
                  <a:moveTo>
                    <a:pt x="2008" y="97"/>
                  </a:moveTo>
                  <a:lnTo>
                    <a:pt x="157" y="1566"/>
                  </a:lnTo>
                  <a:lnTo>
                    <a:pt x="210" y="1633"/>
                  </a:lnTo>
                  <a:lnTo>
                    <a:pt x="9" y="1610"/>
                  </a:lnTo>
                  <a:lnTo>
                    <a:pt x="33" y="1410"/>
                  </a:lnTo>
                  <a:lnTo>
                    <a:pt x="86" y="1477"/>
                  </a:lnTo>
                  <a:lnTo>
                    <a:pt x="1937" y="7"/>
                  </a:lnTo>
                </a:path>
              </a:pathLst>
            </a:custGeom>
            <a:noFill/>
            <a:ln w="12700" cap="flat">
              <a:solidFill>
                <a:srgbClr val="41719C">
                  <a:alpha val="100000"/>
                </a:srgbClr>
              </a:solidFill>
              <a:prstDash val="solid"/>
              <a:miter lim="1000000"/>
            </a:ln>
          </p:spPr>
          <p:txBody>
            <a:bodyPr rtlCol="0"/>
            <a:lstStyle/>
            <a:p>
              <a:pPr algn="ctr"/>
              <a:endParaRPr lang="zh-CN" altLang="en-US"/>
            </a:p>
          </p:txBody>
        </p:sp>
      </p:grpSp>
      <p:sp>
        <p:nvSpPr>
          <p:cNvPr id="860" name="path"/>
          <p:cNvSpPr/>
          <p:nvPr/>
        </p:nvSpPr>
        <p:spPr>
          <a:xfrm>
            <a:off x="7125716" y="1528572"/>
            <a:ext cx="146050" cy="1059688"/>
          </a:xfrm>
          <a:custGeom>
            <a:avLst/>
            <a:gdLst/>
            <a:ahLst/>
            <a:cxnLst/>
            <a:rect l="0" t="0" r="0" b="0"/>
            <a:pathLst>
              <a:path w="230" h="1668">
                <a:moveTo>
                  <a:pt x="225" y="1663"/>
                </a:moveTo>
                <a:cubicBezTo>
                  <a:pt x="164" y="1663"/>
                  <a:pt x="115" y="1655"/>
                  <a:pt x="115" y="1645"/>
                </a:cubicBezTo>
                <a:cubicBezTo>
                  <a:pt x="115" y="1645"/>
                  <a:pt x="115" y="1645"/>
                  <a:pt x="115" y="1645"/>
                </a:cubicBezTo>
                <a:lnTo>
                  <a:pt x="115" y="1645"/>
                </a:lnTo>
                <a:lnTo>
                  <a:pt x="115" y="852"/>
                </a:lnTo>
                <a:lnTo>
                  <a:pt x="115" y="852"/>
                </a:lnTo>
                <a:cubicBezTo>
                  <a:pt x="115" y="842"/>
                  <a:pt x="65" y="834"/>
                  <a:pt x="5" y="834"/>
                </a:cubicBezTo>
                <a:cubicBezTo>
                  <a:pt x="5" y="834"/>
                  <a:pt x="5" y="834"/>
                  <a:pt x="5" y="834"/>
                </a:cubicBezTo>
                <a:lnTo>
                  <a:pt x="5" y="834"/>
                </a:lnTo>
                <a:cubicBezTo>
                  <a:pt x="65" y="834"/>
                  <a:pt x="115" y="826"/>
                  <a:pt x="115" y="816"/>
                </a:cubicBezTo>
                <a:lnTo>
                  <a:pt x="115" y="816"/>
                </a:lnTo>
                <a:lnTo>
                  <a:pt x="115" y="23"/>
                </a:lnTo>
                <a:lnTo>
                  <a:pt x="115" y="23"/>
                </a:lnTo>
                <a:cubicBezTo>
                  <a:pt x="115" y="13"/>
                  <a:pt x="164" y="5"/>
                  <a:pt x="225" y="5"/>
                </a:cubicBezTo>
              </a:path>
            </a:pathLst>
          </a:custGeom>
          <a:noFill/>
          <a:ln w="6350" cap="flat">
            <a:solidFill>
              <a:srgbClr val="5B9BD5">
                <a:alpha val="100000"/>
              </a:srgbClr>
            </a:solidFill>
            <a:prstDash val="solid"/>
            <a:miter lim="1000000"/>
          </a:ln>
        </p:spPr>
        <p:txBody>
          <a:bodyPr rtlCol="0"/>
          <a:lstStyle/>
          <a:p>
            <a:pPr algn="ctr"/>
            <a:endParaRPr lang="zh-CN" altLang="en-US"/>
          </a:p>
        </p:txBody>
      </p:sp>
      <p:grpSp>
        <p:nvGrpSpPr>
          <p:cNvPr id="12" name="group 12"/>
          <p:cNvGrpSpPr/>
          <p:nvPr/>
        </p:nvGrpSpPr>
        <p:grpSpPr>
          <a:xfrm rot="21600000">
            <a:off x="6755173" y="2212089"/>
            <a:ext cx="1144861" cy="1052953"/>
            <a:chOff x="0" y="0"/>
            <a:chExt cx="1144861" cy="1052953"/>
          </a:xfrm>
        </p:grpSpPr>
        <p:sp>
          <p:nvSpPr>
            <p:cNvPr id="862" name="path"/>
            <p:cNvSpPr/>
            <p:nvPr/>
          </p:nvSpPr>
          <p:spPr>
            <a:xfrm>
              <a:off x="4274" y="4695"/>
              <a:ext cx="1140586" cy="1048258"/>
            </a:xfrm>
            <a:custGeom>
              <a:avLst/>
              <a:gdLst/>
              <a:ahLst/>
              <a:cxnLst/>
              <a:rect l="0" t="0" r="0" b="0"/>
              <a:pathLst>
                <a:path w="1796" h="1650">
                  <a:moveTo>
                    <a:pt x="69" y="0"/>
                  </a:moveTo>
                  <a:lnTo>
                    <a:pt x="1727" y="1509"/>
                  </a:lnTo>
                  <a:lnTo>
                    <a:pt x="1786" y="1443"/>
                  </a:lnTo>
                  <a:lnTo>
                    <a:pt x="1796" y="1641"/>
                  </a:lnTo>
                  <a:lnTo>
                    <a:pt x="1598" y="1650"/>
                  </a:lnTo>
                  <a:lnTo>
                    <a:pt x="1657" y="1585"/>
                  </a:lnTo>
                  <a:lnTo>
                    <a:pt x="0" y="76"/>
                  </a:lnTo>
                  <a:lnTo>
                    <a:pt x="69" y="0"/>
                  </a:lnTo>
                  <a:close/>
                </a:path>
              </a:pathLst>
            </a:custGeom>
            <a:solidFill>
              <a:srgbClr val="5B9BD5">
                <a:alpha val="100000"/>
              </a:srgbClr>
            </a:solidFill>
            <a:ln cap="flat">
              <a:noFill/>
              <a:prstDash val="solid"/>
              <a:miter lim="0"/>
            </a:ln>
          </p:spPr>
          <p:txBody>
            <a:bodyPr rtlCol="0"/>
            <a:lstStyle/>
            <a:p>
              <a:pPr algn="ctr"/>
              <a:endParaRPr lang="zh-CN" altLang="en-US"/>
            </a:p>
          </p:txBody>
        </p:sp>
        <p:sp>
          <p:nvSpPr>
            <p:cNvPr id="864" name="path"/>
            <p:cNvSpPr/>
            <p:nvPr/>
          </p:nvSpPr>
          <p:spPr>
            <a:xfrm>
              <a:off x="0" y="0"/>
              <a:ext cx="1105575" cy="1016247"/>
            </a:xfrm>
            <a:custGeom>
              <a:avLst/>
              <a:gdLst/>
              <a:ahLst/>
              <a:cxnLst/>
              <a:rect l="0" t="0" r="0" b="0"/>
              <a:pathLst>
                <a:path w="1741" h="1600">
                  <a:moveTo>
                    <a:pt x="76" y="7"/>
                  </a:moveTo>
                  <a:lnTo>
                    <a:pt x="1734" y="1516"/>
                  </a:lnTo>
                  <a:moveTo>
                    <a:pt x="1664" y="1592"/>
                  </a:moveTo>
                  <a:lnTo>
                    <a:pt x="6" y="83"/>
                  </a:lnTo>
                </a:path>
              </a:pathLst>
            </a:custGeom>
            <a:noFill/>
            <a:ln w="12700" cap="flat">
              <a:solidFill>
                <a:srgbClr val="41719C">
                  <a:alpha val="100000"/>
                </a:srgbClr>
              </a:solidFill>
              <a:prstDash val="solid"/>
              <a:miter lim="1000000"/>
            </a:ln>
          </p:spPr>
          <p:txBody>
            <a:bodyPr rtlCol="0"/>
            <a:lstStyle/>
            <a:p>
              <a:pPr algn="ctr"/>
              <a:endParaRPr lang="zh-CN" altLang="en-US"/>
            </a:p>
          </p:txBody>
        </p:sp>
      </p:grpSp>
      <p:sp>
        <p:nvSpPr>
          <p:cNvPr id="866" name="path"/>
          <p:cNvSpPr/>
          <p:nvPr/>
        </p:nvSpPr>
        <p:spPr>
          <a:xfrm>
            <a:off x="4434332" y="3900423"/>
            <a:ext cx="2205609" cy="122173"/>
          </a:xfrm>
          <a:custGeom>
            <a:avLst/>
            <a:gdLst/>
            <a:ahLst/>
            <a:cxnLst/>
            <a:rect l="0" t="0" r="0" b="0"/>
            <a:pathLst>
              <a:path w="3473" h="192">
                <a:moveTo>
                  <a:pt x="5" y="187"/>
                </a:moveTo>
                <a:cubicBezTo>
                  <a:pt x="5" y="137"/>
                  <a:pt x="11" y="96"/>
                  <a:pt x="20" y="96"/>
                </a:cubicBezTo>
                <a:cubicBezTo>
                  <a:pt x="20" y="96"/>
                  <a:pt x="20" y="96"/>
                  <a:pt x="20" y="96"/>
                </a:cubicBezTo>
                <a:lnTo>
                  <a:pt x="20" y="96"/>
                </a:lnTo>
                <a:lnTo>
                  <a:pt x="1721" y="96"/>
                </a:lnTo>
                <a:lnTo>
                  <a:pt x="1721" y="96"/>
                </a:lnTo>
                <a:cubicBezTo>
                  <a:pt x="1730" y="96"/>
                  <a:pt x="1736" y="55"/>
                  <a:pt x="1736" y="5"/>
                </a:cubicBezTo>
                <a:cubicBezTo>
                  <a:pt x="1736" y="5"/>
                  <a:pt x="1736" y="5"/>
                  <a:pt x="1736" y="5"/>
                </a:cubicBezTo>
                <a:lnTo>
                  <a:pt x="1736" y="5"/>
                </a:lnTo>
                <a:cubicBezTo>
                  <a:pt x="1736" y="55"/>
                  <a:pt x="1743" y="96"/>
                  <a:pt x="1752" y="96"/>
                </a:cubicBezTo>
                <a:lnTo>
                  <a:pt x="1752" y="96"/>
                </a:lnTo>
                <a:lnTo>
                  <a:pt x="3453" y="96"/>
                </a:lnTo>
                <a:lnTo>
                  <a:pt x="3453" y="96"/>
                </a:lnTo>
                <a:cubicBezTo>
                  <a:pt x="3461" y="96"/>
                  <a:pt x="3468" y="137"/>
                  <a:pt x="3468" y="187"/>
                </a:cubicBezTo>
              </a:path>
            </a:pathLst>
          </a:custGeom>
          <a:noFill/>
          <a:ln w="6350" cap="flat">
            <a:solidFill>
              <a:srgbClr val="5B9BD5">
                <a:alpha val="100000"/>
              </a:srgbClr>
            </a:solidFill>
            <a:prstDash val="solid"/>
            <a:miter lim="1000000"/>
          </a:ln>
        </p:spPr>
        <p:txBody>
          <a:bodyPr rtlCol="0"/>
          <a:lstStyle/>
          <a:p>
            <a:pPr algn="ctr"/>
            <a:endParaRPr lang="zh-CN" altLang="en-US"/>
          </a:p>
        </p:txBody>
      </p:sp>
      <p:sp>
        <p:nvSpPr>
          <p:cNvPr id="868" name="path"/>
          <p:cNvSpPr/>
          <p:nvPr/>
        </p:nvSpPr>
        <p:spPr>
          <a:xfrm>
            <a:off x="7579486" y="3885819"/>
            <a:ext cx="2205481" cy="122173"/>
          </a:xfrm>
          <a:custGeom>
            <a:avLst/>
            <a:gdLst/>
            <a:ahLst/>
            <a:cxnLst/>
            <a:rect l="0" t="0" r="0" b="0"/>
            <a:pathLst>
              <a:path w="3473" h="192">
                <a:moveTo>
                  <a:pt x="5" y="187"/>
                </a:moveTo>
                <a:cubicBezTo>
                  <a:pt x="5" y="136"/>
                  <a:pt x="11" y="96"/>
                  <a:pt x="20" y="96"/>
                </a:cubicBezTo>
                <a:cubicBezTo>
                  <a:pt x="20" y="96"/>
                  <a:pt x="20" y="96"/>
                  <a:pt x="20" y="96"/>
                </a:cubicBezTo>
                <a:lnTo>
                  <a:pt x="20" y="96"/>
                </a:lnTo>
                <a:lnTo>
                  <a:pt x="1721" y="96"/>
                </a:lnTo>
                <a:lnTo>
                  <a:pt x="1721" y="96"/>
                </a:lnTo>
                <a:cubicBezTo>
                  <a:pt x="1729" y="96"/>
                  <a:pt x="1736" y="55"/>
                  <a:pt x="1736" y="5"/>
                </a:cubicBezTo>
                <a:cubicBezTo>
                  <a:pt x="1736" y="5"/>
                  <a:pt x="1736" y="5"/>
                  <a:pt x="1736" y="5"/>
                </a:cubicBezTo>
                <a:lnTo>
                  <a:pt x="1736" y="5"/>
                </a:lnTo>
                <a:cubicBezTo>
                  <a:pt x="1736" y="55"/>
                  <a:pt x="1743" y="96"/>
                  <a:pt x="1751" y="96"/>
                </a:cubicBezTo>
                <a:lnTo>
                  <a:pt x="1751" y="96"/>
                </a:lnTo>
                <a:lnTo>
                  <a:pt x="3452" y="96"/>
                </a:lnTo>
                <a:lnTo>
                  <a:pt x="3452" y="96"/>
                </a:lnTo>
                <a:cubicBezTo>
                  <a:pt x="3461" y="96"/>
                  <a:pt x="3468" y="136"/>
                  <a:pt x="3468" y="187"/>
                </a:cubicBezTo>
              </a:path>
            </a:pathLst>
          </a:custGeom>
          <a:noFill/>
          <a:ln w="6350" cap="flat">
            <a:solidFill>
              <a:srgbClr val="5B9BD5">
                <a:alpha val="100000"/>
              </a:srgbClr>
            </a:solidFill>
            <a:prstDash val="solid"/>
            <a:miter lim="1000000"/>
          </a:ln>
        </p:spPr>
        <p:txBody>
          <a:bodyPr rtlCol="0"/>
          <a:lstStyle/>
          <a:p>
            <a:pPr algn="ctr"/>
            <a:endParaRPr lang="zh-CN" altLang="en-US"/>
          </a:p>
        </p:txBody>
      </p:sp>
      <p:sp>
        <p:nvSpPr>
          <p:cNvPr id="870" name="path"/>
          <p:cNvSpPr/>
          <p:nvPr/>
        </p:nvSpPr>
        <p:spPr>
          <a:xfrm>
            <a:off x="929157" y="3891280"/>
            <a:ext cx="2205583" cy="122047"/>
          </a:xfrm>
          <a:custGeom>
            <a:avLst/>
            <a:gdLst/>
            <a:ahLst/>
            <a:cxnLst/>
            <a:rect l="0" t="0" r="0" b="0"/>
            <a:pathLst>
              <a:path w="3473" h="192">
                <a:moveTo>
                  <a:pt x="5" y="187"/>
                </a:moveTo>
                <a:cubicBezTo>
                  <a:pt x="5" y="137"/>
                  <a:pt x="11" y="96"/>
                  <a:pt x="20" y="96"/>
                </a:cubicBezTo>
                <a:cubicBezTo>
                  <a:pt x="20" y="96"/>
                  <a:pt x="20" y="96"/>
                  <a:pt x="20" y="96"/>
                </a:cubicBezTo>
                <a:lnTo>
                  <a:pt x="20" y="96"/>
                </a:lnTo>
                <a:lnTo>
                  <a:pt x="1721" y="96"/>
                </a:lnTo>
                <a:lnTo>
                  <a:pt x="1721" y="96"/>
                </a:lnTo>
                <a:cubicBezTo>
                  <a:pt x="1729" y="96"/>
                  <a:pt x="1736" y="55"/>
                  <a:pt x="1736" y="5"/>
                </a:cubicBezTo>
                <a:cubicBezTo>
                  <a:pt x="1736" y="5"/>
                  <a:pt x="1736" y="5"/>
                  <a:pt x="1736" y="5"/>
                </a:cubicBezTo>
                <a:lnTo>
                  <a:pt x="1736" y="5"/>
                </a:lnTo>
                <a:cubicBezTo>
                  <a:pt x="1736" y="55"/>
                  <a:pt x="1743" y="96"/>
                  <a:pt x="1751" y="96"/>
                </a:cubicBezTo>
                <a:lnTo>
                  <a:pt x="1751" y="96"/>
                </a:lnTo>
                <a:lnTo>
                  <a:pt x="3453" y="96"/>
                </a:lnTo>
                <a:lnTo>
                  <a:pt x="3453" y="96"/>
                </a:lnTo>
                <a:cubicBezTo>
                  <a:pt x="3461" y="96"/>
                  <a:pt x="3468" y="137"/>
                  <a:pt x="3468" y="187"/>
                </a:cubicBezTo>
              </a:path>
            </a:pathLst>
          </a:custGeom>
          <a:noFill/>
          <a:ln w="6350" cap="flat">
            <a:solidFill>
              <a:srgbClr val="5B9BD5">
                <a:alpha val="100000"/>
              </a:srgbClr>
            </a:solidFill>
            <a:prstDash val="solid"/>
            <a:miter lim="1000000"/>
          </a:ln>
        </p:spPr>
        <p:txBody>
          <a:bodyPr rtlCol="0"/>
          <a:lstStyle/>
          <a:p>
            <a:pPr algn="ctr"/>
            <a:endParaRPr lang="zh-CN" altLang="en-US"/>
          </a:p>
        </p:txBody>
      </p:sp>
      <p:grpSp>
        <p:nvGrpSpPr>
          <p:cNvPr id="14" name="group 14"/>
          <p:cNvGrpSpPr/>
          <p:nvPr/>
        </p:nvGrpSpPr>
        <p:grpSpPr>
          <a:xfrm rot="21600000">
            <a:off x="5281676" y="2240152"/>
            <a:ext cx="188595" cy="921765"/>
            <a:chOff x="0" y="0"/>
            <a:chExt cx="188595" cy="921765"/>
          </a:xfrm>
        </p:grpSpPr>
        <p:sp>
          <p:nvSpPr>
            <p:cNvPr id="872" name="path"/>
            <p:cNvSpPr/>
            <p:nvPr/>
          </p:nvSpPr>
          <p:spPr>
            <a:xfrm>
              <a:off x="0" y="0"/>
              <a:ext cx="188595" cy="921765"/>
            </a:xfrm>
            <a:custGeom>
              <a:avLst/>
              <a:gdLst/>
              <a:ahLst/>
              <a:cxnLst/>
              <a:rect l="0" t="0" r="0" b="0"/>
              <a:pathLst>
                <a:path w="297" h="1451">
                  <a:moveTo>
                    <a:pt x="207" y="0"/>
                  </a:moveTo>
                  <a:lnTo>
                    <a:pt x="207" y="1303"/>
                  </a:lnTo>
                  <a:lnTo>
                    <a:pt x="297" y="1303"/>
                  </a:lnTo>
                  <a:lnTo>
                    <a:pt x="148" y="1451"/>
                  </a:lnTo>
                  <a:lnTo>
                    <a:pt x="0" y="1303"/>
                  </a:lnTo>
                  <a:lnTo>
                    <a:pt x="88" y="1303"/>
                  </a:lnTo>
                  <a:lnTo>
                    <a:pt x="88" y="0"/>
                  </a:lnTo>
                  <a:lnTo>
                    <a:pt x="207" y="0"/>
                  </a:lnTo>
                  <a:close/>
                </a:path>
              </a:pathLst>
            </a:custGeom>
            <a:solidFill>
              <a:srgbClr val="5B9BD5">
                <a:alpha val="100000"/>
              </a:srgbClr>
            </a:solidFill>
            <a:ln cap="flat">
              <a:noFill/>
              <a:prstDash val="solid"/>
              <a:miter lim="0"/>
            </a:ln>
          </p:spPr>
          <p:txBody>
            <a:bodyPr rtlCol="0"/>
            <a:lstStyle/>
            <a:p>
              <a:pPr algn="ctr"/>
              <a:endParaRPr lang="zh-CN" altLang="en-US"/>
            </a:p>
          </p:txBody>
        </p:sp>
        <p:sp>
          <p:nvSpPr>
            <p:cNvPr id="874" name="path"/>
            <p:cNvSpPr/>
            <p:nvPr/>
          </p:nvSpPr>
          <p:spPr>
            <a:xfrm>
              <a:off x="50164" y="0"/>
              <a:ext cx="88265" cy="827532"/>
            </a:xfrm>
            <a:custGeom>
              <a:avLst/>
              <a:gdLst/>
              <a:ahLst/>
              <a:cxnLst/>
              <a:rect l="0" t="0" r="0" b="0"/>
              <a:pathLst>
                <a:path w="139" h="1303">
                  <a:moveTo>
                    <a:pt x="129" y="0"/>
                  </a:moveTo>
                  <a:lnTo>
                    <a:pt x="129" y="1303"/>
                  </a:lnTo>
                  <a:moveTo>
                    <a:pt x="10" y="1303"/>
                  </a:moveTo>
                  <a:lnTo>
                    <a:pt x="10" y="0"/>
                  </a:lnTo>
                </a:path>
              </a:pathLst>
            </a:custGeom>
            <a:noFill/>
            <a:ln w="12700" cap="flat">
              <a:solidFill>
                <a:srgbClr val="41719C">
                  <a:alpha val="100000"/>
                </a:srgbClr>
              </a:solidFill>
              <a:prstDash val="solid"/>
              <a:miter lim="1000000"/>
            </a:ln>
          </p:spPr>
          <p:txBody>
            <a:bodyPr rtlCol="0"/>
            <a:lstStyle/>
            <a:p>
              <a:pPr algn="ctr"/>
              <a:endParaRPr lang="zh-CN" altLang="en-US"/>
            </a:p>
          </p:txBody>
        </p:sp>
      </p:grpSp>
      <p:sp>
        <p:nvSpPr>
          <p:cNvPr id="876" name="path"/>
          <p:cNvSpPr/>
          <p:nvPr/>
        </p:nvSpPr>
        <p:spPr>
          <a:xfrm>
            <a:off x="5277186" y="3061334"/>
            <a:ext cx="197572" cy="105077"/>
          </a:xfrm>
          <a:custGeom>
            <a:avLst/>
            <a:gdLst/>
            <a:ahLst/>
            <a:cxnLst/>
            <a:rect l="0" t="0" r="0" b="0"/>
            <a:pathLst>
              <a:path w="311" h="165">
                <a:moveTo>
                  <a:pt x="215" y="10"/>
                </a:moveTo>
                <a:lnTo>
                  <a:pt x="304" y="10"/>
                </a:lnTo>
                <a:lnTo>
                  <a:pt x="155" y="158"/>
                </a:lnTo>
                <a:lnTo>
                  <a:pt x="7" y="10"/>
                </a:lnTo>
                <a:lnTo>
                  <a:pt x="96" y="10"/>
                </a:ln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878" name="path"/>
          <p:cNvSpPr/>
          <p:nvPr/>
        </p:nvSpPr>
        <p:spPr>
          <a:xfrm>
            <a:off x="7769738" y="3129321"/>
            <a:ext cx="136640" cy="142064"/>
          </a:xfrm>
          <a:custGeom>
            <a:avLst/>
            <a:gdLst/>
            <a:ahLst/>
            <a:cxnLst/>
            <a:rect l="0" t="0" r="0" b="0"/>
            <a:pathLst>
              <a:path w="215" h="223">
                <a:moveTo>
                  <a:pt x="136" y="71"/>
                </a:moveTo>
                <a:lnTo>
                  <a:pt x="195" y="6"/>
                </a:lnTo>
                <a:lnTo>
                  <a:pt x="205" y="204"/>
                </a:lnTo>
                <a:lnTo>
                  <a:pt x="7" y="213"/>
                </a:lnTo>
                <a:lnTo>
                  <a:pt x="66" y="148"/>
                </a:lnTo>
              </a:path>
            </a:pathLst>
          </a:custGeom>
          <a:noFill/>
          <a:ln w="12700" cap="flat">
            <a:solidFill>
              <a:srgbClr val="41719C">
                <a:alpha val="100000"/>
              </a:srgbClr>
            </a:solidFill>
            <a:prstDash val="solid"/>
            <a:miter lim="1000000"/>
          </a:ln>
        </p:spPr>
        <p:txBody>
          <a:bodyPr rtlCol="0"/>
          <a:lstStyle/>
          <a:p>
            <a:pPr algn="ctr"/>
            <a:endParaRPr lang="zh-CN" altLang="en-US"/>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textbox 882"/>
          <p:cNvSpPr/>
          <p:nvPr/>
        </p:nvSpPr>
        <p:spPr>
          <a:xfrm>
            <a:off x="540207" y="1919554"/>
            <a:ext cx="11790044" cy="3336290"/>
          </a:xfrm>
          <a:prstGeom prst="rect">
            <a:avLst/>
          </a:prstGeom>
        </p:spPr>
        <p:txBody>
          <a:bodyPr vert="horz" wrap="square" lIns="0" tIns="0" rIns="0" bIns="0"/>
          <a:lstStyle/>
          <a:p>
            <a:pPr algn="l" rtl="0" eaLnBrk="0">
              <a:lnSpc>
                <a:spcPct val="69000"/>
              </a:lnSpc>
            </a:pPr>
            <a:endParaRPr lang="en-US" altLang="en-US" sz="100"/>
          </a:p>
          <a:p>
            <a:pPr marL="16510" algn="l" rtl="0" eaLnBrk="0">
              <a:lnSpc>
                <a:spcPct val="98000"/>
              </a:lnSpc>
            </a:pPr>
            <a:r>
              <a:rPr sz="3500" kern="0" spc="-240">
                <a:ln w="13068"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一轮复习顺序：</a:t>
            </a:r>
            <a:endParaRPr lang="en-US" altLang="en-US" sz="3500"/>
          </a:p>
          <a:p>
            <a:pPr marL="12700" algn="l" rtl="0" eaLnBrk="0">
              <a:lnSpc>
                <a:spcPct val="97000"/>
              </a:lnSpc>
              <a:spcBef>
                <a:spcPts val="1890"/>
              </a:spcBef>
            </a:pPr>
            <a:r>
              <a:rPr sz="2400" b="1" kern="0" spc="-13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2400" b="1" kern="0" spc="-130">
                <a:solidFill>
                  <a:srgbClr val="000000">
                    <a:alpha val="100000"/>
                  </a:srgbClr>
                </a:solidFill>
                <a:latin typeface="Arial" panose="020B0604020202020204"/>
                <a:ea typeface="Arial" panose="020B0604020202020204"/>
                <a:cs typeface="Arial" panose="020B0604020202020204"/>
              </a:rPr>
              <a:t>2</a:t>
            </a:r>
            <a:r>
              <a:rPr sz="2400" b="1" kern="0" spc="-130">
                <a:solidFill>
                  <a:srgbClr val="000000">
                    <a:alpha val="100000"/>
                  </a:srgbClr>
                </a:solidFill>
                <a:latin typeface="微软雅黑" panose="020B0503020204020204" charset="-122"/>
                <a:ea typeface="微软雅黑" panose="020B0503020204020204" charset="-122"/>
                <a:cs typeface="微软雅黑" panose="020B0503020204020204" charset="-122"/>
              </a:rPr>
              <a:t>《经济与社会》</a:t>
            </a:r>
            <a:r>
              <a:rPr sz="2400" b="1" kern="0" spc="10">
                <a:solidFill>
                  <a:srgbClr val="000000">
                    <a:alpha val="100000"/>
                  </a:srgbClr>
                </a:solidFill>
                <a:latin typeface="Arial" panose="020B0604020202020204"/>
                <a:ea typeface="Arial" panose="020B0604020202020204"/>
                <a:cs typeface="Arial" panose="020B0604020202020204"/>
              </a:rPr>
              <a:t>+ </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选必</a:t>
            </a:r>
            <a:r>
              <a:rPr sz="2400" b="1" kern="0" spc="10">
                <a:solidFill>
                  <a:srgbClr val="000000">
                    <a:alpha val="100000"/>
                  </a:srgbClr>
                </a:solidFill>
                <a:latin typeface="Arial" panose="020B0604020202020204"/>
                <a:ea typeface="Arial" panose="020B0604020202020204"/>
                <a:cs typeface="Arial" panose="020B0604020202020204"/>
              </a:rPr>
              <a:t>1</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《当代国际政治与经济》中的第三单元“经济全</a:t>
            </a:r>
            <a:r>
              <a:rPr sz="24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球化”；</a:t>
            </a:r>
            <a:endParaRPr lang="en-US" altLang="en-US" sz="2400"/>
          </a:p>
          <a:p>
            <a:pPr marL="12700" algn="l" rtl="0" eaLnBrk="0">
              <a:lnSpc>
                <a:spcPct val="97000"/>
              </a:lnSpc>
              <a:spcBef>
                <a:spcPts val="1545"/>
              </a:spcBef>
            </a:pPr>
            <a:r>
              <a:rPr sz="2400" b="1" kern="0" spc="-13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2400" b="1" kern="0" spc="-130">
                <a:solidFill>
                  <a:srgbClr val="000000">
                    <a:alpha val="100000"/>
                  </a:srgbClr>
                </a:solidFill>
                <a:latin typeface="Arial" panose="020B0604020202020204"/>
                <a:ea typeface="Arial" panose="020B0604020202020204"/>
                <a:cs typeface="Arial" panose="020B0604020202020204"/>
              </a:rPr>
              <a:t>3</a:t>
            </a:r>
            <a:r>
              <a:rPr sz="2400" b="1" kern="0" spc="-130">
                <a:solidFill>
                  <a:srgbClr val="000000">
                    <a:alpha val="100000"/>
                  </a:srgbClr>
                </a:solidFill>
                <a:latin typeface="微软雅黑" panose="020B0503020204020204" charset="-122"/>
                <a:ea typeface="微软雅黑" panose="020B0503020204020204" charset="-122"/>
                <a:cs typeface="微软雅黑" panose="020B0503020204020204" charset="-122"/>
              </a:rPr>
              <a:t>《政治与法治》</a:t>
            </a:r>
            <a:r>
              <a:rPr sz="2400" b="1" kern="0" spc="50">
                <a:solidFill>
                  <a:srgbClr val="000000">
                    <a:alpha val="100000"/>
                  </a:srgbClr>
                </a:solidFill>
                <a:latin typeface="Arial" panose="020B0604020202020204"/>
                <a:ea typeface="Arial" panose="020B0604020202020204"/>
                <a:cs typeface="Arial" panose="020B0604020202020204"/>
              </a:rPr>
              <a:t>+ </a:t>
            </a:r>
            <a:r>
              <a:rPr sz="2400" b="1" kern="0" spc="50">
                <a:solidFill>
                  <a:srgbClr val="000000">
                    <a:alpha val="100000"/>
                  </a:srgbClr>
                </a:solidFill>
                <a:latin typeface="微软雅黑" panose="020B0503020204020204" charset="-122"/>
                <a:ea typeface="微软雅黑" panose="020B0503020204020204" charset="-122"/>
                <a:cs typeface="微软雅黑" panose="020B0503020204020204" charset="-122"/>
              </a:rPr>
              <a:t>选必</a:t>
            </a:r>
            <a:r>
              <a:rPr sz="2400" b="1" kern="0" spc="50">
                <a:solidFill>
                  <a:srgbClr val="000000">
                    <a:alpha val="100000"/>
                  </a:srgbClr>
                </a:solidFill>
                <a:latin typeface="Arial" panose="020B0604020202020204"/>
                <a:ea typeface="Arial" panose="020B0604020202020204"/>
                <a:cs typeface="Arial" panose="020B0604020202020204"/>
              </a:rPr>
              <a:t>1</a:t>
            </a:r>
            <a:r>
              <a:rPr sz="2400" b="1" kern="0" spc="50">
                <a:solidFill>
                  <a:srgbClr val="000000">
                    <a:alpha val="100000"/>
                  </a:srgbClr>
                </a:solidFill>
                <a:latin typeface="微软雅黑" panose="020B0503020204020204" charset="-122"/>
                <a:ea typeface="微软雅黑" panose="020B0503020204020204" charset="-122"/>
                <a:cs typeface="微软雅黑" panose="020B0503020204020204" charset="-122"/>
              </a:rPr>
              <a:t>《当代国际政治与经济》</a:t>
            </a:r>
            <a:r>
              <a:rPr sz="2400" b="1" kern="0" spc="40">
                <a:solidFill>
                  <a:srgbClr val="000000">
                    <a:alpha val="100000"/>
                  </a:srgbClr>
                </a:solidFill>
                <a:latin typeface="微软雅黑" panose="020B0503020204020204" charset="-122"/>
                <a:ea typeface="微软雅黑" panose="020B0503020204020204" charset="-122"/>
                <a:cs typeface="微软雅黑" panose="020B0503020204020204" charset="-122"/>
              </a:rPr>
              <a:t>中的第一、二、四单元</a:t>
            </a:r>
            <a:endParaRPr lang="en-US" altLang="en-US" sz="2400"/>
          </a:p>
          <a:p>
            <a:pPr marL="12700" algn="l" rtl="0" eaLnBrk="0">
              <a:lnSpc>
                <a:spcPct val="97000"/>
              </a:lnSpc>
              <a:spcBef>
                <a:spcPts val="1535"/>
              </a:spcBef>
            </a:pPr>
            <a:r>
              <a:rPr sz="2400" b="1" kern="0" spc="-13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2400" b="1" kern="0" spc="-130">
                <a:solidFill>
                  <a:srgbClr val="000000">
                    <a:alpha val="100000"/>
                  </a:srgbClr>
                </a:solidFill>
                <a:latin typeface="Arial" panose="020B0604020202020204"/>
                <a:ea typeface="Arial" panose="020B0604020202020204"/>
                <a:cs typeface="Arial" panose="020B0604020202020204"/>
              </a:rPr>
              <a:t>4</a:t>
            </a:r>
            <a:r>
              <a:rPr sz="2400" b="1" kern="0" spc="-130">
                <a:solidFill>
                  <a:srgbClr val="000000">
                    <a:alpha val="100000"/>
                  </a:srgbClr>
                </a:solidFill>
                <a:latin typeface="微软雅黑" panose="020B0503020204020204" charset="-122"/>
                <a:ea typeface="微软雅黑" panose="020B0503020204020204" charset="-122"/>
                <a:cs typeface="微软雅黑" panose="020B0503020204020204" charset="-122"/>
              </a:rPr>
              <a:t>《哲学与文化》</a:t>
            </a:r>
            <a:r>
              <a:rPr sz="2400" b="1" kern="0" spc="100">
                <a:solidFill>
                  <a:srgbClr val="000000">
                    <a:alpha val="100000"/>
                  </a:srgbClr>
                </a:solidFill>
                <a:latin typeface="Arial" panose="020B0604020202020204"/>
                <a:ea typeface="Arial" panose="020B0604020202020204"/>
                <a:cs typeface="Arial" panose="020B0604020202020204"/>
              </a:rPr>
              <a:t>+ </a:t>
            </a:r>
            <a:r>
              <a:rPr sz="2400" b="1" kern="0" spc="100">
                <a:solidFill>
                  <a:srgbClr val="000000">
                    <a:alpha val="100000"/>
                  </a:srgbClr>
                </a:solidFill>
                <a:latin typeface="微软雅黑" panose="020B0503020204020204" charset="-122"/>
                <a:ea typeface="微软雅黑" panose="020B0503020204020204" charset="-122"/>
                <a:cs typeface="微软雅黑" panose="020B0503020204020204" charset="-122"/>
              </a:rPr>
              <a:t>选必</a:t>
            </a:r>
            <a:r>
              <a:rPr sz="2400" b="1" kern="0" spc="100">
                <a:solidFill>
                  <a:srgbClr val="000000">
                    <a:alpha val="100000"/>
                  </a:srgbClr>
                </a:solidFill>
                <a:latin typeface="Arial" panose="020B0604020202020204"/>
                <a:ea typeface="Arial" panose="020B0604020202020204"/>
                <a:cs typeface="Arial" panose="020B0604020202020204"/>
              </a:rPr>
              <a:t>3</a:t>
            </a:r>
            <a:r>
              <a:rPr sz="2400" b="1" kern="0" spc="100">
                <a:solidFill>
                  <a:srgbClr val="000000">
                    <a:alpha val="100000"/>
                  </a:srgbClr>
                </a:solidFill>
                <a:latin typeface="微软雅黑" panose="020B0503020204020204" charset="-122"/>
                <a:ea typeface="微软雅黑" panose="020B0503020204020204" charset="-122"/>
                <a:cs typeface="微软雅黑" panose="020B0503020204020204" charset="-122"/>
              </a:rPr>
              <a:t>《逻辑与思维》</a:t>
            </a:r>
            <a:endParaRPr lang="en-US" altLang="en-US" sz="2400"/>
          </a:p>
          <a:p>
            <a:pPr marL="12700" algn="l" rtl="0" eaLnBrk="0">
              <a:lnSpc>
                <a:spcPct val="97000"/>
              </a:lnSpc>
              <a:spcBef>
                <a:spcPts val="1520"/>
              </a:spcBef>
            </a:pPr>
            <a:r>
              <a:rPr sz="24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◆选必</a:t>
            </a:r>
            <a:r>
              <a:rPr sz="2400" b="1" kern="0" spc="-20">
                <a:solidFill>
                  <a:srgbClr val="000000">
                    <a:alpha val="100000"/>
                  </a:srgbClr>
                </a:solidFill>
                <a:latin typeface="Arial" panose="020B0604020202020204"/>
                <a:ea typeface="Arial" panose="020B0604020202020204"/>
                <a:cs typeface="Arial" panose="020B0604020202020204"/>
              </a:rPr>
              <a:t>2</a:t>
            </a:r>
            <a:r>
              <a:rPr sz="24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《法律与生活》</a:t>
            </a:r>
            <a:endParaRPr lang="en-US" altLang="en-US" sz="2400"/>
          </a:p>
          <a:p>
            <a:pPr algn="l" rtl="0" eaLnBrk="0">
              <a:lnSpc>
                <a:spcPct val="105000"/>
              </a:lnSpc>
            </a:pPr>
            <a:endParaRPr lang="en-US" altLang="en-US" sz="1200"/>
          </a:p>
          <a:p>
            <a:pPr marL="12700" algn="l" rtl="0" eaLnBrk="0">
              <a:lnSpc>
                <a:spcPct val="97000"/>
              </a:lnSpc>
              <a:spcBef>
                <a:spcPct val="0"/>
              </a:spcBef>
            </a:pP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◆必修</a:t>
            </a:r>
            <a:r>
              <a:rPr sz="2400" b="1" kern="0" spc="-10">
                <a:solidFill>
                  <a:srgbClr val="000000">
                    <a:alpha val="100000"/>
                  </a:srgbClr>
                </a:solidFill>
                <a:latin typeface="Arial" panose="020B0604020202020204"/>
                <a:ea typeface="Arial" panose="020B0604020202020204"/>
                <a:cs typeface="Arial" panose="020B0604020202020204"/>
              </a:rPr>
              <a:t>1</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《中国特色</a:t>
            </a:r>
            <a:r>
              <a:rPr sz="2400" b="1" kern="0" spc="-20">
                <a:solidFill>
                  <a:srgbClr val="000000">
                    <a:alpha val="100000"/>
                  </a:srgbClr>
                </a:solidFill>
                <a:latin typeface="微软雅黑" panose="020B0503020204020204" charset="-122"/>
                <a:ea typeface="微软雅黑" panose="020B0503020204020204" charset="-122"/>
                <a:cs typeface="微软雅黑" panose="020B0503020204020204" charset="-122"/>
              </a:rPr>
              <a:t>社会主义》</a:t>
            </a:r>
            <a:endParaRPr lang="en-US" altLang="en-US" sz="240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 name="textbox 886"/>
          <p:cNvSpPr/>
          <p:nvPr/>
        </p:nvSpPr>
        <p:spPr>
          <a:xfrm>
            <a:off x="1298702" y="2251785"/>
            <a:ext cx="5231129" cy="3763009"/>
          </a:xfrm>
          <a:prstGeom prst="rect">
            <a:avLst/>
          </a:prstGeom>
        </p:spPr>
        <p:txBody>
          <a:bodyPr vert="horz" wrap="square" lIns="0" tIns="0" rIns="0" bIns="0"/>
          <a:lstStyle/>
          <a:p>
            <a:pPr algn="l" rtl="0" eaLnBrk="0">
              <a:lnSpc>
                <a:spcPct val="69000"/>
              </a:lnSpc>
            </a:pPr>
            <a:endParaRPr lang="en-US" altLang="en-US" sz="100"/>
          </a:p>
          <a:p>
            <a:pPr marL="12700" algn="l" rtl="0" eaLnBrk="0">
              <a:lnSpc>
                <a:spcPct val="98000"/>
              </a:lnSpc>
            </a:pPr>
            <a:r>
              <a:rPr sz="3500" kern="0" spc="-2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一轮复习目标：</a:t>
            </a:r>
            <a:endParaRPr lang="en-US" altLang="en-US" sz="3500"/>
          </a:p>
          <a:p>
            <a:pPr marL="1026160" algn="l" rtl="0" eaLnBrk="0">
              <a:lnSpc>
                <a:spcPct val="98000"/>
              </a:lnSpc>
              <a:spcBef>
                <a:spcPts val="1990"/>
              </a:spcBef>
            </a:pPr>
            <a:r>
              <a:rPr sz="2700" kern="0" spc="-5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热点</a:t>
            </a:r>
            <a:r>
              <a:rPr sz="27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事件联，情理融</a:t>
            </a:r>
            <a:r>
              <a:rPr sz="27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合讲；</a:t>
            </a:r>
            <a:endParaRPr lang="en-US" altLang="en-US" sz="2700"/>
          </a:p>
          <a:p>
            <a:pPr marL="1026160" algn="l" rtl="0" eaLnBrk="0">
              <a:lnSpc>
                <a:spcPct val="98000"/>
              </a:lnSpc>
              <a:spcBef>
                <a:spcPts val="1865"/>
              </a:spcBef>
            </a:pPr>
            <a:r>
              <a:rPr sz="2700" kern="0" spc="-5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知识</a:t>
            </a:r>
            <a:r>
              <a:rPr sz="2700" kern="0" spc="-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分析透，内涵外</a:t>
            </a:r>
            <a:r>
              <a:rPr sz="2700" kern="0" spc="-6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延全；</a:t>
            </a:r>
            <a:endParaRPr lang="en-US" altLang="en-US" sz="2700"/>
          </a:p>
          <a:p>
            <a:pPr marL="1020445" algn="l" rtl="0" eaLnBrk="0">
              <a:lnSpc>
                <a:spcPct val="98000"/>
              </a:lnSpc>
              <a:spcBef>
                <a:spcPts val="1865"/>
              </a:spcBef>
            </a:pPr>
            <a:r>
              <a:rPr sz="2700" kern="0" spc="-1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整合常态化， </a:t>
            </a:r>
            <a:r>
              <a:rPr sz="2700" kern="0" spc="-15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情境</a:t>
            </a:r>
            <a:r>
              <a:rPr sz="2700" kern="0" spc="-15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解读准；</a:t>
            </a:r>
            <a:endParaRPr lang="en-US" altLang="en-US" sz="2700"/>
          </a:p>
          <a:p>
            <a:pPr marL="1059180" algn="l" rtl="0" eaLnBrk="0">
              <a:lnSpc>
                <a:spcPct val="98000"/>
              </a:lnSpc>
              <a:spcBef>
                <a:spcPts val="1855"/>
              </a:spcBef>
            </a:pPr>
            <a:r>
              <a:rPr sz="2700" kern="0" spc="-8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旧知拓宽度，新知重课本；</a:t>
            </a:r>
            <a:endParaRPr lang="en-US" altLang="en-US" sz="2700"/>
          </a:p>
          <a:p>
            <a:pPr algn="l" rtl="0" eaLnBrk="0">
              <a:lnSpc>
                <a:spcPct val="104000"/>
              </a:lnSpc>
            </a:pPr>
            <a:endParaRPr lang="en-US" altLang="en-US" sz="1500"/>
          </a:p>
          <a:p>
            <a:pPr marL="1028700" algn="l" rtl="0" eaLnBrk="0">
              <a:lnSpc>
                <a:spcPct val="98000"/>
              </a:lnSpc>
              <a:spcBef>
                <a:spcPts val="5"/>
              </a:spcBef>
            </a:pPr>
            <a:r>
              <a:rPr sz="2700" kern="0" spc="-1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高考</a:t>
            </a:r>
            <a:r>
              <a:rPr sz="2700" kern="0" spc="-14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真题</a:t>
            </a:r>
            <a:r>
              <a:rPr sz="2700" kern="0" spc="-1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练， </a:t>
            </a:r>
            <a:r>
              <a:rPr sz="2700" kern="0" spc="-14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思维</a:t>
            </a:r>
            <a:r>
              <a:rPr sz="2700" kern="0" spc="-14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能力升。</a:t>
            </a:r>
            <a:endParaRPr lang="en-US" altLang="en-US" sz="2700"/>
          </a:p>
        </p:txBody>
      </p:sp>
      <p:sp>
        <p:nvSpPr>
          <p:cNvPr id="888" name="textbox 888"/>
          <p:cNvSpPr/>
          <p:nvPr/>
        </p:nvSpPr>
        <p:spPr>
          <a:xfrm>
            <a:off x="6812738" y="2837738"/>
            <a:ext cx="4257675" cy="2019300"/>
          </a:xfrm>
          <a:prstGeom prst="rect">
            <a:avLst/>
          </a:prstGeom>
        </p:spPr>
        <p:txBody>
          <a:bodyPr vert="horz" wrap="square" lIns="0" tIns="0" rIns="0" bIns="0"/>
          <a:lstStyle/>
          <a:p>
            <a:pPr algn="l" rtl="0" eaLnBrk="0">
              <a:lnSpc>
                <a:spcPct val="79000"/>
              </a:lnSpc>
            </a:pPr>
            <a:endParaRPr lang="en-US" altLang="en-US" sz="100"/>
          </a:p>
          <a:p>
            <a:pPr marL="17145" algn="l" rtl="0" eaLnBrk="0">
              <a:lnSpc>
                <a:spcPct val="99000"/>
              </a:lnSpc>
            </a:pPr>
            <a:r>
              <a:rPr sz="2300" kern="0" spc="-13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一轮复习误区：</a:t>
            </a:r>
            <a:endParaRPr lang="en-US" altLang="en-US" sz="2300"/>
          </a:p>
          <a:p>
            <a:pPr marL="20320" algn="l" rtl="0" eaLnBrk="0">
              <a:lnSpc>
                <a:spcPct val="95000"/>
              </a:lnSpc>
              <a:spcBef>
                <a:spcPts val="1600"/>
              </a:spcBef>
            </a:pPr>
            <a:r>
              <a:rPr sz="2400" kern="0" spc="-12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复习目标缺位，新课色彩浓厚；</a:t>
            </a:r>
            <a:endParaRPr lang="en-US" altLang="en-US" sz="2400"/>
          </a:p>
          <a:p>
            <a:pPr marL="12700" algn="l" rtl="0" eaLnBrk="0">
              <a:lnSpc>
                <a:spcPct val="95000"/>
              </a:lnSpc>
              <a:spcBef>
                <a:spcPts val="1585"/>
              </a:spcBef>
            </a:pPr>
            <a:r>
              <a:rPr sz="2400" kern="0" spc="-11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全面覆盖有余，深度理</a:t>
            </a:r>
            <a:r>
              <a:rPr sz="2400" kern="0" spc="-12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解不够；</a:t>
            </a:r>
            <a:endParaRPr lang="en-US" altLang="en-US" sz="2400"/>
          </a:p>
          <a:p>
            <a:pPr algn="l" rtl="0" eaLnBrk="0">
              <a:lnSpc>
                <a:spcPct val="100000"/>
              </a:lnSpc>
            </a:pPr>
            <a:endParaRPr lang="en-US" altLang="en-US" sz="1300"/>
          </a:p>
          <a:p>
            <a:pPr algn="l" rtl="0" eaLnBrk="0">
              <a:lnSpc>
                <a:spcPct val="13000"/>
              </a:lnSpc>
            </a:pPr>
            <a:endParaRPr lang="en-US" altLang="en-US" sz="100"/>
          </a:p>
          <a:p>
            <a:pPr marL="12700" algn="l" rtl="0" eaLnBrk="0">
              <a:lnSpc>
                <a:spcPct val="95000"/>
              </a:lnSpc>
            </a:pPr>
            <a:r>
              <a:rPr sz="2400" kern="0" spc="-100">
                <a:ln w="8712"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注重知识串讲，忽视实际运用。</a:t>
            </a:r>
            <a:endParaRPr lang="en-US" altLang="en-US" sz="2400"/>
          </a:p>
        </p:txBody>
      </p:sp>
      <p:sp>
        <p:nvSpPr>
          <p:cNvPr id="890" name="textbox 890"/>
          <p:cNvSpPr/>
          <p:nvPr/>
        </p:nvSpPr>
        <p:spPr>
          <a:xfrm>
            <a:off x="2372867" y="1020698"/>
            <a:ext cx="6734175" cy="613409"/>
          </a:xfrm>
          <a:prstGeom prst="rect">
            <a:avLst/>
          </a:prstGeom>
          <a:solidFill>
            <a:srgbClr val="ED7D31"/>
          </a:solidFill>
        </p:spPr>
        <p:txBody>
          <a:bodyPr vert="horz" wrap="square" lIns="0" tIns="0" rIns="0" bIns="0"/>
          <a:lstStyle/>
          <a:p>
            <a:pPr algn="l" rtl="0" eaLnBrk="0">
              <a:lnSpc>
                <a:spcPct val="125000"/>
              </a:lnSpc>
            </a:pPr>
            <a:endParaRPr lang="en-US" altLang="en-US" sz="1000"/>
          </a:p>
          <a:p>
            <a:pPr marL="244475" algn="l" rtl="0" eaLnBrk="0">
              <a:lnSpc>
                <a:spcPct val="95000"/>
              </a:lnSpc>
              <a:spcBef>
                <a:spcPct val="0"/>
              </a:spcBef>
            </a:pPr>
            <a:r>
              <a:rPr sz="3200" kern="0" spc="0">
                <a:ln w="11620"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二、结合三新要求，制定复习策略</a:t>
            </a:r>
            <a:endParaRPr lang="en-US" altLang="en-US" sz="320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2" name="picture 892"/>
          <p:cNvPicPr>
            <a:picLocks noChangeAspect="1"/>
          </p:cNvPicPr>
          <p:nvPr/>
        </p:nvPicPr>
        <p:blipFill>
          <a:blip r:embed="rId1"/>
          <a:stretch>
            <a:fillRect/>
          </a:stretch>
        </p:blipFill>
        <p:spPr>
          <a:xfrm rot="21600000">
            <a:off x="0" y="0"/>
            <a:ext cx="12192000" cy="6858000"/>
          </a:xfrm>
          <a:prstGeom prst="rect">
            <a:avLst/>
          </a:prstGeom>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4" name="picture 894"/>
          <p:cNvPicPr>
            <a:picLocks noChangeAspect="1"/>
          </p:cNvPicPr>
          <p:nvPr/>
        </p:nvPicPr>
        <p:blipFill>
          <a:blip r:embed="rId1"/>
          <a:stretch>
            <a:fillRect/>
          </a:stretch>
        </p:blipFill>
        <p:spPr>
          <a:xfrm rot="21600000">
            <a:off x="0" y="0"/>
            <a:ext cx="12192000" cy="6858000"/>
          </a:xfrm>
          <a:prstGeom prst="rect">
            <a:avLst/>
          </a:prstGeom>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textbox 898"/>
          <p:cNvSpPr/>
          <p:nvPr/>
        </p:nvSpPr>
        <p:spPr>
          <a:xfrm>
            <a:off x="1729739" y="2329434"/>
            <a:ext cx="7926705" cy="1474469"/>
          </a:xfrm>
          <a:prstGeom prst="rect">
            <a:avLst/>
          </a:prstGeom>
          <a:solidFill>
            <a:srgbClr val="ED7D31"/>
          </a:solidFill>
        </p:spPr>
        <p:txBody>
          <a:bodyPr vert="horz" wrap="square" lIns="0" tIns="0" rIns="0" bIns="0"/>
          <a:lstStyle/>
          <a:p>
            <a:pPr algn="l" rtl="0" eaLnBrk="0">
              <a:lnSpc>
                <a:spcPct val="160000"/>
              </a:lnSpc>
            </a:pPr>
            <a:endParaRPr lang="en-US" altLang="en-US" sz="1000"/>
          </a:p>
          <a:p>
            <a:pPr marL="2769870" algn="l" rtl="0" eaLnBrk="0">
              <a:lnSpc>
                <a:spcPct val="94000"/>
              </a:lnSpc>
              <a:spcBef>
                <a:spcPct val="0"/>
              </a:spcBef>
            </a:pPr>
            <a:r>
              <a:rPr sz="3200" kern="0" spc="-10">
                <a:ln w="11620"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处理好学生的</a:t>
            </a:r>
            <a:endParaRPr lang="en-US" altLang="en-US" sz="3200"/>
          </a:p>
          <a:p>
            <a:pPr algn="l" rtl="0" eaLnBrk="0">
              <a:lnSpc>
                <a:spcPct val="100000"/>
              </a:lnSpc>
            </a:pPr>
            <a:endParaRPr lang="en-US" altLang="en-US" sz="1000"/>
          </a:p>
          <a:p>
            <a:pPr algn="l" rtl="0" eaLnBrk="0">
              <a:lnSpc>
                <a:spcPct val="100000"/>
              </a:lnSpc>
            </a:pPr>
            <a:endParaRPr lang="en-US" altLang="en-US" sz="800"/>
          </a:p>
          <a:p>
            <a:pPr marL="196215" algn="l" rtl="0" eaLnBrk="0">
              <a:lnSpc>
                <a:spcPct val="93000"/>
              </a:lnSpc>
              <a:spcBef>
                <a:spcPts val="5"/>
              </a:spcBef>
            </a:pPr>
            <a:r>
              <a:rPr sz="3200" kern="0" spc="-30">
                <a:ln w="11620"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自我的思维习惯和学</a:t>
            </a:r>
            <a:r>
              <a:rPr sz="3200" kern="0" spc="-40">
                <a:ln w="11620" cap="flat" cmpd="sng">
                  <a:solidFill>
                    <a:srgbClr val="000000">
                      <a:alpha val="100000"/>
                    </a:srgbClr>
                  </a:solidFill>
                  <a:prstDash val="solid"/>
                  <a:miter lim="10"/>
                </a:ln>
                <a:solidFill>
                  <a:srgbClr val="000000">
                    <a:alpha val="100000"/>
                  </a:srgbClr>
                </a:solidFill>
                <a:latin typeface="楷体" panose="02010609060101010101" charset="-122"/>
                <a:ea typeface="楷体" panose="02010609060101010101" charset="-122"/>
                <a:cs typeface="楷体" panose="02010609060101010101" charset="-122"/>
              </a:rPr>
              <a:t>科思维方法间的关系</a:t>
            </a:r>
            <a:endParaRPr lang="en-US" altLang="en-US" sz="320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 name="picture 900"/>
          <p:cNvPicPr>
            <a:picLocks noChangeAspect="1"/>
          </p:cNvPicPr>
          <p:nvPr/>
        </p:nvPicPr>
        <p:blipFill>
          <a:blip r:embed="rId1"/>
          <a:stretch>
            <a:fillRect/>
          </a:stretch>
        </p:blipFill>
        <p:spPr>
          <a:xfrm rot="21600000">
            <a:off x="0" y="0"/>
            <a:ext cx="12192000" cy="6858000"/>
          </a:xfrm>
          <a:prstGeom prst="rect">
            <a:avLst/>
          </a:prstGeom>
        </p:spPr>
      </p:pic>
      <p:sp>
        <p:nvSpPr>
          <p:cNvPr id="902" name="textbox 902"/>
          <p:cNvSpPr/>
          <p:nvPr/>
        </p:nvSpPr>
        <p:spPr>
          <a:xfrm>
            <a:off x="3166008" y="1037615"/>
            <a:ext cx="5508625" cy="380365"/>
          </a:xfrm>
          <a:prstGeom prst="rect">
            <a:avLst/>
          </a:prstGeom>
        </p:spPr>
        <p:txBody>
          <a:bodyPr vert="horz" wrap="square" lIns="0" tIns="0" rIns="0" bIns="0"/>
          <a:lstStyle/>
          <a:p>
            <a:pPr algn="l" rtl="0" eaLnBrk="0">
              <a:lnSpc>
                <a:spcPct val="81000"/>
              </a:lnSpc>
            </a:pPr>
            <a:endParaRPr lang="en-US" altLang="en-US" sz="100"/>
          </a:p>
          <a:p>
            <a:pPr marL="12700" algn="l" rtl="0" eaLnBrk="0">
              <a:lnSpc>
                <a:spcPct val="97000"/>
              </a:lnSpc>
            </a:pPr>
            <a:r>
              <a:rPr sz="24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深研高考真题，提高关键能力</a:t>
            </a:r>
            <a:r>
              <a:rPr sz="2400" b="1" kern="0" spc="0">
                <a:solidFill>
                  <a:srgbClr val="000000">
                    <a:alpha val="100000"/>
                  </a:srgbClr>
                </a:solidFill>
                <a:latin typeface="Arial" panose="020B0604020202020204"/>
                <a:ea typeface="Arial" panose="020B0604020202020204"/>
                <a:cs typeface="Arial" panose="020B0604020202020204"/>
              </a:rPr>
              <a:t>—</a:t>
            </a:r>
            <a:r>
              <a:rPr sz="2400" b="1" kern="0" spc="-10">
                <a:solidFill>
                  <a:srgbClr val="000000">
                    <a:alpha val="100000"/>
                  </a:srgbClr>
                </a:solidFill>
                <a:latin typeface="Arial" panose="020B0604020202020204"/>
                <a:ea typeface="Arial" panose="020B0604020202020204"/>
                <a:cs typeface="Arial" panose="020B0604020202020204"/>
              </a:rPr>
              <a:t>—</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选择题</a:t>
            </a:r>
            <a:endParaRPr lang="en-US" altLang="en-US" sz="240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4" name="picture 904"/>
          <p:cNvPicPr>
            <a:picLocks noChangeAspect="1"/>
          </p:cNvPicPr>
          <p:nvPr/>
        </p:nvPicPr>
        <p:blipFill>
          <a:blip r:embed="rId1"/>
          <a:stretch>
            <a:fillRect/>
          </a:stretch>
        </p:blipFill>
        <p:spPr>
          <a:xfrm rot="21600000">
            <a:off x="0" y="0"/>
            <a:ext cx="12192000" cy="6858000"/>
          </a:xfrm>
          <a:prstGeom prst="rect">
            <a:avLst/>
          </a:prstGeom>
        </p:spPr>
      </p:pic>
      <p:pic>
        <p:nvPicPr>
          <p:cNvPr id="906" name="picture 906"/>
          <p:cNvPicPr>
            <a:picLocks noChangeAspect="1"/>
          </p:cNvPicPr>
          <p:nvPr/>
        </p:nvPicPr>
        <p:blipFill>
          <a:blip r:embed="rId2"/>
          <a:stretch>
            <a:fillRect/>
          </a:stretch>
        </p:blipFill>
        <p:spPr>
          <a:xfrm rot="21600000">
            <a:off x="5579617" y="1962696"/>
            <a:ext cx="6612382" cy="4216780"/>
          </a:xfrm>
          <a:prstGeom prst="rect">
            <a:avLst/>
          </a:prstGeom>
        </p:spPr>
      </p:pic>
      <p:sp>
        <p:nvSpPr>
          <p:cNvPr id="908" name="textbox 908"/>
          <p:cNvSpPr/>
          <p:nvPr/>
        </p:nvSpPr>
        <p:spPr>
          <a:xfrm>
            <a:off x="3166008" y="1037615"/>
            <a:ext cx="7642225" cy="380365"/>
          </a:xfrm>
          <a:prstGeom prst="rect">
            <a:avLst/>
          </a:prstGeom>
        </p:spPr>
        <p:txBody>
          <a:bodyPr vert="horz" wrap="square" lIns="0" tIns="0" rIns="0" bIns="0"/>
          <a:lstStyle/>
          <a:p>
            <a:pPr algn="l" rtl="0" eaLnBrk="0">
              <a:lnSpc>
                <a:spcPct val="81000"/>
              </a:lnSpc>
            </a:pPr>
            <a:endParaRPr lang="en-US" altLang="en-US" sz="100"/>
          </a:p>
          <a:p>
            <a:pPr marL="12700" algn="l" rtl="0" eaLnBrk="0">
              <a:lnSpc>
                <a:spcPct val="97000"/>
              </a:lnSpc>
            </a:pPr>
            <a:r>
              <a:rPr sz="24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深研高考真题，提高关键能力</a:t>
            </a:r>
            <a:r>
              <a:rPr sz="2400" b="1" kern="0" spc="0">
                <a:solidFill>
                  <a:srgbClr val="000000">
                    <a:alpha val="100000"/>
                  </a:srgbClr>
                </a:solidFill>
                <a:latin typeface="Arial" panose="020B0604020202020204"/>
                <a:ea typeface="Arial" panose="020B0604020202020204"/>
                <a:cs typeface="Arial" panose="020B0604020202020204"/>
              </a:rPr>
              <a:t>——</a:t>
            </a:r>
            <a:r>
              <a:rPr sz="2400" b="1" kern="0" spc="0">
                <a:solidFill>
                  <a:srgbClr val="000000">
                    <a:alpha val="100000"/>
                  </a:srgbClr>
                </a:solidFill>
                <a:latin typeface="微软雅黑" panose="020B0503020204020204" charset="-122"/>
                <a:ea typeface="微软雅黑" panose="020B0503020204020204" charset="-122"/>
                <a:cs typeface="微软雅黑" panose="020B0503020204020204" charset="-122"/>
              </a:rPr>
              <a:t>主观题思维过</a:t>
            </a:r>
            <a:r>
              <a:rPr sz="2400" b="1" kern="0" spc="-10">
                <a:solidFill>
                  <a:srgbClr val="000000">
                    <a:alpha val="100000"/>
                  </a:srgbClr>
                </a:solidFill>
                <a:latin typeface="微软雅黑" panose="020B0503020204020204" charset="-122"/>
                <a:ea typeface="微软雅黑" panose="020B0503020204020204" charset="-122"/>
                <a:cs typeface="微软雅黑" panose="020B0503020204020204" charset="-122"/>
              </a:rPr>
              <a:t>程可视化</a:t>
            </a:r>
            <a:endParaRPr lang="en-US" altLang="en-US" sz="240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 name="picture 910"/>
          <p:cNvPicPr>
            <a:picLocks noChangeAspect="1"/>
          </p:cNvPicPr>
          <p:nvPr/>
        </p:nvPicPr>
        <p:blipFill>
          <a:blip r:embed="rId1"/>
          <a:stretch>
            <a:fillRect/>
          </a:stretch>
        </p:blipFill>
        <p:spPr>
          <a:xfrm rot="21600000">
            <a:off x="0" y="0"/>
            <a:ext cx="12192000" cy="68580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60"/>
          <p:cNvPicPr>
            <a:picLocks noChangeAspect="1"/>
          </p:cNvPicPr>
          <p:nvPr/>
        </p:nvPicPr>
        <p:blipFill>
          <a:blip r:embed="rId1"/>
          <a:stretch>
            <a:fillRect/>
          </a:stretch>
        </p:blipFill>
        <p:spPr>
          <a:xfrm rot="21600000">
            <a:off x="0" y="0"/>
            <a:ext cx="12192000" cy="6858000"/>
          </a:xfrm>
          <a:prstGeom prst="rect">
            <a:avLst/>
          </a:prstGeom>
        </p:spPr>
      </p:pic>
      <p:sp>
        <p:nvSpPr>
          <p:cNvPr id="62" name="textbox 62"/>
          <p:cNvSpPr/>
          <p:nvPr/>
        </p:nvSpPr>
        <p:spPr>
          <a:xfrm>
            <a:off x="5161829" y="1303991"/>
            <a:ext cx="1084580" cy="440055"/>
          </a:xfrm>
          <a:prstGeom prst="rect">
            <a:avLst/>
          </a:prstGeom>
        </p:spPr>
        <p:txBody>
          <a:bodyPr vert="horz" wrap="square" lIns="0" tIns="0" rIns="0" bIns="0"/>
          <a:lstStyle/>
          <a:p>
            <a:pPr algn="l" rtl="0" eaLnBrk="0">
              <a:lnSpc>
                <a:spcPct val="83000"/>
              </a:lnSpc>
            </a:pPr>
            <a:endParaRPr lang="en-US" altLang="en-US" sz="100"/>
          </a:p>
          <a:p>
            <a:pPr marL="12700" algn="l" rtl="0" eaLnBrk="0">
              <a:lnSpc>
                <a:spcPts val="3265"/>
              </a:lnSpc>
            </a:pPr>
            <a:r>
              <a:rPr sz="2700" b="1" kern="0" spc="70">
                <a:solidFill>
                  <a:srgbClr val="000000">
                    <a:alpha val="100000"/>
                  </a:srgbClr>
                </a:solidFill>
                <a:latin typeface="微软雅黑" panose="020B0503020204020204" charset="-122"/>
                <a:ea typeface="微软雅黑" panose="020B0503020204020204" charset="-122"/>
                <a:cs typeface="微软雅黑" panose="020B0503020204020204" charset="-122"/>
              </a:rPr>
              <a:t>小测试</a:t>
            </a:r>
            <a:endParaRPr lang="en-US" altLang="en-US" sz="2700"/>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2" name="picture 912"/>
          <p:cNvPicPr>
            <a:picLocks noChangeAspect="1"/>
          </p:cNvPicPr>
          <p:nvPr/>
        </p:nvPicPr>
        <p:blipFill>
          <a:blip r:embed="rId1"/>
          <a:stretch>
            <a:fillRect/>
          </a:stretch>
        </p:blipFill>
        <p:spPr>
          <a:xfrm rot="21600000">
            <a:off x="0" y="0"/>
            <a:ext cx="12192000" cy="6858000"/>
          </a:xfrm>
          <a:prstGeom prst="rect">
            <a:avLst/>
          </a:prstGeom>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4" name="picture 914"/>
          <p:cNvPicPr>
            <a:picLocks noChangeAspect="1"/>
          </p:cNvPicPr>
          <p:nvPr/>
        </p:nvPicPr>
        <p:blipFill>
          <a:blip r:embed="rId1"/>
          <a:stretch>
            <a:fillRect/>
          </a:stretch>
        </p:blipFill>
        <p:spPr>
          <a:xfrm rot="21600000">
            <a:off x="0" y="0"/>
            <a:ext cx="12192000" cy="68580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4"/>
          <p:cNvPicPr>
            <a:picLocks noChangeAspect="1"/>
          </p:cNvPicPr>
          <p:nvPr/>
        </p:nvPicPr>
        <p:blipFill>
          <a:blip r:embed="rId1"/>
          <a:stretch>
            <a:fillRect/>
          </a:stretch>
        </p:blipFill>
        <p:spPr>
          <a:xfrm rot="21600000">
            <a:off x="0" y="0"/>
            <a:ext cx="12192000" cy="6858000"/>
          </a:xfrm>
          <a:prstGeom prst="rect">
            <a:avLst/>
          </a:prstGeom>
        </p:spPr>
      </p:pic>
    </p:spTree>
  </p:cSld>
  <p:clrMapOvr>
    <a:masterClrMapping/>
  </p:clrMapOvr>
  <p:transition/>
</p:sld>
</file>

<file path=ppt/tags/tag1.xml><?xml version="1.0" encoding="utf-8"?>
<p:tagLst xmlns:p="http://schemas.openxmlformats.org/presentationml/2006/main">
  <p:tag name="AS_OS" val="Unix 3.10 unknown"/>
  <p:tag name="AS_RELEASE_DATE" val="2023.03.31"/>
  <p:tag name="AS_TITLE" val="Aspose.Slides for Java"/>
  <p:tag name="AS_VERSION" val="23.3"/>
  <p:tag name="COMMONDATA" val="eyJoZGlkIjoiZDVhZDY0MjcxNjZhNGZkZDBkNzIyNjFiZWE1MDdmZGQifQ=="/>
  <p:tag name="commondata" val="eyJoZGlkIjoiYmI4MTY2YTI2OGIwODkzY2RlZTY1MDhiNGU4ODE0YzA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nf4za4em">
      <a:majorFont>
        <a:latin typeface="Times New Roman"/>
        <a:ea typeface="等线"/>
        <a:cs typeface=""/>
      </a:majorFont>
      <a:minorFont>
        <a:latin typeface="Times New Roman"/>
        <a:ea typeface="等线"/>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18055</Words>
  <Application>WPS 演示</Application>
  <PresentationFormat/>
  <Paragraphs>1299</Paragraphs>
  <Slides>81</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81</vt:i4>
      </vt:variant>
    </vt:vector>
  </HeadingPairs>
  <TitlesOfParts>
    <vt:vector size="98" baseType="lpstr">
      <vt:lpstr>Arial</vt:lpstr>
      <vt:lpstr>宋体</vt:lpstr>
      <vt:lpstr>Wingdings</vt:lpstr>
      <vt:lpstr>华文隶书</vt:lpstr>
      <vt:lpstr>Times New Roman</vt:lpstr>
      <vt:lpstr>幼圆</vt:lpstr>
      <vt:lpstr>汉仪中黑S</vt:lpstr>
      <vt:lpstr>等线</vt:lpstr>
      <vt:lpstr>微软雅黑</vt:lpstr>
      <vt:lpstr>华文楷体</vt:lpstr>
      <vt:lpstr>Arial</vt:lpstr>
      <vt:lpstr>新宋体</vt:lpstr>
      <vt:lpstr>楷体</vt:lpstr>
      <vt:lpstr>Arial Unicode MS</vt:lpstr>
      <vt:lpstr>黑体</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p:lastModifiedBy>
  <cp:revision>4</cp:revision>
  <cp:lastPrinted>2024-05-30T23:29:00Z</cp:lastPrinted>
  <dcterms:created xsi:type="dcterms:W3CDTF">2024-05-30T23:29:00Z</dcterms:created>
  <dcterms:modified xsi:type="dcterms:W3CDTF">2024-06-03T07:58:04Z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C1BC7C7AEB4E4B58896886B9D8DE02CB_12</vt:lpwstr>
  </property>
  <property fmtid="{D5CDD505-2E9C-101B-9397-08002B2CF9AE}" pid="3" name="KSOProductBuildVer">
    <vt:lpwstr>2052-12.1.0.16929</vt:lpwstr>
  </property>
</Properties>
</file>